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18"/>
  </p:notesMasterIdLst>
  <p:sldIdLst>
    <p:sldId id="256" r:id="rId2"/>
    <p:sldId id="267" r:id="rId3"/>
    <p:sldId id="268" r:id="rId4"/>
    <p:sldId id="269" r:id="rId5"/>
    <p:sldId id="270" r:id="rId6"/>
    <p:sldId id="271" r:id="rId7"/>
    <p:sldId id="273" r:id="rId8"/>
    <p:sldId id="274" r:id="rId9"/>
    <p:sldId id="276" r:id="rId10"/>
    <p:sldId id="277" r:id="rId11"/>
    <p:sldId id="278" r:id="rId12"/>
    <p:sldId id="279" r:id="rId13"/>
    <p:sldId id="280" r:id="rId14"/>
    <p:sldId id="281" r:id="rId15"/>
    <p:sldId id="287" r:id="rId16"/>
    <p:sldId id="286" r:id="rId17"/>
  </p:sldIdLst>
  <p:sldSz cx="9144000" cy="5143500" type="screen16x9"/>
  <p:notesSz cx="6858000" cy="9144000"/>
  <p:embeddedFontLst>
    <p:embeddedFont>
      <p:font typeface="Inconsolata" pitchFamily="1" charset="0"/>
      <p:regular r:id="rId19"/>
      <p:bold r:id="rId20"/>
    </p:embeddedFont>
    <p:embeddedFont>
      <p:font typeface="Oswald" panose="00000500000000000000" pitchFamily="2" charset="0"/>
      <p:regular r:id="rId21"/>
      <p:bold r:id="rId22"/>
    </p:embeddedFont>
    <p:embeddedFont>
      <p:font typeface="Proxima Nova"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572">
          <p15:clr>
            <a:srgbClr val="9AA0A6"/>
          </p15:clr>
        </p15:guide>
        <p15:guide id="6" orient="horz" pos="735">
          <p15:clr>
            <a:srgbClr val="9AA0A6"/>
          </p15:clr>
        </p15:guide>
        <p15:guide id="7" orient="horz" pos="2573">
          <p15:clr>
            <a:srgbClr val="9AA0A6"/>
          </p15:clr>
        </p15:guide>
        <p15:guide id="8" pos="321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AAF583-1C28-414A-8A83-B81C21B3F515}">
  <a:tblStyle styleId="{C9AAF583-1C28-414A-8A83-B81C21B3F5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8"/>
  </p:normalViewPr>
  <p:slideViewPr>
    <p:cSldViewPr snapToGrid="0">
      <p:cViewPr varScale="1">
        <p:scale>
          <a:sx n="98" d="100"/>
          <a:sy n="98" d="100"/>
        </p:scale>
        <p:origin x="72" y="284"/>
      </p:cViewPr>
      <p:guideLst>
        <p:guide orient="horz" pos="93"/>
        <p:guide orient="horz" pos="2914"/>
        <p:guide pos="130"/>
        <p:guide pos="5649"/>
        <p:guide orient="horz" pos="572"/>
        <p:guide orient="horz" pos="735"/>
        <p:guide orient="horz" pos="2573"/>
        <p:guide pos="3211"/>
        <p:guide pos="47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odepen.io/jkeohan/pen/rgYddb?editors=0110"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odepen.io/jkeohan/pen/eaerJY"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tackoverflow.com/questions/14731049/visibilityhidden-vs-displaynone-vs-opacity0/34529598#34529598"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3cfcc3f91_0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73cfcc3f91_0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73cfcc3f91_0_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73cfcc3f91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either define each property individually or do it all in one shorthand statement. It can be tricky to remember the order of the properties in the shorthand version, but keep in mind that all of this knowledge is a short Google search away once you know the concept!</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73cfcc3f91_0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73cfcc3f91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73cfcc3f91_0_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73cfcc3f91_0_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73cfcc3f91_0_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73cfcc3f91_0_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73cfcc3f91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73cfcc3f91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fafe74430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fafe74430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73cfcc3f91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73cfcc3f91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73cfcc3f91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73cfcc3f91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73cfcc3f91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73cfcc3f91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73cfcc3f91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73cfcc3f91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00"/>
                </a:highlight>
              </a:rPr>
              <a:t>TALKING POINTS:</a:t>
            </a:r>
            <a:endParaRPr b="1">
              <a:solidFill>
                <a:schemeClr val="dk1"/>
              </a:solidFill>
              <a:highlight>
                <a:srgbClr val="FFFF00"/>
              </a:highlight>
            </a:endParaRPr>
          </a:p>
          <a:p>
            <a:pPr marL="0" lvl="0" indent="0" algn="l" rtl="0">
              <a:spcBef>
                <a:spcPts val="0"/>
              </a:spcBef>
              <a:spcAft>
                <a:spcPts val="0"/>
              </a:spcAft>
              <a:buNone/>
            </a:pPr>
            <a:endParaRPr b="1">
              <a:solidFill>
                <a:schemeClr val="dk1"/>
              </a:solidFill>
              <a:highlight>
                <a:srgbClr val="FFFF00"/>
              </a:highlight>
            </a:endParaRPr>
          </a:p>
          <a:p>
            <a:pPr marL="457200" lvl="0" indent="-298450" algn="l" rtl="0">
              <a:spcBef>
                <a:spcPts val="0"/>
              </a:spcBef>
              <a:spcAft>
                <a:spcPts val="0"/>
              </a:spcAft>
              <a:buSzPts val="1100"/>
              <a:buChar char="●"/>
            </a:pPr>
            <a:r>
              <a:rPr lang="en">
                <a:solidFill>
                  <a:schemeClr val="dk1"/>
                </a:solidFill>
                <a:highlight>
                  <a:srgbClr val="FFFF00"/>
                </a:highlight>
              </a:rPr>
              <a:t>Transitions can also occur on elements nested within the button as the element itself and are often used for overlays: </a:t>
            </a:r>
            <a:r>
              <a:rPr lang="en">
                <a:solidFill>
                  <a:schemeClr val="dk1"/>
                </a:solidFill>
              </a:rPr>
              <a:t>  </a:t>
            </a:r>
            <a:r>
              <a:rPr lang="en" u="sng">
                <a:solidFill>
                  <a:srgbClr val="1155CC"/>
                </a:solidFill>
                <a:hlinkClick r:id="rId3">
                  <a:extLst>
                    <a:ext uri="{A12FA001-AC4F-418D-AE19-62706E023703}">
                      <ahyp:hlinkClr xmlns:ahyp="http://schemas.microsoft.com/office/drawing/2018/hyperlinkcolor" val="tx"/>
                    </a:ext>
                  </a:extLst>
                </a:hlinkClick>
              </a:rPr>
              <a:t>https://codepen.io/jkeohan/pen/rgYddb</a:t>
            </a:r>
            <a:endParaRPr>
              <a:solidFill>
                <a:schemeClr val="dk1"/>
              </a:solidFill>
              <a:highlight>
                <a:srgbClr val="FFFF00"/>
              </a:highlight>
            </a:endParaRPr>
          </a:p>
          <a:p>
            <a:pPr marL="457200" lvl="0" indent="-298450" algn="l" rtl="0">
              <a:spcBef>
                <a:spcPts val="0"/>
              </a:spcBef>
              <a:spcAft>
                <a:spcPts val="0"/>
              </a:spcAft>
              <a:buSzPts val="1100"/>
              <a:buChar char="●"/>
            </a:pPr>
            <a:r>
              <a:rPr lang="en">
                <a:solidFill>
                  <a:schemeClr val="dk1"/>
                </a:solidFill>
                <a:highlight>
                  <a:srgbClr val="FFFF00"/>
                </a:highlight>
              </a:rPr>
              <a:t>Another use case is an animated hamburger menu: </a:t>
            </a:r>
            <a:r>
              <a:rPr lang="en" u="sng">
                <a:solidFill>
                  <a:schemeClr val="hlink"/>
                </a:solidFill>
                <a:hlinkClick r:id="rId4"/>
              </a:rPr>
              <a:t>https://codepen.io/jkeohan/pen/eaerJY</a:t>
            </a:r>
            <a:endParaRPr b="1">
              <a:solidFill>
                <a:schemeClr val="dk1"/>
              </a:solidFill>
              <a:highlight>
                <a:srgbClr val="FFFF00"/>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73cfcc3f91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73cfcc3f91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Source</a:t>
            </a:r>
            <a:r>
              <a:rPr lang="en">
                <a:solidFill>
                  <a:schemeClr val="dk1"/>
                </a:solidFill>
              </a:rPr>
              <a:t>: </a:t>
            </a:r>
            <a:r>
              <a:rPr lang="en" u="sng">
                <a:solidFill>
                  <a:schemeClr val="hlink"/>
                </a:solidFill>
                <a:hlinkClick r:id="rId3"/>
              </a:rPr>
              <a:t>https://stackoverflow.com/questions/14731049/visibilityhidden-vs-displaynone-vs-opacity0/34529598#34529598</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might want to show them the Stack Overflow source of this table as a lesson in researching different options for doing the same thing. You can read documentation but often you can google the question you have, find a SO, and read through it for sensible answers and upvotes.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73cfcc3f91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73cfcc3f91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73cfcc3f91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73cfcc3f91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2">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ss-tricks.com/almanac/properties/t/transfor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chartsjs.org"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hyperlink" Target="https://greensock.com/" TargetMode="External"/><Relationship Id="rId4" Type="http://schemas.openxmlformats.org/officeDocument/2006/relationships/hyperlink" Target="https://d3js.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8"/>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Animation</a:t>
            </a:r>
            <a:endParaRPr dirty="0"/>
          </a:p>
        </p:txBody>
      </p:sp>
      <p:sp>
        <p:nvSpPr>
          <p:cNvPr id="577" name="Google Shape;577;p68"/>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89"/>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@keyframes</a:t>
            </a:r>
            <a:r>
              <a:rPr lang="en">
                <a:solidFill>
                  <a:schemeClr val="dk1"/>
                </a:solidFill>
              </a:rPr>
              <a:t> work like media queries — conditional-based instructions that happen at particular times. Notice that we’re giving this a custom name, </a:t>
            </a:r>
            <a:r>
              <a:rPr lang="en" b="1">
                <a:solidFill>
                  <a:schemeClr val="dk1"/>
                </a:solidFill>
                <a:highlight>
                  <a:schemeClr val="accent2"/>
                </a:highlight>
                <a:latin typeface="Inconsolata"/>
                <a:ea typeface="Inconsolata"/>
                <a:cs typeface="Inconsolata"/>
                <a:sym typeface="Inconsolata"/>
              </a:rPr>
              <a:t>mover</a:t>
            </a:r>
            <a:r>
              <a:rPr lang="en">
                <a:solidFill>
                  <a:schemeClr val="dk1"/>
                </a:solidFill>
              </a:rPr>
              <a:t>.</a:t>
            </a:r>
            <a:endParaRPr>
              <a:solidFill>
                <a:schemeClr val="dk1"/>
              </a:solidFill>
            </a:endParaRPr>
          </a:p>
          <a:p>
            <a:pPr marL="0" lvl="0" indent="0" algn="l" rtl="0">
              <a:lnSpc>
                <a:spcPct val="100000"/>
              </a:lnSpc>
              <a:spcBef>
                <a:spcPts val="1000"/>
              </a:spcBef>
              <a:spcAft>
                <a:spcPts val="0"/>
              </a:spcAft>
              <a:buNone/>
            </a:pPr>
            <a:r>
              <a:rPr lang="en" sz="1400" b="1">
                <a:solidFill>
                  <a:schemeClr val="dk1"/>
                </a:solidFill>
                <a:latin typeface="Inconsolata"/>
                <a:ea typeface="Inconsolata"/>
                <a:cs typeface="Inconsolata"/>
                <a:sym typeface="Inconsolata"/>
              </a:rPr>
              <a:t>@keyframes </a:t>
            </a:r>
            <a:r>
              <a:rPr lang="en" sz="1400" b="1">
                <a:solidFill>
                  <a:schemeClr val="dk1"/>
                </a:solidFill>
                <a:highlight>
                  <a:schemeClr val="accent2"/>
                </a:highlight>
                <a:latin typeface="Inconsolata"/>
                <a:ea typeface="Inconsolata"/>
                <a:cs typeface="Inconsolata"/>
                <a:sym typeface="Inconsolata"/>
              </a:rPr>
              <a:t>mover</a:t>
            </a:r>
            <a:r>
              <a:rPr lang="en" sz="1400" b="1">
                <a:solidFill>
                  <a:schemeClr val="dk1"/>
                </a:solidFill>
                <a:latin typeface="Inconsolata"/>
                <a:ea typeface="Inconsolata"/>
                <a:cs typeface="Inconsolata"/>
                <a:sym typeface="Inconsolata"/>
              </a:rPr>
              <a:t>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  0%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    transform: translateX(0) translateY(0);</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  50%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    transform: translateX(300px) translateY(0);</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  100%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    transform: translateX(300px) translateY(300px);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p:txBody>
      </p:sp>
      <p:sp>
        <p:nvSpPr>
          <p:cNvPr id="757" name="Google Shape;757;p8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@keyframes</a:t>
            </a:r>
            <a:endParaRPr/>
          </a:p>
        </p:txBody>
      </p:sp>
      <p:sp>
        <p:nvSpPr>
          <p:cNvPr id="758" name="Google Shape;758;p8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759" name="Google Shape;759;p8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90"/>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The property contains a bunch of settings, similar to how </a:t>
            </a:r>
            <a:r>
              <a:rPr lang="en" b="1">
                <a:solidFill>
                  <a:schemeClr val="dk1"/>
                </a:solidFill>
                <a:latin typeface="Inconsolata"/>
                <a:ea typeface="Inconsolata"/>
                <a:cs typeface="Inconsolata"/>
                <a:sym typeface="Inconsolata"/>
              </a:rPr>
              <a:t>background</a:t>
            </a:r>
            <a:r>
              <a:rPr lang="en">
                <a:solidFill>
                  <a:schemeClr val="dk1"/>
                </a:solidFill>
              </a:rPr>
              <a:t> works.</a:t>
            </a:r>
            <a:endParaRPr>
              <a:solidFill>
                <a:schemeClr val="dk1"/>
              </a:solidFill>
            </a:endParaRPr>
          </a:p>
          <a:p>
            <a:pPr marL="0" lvl="0" indent="0" algn="l" rtl="0">
              <a:lnSpc>
                <a:spcPct val="100000"/>
              </a:lnSpc>
              <a:spcBef>
                <a:spcPts val="100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.box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animation-name: </a:t>
            </a:r>
            <a:r>
              <a:rPr lang="en" sz="1400" b="1">
                <a:solidFill>
                  <a:schemeClr val="dk1"/>
                </a:solidFill>
                <a:highlight>
                  <a:schemeClr val="accent1"/>
                </a:highlight>
                <a:latin typeface="Inconsolata"/>
                <a:ea typeface="Inconsolata"/>
                <a:cs typeface="Inconsolata"/>
                <a:sym typeface="Inconsolata"/>
              </a:rPr>
              <a:t>mover</a:t>
            </a: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animation-duration: 2s;</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animation-timing-function: ease-in-out;</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animation-direction: alternate;</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animation-iteration-count: infinite;</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rPr>
              <a:t>OR</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.box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animation: </a:t>
            </a:r>
            <a:r>
              <a:rPr lang="en" sz="1400" b="1">
                <a:solidFill>
                  <a:schemeClr val="dk1"/>
                </a:solidFill>
                <a:highlight>
                  <a:schemeClr val="accent1"/>
                </a:highlight>
                <a:latin typeface="Inconsolata"/>
                <a:ea typeface="Inconsolata"/>
                <a:cs typeface="Inconsolata"/>
                <a:sym typeface="Inconsolata"/>
              </a:rPr>
              <a:t>mover</a:t>
            </a:r>
            <a:r>
              <a:rPr lang="en" sz="1400" b="1">
                <a:solidFill>
                  <a:schemeClr val="dk1"/>
                </a:solidFill>
                <a:latin typeface="Inconsolata"/>
                <a:ea typeface="Inconsolata"/>
                <a:cs typeface="Inconsolata"/>
                <a:sym typeface="Inconsolata"/>
              </a:rPr>
              <a:t> 2s ease-in-out alternate infinite;</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p:txBody>
      </p:sp>
      <p:sp>
        <p:nvSpPr>
          <p:cNvPr id="765" name="Google Shape;765;p9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Animation</a:t>
            </a:r>
            <a:endParaRPr/>
          </a:p>
        </p:txBody>
      </p:sp>
      <p:sp>
        <p:nvSpPr>
          <p:cNvPr id="766" name="Google Shape;766;p9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
        <p:nvSpPr>
          <p:cNvPr id="767" name="Google Shape;767;p9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91"/>
          <p:cNvSpPr txBox="1">
            <a:spLocks noGrp="1"/>
          </p:cNvSpPr>
          <p:nvPr>
            <p:ph type="body" idx="4294967295"/>
          </p:nvPr>
        </p:nvSpPr>
        <p:spPr>
          <a:xfrm>
            <a:off x="457200" y="1302313"/>
            <a:ext cx="4813200" cy="289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You can also adjust the shape and position of elements with </a:t>
            </a:r>
            <a:r>
              <a:rPr lang="en" b="1">
                <a:solidFill>
                  <a:schemeClr val="dk1"/>
                </a:solidFill>
                <a:latin typeface="Inconsolata"/>
                <a:ea typeface="Inconsolata"/>
                <a:cs typeface="Inconsolata"/>
                <a:sym typeface="Inconsolata"/>
              </a:rPr>
              <a:t>transform</a:t>
            </a:r>
            <a:r>
              <a:rPr lang="en">
                <a:solidFill>
                  <a:schemeClr val="dk1"/>
                </a:solidFill>
              </a:rPr>
              <a:t>. It’s not required to do animation, but it is the easiest way to move things fluidly.</a:t>
            </a:r>
            <a:endParaRPr>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rPr>
              <a:t>You can do a lot with </a:t>
            </a:r>
            <a:r>
              <a:rPr lang="en" b="1">
                <a:solidFill>
                  <a:schemeClr val="dk1"/>
                </a:solidFill>
                <a:latin typeface="Inconsolata"/>
                <a:ea typeface="Inconsolata"/>
                <a:cs typeface="Inconsolata"/>
                <a:sym typeface="Inconsolata"/>
              </a:rPr>
              <a:t>transform</a:t>
            </a:r>
            <a:r>
              <a:rPr lang="en">
                <a:solidFill>
                  <a:schemeClr val="dk1"/>
                </a:solidFill>
              </a:rPr>
              <a:t> — </a:t>
            </a:r>
            <a:r>
              <a:rPr lang="en" u="sng">
                <a:solidFill>
                  <a:schemeClr val="hlink"/>
                </a:solidFill>
                <a:hlinkClick r:id="rId3"/>
              </a:rPr>
              <a:t>CSS Tricks</a:t>
            </a:r>
            <a:r>
              <a:rPr lang="en">
                <a:solidFill>
                  <a:schemeClr val="dk1"/>
                </a:solidFill>
              </a:rPr>
              <a:t> has great documentation, as usual!</a:t>
            </a:r>
            <a:endParaRPr>
              <a:solidFill>
                <a:schemeClr val="dk1"/>
              </a:solidFill>
            </a:endParaRPr>
          </a:p>
          <a:p>
            <a:pPr marL="0" lvl="0" indent="0" algn="l" rtl="0">
              <a:lnSpc>
                <a:spcPct val="115000"/>
              </a:lnSpc>
              <a:spcBef>
                <a:spcPts val="1000"/>
              </a:spcBef>
              <a:spcAft>
                <a:spcPts val="1000"/>
              </a:spcAft>
              <a:buNone/>
            </a:pPr>
            <a:endParaRPr>
              <a:solidFill>
                <a:schemeClr val="dk1"/>
              </a:solidFill>
            </a:endParaRPr>
          </a:p>
        </p:txBody>
      </p:sp>
      <p:sp>
        <p:nvSpPr>
          <p:cNvPr id="773" name="Google Shape;773;p9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Transforms</a:t>
            </a:r>
            <a:endParaRPr/>
          </a:p>
        </p:txBody>
      </p:sp>
      <p:sp>
        <p:nvSpPr>
          <p:cNvPr id="774" name="Google Shape;774;p9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pic>
        <p:nvPicPr>
          <p:cNvPr id="775" name="Google Shape;775;p91"/>
          <p:cNvPicPr preferRelativeResize="0"/>
          <p:nvPr/>
        </p:nvPicPr>
        <p:blipFill>
          <a:blip r:embed="rId4">
            <a:alphaModFix/>
          </a:blip>
          <a:stretch>
            <a:fillRect/>
          </a:stretch>
        </p:blipFill>
        <p:spPr>
          <a:xfrm>
            <a:off x="5723500" y="999300"/>
            <a:ext cx="2689301" cy="2689301"/>
          </a:xfrm>
          <a:prstGeom prst="rect">
            <a:avLst/>
          </a:prstGeom>
          <a:noFill/>
          <a:ln>
            <a:noFill/>
          </a:ln>
        </p:spPr>
      </p:pic>
      <p:sp>
        <p:nvSpPr>
          <p:cNvPr id="776" name="Google Shape;776;p9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92"/>
          <p:cNvSpPr txBox="1">
            <a:spLocks noGrp="1"/>
          </p:cNvSpPr>
          <p:nvPr>
            <p:ph type="body" idx="4294967295"/>
          </p:nvPr>
        </p:nvSpPr>
        <p:spPr>
          <a:xfrm>
            <a:off x="457200" y="914400"/>
            <a:ext cx="8219100" cy="794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000"/>
              </a:spcAft>
              <a:buNone/>
            </a:pPr>
            <a:r>
              <a:rPr lang="en">
                <a:solidFill>
                  <a:schemeClr val="dk1"/>
                </a:solidFill>
              </a:rPr>
              <a:t>Complex animations require something akin to pseudocode before digging in.</a:t>
            </a:r>
            <a:endParaRPr sz="1400">
              <a:solidFill>
                <a:schemeClr val="dk1"/>
              </a:solidFill>
            </a:endParaRPr>
          </a:p>
        </p:txBody>
      </p:sp>
      <p:sp>
        <p:nvSpPr>
          <p:cNvPr id="782" name="Google Shape;782;p9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Storyboard Keyframes</a:t>
            </a:r>
            <a:endParaRPr/>
          </a:p>
        </p:txBody>
      </p:sp>
      <p:sp>
        <p:nvSpPr>
          <p:cNvPr id="783" name="Google Shape;783;p9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pic>
        <p:nvPicPr>
          <p:cNvPr id="784" name="Google Shape;784;p92"/>
          <p:cNvPicPr preferRelativeResize="0"/>
          <p:nvPr/>
        </p:nvPicPr>
        <p:blipFill>
          <a:blip r:embed="rId3">
            <a:alphaModFix/>
          </a:blip>
          <a:stretch>
            <a:fillRect/>
          </a:stretch>
        </p:blipFill>
        <p:spPr>
          <a:xfrm>
            <a:off x="917725" y="1435475"/>
            <a:ext cx="7277975" cy="2415375"/>
          </a:xfrm>
          <a:prstGeom prst="rect">
            <a:avLst/>
          </a:prstGeom>
          <a:noFill/>
          <a:ln>
            <a:noFill/>
          </a:ln>
        </p:spPr>
      </p:pic>
      <p:sp>
        <p:nvSpPr>
          <p:cNvPr id="785" name="Google Shape;785;p92"/>
          <p:cNvSpPr txBox="1">
            <a:spLocks noGrp="1"/>
          </p:cNvSpPr>
          <p:nvPr>
            <p:ph type="body" idx="4294967295"/>
          </p:nvPr>
        </p:nvSpPr>
        <p:spPr>
          <a:xfrm>
            <a:off x="917725" y="3785788"/>
            <a:ext cx="2446200" cy="794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solidFill>
                  <a:schemeClr val="dk1"/>
                </a:solidFill>
              </a:rPr>
              <a:t>Step 1 (0%):</a:t>
            </a:r>
            <a:endParaRPr>
              <a:solidFill>
                <a:schemeClr val="dk1"/>
              </a:solidFill>
            </a:endParaRPr>
          </a:p>
          <a:p>
            <a:pPr marL="0" lvl="0" indent="0" algn="ctr" rtl="0">
              <a:lnSpc>
                <a:spcPct val="100000"/>
              </a:lnSpc>
              <a:spcBef>
                <a:spcPts val="0"/>
              </a:spcBef>
              <a:spcAft>
                <a:spcPts val="0"/>
              </a:spcAft>
              <a:buNone/>
            </a:pPr>
            <a:r>
              <a:rPr lang="en">
                <a:solidFill>
                  <a:schemeClr val="dk1"/>
                </a:solidFill>
              </a:rPr>
              <a:t>Box top, left</a:t>
            </a:r>
            <a:endParaRPr>
              <a:solidFill>
                <a:schemeClr val="dk1"/>
              </a:solidFill>
            </a:endParaRPr>
          </a:p>
        </p:txBody>
      </p:sp>
      <p:sp>
        <p:nvSpPr>
          <p:cNvPr id="786" name="Google Shape;786;p92"/>
          <p:cNvSpPr txBox="1">
            <a:spLocks noGrp="1"/>
          </p:cNvSpPr>
          <p:nvPr>
            <p:ph type="body" idx="4294967295"/>
          </p:nvPr>
        </p:nvSpPr>
        <p:spPr>
          <a:xfrm>
            <a:off x="3348900" y="3785788"/>
            <a:ext cx="2446200" cy="794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chemeClr val="dk1"/>
                </a:solidFill>
              </a:rPr>
              <a:t>Step 2 (50%):</a:t>
            </a:r>
            <a:endParaRPr>
              <a:solidFill>
                <a:schemeClr val="dk1"/>
              </a:solidFill>
            </a:endParaRPr>
          </a:p>
          <a:p>
            <a:pPr marL="0" lvl="0" indent="0" algn="ctr" rtl="0">
              <a:lnSpc>
                <a:spcPct val="100000"/>
              </a:lnSpc>
              <a:spcBef>
                <a:spcPts val="0"/>
              </a:spcBef>
              <a:spcAft>
                <a:spcPts val="0"/>
              </a:spcAft>
              <a:buNone/>
            </a:pPr>
            <a:r>
              <a:rPr lang="en">
                <a:solidFill>
                  <a:schemeClr val="dk1"/>
                </a:solidFill>
              </a:rPr>
              <a:t>Box top, right</a:t>
            </a:r>
            <a:endParaRPr>
              <a:solidFill>
                <a:schemeClr val="dk1"/>
              </a:solidFill>
            </a:endParaRPr>
          </a:p>
        </p:txBody>
      </p:sp>
      <p:sp>
        <p:nvSpPr>
          <p:cNvPr id="787" name="Google Shape;787;p92"/>
          <p:cNvSpPr txBox="1">
            <a:spLocks noGrp="1"/>
          </p:cNvSpPr>
          <p:nvPr>
            <p:ph type="body" idx="4294967295"/>
          </p:nvPr>
        </p:nvSpPr>
        <p:spPr>
          <a:xfrm>
            <a:off x="5795100" y="3785788"/>
            <a:ext cx="2446200" cy="794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chemeClr val="dk1"/>
                </a:solidFill>
              </a:rPr>
              <a:t>Step 3 (100%):</a:t>
            </a:r>
            <a:endParaRPr>
              <a:solidFill>
                <a:schemeClr val="dk1"/>
              </a:solidFill>
            </a:endParaRPr>
          </a:p>
          <a:p>
            <a:pPr marL="0" lvl="0" indent="0" algn="ctr" rtl="0">
              <a:lnSpc>
                <a:spcPct val="100000"/>
              </a:lnSpc>
              <a:spcBef>
                <a:spcPts val="0"/>
              </a:spcBef>
              <a:spcAft>
                <a:spcPts val="0"/>
              </a:spcAft>
              <a:buNone/>
            </a:pPr>
            <a:r>
              <a:rPr lang="en">
                <a:solidFill>
                  <a:schemeClr val="dk1"/>
                </a:solidFill>
              </a:rPr>
              <a:t>Box bottom, right</a:t>
            </a:r>
            <a:endParaRPr>
              <a:solidFill>
                <a:schemeClr val="dk1"/>
              </a:solidFill>
            </a:endParaRPr>
          </a:p>
        </p:txBody>
      </p:sp>
      <p:sp>
        <p:nvSpPr>
          <p:cNvPr id="788" name="Google Shape;788;p9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5" name="Google Shape;795;p93"/>
          <p:cNvSpPr txBox="1">
            <a:spLocks noGrp="1"/>
          </p:cNvSpPr>
          <p:nvPr>
            <p:ph type="title"/>
          </p:nvPr>
        </p:nvSpPr>
        <p:spPr>
          <a:xfrm>
            <a:off x="908850" y="237038"/>
            <a:ext cx="5009400" cy="459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sz="2800">
                <a:solidFill>
                  <a:srgbClr val="000000"/>
                </a:solidFill>
              </a:rPr>
              <a:t> </a:t>
            </a:r>
            <a:r>
              <a:rPr lang="en" sz="2800"/>
              <a:t>Animations Practice</a:t>
            </a:r>
            <a:endParaRPr sz="2800" b="0"/>
          </a:p>
        </p:txBody>
      </p:sp>
      <p:sp>
        <p:nvSpPr>
          <p:cNvPr id="796" name="Google Shape;796;p93"/>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14</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797" name="Google Shape;797;p93"/>
          <p:cNvSpPr txBox="1">
            <a:spLocks noGrp="1"/>
          </p:cNvSpPr>
          <p:nvPr>
            <p:ph type="body" idx="1"/>
          </p:nvPr>
        </p:nvSpPr>
        <p:spPr>
          <a:xfrm>
            <a:off x="457200" y="1143000"/>
            <a:ext cx="8229600" cy="59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Practice applying these CSS properties in this CodePen.</a:t>
            </a:r>
            <a:endParaRPr dirty="0"/>
          </a:p>
        </p:txBody>
      </p:sp>
      <p:sp>
        <p:nvSpPr>
          <p:cNvPr id="799" name="Google Shape;799;p9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00" name="Google Shape;800;p9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801" name="Google Shape;801;p9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30 minutes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99"/>
          <p:cNvSpPr txBox="1">
            <a:spLocks noGrp="1"/>
          </p:cNvSpPr>
          <p:nvPr>
            <p:ph type="body" idx="4294967295"/>
          </p:nvPr>
        </p:nvSpPr>
        <p:spPr>
          <a:xfrm>
            <a:off x="457200" y="1338075"/>
            <a:ext cx="8219100" cy="28551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u="sng">
                <a:solidFill>
                  <a:schemeClr val="hlink"/>
                </a:solidFill>
                <a:hlinkClick r:id="rId3"/>
              </a:rPr>
              <a:t>Charts.js</a:t>
            </a:r>
            <a:r>
              <a:rPr lang="en">
                <a:solidFill>
                  <a:schemeClr val="dk1"/>
                </a:solidFill>
              </a:rPr>
              <a:t>: good enough charts/graphs</a:t>
            </a:r>
            <a:endParaRPr>
              <a:solidFill>
                <a:schemeClr val="dk1"/>
              </a:solidFill>
            </a:endParaRPr>
          </a:p>
          <a:p>
            <a:pPr marL="457200" lvl="0" indent="-342900" algn="l" rtl="0">
              <a:lnSpc>
                <a:spcPct val="100000"/>
              </a:lnSpc>
              <a:spcBef>
                <a:spcPts val="1000"/>
              </a:spcBef>
              <a:spcAft>
                <a:spcPts val="0"/>
              </a:spcAft>
              <a:buSzPts val="1800"/>
              <a:buChar char="●"/>
            </a:pPr>
            <a:r>
              <a:rPr lang="en" u="sng">
                <a:solidFill>
                  <a:schemeClr val="hlink"/>
                </a:solidFill>
                <a:hlinkClick r:id="rId4"/>
              </a:rPr>
              <a:t>D3</a:t>
            </a:r>
            <a:r>
              <a:rPr lang="en">
                <a:solidFill>
                  <a:schemeClr val="dk1"/>
                </a:solidFill>
              </a:rPr>
              <a:t>: a popular data visualization tool</a:t>
            </a:r>
            <a:endParaRPr>
              <a:solidFill>
                <a:schemeClr val="dk1"/>
              </a:solidFill>
            </a:endParaRPr>
          </a:p>
          <a:p>
            <a:pPr marL="457200" lvl="0" indent="-342900" algn="l" rtl="0">
              <a:lnSpc>
                <a:spcPct val="100000"/>
              </a:lnSpc>
              <a:spcBef>
                <a:spcPts val="1000"/>
              </a:spcBef>
              <a:spcAft>
                <a:spcPts val="1000"/>
              </a:spcAft>
              <a:buSzPts val="1800"/>
              <a:buChar char="●"/>
            </a:pPr>
            <a:r>
              <a:rPr lang="en" u="sng">
                <a:solidFill>
                  <a:schemeClr val="hlink"/>
                </a:solidFill>
                <a:hlinkClick r:id="rId5"/>
              </a:rPr>
              <a:t>GSAP</a:t>
            </a:r>
            <a:r>
              <a:rPr lang="en">
                <a:solidFill>
                  <a:schemeClr val="dk1"/>
                </a:solidFill>
              </a:rPr>
              <a:t>: a keyframe animation toolkit </a:t>
            </a:r>
            <a:endParaRPr>
              <a:solidFill>
                <a:schemeClr val="dk1"/>
              </a:solidFill>
            </a:endParaRPr>
          </a:p>
        </p:txBody>
      </p:sp>
      <p:sp>
        <p:nvSpPr>
          <p:cNvPr id="848" name="Google Shape;848;p9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Animation Resources</a:t>
            </a:r>
            <a:endParaRPr/>
          </a:p>
        </p:txBody>
      </p:sp>
      <p:sp>
        <p:nvSpPr>
          <p:cNvPr id="849" name="Google Shape;849;p9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
        <p:nvSpPr>
          <p:cNvPr id="850" name="Google Shape;850;p9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79"/>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Enrichment: Animation</a:t>
            </a:r>
            <a:endParaRPr/>
          </a:p>
        </p:txBody>
      </p:sp>
      <p:sp>
        <p:nvSpPr>
          <p:cNvPr id="674" name="Google Shape;674;p79"/>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80"/>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We’re going to cover three animation techniques in this lesson:</a:t>
            </a:r>
            <a:endParaRPr>
              <a:solidFill>
                <a:schemeClr val="dk1"/>
              </a:solidFill>
            </a:endParaRPr>
          </a:p>
          <a:p>
            <a:pPr marL="457200" lvl="0" indent="-342900" algn="l" rtl="0">
              <a:lnSpc>
                <a:spcPct val="100000"/>
              </a:lnSpc>
              <a:spcBef>
                <a:spcPts val="1000"/>
              </a:spcBef>
              <a:spcAft>
                <a:spcPts val="0"/>
              </a:spcAft>
              <a:buClr>
                <a:schemeClr val="dk1"/>
              </a:buClr>
              <a:buSzPts val="1800"/>
              <a:buChar char="🌶"/>
            </a:pPr>
            <a:r>
              <a:rPr lang="en" b="1">
                <a:solidFill>
                  <a:schemeClr val="dk1"/>
                </a:solidFill>
              </a:rPr>
              <a:t>Simple</a:t>
            </a:r>
            <a:r>
              <a:rPr lang="en">
                <a:solidFill>
                  <a:schemeClr val="dk1"/>
                </a:solidFill>
              </a:rPr>
              <a:t>: </a:t>
            </a:r>
            <a:r>
              <a:rPr lang="en" b="1">
                <a:solidFill>
                  <a:schemeClr val="dk1"/>
                </a:solidFill>
                <a:latin typeface="Inconsolata"/>
                <a:ea typeface="Inconsolata"/>
                <a:cs typeface="Inconsolata"/>
                <a:sym typeface="Inconsolata"/>
              </a:rPr>
              <a:t>transition</a:t>
            </a:r>
            <a:r>
              <a:rPr lang="en">
                <a:solidFill>
                  <a:schemeClr val="dk1"/>
                </a:solidFill>
              </a:rPr>
              <a:t> property with the </a:t>
            </a:r>
            <a:r>
              <a:rPr lang="en" b="1">
                <a:solidFill>
                  <a:schemeClr val="dk1"/>
                </a:solidFill>
                <a:latin typeface="Inconsolata"/>
                <a:ea typeface="Inconsolata"/>
                <a:cs typeface="Inconsolata"/>
                <a:sym typeface="Inconsolata"/>
              </a:rPr>
              <a:t>:hover</a:t>
            </a:r>
            <a:r>
              <a:rPr lang="en">
                <a:solidFill>
                  <a:schemeClr val="dk1"/>
                </a:solidFill>
              </a:rPr>
              <a:t> pseudo-class.</a:t>
            </a:r>
            <a:endParaRPr>
              <a:solidFill>
                <a:schemeClr val="dk1"/>
              </a:solidFill>
            </a:endParaRPr>
          </a:p>
          <a:p>
            <a:pPr marL="914400" lvl="1" indent="-330200" algn="l" rtl="0">
              <a:lnSpc>
                <a:spcPct val="100000"/>
              </a:lnSpc>
              <a:spcBef>
                <a:spcPts val="1000"/>
              </a:spcBef>
              <a:spcAft>
                <a:spcPts val="0"/>
              </a:spcAft>
              <a:buClr>
                <a:schemeClr val="dk1"/>
              </a:buClr>
              <a:buSzPts val="1600"/>
              <a:buChar char="○"/>
            </a:pPr>
            <a:r>
              <a:rPr lang="en">
                <a:solidFill>
                  <a:schemeClr val="dk1"/>
                </a:solidFill>
              </a:rPr>
              <a:t>Changes the background color of a button when the user hovers over it.</a:t>
            </a:r>
            <a:endParaRPr>
              <a:solidFill>
                <a:schemeClr val="dk1"/>
              </a:solidFill>
            </a:endParaRPr>
          </a:p>
          <a:p>
            <a:pPr marL="457200" lvl="0" indent="-381000" algn="l" rtl="0">
              <a:lnSpc>
                <a:spcPct val="100000"/>
              </a:lnSpc>
              <a:spcBef>
                <a:spcPts val="1000"/>
              </a:spcBef>
              <a:spcAft>
                <a:spcPts val="0"/>
              </a:spcAft>
              <a:buClr>
                <a:schemeClr val="dk1"/>
              </a:buClr>
              <a:buSzPts val="2400"/>
              <a:buChar char="🌶"/>
            </a:pPr>
            <a:r>
              <a:rPr lang="en" b="1">
                <a:solidFill>
                  <a:schemeClr val="dk1"/>
                </a:solidFill>
              </a:rPr>
              <a:t>Less Simple</a:t>
            </a:r>
            <a:r>
              <a:rPr lang="en">
                <a:solidFill>
                  <a:schemeClr val="dk1"/>
                </a:solidFill>
              </a:rPr>
              <a:t>: </a:t>
            </a:r>
            <a:r>
              <a:rPr lang="en" b="1">
                <a:solidFill>
                  <a:schemeClr val="dk1"/>
                </a:solidFill>
                <a:latin typeface="Inconsolata"/>
                <a:ea typeface="Inconsolata"/>
                <a:cs typeface="Inconsolata"/>
                <a:sym typeface="Inconsolata"/>
              </a:rPr>
              <a:t>animation</a:t>
            </a:r>
            <a:r>
              <a:rPr lang="en">
                <a:solidFill>
                  <a:schemeClr val="dk1"/>
                </a:solidFill>
              </a:rPr>
              <a:t> property with the </a:t>
            </a:r>
            <a:r>
              <a:rPr lang="en" b="1">
                <a:solidFill>
                  <a:schemeClr val="dk1"/>
                </a:solidFill>
                <a:latin typeface="Inconsolata"/>
                <a:ea typeface="Inconsolata"/>
                <a:cs typeface="Inconsolata"/>
                <a:sym typeface="Inconsolata"/>
              </a:rPr>
              <a:t>@keyframes</a:t>
            </a:r>
            <a:r>
              <a:rPr lang="en">
                <a:solidFill>
                  <a:schemeClr val="dk1"/>
                </a:solidFill>
              </a:rPr>
              <a:t> rule.</a:t>
            </a:r>
            <a:endParaRPr>
              <a:solidFill>
                <a:schemeClr val="dk1"/>
              </a:solidFill>
            </a:endParaRPr>
          </a:p>
          <a:p>
            <a:pPr marL="914400" lvl="1" indent="-330200" algn="l" rtl="0">
              <a:lnSpc>
                <a:spcPct val="100000"/>
              </a:lnSpc>
              <a:spcBef>
                <a:spcPts val="1000"/>
              </a:spcBef>
              <a:spcAft>
                <a:spcPts val="0"/>
              </a:spcAft>
              <a:buClr>
                <a:schemeClr val="dk1"/>
              </a:buClr>
              <a:buSzPts val="1600"/>
              <a:buChar char="○"/>
            </a:pPr>
            <a:r>
              <a:rPr lang="en">
                <a:solidFill>
                  <a:schemeClr val="dk1"/>
                </a:solidFill>
              </a:rPr>
              <a:t>Moves an element on the page with animation.</a:t>
            </a:r>
            <a:endParaRPr>
              <a:solidFill>
                <a:schemeClr val="dk1"/>
              </a:solidFill>
            </a:endParaRPr>
          </a:p>
          <a:p>
            <a:pPr marL="457200" lvl="0" indent="-419100" algn="l" rtl="0">
              <a:lnSpc>
                <a:spcPct val="100000"/>
              </a:lnSpc>
              <a:spcBef>
                <a:spcPts val="0"/>
              </a:spcBef>
              <a:spcAft>
                <a:spcPts val="0"/>
              </a:spcAft>
              <a:buClr>
                <a:schemeClr val="dk1"/>
              </a:buClr>
              <a:buSzPts val="3000"/>
              <a:buChar char="🌶"/>
            </a:pPr>
            <a:r>
              <a:rPr lang="en" b="1">
                <a:solidFill>
                  <a:schemeClr val="dk1"/>
                </a:solidFill>
              </a:rPr>
              <a:t>JavaScript</a:t>
            </a:r>
            <a:r>
              <a:rPr lang="en">
                <a:solidFill>
                  <a:schemeClr val="dk1"/>
                </a:solidFill>
              </a:rPr>
              <a:t>: Switch application state with </a:t>
            </a:r>
            <a:r>
              <a:rPr lang="en" sz="1400" b="1">
                <a:solidFill>
                  <a:schemeClr val="dk1"/>
                </a:solidFill>
                <a:latin typeface="Inconsolata"/>
                <a:ea typeface="Inconsolata"/>
                <a:cs typeface="Inconsolata"/>
                <a:sym typeface="Inconsolata"/>
              </a:rPr>
              <a:t>.</a:t>
            </a:r>
            <a:r>
              <a:rPr lang="en" b="1">
                <a:solidFill>
                  <a:schemeClr val="dk1"/>
                </a:solidFill>
                <a:latin typeface="Inconsolata"/>
                <a:ea typeface="Inconsolata"/>
                <a:cs typeface="Inconsolata"/>
                <a:sym typeface="Inconsolata"/>
              </a:rPr>
              <a:t>classList.toggle()</a:t>
            </a:r>
            <a:r>
              <a:rPr lang="en">
                <a:solidFill>
                  <a:schemeClr val="dk1"/>
                </a:solidFill>
                <a:latin typeface="Arial"/>
                <a:ea typeface="Arial"/>
                <a:cs typeface="Arial"/>
                <a:sym typeface="Arial"/>
              </a:rPr>
              <a:t>.</a:t>
            </a:r>
            <a:r>
              <a:rPr lang="en" b="1">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marL="914400" lvl="1" indent="-330200" algn="l" rtl="0">
              <a:lnSpc>
                <a:spcPct val="100000"/>
              </a:lnSpc>
              <a:spcBef>
                <a:spcPts val="1000"/>
              </a:spcBef>
              <a:spcAft>
                <a:spcPts val="1000"/>
              </a:spcAft>
              <a:buClr>
                <a:schemeClr val="dk1"/>
              </a:buClr>
              <a:buSzPts val="1600"/>
              <a:buChar char="○"/>
            </a:pPr>
            <a:r>
              <a:rPr lang="en">
                <a:solidFill>
                  <a:schemeClr val="dk1"/>
                </a:solidFill>
              </a:rPr>
              <a:t>Triggers an off-canvas menu to appear or disappear.</a:t>
            </a:r>
            <a:endParaRPr>
              <a:solidFill>
                <a:schemeClr val="dk1"/>
              </a:solidFill>
            </a:endParaRPr>
          </a:p>
        </p:txBody>
      </p:sp>
      <p:sp>
        <p:nvSpPr>
          <p:cNvPr id="680" name="Google Shape;680;p8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Three Types of Animation</a:t>
            </a:r>
            <a:endParaRPr/>
          </a:p>
        </p:txBody>
      </p:sp>
      <p:sp>
        <p:nvSpPr>
          <p:cNvPr id="681" name="Google Shape;681;p8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r>
              <a:rPr lang="en"/>
              <a:t> | © 2020 General Assembly</a:t>
            </a:r>
            <a:endParaRPr/>
          </a:p>
        </p:txBody>
      </p:sp>
      <p:sp>
        <p:nvSpPr>
          <p:cNvPr id="682" name="Google Shape;682;p8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81"/>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easiest way to animate something in CSS is by using the </a:t>
            </a:r>
            <a:r>
              <a:rPr lang="en" b="1">
                <a:solidFill>
                  <a:schemeClr val="dk1"/>
                </a:solidFill>
                <a:latin typeface="Inconsolata"/>
                <a:ea typeface="Inconsolata"/>
                <a:cs typeface="Inconsolata"/>
                <a:sym typeface="Inconsolata"/>
              </a:rPr>
              <a:t>transition</a:t>
            </a:r>
            <a:r>
              <a:rPr lang="en">
                <a:solidFill>
                  <a:schemeClr val="dk1"/>
                </a:solidFill>
              </a:rPr>
              <a:t> property in conjunction with the </a:t>
            </a:r>
            <a:r>
              <a:rPr lang="en" b="1">
                <a:solidFill>
                  <a:schemeClr val="dk1"/>
                </a:solidFill>
                <a:latin typeface="Inconsolata"/>
                <a:ea typeface="Inconsolata"/>
                <a:cs typeface="Inconsolata"/>
                <a:sym typeface="Inconsolata"/>
              </a:rPr>
              <a:t>:hover</a:t>
            </a:r>
            <a:r>
              <a:rPr lang="en">
                <a:solidFill>
                  <a:schemeClr val="dk1"/>
                </a:solidFill>
              </a:rPr>
              <a:t> pseudo-class. This method includes:</a:t>
            </a:r>
            <a:endParaRPr>
              <a:solidFill>
                <a:schemeClr val="dk1"/>
              </a:solidFill>
            </a:endParaRPr>
          </a:p>
          <a:p>
            <a:pPr marL="457200" lvl="0" indent="-342900" algn="l" rtl="0">
              <a:lnSpc>
                <a:spcPct val="115000"/>
              </a:lnSpc>
              <a:spcBef>
                <a:spcPts val="1000"/>
              </a:spcBef>
              <a:spcAft>
                <a:spcPts val="0"/>
              </a:spcAft>
              <a:buClr>
                <a:schemeClr val="dk1"/>
              </a:buClr>
              <a:buSzPts val="1800"/>
              <a:buChar char="●"/>
            </a:pPr>
            <a:r>
              <a:rPr lang="en">
                <a:solidFill>
                  <a:schemeClr val="dk1"/>
                </a:solidFill>
              </a:rPr>
              <a:t>The CSS property to be animated.</a:t>
            </a:r>
            <a:endParaRPr>
              <a:solidFill>
                <a:schemeClr val="dk1"/>
              </a:solidFill>
            </a:endParaRPr>
          </a:p>
          <a:p>
            <a:pPr marL="457200" lvl="0" indent="-342900" algn="l" rtl="0">
              <a:lnSpc>
                <a:spcPct val="115000"/>
              </a:lnSpc>
              <a:spcBef>
                <a:spcPts val="1000"/>
              </a:spcBef>
              <a:spcAft>
                <a:spcPts val="0"/>
              </a:spcAft>
              <a:buClr>
                <a:schemeClr val="dk1"/>
              </a:buClr>
              <a:buSzPts val="1800"/>
              <a:buChar char="●"/>
            </a:pPr>
            <a:r>
              <a:rPr lang="en">
                <a:solidFill>
                  <a:schemeClr val="dk1"/>
                </a:solidFill>
              </a:rPr>
              <a:t>The time duration of the animation.</a:t>
            </a:r>
            <a:endParaRPr>
              <a:solidFill>
                <a:schemeClr val="dk1"/>
              </a:solidFill>
            </a:endParaRPr>
          </a:p>
          <a:p>
            <a:pPr marL="457200" lvl="0" indent="-342900" algn="l" rtl="0">
              <a:lnSpc>
                <a:spcPct val="115000"/>
              </a:lnSpc>
              <a:spcBef>
                <a:spcPts val="1000"/>
              </a:spcBef>
              <a:spcAft>
                <a:spcPts val="1000"/>
              </a:spcAft>
              <a:buClr>
                <a:schemeClr val="dk1"/>
              </a:buClr>
              <a:buSzPts val="1800"/>
              <a:buChar char="●"/>
            </a:pPr>
            <a:r>
              <a:rPr lang="en">
                <a:solidFill>
                  <a:schemeClr val="dk1"/>
                </a:solidFill>
              </a:rPr>
              <a:t>The type of animation to be used.</a:t>
            </a:r>
            <a:endParaRPr>
              <a:solidFill>
                <a:schemeClr val="dk1"/>
              </a:solidFill>
            </a:endParaRPr>
          </a:p>
        </p:txBody>
      </p:sp>
      <p:sp>
        <p:nvSpPr>
          <p:cNvPr id="688" name="Google Shape;688;p8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Animation</a:t>
            </a:r>
            <a:endParaRPr/>
          </a:p>
        </p:txBody>
      </p:sp>
      <p:sp>
        <p:nvSpPr>
          <p:cNvPr id="689" name="Google Shape;689;p8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r>
              <a:rPr lang="en"/>
              <a:t> | © 2020 General Assembly</a:t>
            </a:r>
            <a:endParaRPr/>
          </a:p>
        </p:txBody>
      </p:sp>
      <p:sp>
        <p:nvSpPr>
          <p:cNvPr id="690" name="Google Shape;690;p8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82"/>
          <p:cNvSpPr txBox="1">
            <a:spLocks noGrp="1"/>
          </p:cNvSpPr>
          <p:nvPr>
            <p:ph type="body" idx="4294967295"/>
          </p:nvPr>
        </p:nvSpPr>
        <p:spPr>
          <a:xfrm>
            <a:off x="457200" y="1067350"/>
            <a:ext cx="8219100" cy="304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a:t>
            </a:r>
            <a:r>
              <a:rPr lang="en" b="1">
                <a:solidFill>
                  <a:schemeClr val="dk1"/>
                </a:solidFill>
                <a:latin typeface="Inconsolata"/>
                <a:ea typeface="Inconsolata"/>
                <a:cs typeface="Inconsolata"/>
                <a:sym typeface="Inconsolata"/>
              </a:rPr>
              <a:t>transition</a:t>
            </a:r>
            <a:r>
              <a:rPr lang="en">
                <a:solidFill>
                  <a:schemeClr val="dk1"/>
                </a:solidFill>
              </a:rPr>
              <a:t> property is assigned to the </a:t>
            </a:r>
            <a:r>
              <a:rPr lang="en" i="1">
                <a:solidFill>
                  <a:schemeClr val="dk1"/>
                </a:solidFill>
              </a:rPr>
              <a:t>off</a:t>
            </a:r>
            <a:r>
              <a:rPr lang="en">
                <a:solidFill>
                  <a:schemeClr val="dk1"/>
                </a:solidFill>
              </a:rPr>
              <a:t> (initial) state of your component.</a:t>
            </a:r>
            <a:endParaRPr>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rPr>
              <a:t>Typically, you can leave out the specific thing changing and just use something like </a:t>
            </a:r>
            <a:r>
              <a:rPr lang="en" b="1">
                <a:solidFill>
                  <a:schemeClr val="dk1"/>
                </a:solidFill>
                <a:latin typeface="Inconsolata"/>
                <a:ea typeface="Inconsolata"/>
                <a:cs typeface="Inconsolata"/>
                <a:sym typeface="Inconsolata"/>
              </a:rPr>
              <a:t>transition: 0.4s ease-in-out;</a:t>
            </a:r>
            <a:r>
              <a:rPr lang="en">
                <a:solidFill>
                  <a:schemeClr val="dk1"/>
                </a:solidFill>
              </a:rPr>
              <a:t>. If you’re sure you only want one specific property to transition, however, it’s safest to be specific and leave it in.</a:t>
            </a:r>
            <a:endParaRPr>
              <a:solidFill>
                <a:schemeClr val="dk1"/>
              </a:solidFill>
            </a:endParaRPr>
          </a:p>
          <a:p>
            <a:pPr marL="0" lvl="0" indent="0" algn="l" rtl="0">
              <a:lnSpc>
                <a:spcPct val="115000"/>
              </a:lnSpc>
              <a:spcBef>
                <a:spcPts val="1000"/>
              </a:spcBef>
              <a:spcAft>
                <a:spcPts val="1000"/>
              </a:spcAft>
              <a:buNone/>
            </a:pPr>
            <a:r>
              <a:rPr lang="en">
                <a:solidFill>
                  <a:schemeClr val="dk1"/>
                </a:solidFill>
              </a:rPr>
              <a:t>Animating multiple properties at once can be a bit much for you and for users, so go easy with this stuff!</a:t>
            </a:r>
            <a:endParaRPr>
              <a:solidFill>
                <a:schemeClr val="dk1"/>
              </a:solidFill>
            </a:endParaRPr>
          </a:p>
        </p:txBody>
      </p:sp>
      <p:sp>
        <p:nvSpPr>
          <p:cNvPr id="696" name="Google Shape;696;p8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Tips</a:t>
            </a:r>
            <a:endParaRPr/>
          </a:p>
        </p:txBody>
      </p:sp>
      <p:sp>
        <p:nvSpPr>
          <p:cNvPr id="697" name="Google Shape;697;p8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r>
              <a:rPr lang="en"/>
              <a:t> | © 2020 General Assembly</a:t>
            </a:r>
            <a:endParaRPr/>
          </a:p>
        </p:txBody>
      </p:sp>
      <p:sp>
        <p:nvSpPr>
          <p:cNvPr id="698" name="Google Shape;698;p8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83"/>
          <p:cNvSpPr/>
          <p:nvPr/>
        </p:nvSpPr>
        <p:spPr>
          <a:xfrm>
            <a:off x="545200" y="2104225"/>
            <a:ext cx="8013000" cy="22155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Clr>
                <a:schemeClr val="dk1"/>
              </a:buClr>
              <a:buSzPts val="1100"/>
              <a:buFont typeface="Arial"/>
              <a:buNone/>
            </a:pPr>
            <a:r>
              <a:rPr lang="en" sz="1600">
                <a:latin typeface="Inconsolata"/>
                <a:ea typeface="Inconsolata"/>
                <a:cs typeface="Inconsolata"/>
                <a:sym typeface="Inconsolata"/>
              </a:rPr>
              <a:t>.button {</a:t>
            </a:r>
            <a:endParaRPr sz="1600">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600">
                <a:latin typeface="Inconsolata"/>
                <a:ea typeface="Inconsolata"/>
                <a:cs typeface="Inconsolata"/>
                <a:sym typeface="Inconsolata"/>
              </a:rPr>
              <a:t>  background-color: red;</a:t>
            </a:r>
            <a:endParaRPr sz="1600">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600">
                <a:latin typeface="Inconsolata"/>
                <a:ea typeface="Inconsolata"/>
                <a:cs typeface="Inconsolata"/>
                <a:sym typeface="Inconsolata"/>
              </a:rPr>
              <a:t>  transition: background-color 0.4s ease-in-out;</a:t>
            </a:r>
            <a:endParaRPr sz="1600">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600">
                <a:latin typeface="Inconsolata"/>
                <a:ea typeface="Inconsolata"/>
                <a:cs typeface="Inconsolata"/>
                <a:sym typeface="Inconsolata"/>
              </a:rPr>
              <a:t>}</a:t>
            </a:r>
            <a:endParaRPr sz="1600">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endParaRPr sz="1600">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600">
                <a:latin typeface="Inconsolata"/>
                <a:ea typeface="Inconsolata"/>
                <a:cs typeface="Inconsolata"/>
                <a:sym typeface="Inconsolata"/>
              </a:rPr>
              <a:t>.button:hover {</a:t>
            </a:r>
            <a:endParaRPr sz="1600">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600">
                <a:latin typeface="Inconsolata"/>
                <a:ea typeface="Inconsolata"/>
                <a:cs typeface="Inconsolata"/>
                <a:sym typeface="Inconsolata"/>
              </a:rPr>
              <a:t>  background-color: orange;</a:t>
            </a:r>
            <a:endParaRPr sz="1600">
              <a:latin typeface="Inconsolata"/>
              <a:ea typeface="Inconsolata"/>
              <a:cs typeface="Inconsolata"/>
              <a:sym typeface="Inconsolata"/>
            </a:endParaRPr>
          </a:p>
          <a:p>
            <a:pPr marL="457200" lvl="0" indent="0" algn="l" rtl="0">
              <a:spcBef>
                <a:spcPts val="0"/>
              </a:spcBef>
              <a:spcAft>
                <a:spcPts val="0"/>
              </a:spcAft>
              <a:buNone/>
            </a:pPr>
            <a:r>
              <a:rPr lang="en" sz="1600">
                <a:latin typeface="Inconsolata"/>
                <a:ea typeface="Inconsolata"/>
                <a:cs typeface="Inconsolata"/>
                <a:sym typeface="Inconsolata"/>
              </a:rPr>
              <a:t>}</a:t>
            </a:r>
            <a:endParaRPr sz="1600">
              <a:latin typeface="Inconsolata"/>
              <a:ea typeface="Inconsolata"/>
              <a:cs typeface="Inconsolata"/>
              <a:sym typeface="Inconsolata"/>
            </a:endParaRPr>
          </a:p>
        </p:txBody>
      </p:sp>
      <p:sp>
        <p:nvSpPr>
          <p:cNvPr id="704" name="Google Shape;704;p8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Example</a:t>
            </a:r>
            <a:endParaRPr/>
          </a:p>
        </p:txBody>
      </p:sp>
      <p:sp>
        <p:nvSpPr>
          <p:cNvPr id="705" name="Google Shape;705;p8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
        <p:nvSpPr>
          <p:cNvPr id="706" name="Google Shape;706;p83"/>
          <p:cNvSpPr/>
          <p:nvPr/>
        </p:nvSpPr>
        <p:spPr>
          <a:xfrm>
            <a:off x="542650" y="1013625"/>
            <a:ext cx="3750300" cy="917100"/>
          </a:xfrm>
          <a:prstGeom prst="rect">
            <a:avLst/>
          </a:prstGeom>
          <a:solidFill>
            <a:srgbClr val="C8250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roxima Nova"/>
                <a:ea typeface="Proxima Nova"/>
                <a:cs typeface="Proxima Nova"/>
                <a:sym typeface="Proxima Nova"/>
              </a:rPr>
              <a:t>Start</a:t>
            </a:r>
            <a:endParaRPr>
              <a:solidFill>
                <a:srgbClr val="FFFFFF"/>
              </a:solidFill>
              <a:latin typeface="Proxima Nova"/>
              <a:ea typeface="Proxima Nova"/>
              <a:cs typeface="Proxima Nova"/>
              <a:sym typeface="Proxima Nova"/>
            </a:endParaRPr>
          </a:p>
        </p:txBody>
      </p:sp>
      <p:sp>
        <p:nvSpPr>
          <p:cNvPr id="707" name="Google Shape;707;p83"/>
          <p:cNvSpPr/>
          <p:nvPr/>
        </p:nvSpPr>
        <p:spPr>
          <a:xfrm>
            <a:off x="4805439" y="1013625"/>
            <a:ext cx="3750300" cy="917100"/>
          </a:xfrm>
          <a:prstGeom prst="rect">
            <a:avLst/>
          </a:prstGeom>
          <a:solidFill>
            <a:srgbClr val="F3901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roxima Nova"/>
                <a:ea typeface="Proxima Nova"/>
                <a:cs typeface="Proxima Nova"/>
                <a:sym typeface="Proxima Nova"/>
              </a:rPr>
              <a:t>End</a:t>
            </a:r>
            <a:endParaRPr>
              <a:solidFill>
                <a:srgbClr val="FFFFFF"/>
              </a:solidFill>
              <a:latin typeface="Proxima Nova"/>
              <a:ea typeface="Proxima Nova"/>
              <a:cs typeface="Proxima Nova"/>
              <a:sym typeface="Proxima Nova"/>
            </a:endParaRPr>
          </a:p>
        </p:txBody>
      </p:sp>
      <p:sp>
        <p:nvSpPr>
          <p:cNvPr id="708" name="Google Shape;708;p83"/>
          <p:cNvSpPr txBox="1"/>
          <p:nvPr/>
        </p:nvSpPr>
        <p:spPr>
          <a:xfrm>
            <a:off x="4259719" y="1185391"/>
            <a:ext cx="580200" cy="57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Proxima Nova"/>
                <a:ea typeface="Proxima Nova"/>
                <a:cs typeface="Proxima Nova"/>
                <a:sym typeface="Proxima Nova"/>
              </a:rPr>
              <a:t>&gt;</a:t>
            </a:r>
            <a:endParaRPr sz="3000" b="1">
              <a:latin typeface="Proxima Nova"/>
              <a:ea typeface="Proxima Nova"/>
              <a:cs typeface="Proxima Nova"/>
              <a:sym typeface="Proxima Nova"/>
            </a:endParaRPr>
          </a:p>
        </p:txBody>
      </p:sp>
      <p:sp>
        <p:nvSpPr>
          <p:cNvPr id="709" name="Google Shape;709;p8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85"/>
          <p:cNvSpPr txBox="1">
            <a:spLocks noGrp="1"/>
          </p:cNvSpPr>
          <p:nvPr>
            <p:ph type="body" idx="4294967295"/>
          </p:nvPr>
        </p:nvSpPr>
        <p:spPr>
          <a:xfrm>
            <a:off x="457200" y="914400"/>
            <a:ext cx="8219100" cy="6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Keep your HTML block turned off with CSS. There are four methods with which to hide elements in CSS, each with slightly different results.</a:t>
            </a:r>
            <a:endParaRPr>
              <a:solidFill>
                <a:schemeClr val="dk1"/>
              </a:solidFill>
            </a:endParaRPr>
          </a:p>
          <a:p>
            <a:pPr marL="0" lvl="0" indent="0" algn="l" rtl="0">
              <a:lnSpc>
                <a:spcPct val="115000"/>
              </a:lnSpc>
              <a:spcBef>
                <a:spcPts val="1000"/>
              </a:spcBef>
              <a:spcAft>
                <a:spcPts val="0"/>
              </a:spcAft>
              <a:buNone/>
            </a:pPr>
            <a:endParaRPr sz="1400" b="1">
              <a:solidFill>
                <a:schemeClr val="dk1"/>
              </a:solidFill>
              <a:latin typeface="Courier New"/>
              <a:ea typeface="Courier New"/>
              <a:cs typeface="Courier New"/>
              <a:sym typeface="Courier New"/>
            </a:endParaRPr>
          </a:p>
        </p:txBody>
      </p:sp>
      <p:sp>
        <p:nvSpPr>
          <p:cNvPr id="723" name="Google Shape;723;p8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Hiding Content</a:t>
            </a:r>
            <a:endParaRPr/>
          </a:p>
        </p:txBody>
      </p:sp>
      <p:sp>
        <p:nvSpPr>
          <p:cNvPr id="724" name="Google Shape;724;p8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graphicFrame>
        <p:nvGraphicFramePr>
          <p:cNvPr id="725" name="Google Shape;725;p85"/>
          <p:cNvGraphicFramePr/>
          <p:nvPr/>
        </p:nvGraphicFramePr>
        <p:xfrm>
          <a:off x="994050" y="1809750"/>
          <a:ext cx="7065300" cy="2576675"/>
        </p:xfrm>
        <a:graphic>
          <a:graphicData uri="http://schemas.openxmlformats.org/drawingml/2006/table">
            <a:tbl>
              <a:tblPr>
                <a:noFill/>
                <a:tableStyleId>{C9AAF583-1C28-414A-8A83-B81C21B3F515}</a:tableStyleId>
              </a:tblPr>
              <a:tblGrid>
                <a:gridCol w="2967025">
                  <a:extLst>
                    <a:ext uri="{9D8B030D-6E8A-4147-A177-3AD203B41FA5}">
                      <a16:colId xmlns:a16="http://schemas.microsoft.com/office/drawing/2014/main" val="20000"/>
                    </a:ext>
                  </a:extLst>
                </a:gridCol>
                <a:gridCol w="2239350">
                  <a:extLst>
                    <a:ext uri="{9D8B030D-6E8A-4147-A177-3AD203B41FA5}">
                      <a16:colId xmlns:a16="http://schemas.microsoft.com/office/drawing/2014/main" val="20001"/>
                    </a:ext>
                  </a:extLst>
                </a:gridCol>
                <a:gridCol w="1858925">
                  <a:extLst>
                    <a:ext uri="{9D8B030D-6E8A-4147-A177-3AD203B41FA5}">
                      <a16:colId xmlns:a16="http://schemas.microsoft.com/office/drawing/2014/main" val="20002"/>
                    </a:ext>
                  </a:extLst>
                </a:gridCol>
              </a:tblGrid>
              <a:tr h="513325">
                <a:tc>
                  <a:txBody>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Property</a:t>
                      </a:r>
                      <a:endParaRPr sz="1800" b="1">
                        <a:solidFill>
                          <a:srgbClr val="FFFFFF"/>
                        </a:solidFill>
                        <a:latin typeface="Proxima Nova"/>
                        <a:ea typeface="Proxima Nova"/>
                        <a:cs typeface="Proxima Nova"/>
                        <a:sym typeface="Proxima Nova"/>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Takes Up Space</a:t>
                      </a:r>
                      <a:endParaRPr sz="1800" b="1">
                        <a:solidFill>
                          <a:srgbClr val="FFFFFF"/>
                        </a:solidFill>
                        <a:latin typeface="Proxima Nova"/>
                        <a:ea typeface="Proxima Nova"/>
                        <a:cs typeface="Proxima Nova"/>
                        <a:sym typeface="Proxima Nova"/>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Can Be Clicked</a:t>
                      </a:r>
                      <a:endParaRPr sz="1800" b="1">
                        <a:solidFill>
                          <a:srgbClr val="FFFFFF"/>
                        </a:solidFill>
                        <a:latin typeface="Proxima Nova"/>
                        <a:ea typeface="Proxima Nova"/>
                        <a:cs typeface="Proxima Nova"/>
                        <a:sym typeface="Proxima Nova"/>
                      </a:endParaRPr>
                    </a:p>
                  </a:txBody>
                  <a:tcPr marL="91425" marR="91425" marT="91425" marB="91425" anchor="ctr">
                    <a:solidFill>
                      <a:schemeClr val="lt2"/>
                    </a:solidFill>
                  </a:tcPr>
                </a:tc>
                <a:extLst>
                  <a:ext uri="{0D108BD9-81ED-4DB2-BD59-A6C34878D82A}">
                    <a16:rowId xmlns:a16="http://schemas.microsoft.com/office/drawing/2014/main" val="10000"/>
                  </a:ext>
                </a:extLst>
              </a:tr>
              <a:tr h="523375">
                <a:tc>
                  <a:txBody>
                    <a:bodyPr/>
                    <a:lstStyle/>
                    <a:p>
                      <a:pPr marL="0" lvl="0" indent="0" algn="l" rtl="0">
                        <a:spcBef>
                          <a:spcPts val="0"/>
                        </a:spcBef>
                        <a:spcAft>
                          <a:spcPts val="0"/>
                        </a:spcAft>
                        <a:buNone/>
                      </a:pPr>
                      <a:r>
                        <a:rPr lang="en" sz="1600" b="1">
                          <a:solidFill>
                            <a:schemeClr val="dk1"/>
                          </a:solidFill>
                          <a:latin typeface="Inconsolata"/>
                          <a:ea typeface="Inconsolata"/>
                          <a:cs typeface="Inconsolata"/>
                          <a:sym typeface="Inconsolata"/>
                        </a:rPr>
                        <a:t>display: none;</a:t>
                      </a:r>
                      <a:endParaRPr sz="1600">
                        <a:latin typeface="Inconsolata"/>
                        <a:ea typeface="Inconsolata"/>
                        <a:cs typeface="Inconsolata"/>
                        <a:sym typeface="Inconsolata"/>
                      </a:endParaRPr>
                    </a:p>
                  </a:txBody>
                  <a:tcPr marL="91425" marR="91425" marT="91425" marB="91425" anchor="ct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No</a:t>
                      </a:r>
                      <a:endParaRPr sz="16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No</a:t>
                      </a:r>
                      <a:endParaRPr sz="16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513325">
                <a:tc>
                  <a:txBody>
                    <a:bodyPr/>
                    <a:lstStyle/>
                    <a:p>
                      <a:pPr marL="0" lvl="0" indent="0" algn="l" rtl="0">
                        <a:spcBef>
                          <a:spcPts val="0"/>
                        </a:spcBef>
                        <a:spcAft>
                          <a:spcPts val="0"/>
                        </a:spcAft>
                        <a:buNone/>
                      </a:pPr>
                      <a:r>
                        <a:rPr lang="en" sz="1600" b="1">
                          <a:solidFill>
                            <a:schemeClr val="dk1"/>
                          </a:solidFill>
                          <a:latin typeface="Inconsolata"/>
                          <a:ea typeface="Inconsolata"/>
                          <a:cs typeface="Inconsolata"/>
                          <a:sym typeface="Inconsolata"/>
                        </a:rPr>
                        <a:t>visibility: hidden;</a:t>
                      </a:r>
                      <a:endParaRPr sz="1600">
                        <a:latin typeface="Inconsolata"/>
                        <a:ea typeface="Inconsolata"/>
                        <a:cs typeface="Inconsolata"/>
                        <a:sym typeface="Inconsolata"/>
                      </a:endParaRPr>
                    </a:p>
                  </a:txBody>
                  <a:tcPr marL="91425" marR="91425" marT="91425" marB="91425" anchor="ct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No</a:t>
                      </a:r>
                      <a:endParaRPr sz="16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513325">
                <a:tc>
                  <a:txBody>
                    <a:bodyPr/>
                    <a:lstStyle/>
                    <a:p>
                      <a:pPr marL="0" lvl="0" indent="0" algn="l" rtl="0">
                        <a:spcBef>
                          <a:spcPts val="0"/>
                        </a:spcBef>
                        <a:spcAft>
                          <a:spcPts val="0"/>
                        </a:spcAft>
                        <a:buNone/>
                      </a:pPr>
                      <a:r>
                        <a:rPr lang="en" sz="1600" b="1">
                          <a:solidFill>
                            <a:schemeClr val="dk1"/>
                          </a:solidFill>
                          <a:latin typeface="Inconsolata"/>
                          <a:ea typeface="Inconsolata"/>
                          <a:cs typeface="Inconsolata"/>
                          <a:sym typeface="Inconsolata"/>
                        </a:rPr>
                        <a:t>opacity: 0;</a:t>
                      </a:r>
                      <a:endParaRPr sz="1600">
                        <a:latin typeface="Inconsolata"/>
                        <a:ea typeface="Inconsolata"/>
                        <a:cs typeface="Inconsolata"/>
                        <a:sym typeface="Inconsolata"/>
                      </a:endParaRPr>
                    </a:p>
                  </a:txBody>
                  <a:tcPr marL="91425" marR="91425" marT="91425" marB="91425" anchor="ct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513325">
                <a:tc>
                  <a:txBody>
                    <a:bodyPr/>
                    <a:lstStyle/>
                    <a:p>
                      <a:pPr marL="0" lvl="0" indent="0" algn="l" rtl="0">
                        <a:spcBef>
                          <a:spcPts val="0"/>
                        </a:spcBef>
                        <a:spcAft>
                          <a:spcPts val="0"/>
                        </a:spcAft>
                        <a:buNone/>
                      </a:pPr>
                      <a:r>
                        <a:rPr lang="en" sz="1600" b="1">
                          <a:solidFill>
                            <a:schemeClr val="dk1"/>
                          </a:solidFill>
                          <a:latin typeface="Inconsolata"/>
                          <a:ea typeface="Inconsolata"/>
                          <a:cs typeface="Inconsolata"/>
                          <a:sym typeface="Inconsolata"/>
                        </a:rPr>
                        <a:t>background: rgba(0,0,0,0)</a:t>
                      </a:r>
                      <a:endParaRPr sz="1600" b="1">
                        <a:solidFill>
                          <a:schemeClr val="dk1"/>
                        </a:solidFill>
                        <a:latin typeface="Inconsolata"/>
                        <a:ea typeface="Inconsolata"/>
                        <a:cs typeface="Inconsolata"/>
                        <a:sym typeface="Inconsolata"/>
                      </a:endParaRPr>
                    </a:p>
                  </a:txBody>
                  <a:tcPr marL="91425" marR="91425" marT="91425" marB="91425" anchor="ct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Yes</a:t>
                      </a:r>
                      <a:endParaRPr sz="16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726" name="Google Shape;726;p8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8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Keyframes and Animation</a:t>
            </a:r>
            <a:endParaRPr/>
          </a:p>
        </p:txBody>
      </p:sp>
      <p:sp>
        <p:nvSpPr>
          <p:cNvPr id="732" name="Google Shape;732;p8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88"/>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Complex animations require multiple steps. For these, you’ll need to use CSS </a:t>
            </a:r>
            <a:r>
              <a:rPr lang="en" b="1">
                <a:solidFill>
                  <a:schemeClr val="dk1"/>
                </a:solidFill>
                <a:latin typeface="Inconsolata"/>
                <a:ea typeface="Inconsolata"/>
                <a:cs typeface="Inconsolata"/>
                <a:sym typeface="Inconsolata"/>
              </a:rPr>
              <a:t>animation</a:t>
            </a:r>
            <a:r>
              <a:rPr lang="en">
                <a:solidFill>
                  <a:schemeClr val="dk1"/>
                </a:solidFill>
              </a:rPr>
              <a:t> and </a:t>
            </a:r>
            <a:r>
              <a:rPr lang="en" b="1">
                <a:solidFill>
                  <a:schemeClr val="dk1"/>
                </a:solidFill>
                <a:latin typeface="Inconsolata"/>
                <a:ea typeface="Inconsolata"/>
                <a:cs typeface="Inconsolata"/>
                <a:sym typeface="Inconsolata"/>
              </a:rPr>
              <a:t>@keyframes</a:t>
            </a:r>
            <a:r>
              <a:rPr lang="en">
                <a:solidFill>
                  <a:schemeClr val="dk1"/>
                </a:solidFill>
              </a:rPr>
              <a:t> together. This will allow components to move in more interesting ways than simply appearing and disappearing!</a:t>
            </a:r>
            <a:endParaRPr>
              <a:solidFill>
                <a:schemeClr val="dk1"/>
              </a:solidFill>
            </a:endParaRPr>
          </a:p>
          <a:p>
            <a:pPr marL="0" lvl="0" indent="0" algn="l" rtl="0">
              <a:lnSpc>
                <a:spcPct val="115000"/>
              </a:lnSpc>
              <a:spcBef>
                <a:spcPts val="1000"/>
              </a:spcBef>
              <a:spcAft>
                <a:spcPts val="0"/>
              </a:spcAft>
              <a:buNone/>
            </a:pPr>
            <a:r>
              <a:rPr lang="en">
                <a:solidFill>
                  <a:schemeClr val="dk1"/>
                </a:solidFill>
              </a:rPr>
              <a:t>Here’s what it takes:</a:t>
            </a:r>
            <a:endParaRPr>
              <a:solidFill>
                <a:schemeClr val="dk1"/>
              </a:solidFill>
            </a:endParaRPr>
          </a:p>
          <a:p>
            <a:pPr marL="457200" lvl="0" indent="-342900" algn="l" rtl="0">
              <a:lnSpc>
                <a:spcPct val="115000"/>
              </a:lnSpc>
              <a:spcBef>
                <a:spcPts val="1000"/>
              </a:spcBef>
              <a:spcAft>
                <a:spcPts val="0"/>
              </a:spcAft>
              <a:buClr>
                <a:schemeClr val="dk1"/>
              </a:buClr>
              <a:buSzPts val="1800"/>
              <a:buAutoNum type="arabicPeriod"/>
            </a:pPr>
            <a:r>
              <a:rPr lang="en">
                <a:solidFill>
                  <a:schemeClr val="dk1"/>
                </a:solidFill>
              </a:rPr>
              <a:t>Outline animation steps and timing.</a:t>
            </a:r>
            <a:endParaRPr>
              <a:solidFill>
                <a:schemeClr val="dk1"/>
              </a:solidFill>
            </a:endParaRPr>
          </a:p>
          <a:p>
            <a:pPr marL="457200" lvl="0" indent="-342900" algn="l" rtl="0">
              <a:lnSpc>
                <a:spcPct val="115000"/>
              </a:lnSpc>
              <a:spcBef>
                <a:spcPts val="1000"/>
              </a:spcBef>
              <a:spcAft>
                <a:spcPts val="0"/>
              </a:spcAft>
              <a:buClr>
                <a:schemeClr val="dk1"/>
              </a:buClr>
              <a:buSzPts val="1800"/>
              <a:buAutoNum type="arabicPeriod"/>
            </a:pPr>
            <a:r>
              <a:rPr lang="en">
                <a:solidFill>
                  <a:schemeClr val="dk1"/>
                </a:solidFill>
              </a:rPr>
              <a:t>Set each movement instruction of a </a:t>
            </a:r>
            <a:r>
              <a:rPr lang="en" b="1">
                <a:solidFill>
                  <a:schemeClr val="dk1"/>
                </a:solidFill>
                <a:latin typeface="Inconsolata"/>
                <a:ea typeface="Inconsolata"/>
                <a:cs typeface="Inconsolata"/>
                <a:sym typeface="Inconsolata"/>
              </a:rPr>
              <a:t>@keyframes</a:t>
            </a:r>
            <a:r>
              <a:rPr lang="en">
                <a:solidFill>
                  <a:schemeClr val="dk1"/>
                </a:solidFill>
              </a:rPr>
              <a:t> step (usually a </a:t>
            </a:r>
            <a:r>
              <a:rPr lang="en" b="1">
                <a:solidFill>
                  <a:schemeClr val="dk1"/>
                </a:solidFill>
                <a:latin typeface="Inconsolata"/>
                <a:ea typeface="Inconsolata"/>
                <a:cs typeface="Inconsolata"/>
                <a:sym typeface="Inconsolata"/>
              </a:rPr>
              <a:t>transform</a:t>
            </a:r>
            <a:r>
              <a:rPr lang="en">
                <a:solidFill>
                  <a:schemeClr val="dk1"/>
                </a:solidFill>
              </a:rPr>
              <a:t>).</a:t>
            </a:r>
            <a:endParaRPr>
              <a:solidFill>
                <a:schemeClr val="dk1"/>
              </a:solidFill>
            </a:endParaRPr>
          </a:p>
          <a:p>
            <a:pPr marL="457200" lvl="0" indent="-342900" algn="l" rtl="0">
              <a:lnSpc>
                <a:spcPct val="115000"/>
              </a:lnSpc>
              <a:spcBef>
                <a:spcPts val="1000"/>
              </a:spcBef>
              <a:spcAft>
                <a:spcPts val="1000"/>
              </a:spcAft>
              <a:buClr>
                <a:schemeClr val="dk1"/>
              </a:buClr>
              <a:buSzPts val="1800"/>
              <a:buAutoNum type="arabicPeriod"/>
            </a:pPr>
            <a:r>
              <a:rPr lang="en">
                <a:solidFill>
                  <a:schemeClr val="dk1"/>
                </a:solidFill>
              </a:rPr>
              <a:t>Use CSS </a:t>
            </a:r>
            <a:r>
              <a:rPr lang="en" b="1">
                <a:solidFill>
                  <a:schemeClr val="dk1"/>
                </a:solidFill>
                <a:latin typeface="Inconsolata"/>
                <a:ea typeface="Inconsolata"/>
                <a:cs typeface="Inconsolata"/>
                <a:sym typeface="Inconsolata"/>
              </a:rPr>
              <a:t>animation</a:t>
            </a:r>
            <a:r>
              <a:rPr lang="en">
                <a:solidFill>
                  <a:schemeClr val="dk1"/>
                </a:solidFill>
              </a:rPr>
              <a:t> properties and apply everything to the component’s initial state.</a:t>
            </a:r>
            <a:endParaRPr>
              <a:solidFill>
                <a:schemeClr val="dk1"/>
              </a:solidFill>
            </a:endParaRPr>
          </a:p>
        </p:txBody>
      </p:sp>
      <p:sp>
        <p:nvSpPr>
          <p:cNvPr id="749" name="Google Shape;749;p8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Less Simple Animation</a:t>
            </a:r>
            <a:endParaRPr/>
          </a:p>
        </p:txBody>
      </p:sp>
      <p:sp>
        <p:nvSpPr>
          <p:cNvPr id="750" name="Google Shape;750;p8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
        <p:nvSpPr>
          <p:cNvPr id="751" name="Google Shape;751;p8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927</Words>
  <Application>Microsoft Office PowerPoint</Application>
  <PresentationFormat>On-screen Show (16:9)</PresentationFormat>
  <Paragraphs>129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Oswald</vt:lpstr>
      <vt:lpstr>Inconsolata</vt:lpstr>
      <vt:lpstr>Courier New</vt:lpstr>
      <vt:lpstr>Arial</vt:lpstr>
      <vt:lpstr>Proxima Nova</vt:lpstr>
      <vt:lpstr>GA Curriculum Template (7.20)</vt:lpstr>
      <vt:lpstr>Animation</vt:lpstr>
      <vt:lpstr>Enrichment: Animation</vt:lpstr>
      <vt:lpstr>Three Types of Animation</vt:lpstr>
      <vt:lpstr>Simple Animation</vt:lpstr>
      <vt:lpstr>Transition Tips</vt:lpstr>
      <vt:lpstr>Transition Example</vt:lpstr>
      <vt:lpstr>Hiding Content</vt:lpstr>
      <vt:lpstr>Keyframes and Animation</vt:lpstr>
      <vt:lpstr>Less Simple Animation</vt:lpstr>
      <vt:lpstr>CSS @keyframes</vt:lpstr>
      <vt:lpstr>CSS Animation</vt:lpstr>
      <vt:lpstr>CSS Transforms</vt:lpstr>
      <vt:lpstr>Storyboard Keyframes</vt:lpstr>
      <vt:lpstr> Animations Practice</vt:lpstr>
      <vt:lpstr>Advanced Animation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Animation,  &amp; More Media Queries</dc:title>
  <cp:lastModifiedBy>Tor Johnson</cp:lastModifiedBy>
  <cp:revision>3</cp:revision>
  <dcterms:modified xsi:type="dcterms:W3CDTF">2023-07-02T16:43:36Z</dcterms:modified>
</cp:coreProperties>
</file>