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Lst>
  <p:notesMasterIdLst>
    <p:notesMasterId r:id="rId15"/>
  </p:notesMasterIdLst>
  <p:sldIdLst>
    <p:sldId id="256" r:id="rId2"/>
    <p:sldId id="262" r:id="rId3"/>
    <p:sldId id="279" r:id="rId4"/>
    <p:sldId id="282" r:id="rId5"/>
    <p:sldId id="289" r:id="rId6"/>
    <p:sldId id="270" r:id="rId7"/>
    <p:sldId id="263" r:id="rId8"/>
    <p:sldId id="264" r:id="rId9"/>
    <p:sldId id="265" r:id="rId10"/>
    <p:sldId id="266" r:id="rId11"/>
    <p:sldId id="267" r:id="rId12"/>
    <p:sldId id="268" r:id="rId13"/>
    <p:sldId id="269" r:id="rId14"/>
  </p:sldIdLst>
  <p:sldSz cx="9144000" cy="5143500" type="screen16x9"/>
  <p:notesSz cx="6858000" cy="9144000"/>
  <p:embeddedFontLst>
    <p:embeddedFont>
      <p:font typeface="Inconsolata" pitchFamily="1" charset="0"/>
      <p:regular r:id="rId16"/>
      <p:bold r:id="rId17"/>
    </p:embeddedFont>
    <p:embeddedFont>
      <p:font typeface="Oswald" panose="00000500000000000000" pitchFamily="2" charset="0"/>
      <p:regular r:id="rId18"/>
      <p:bold r:id="rId19"/>
    </p:embeddedFont>
    <p:embeddedFont>
      <p:font typeface="Proxima Nova"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956119-9629-49E7-AA6B-23EC4ED169FC}">
  <a:tblStyle styleId="{1F956119-9629-49E7-AA6B-23EC4ED169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72" y="2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dd4fa9b7e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dd4fa9b7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c7cd8183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c7cd8183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c7cd818355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c7cd818355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014b3994ea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014b3994ea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3dd4fa9b7e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3dd4fa9b7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791e1791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791e1791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6fb9d20886_0_1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6fb9d20886_0_1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6fb9d20886_0_1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6fb9d20886_0_1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gets an element with the ID of </a:t>
            </a:r>
            <a:r>
              <a:rPr lang="en" b="1">
                <a:solidFill>
                  <a:schemeClr val="dk1"/>
                </a:solidFill>
                <a:latin typeface="Courier New"/>
                <a:ea typeface="Courier New"/>
                <a:cs typeface="Courier New"/>
                <a:sym typeface="Courier New"/>
              </a:rPr>
              <a:t>ga</a:t>
            </a:r>
            <a:r>
              <a:rPr lang="en">
                <a:solidFill>
                  <a:schemeClr val="dk1"/>
                </a:solidFill>
              </a:rPr>
              <a:t> from the DOM. This would RETURN an object, our DOM element, so that we could then manipulate it.</a:t>
            </a:r>
            <a:endParaRPr b="1">
              <a:solidFill>
                <a:schemeClr val="dk1"/>
              </a:solidFill>
              <a:highlight>
                <a:srgbClr val="FFFF00"/>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6fb9d20886_0_1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6fb9d20886_0_1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r>
              <a:rPr lang="en">
                <a:solidFill>
                  <a:schemeClr val="dk1"/>
                </a:solidFill>
              </a:rPr>
              <a:t> </a:t>
            </a:r>
            <a:br>
              <a:rPr lang="en">
                <a:solidFill>
                  <a:schemeClr val="dk1"/>
                </a:solidFill>
              </a:rPr>
            </a:b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Emphasize that this is another repeated pattern throughout DOM manipulation; GET the thing we want, then SET some aspect of it according to what we want to do with it.</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791e1791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791e1791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extLst>
      <p:ext uri="{BB962C8B-B14F-4D97-AF65-F5344CB8AC3E}">
        <p14:creationId xmlns:p14="http://schemas.microsoft.com/office/powerpoint/2010/main" val="1227823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1014b3994ea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014b3994ea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1014b3994e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1014b3994e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Although the example above is three strings, it’s possible to store data of any type in any array — even more arrays! It can also be tricky at first to understand that </a:t>
            </a:r>
            <a:r>
              <a:rPr lang="en" b="1">
                <a:solidFill>
                  <a:schemeClr val="dk1"/>
                </a:solidFill>
                <a:latin typeface="Courier New"/>
                <a:ea typeface="Courier New"/>
                <a:cs typeface="Courier New"/>
                <a:sym typeface="Courier New"/>
              </a:rPr>
              <a:t>const</a:t>
            </a:r>
            <a:r>
              <a:rPr lang="en">
                <a:solidFill>
                  <a:schemeClr val="dk1"/>
                </a:solidFill>
              </a:rPr>
              <a:t> doesn’t prevent us from changing the stuff inside the array. We just can’t re-assign the variable to a new value.</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1014b3994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1014b3994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4" name="Google Shape;94;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5" name="Google Shape;95;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7" name="Google Shape;97;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8" name="Google Shape;98;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99" name="Google Shape;99;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3" name="Google Shape;103;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6" name="Google Shape;106;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09" name="Google Shape;109;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0" name="Google Shape;110;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1" name="Google Shape;111;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6" name="Google Shape;116;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7" name="Google Shape;117;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8" name="Google Shape;118;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19" name="Google Shape;119;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4" name="Google Shape;124;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5" name="Google Shape;125;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6" name="Google Shape;126;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7. Solo Activity + Timer">
  <p:cSld name="TITLE_AND_BODY_1_2_2_2">
    <p:spTree>
      <p:nvGrpSpPr>
        <p:cNvPr id="1"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2" name="Google Shape;132;p1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38" name="Google Shape;138;p1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3" name="Google Shape;143;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4" name="Google Shape;144;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6" name="Google Shape;146;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7" name="Google Shape;147;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8. Pairs Exercise + Timer">
  <p:cSld name="TITLE_AND_BODY_1_2_2_2_1">
    <p:spTree>
      <p:nvGrpSpPr>
        <p:cNvPr id="1"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52" name="Google Shape;152;p1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57" name="Google Shape;157;p1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2" name="Google Shape;162;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5" name="Google Shape;165;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 Group Exercise + Timer">
  <p:cSld name="TITLE_AND_BODY_1_2_2_2_1_1">
    <p:spTree>
      <p:nvGrpSpPr>
        <p:cNvPr id="1"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8" name="Google Shape;168;p2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69" name="Google Shape;169;p21"/>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75" name="Google Shape;175;p2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5" name="Google Shape;45;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8" name="Google Shape;48;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49" name="Google Shape;49;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8" name="Google Shape;178;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9" name="Google Shape;179;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3" name="Google Shape;183;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7" name="Google Shape;187;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3" name="Google Shape;193;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7" name="Google Shape;197;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1" name="Google Shape;201;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9. Guided Walk-Through + Timer">
  <p:cSld name="TITLE_AND_BODY_1_2_2_2_1_1_1_1_2">
    <p:spTree>
      <p:nvGrpSpPr>
        <p:cNvPr id="1"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05" name="Google Shape;205;p2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06" name="Google Shape;206;p25"/>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10" name="Google Shape;210;p2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a:spLocks noGrp="1"/>
          </p:cNvSpPr>
          <p:nvPr>
            <p:ph type="subTitle" idx="4"/>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 Guided Walk-Through">
  <p:cSld name="TITLE_AND_BODY_1_2_2_2_1_1_1_1_2_1">
    <p:spTree>
      <p:nvGrpSpPr>
        <p:cNvPr id="1"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16" name="Google Shape;216;p2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17" name="Google Shape;217;p26"/>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1" name="Google Shape;221;p2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1. Example or case study + Timer">
  <p:cSld name="BLANK_2">
    <p:spTree>
      <p:nvGrpSpPr>
        <p:cNvPr id="1"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25" name="Google Shape;225;p2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27" name="Google Shape;227;p2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8" name="Google Shape;228;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1. Example or case study">
  <p:cSld name="BLANK_2_2">
    <p:spTree>
      <p:nvGrpSpPr>
        <p:cNvPr id="1"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35" name="Google Shape;235;p2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37" name="Google Shape;237;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8" name="Google Shape;238;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40"/>
        <p:cNvGrpSpPr/>
        <p:nvPr/>
      </p:nvGrpSpPr>
      <p:grpSpPr>
        <a:xfrm>
          <a:off x="0" y="0"/>
          <a:ext cx="0" cy="0"/>
          <a:chOff x="0" y="0"/>
          <a:chExt cx="0" cy="0"/>
        </a:xfrm>
      </p:grpSpPr>
      <p:sp>
        <p:nvSpPr>
          <p:cNvPr id="241" name="Google Shape;241;p29"/>
          <p:cNvSpPr txBox="1">
            <a:spLocks noGrp="1"/>
          </p:cNvSpPr>
          <p:nvPr>
            <p:ph type="subTitle" idx="1"/>
          </p:nvPr>
        </p:nvSpPr>
        <p:spPr>
          <a:xfrm>
            <a:off x="7880125" y="401625"/>
            <a:ext cx="917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b="1">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44" name="Google Shape;244;p2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45" name="Google Shape;245;p29"/>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46" name="Google Shape;246;p2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47" name="Google Shape;247;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51" name="Google Shape;251;p30"/>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52" name="Google Shape;252;p30"/>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53" name="Google Shape;253;p3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4" name="Google Shape;254;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58" name="Google Shape;258;p31"/>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59" name="Google Shape;259;p31"/>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60" name="Google Shape;260;p31"/>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61" name="Google Shape;261;p31"/>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62" name="Google Shape;262;p31"/>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3" name="Google Shape;263;p31"/>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64" name="Google Shape;264;p31"/>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65" name="Google Shape;265;p3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5" name="Google Shape;55;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8" name="Google Shape;58;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9" name="Google Shape;59;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5. Break/Lunch Time">
  <p:cSld name="CUSTOM_6_1_1_1_3">
    <p:spTree>
      <p:nvGrpSpPr>
        <p:cNvPr id="1"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txBox="1">
            <a:spLocks noGrp="1"/>
          </p:cNvSpPr>
          <p:nvPr>
            <p:ph type="title"/>
          </p:nvPr>
        </p:nvSpPr>
        <p:spPr>
          <a:xfrm>
            <a:off x="457200" y="1983900"/>
            <a:ext cx="2790600" cy="117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69" name="Google Shape;269;p32"/>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70" name="Google Shape;270;p3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plit-info ">
  <p:cSld name="CUSTOM_12_1">
    <p:spTree>
      <p:nvGrpSpPr>
        <p:cNvPr id="1"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75" name="Google Shape;275;p33"/>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76" name="Google Shape;276;p3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7" name="Google Shape;277;p3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78" name="Google Shape;278;p33"/>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79" name="Google Shape;279;p3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0" name="Google Shape;280;p33"/>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1" name="Google Shape;281;p3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8. Computer Exercise">
  <p:cSld name="TITLE_AND_BODY_1_2_2_2_1_1_1">
    <p:spTree>
      <p:nvGrpSpPr>
        <p:cNvPr id="1"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85" name="Google Shape;285;p3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6" name="Google Shape;286;p3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88" name="Google Shape;288;p34"/>
          <p:cNvSpPr txBox="1">
            <a:spLocks noGrp="1"/>
          </p:cNvSpPr>
          <p:nvPr>
            <p:ph type="sldNum" idx="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2019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a:spLocks noGrp="1"/>
          </p:cNvSpPr>
          <p:nvPr>
            <p:ph type="body" idx="4"/>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4" name="Google Shape;64;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5" name="Google Shape;65;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6" name="Google Shape;66;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7" name="Google Shape;67;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3" name="Google Shape;73;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5" name="Google Shape;75;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6" name="Google Shape;76;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9" name="Google Shape;79;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1" name="Google Shape;81;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4" name="Google Shape;84;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1"/>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a:endParaRPr/>
          </a:p>
        </p:txBody>
      </p:sp>
      <p:sp>
        <p:nvSpPr>
          <p:cNvPr id="85" name="Google Shape;85;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7" name="Google Shape;87;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89"/>
        <p:cNvGrpSpPr/>
        <p:nvPr/>
      </p:nvGrpSpPr>
      <p:grpSpPr>
        <a:xfrm>
          <a:off x="0" y="0"/>
          <a:ext cx="0" cy="0"/>
          <a:chOff x="0" y="0"/>
          <a:chExt cx="0" cy="0"/>
        </a:xfrm>
      </p:grpSpPr>
      <p:sp>
        <p:nvSpPr>
          <p:cNvPr id="90" name="Google Shape;90;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4">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drive/folders/1zvil6ku62JpevHjVCCfiThFmWpTvFqv5?usp=sharing" TargetMode="External"/><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drive/folders/1Si9WDfKV_iaQ16ga87o0Bx7Lf3Zmo8P2?usp=sharing" TargetMode="External"/><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66"/>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Callbacks, &amp; Object Review Lab </a:t>
            </a:r>
            <a:endParaRPr dirty="0"/>
          </a:p>
        </p:txBody>
      </p:sp>
      <p:sp>
        <p:nvSpPr>
          <p:cNvPr id="556" name="Google Shape;556;p6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76"/>
          <p:cNvSpPr txBox="1">
            <a:spLocks noGrp="1"/>
          </p:cNvSpPr>
          <p:nvPr>
            <p:ph type="title"/>
          </p:nvPr>
        </p:nvSpPr>
        <p:spPr>
          <a:xfrm>
            <a:off x="926700" y="256313"/>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Pet Finder</a:t>
            </a:r>
            <a:endParaRPr/>
          </a:p>
        </p:txBody>
      </p:sp>
      <p:sp>
        <p:nvSpPr>
          <p:cNvPr id="631" name="Google Shape;631;p76"/>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120 minutes</a:t>
            </a:r>
            <a:endParaRPr/>
          </a:p>
        </p:txBody>
      </p:sp>
      <p:sp>
        <p:nvSpPr>
          <p:cNvPr id="632" name="Google Shape;632;p7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633" name="Google Shape;633;p76"/>
          <p:cNvSpPr txBox="1">
            <a:spLocks noGrp="1"/>
          </p:cNvSpPr>
          <p:nvPr>
            <p:ph type="body" idx="1"/>
          </p:nvPr>
        </p:nvSpPr>
        <p:spPr>
          <a:xfrm>
            <a:off x="457200" y="1098850"/>
            <a:ext cx="4028400" cy="351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Today, you’re going to build a page to help users learn about potential pets. To build this page:</a:t>
            </a:r>
            <a:endParaRPr sz="1600">
              <a:solidFill>
                <a:schemeClr val="dk1"/>
              </a:solidFill>
            </a:endParaRPr>
          </a:p>
          <a:p>
            <a:pPr marL="457200" lvl="0" indent="-330200" algn="l" rtl="0">
              <a:spcBef>
                <a:spcPts val="1600"/>
              </a:spcBef>
              <a:spcAft>
                <a:spcPts val="0"/>
              </a:spcAft>
              <a:buClr>
                <a:schemeClr val="dk1"/>
              </a:buClr>
              <a:buSzPts val="1600"/>
              <a:buChar char="●"/>
            </a:pPr>
            <a:r>
              <a:rPr lang="en" sz="1600">
                <a:solidFill>
                  <a:schemeClr val="dk1"/>
                </a:solidFill>
              </a:rPr>
              <a:t>Figure out what type of pet has been selected</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Loop through all the types of information for that pet type</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Output it on the DOM</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Note: some types of information may need be transformed from what is in the object.</a:t>
            </a:r>
            <a:endParaRPr sz="1600">
              <a:solidFill>
                <a:schemeClr val="dk1"/>
              </a:solidFill>
            </a:endParaRPr>
          </a:p>
        </p:txBody>
      </p:sp>
      <p:sp>
        <p:nvSpPr>
          <p:cNvPr id="634" name="Google Shape;634;p76"/>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 | © 2020 General Assembly</a:t>
            </a:r>
            <a:endParaRPr/>
          </a:p>
        </p:txBody>
      </p:sp>
      <p:pic>
        <p:nvPicPr>
          <p:cNvPr id="635" name="Google Shape;635;p76"/>
          <p:cNvPicPr preferRelativeResize="0"/>
          <p:nvPr/>
        </p:nvPicPr>
        <p:blipFill rotWithShape="1">
          <a:blip r:embed="rId3">
            <a:alphaModFix/>
          </a:blip>
          <a:srcRect b="25545"/>
          <a:stretch/>
        </p:blipFill>
        <p:spPr>
          <a:xfrm>
            <a:off x="4606700" y="1226625"/>
            <a:ext cx="4286251" cy="3829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7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Pet Finder</a:t>
            </a:r>
            <a:endParaRPr/>
          </a:p>
        </p:txBody>
      </p:sp>
      <p:sp>
        <p:nvSpPr>
          <p:cNvPr id="641" name="Google Shape;641;p77"/>
          <p:cNvSpPr txBox="1">
            <a:spLocks noGrp="1"/>
          </p:cNvSpPr>
          <p:nvPr>
            <p:ph type="body" idx="1"/>
          </p:nvPr>
        </p:nvSpPr>
        <p:spPr>
          <a:xfrm>
            <a:off x="457200" y="1143000"/>
            <a:ext cx="8229600" cy="125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chemeClr val="dk1"/>
                </a:solidFill>
              </a:rPr>
              <a:t>Loop through each selected part of the object to create the pet information!</a:t>
            </a:r>
            <a:endParaRPr sz="1600">
              <a:solidFill>
                <a:schemeClr val="dk1"/>
              </a:solidFill>
            </a:endParaRPr>
          </a:p>
        </p:txBody>
      </p:sp>
      <p:sp>
        <p:nvSpPr>
          <p:cNvPr id="642" name="Google Shape;642;p7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643" name="Google Shape;643;p77"/>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r>
              <a:rPr lang="en"/>
              <a:t> | © 2020 General Assembly</a:t>
            </a:r>
            <a:endParaRPr/>
          </a:p>
        </p:txBody>
      </p:sp>
      <p:sp>
        <p:nvSpPr>
          <p:cNvPr id="644" name="Google Shape;644;p77"/>
          <p:cNvSpPr/>
          <p:nvPr/>
        </p:nvSpPr>
        <p:spPr>
          <a:xfrm>
            <a:off x="753200" y="2402703"/>
            <a:ext cx="3171300" cy="19728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Starter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marR="0" lvl="0" indent="0" algn="l" rtl="0">
              <a:lnSpc>
                <a:spcPct val="100000"/>
              </a:lnSpc>
              <a:spcBef>
                <a:spcPts val="0"/>
              </a:spcBef>
              <a:spcAft>
                <a:spcPts val="0"/>
              </a:spcAft>
              <a:buNone/>
            </a:pPr>
            <a:r>
              <a:rPr lang="en" sz="1800" u="sng">
                <a:solidFill>
                  <a:schemeClr val="hlink"/>
                </a:solidFill>
              </a:rPr>
              <a:t>https://drive.google.com/drive/folders/1ECuJBSbGJDlRk5cn1RxwcSR1n4kZSm7-?usp=sharing</a:t>
            </a:r>
            <a:endParaRPr sz="1800" u="sng">
              <a:solidFill>
                <a:schemeClr val="hlink"/>
              </a:solidFill>
            </a:endParaRPr>
          </a:p>
        </p:txBody>
      </p:sp>
      <p:sp>
        <p:nvSpPr>
          <p:cNvPr id="645" name="Google Shape;645;p77"/>
          <p:cNvSpPr/>
          <p:nvPr/>
        </p:nvSpPr>
        <p:spPr>
          <a:xfrm>
            <a:off x="4238688" y="3004488"/>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77"/>
          <p:cNvSpPr/>
          <p:nvPr/>
        </p:nvSpPr>
        <p:spPr>
          <a:xfrm>
            <a:off x="5219500" y="2402703"/>
            <a:ext cx="3171300" cy="19728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Solution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None/>
            </a:pPr>
            <a:r>
              <a:rPr lang="en" sz="1800" u="sng">
                <a:solidFill>
                  <a:schemeClr val="hlink"/>
                </a:solidFill>
                <a:hlinkClick r:id="rId3"/>
              </a:rPr>
              <a:t>https://drive.google.com/drive/folders/1zvil6ku62JpevHjVCCfiThFmWpTvFqv5?usp=sharing</a:t>
            </a:r>
            <a:endParaRPr sz="1800">
              <a:latin typeface="Proxima Nova"/>
              <a:ea typeface="Proxima Nova"/>
              <a:cs typeface="Proxima Nova"/>
              <a:sym typeface="Proxima Nova"/>
            </a:endParaRPr>
          </a:p>
        </p:txBody>
      </p:sp>
      <p:sp>
        <p:nvSpPr>
          <p:cNvPr id="647" name="Google Shape;647;p7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7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Pet Finder: Encrichment - Ajax</a:t>
            </a:r>
            <a:endParaRPr/>
          </a:p>
        </p:txBody>
      </p:sp>
      <p:sp>
        <p:nvSpPr>
          <p:cNvPr id="653" name="Google Shape;653;p78"/>
          <p:cNvSpPr txBox="1">
            <a:spLocks noGrp="1"/>
          </p:cNvSpPr>
          <p:nvPr>
            <p:ph type="body" idx="1"/>
          </p:nvPr>
        </p:nvSpPr>
        <p:spPr>
          <a:xfrm>
            <a:off x="457200" y="1143000"/>
            <a:ext cx="8229600" cy="125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chemeClr val="dk1"/>
                </a:solidFill>
              </a:rPr>
              <a:t>In the previous exercise, we loaded the data from a statically defined object.  Instead let’s load it on the fly using ajax!</a:t>
            </a:r>
            <a:endParaRPr sz="1600">
              <a:solidFill>
                <a:schemeClr val="dk1"/>
              </a:solidFill>
            </a:endParaRPr>
          </a:p>
        </p:txBody>
      </p:sp>
      <p:sp>
        <p:nvSpPr>
          <p:cNvPr id="654" name="Google Shape;654;p7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655" name="Google Shape;655;p7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r>
              <a:rPr lang="en"/>
              <a:t> | © 2020 General Assembly</a:t>
            </a:r>
            <a:endParaRPr/>
          </a:p>
        </p:txBody>
      </p:sp>
      <p:sp>
        <p:nvSpPr>
          <p:cNvPr id="656" name="Google Shape;656;p78"/>
          <p:cNvSpPr/>
          <p:nvPr/>
        </p:nvSpPr>
        <p:spPr>
          <a:xfrm>
            <a:off x="2426050" y="2402700"/>
            <a:ext cx="4216200" cy="19728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Solution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None/>
            </a:pPr>
            <a:r>
              <a:rPr lang="en" sz="1800" u="sng">
                <a:solidFill>
                  <a:schemeClr val="hlink"/>
                </a:solidFill>
                <a:hlinkClick r:id="rId3"/>
              </a:rPr>
              <a:t>https://drive.google.com/drive/folders/1Si9WDfKV_iaQ16ga87o0Bx7Lf3Zmo8P2?usp=sharing</a:t>
            </a:r>
            <a:endParaRPr sz="1800">
              <a:latin typeface="Proxima Nova"/>
              <a:ea typeface="Proxima Nova"/>
              <a:cs typeface="Proxima Nova"/>
              <a:sym typeface="Proxima Nova"/>
            </a:endParaRPr>
          </a:p>
        </p:txBody>
      </p:sp>
      <p:sp>
        <p:nvSpPr>
          <p:cNvPr id="657" name="Google Shape;657;p7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72"/>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Callbacks</a:t>
            </a:r>
            <a:endParaRPr dirty="0"/>
          </a:p>
        </p:txBody>
      </p:sp>
      <p:sp>
        <p:nvSpPr>
          <p:cNvPr id="601" name="Google Shape;601;p72"/>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58"/>
          <p:cNvSpPr txBox="1">
            <a:spLocks noGrp="1"/>
          </p:cNvSpPr>
          <p:nvPr>
            <p:ph type="body" idx="4294967295"/>
          </p:nvPr>
        </p:nvSpPr>
        <p:spPr>
          <a:xfrm>
            <a:off x="457200" y="1115250"/>
            <a:ext cx="8229600" cy="1723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dk1"/>
                </a:solidFill>
              </a:rPr>
              <a:t>Asynchronous programming is a method of designing code so that it doesn’t block the execution of other tasks while it waits for something.</a:t>
            </a:r>
          </a:p>
          <a:p>
            <a:pPr marL="0" lvl="0" indent="0" algn="l" rtl="0">
              <a:lnSpc>
                <a:spcPct val="115000"/>
              </a:lnSpc>
              <a:spcBef>
                <a:spcPts val="0"/>
              </a:spcBef>
              <a:spcAft>
                <a:spcPts val="0"/>
              </a:spcAft>
              <a:buNone/>
            </a:pPr>
            <a:endParaRPr lang="en-US" dirty="0">
              <a:solidFill>
                <a:schemeClr val="dk1"/>
              </a:solidFill>
            </a:endParaRPr>
          </a:p>
          <a:p>
            <a:pPr marL="0" lvl="0" indent="0" algn="l" rtl="0">
              <a:lnSpc>
                <a:spcPct val="115000"/>
              </a:lnSpc>
              <a:spcBef>
                <a:spcPts val="0"/>
              </a:spcBef>
              <a:spcAft>
                <a:spcPts val="0"/>
              </a:spcAft>
              <a:buNone/>
            </a:pPr>
            <a:r>
              <a:rPr lang="en-US" dirty="0">
                <a:solidFill>
                  <a:schemeClr val="dk1"/>
                </a:solidFill>
              </a:rPr>
              <a:t>Actions occur WHEN a particular condition is met.</a:t>
            </a:r>
            <a:endParaRPr dirty="0">
              <a:solidFill>
                <a:schemeClr val="dk1"/>
              </a:solidFill>
            </a:endParaRPr>
          </a:p>
        </p:txBody>
      </p:sp>
      <p:sp>
        <p:nvSpPr>
          <p:cNvPr id="492" name="Google Shape;492;p5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 to Asynchronous</a:t>
            </a:r>
            <a:endParaRPr dirty="0"/>
          </a:p>
        </p:txBody>
      </p:sp>
      <p:sp>
        <p:nvSpPr>
          <p:cNvPr id="493" name="Google Shape;493;p5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r>
              <a:rPr lang="en"/>
              <a:t> | © 2020 General Assembly</a:t>
            </a:r>
            <a:endParaRPr/>
          </a:p>
        </p:txBody>
      </p:sp>
      <p:sp>
        <p:nvSpPr>
          <p:cNvPr id="494" name="Google Shape;494;p5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New Callback: setTimeout()</a:t>
            </a:r>
            <a:endParaRPr dirty="0"/>
          </a:p>
        </p:txBody>
      </p:sp>
      <p:sp>
        <p:nvSpPr>
          <p:cNvPr id="518" name="Google Shape;518;p6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r>
              <a:rPr lang="en"/>
              <a:t> | © 2020 General Assembly</a:t>
            </a:r>
            <a:endParaRPr/>
          </a:p>
        </p:txBody>
      </p:sp>
      <p:sp>
        <p:nvSpPr>
          <p:cNvPr id="519" name="Google Shape;519;p61"/>
          <p:cNvSpPr txBox="1"/>
          <p:nvPr/>
        </p:nvSpPr>
        <p:spPr>
          <a:xfrm>
            <a:off x="966750" y="1576725"/>
            <a:ext cx="7210500" cy="7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latin typeface="Inconsolata"/>
                <a:ea typeface="Inconsolata"/>
                <a:cs typeface="Inconsolata"/>
                <a:sym typeface="Inconsolata"/>
              </a:rPr>
              <a:t>setTimeout(functionName,delay);</a:t>
            </a:r>
            <a:endParaRPr sz="3000" b="1" dirty="0">
              <a:latin typeface="Inconsolata"/>
              <a:ea typeface="Inconsolata"/>
              <a:cs typeface="Inconsolata"/>
              <a:sym typeface="Inconsolata"/>
            </a:endParaRPr>
          </a:p>
        </p:txBody>
      </p:sp>
      <p:sp>
        <p:nvSpPr>
          <p:cNvPr id="520" name="Google Shape;520;p61"/>
          <p:cNvSpPr txBox="1"/>
          <p:nvPr/>
        </p:nvSpPr>
        <p:spPr>
          <a:xfrm>
            <a:off x="1680563" y="2903062"/>
            <a:ext cx="1578300" cy="443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latin typeface="Proxima Nova"/>
                <a:ea typeface="Proxima Nova"/>
                <a:cs typeface="Proxima Nova"/>
                <a:sym typeface="Proxima Nova"/>
              </a:rPr>
              <a:t>call</a:t>
            </a:r>
            <a:endParaRPr sz="1800" dirty="0">
              <a:latin typeface="Proxima Nova"/>
              <a:ea typeface="Proxima Nova"/>
              <a:cs typeface="Proxima Nova"/>
              <a:sym typeface="Proxima Nova"/>
            </a:endParaRPr>
          </a:p>
        </p:txBody>
      </p:sp>
      <p:cxnSp>
        <p:nvCxnSpPr>
          <p:cNvPr id="521" name="Google Shape;521;p61"/>
          <p:cNvCxnSpPr/>
          <p:nvPr/>
        </p:nvCxnSpPr>
        <p:spPr>
          <a:xfrm>
            <a:off x="2512163" y="2177838"/>
            <a:ext cx="0" cy="690300"/>
          </a:xfrm>
          <a:prstGeom prst="straightConnector1">
            <a:avLst/>
          </a:prstGeom>
          <a:noFill/>
          <a:ln w="38100" cap="flat" cmpd="sng">
            <a:solidFill>
              <a:schemeClr val="accent1"/>
            </a:solidFill>
            <a:prstDash val="solid"/>
            <a:round/>
            <a:headEnd type="none" w="med" len="med"/>
            <a:tailEnd type="none" w="med" len="med"/>
          </a:ln>
        </p:spPr>
      </p:cxnSp>
      <p:sp>
        <p:nvSpPr>
          <p:cNvPr id="522" name="Google Shape;522;p61"/>
          <p:cNvSpPr txBox="1"/>
          <p:nvPr/>
        </p:nvSpPr>
        <p:spPr>
          <a:xfrm>
            <a:off x="3640614" y="2894150"/>
            <a:ext cx="2260500" cy="443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latin typeface="Proxima Nova"/>
                <a:ea typeface="Proxima Nova"/>
                <a:cs typeface="Proxima Nova"/>
                <a:sym typeface="Proxima Nova"/>
              </a:rPr>
              <a:t>What to run</a:t>
            </a:r>
            <a:endParaRPr sz="1800" dirty="0">
              <a:latin typeface="Proxima Nova"/>
              <a:ea typeface="Proxima Nova"/>
              <a:cs typeface="Proxima Nova"/>
              <a:sym typeface="Proxima Nova"/>
            </a:endParaRPr>
          </a:p>
        </p:txBody>
      </p:sp>
      <p:sp>
        <p:nvSpPr>
          <p:cNvPr id="523" name="Google Shape;523;p61"/>
          <p:cNvSpPr txBox="1"/>
          <p:nvPr/>
        </p:nvSpPr>
        <p:spPr>
          <a:xfrm>
            <a:off x="5893625" y="2894162"/>
            <a:ext cx="1578300" cy="443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latin typeface="Proxima Nova"/>
                <a:ea typeface="Proxima Nova"/>
                <a:cs typeface="Proxima Nova"/>
                <a:sym typeface="Proxima Nova"/>
              </a:rPr>
              <a:t>When to run</a:t>
            </a:r>
            <a:endParaRPr sz="1800" dirty="0">
              <a:latin typeface="Proxima Nova"/>
              <a:ea typeface="Proxima Nova"/>
              <a:cs typeface="Proxima Nova"/>
              <a:sym typeface="Proxima Nova"/>
            </a:endParaRPr>
          </a:p>
        </p:txBody>
      </p:sp>
      <p:cxnSp>
        <p:nvCxnSpPr>
          <p:cNvPr id="525" name="Google Shape;525;p61"/>
          <p:cNvCxnSpPr/>
          <p:nvPr/>
        </p:nvCxnSpPr>
        <p:spPr>
          <a:xfrm>
            <a:off x="1747775" y="2177850"/>
            <a:ext cx="1528800" cy="0"/>
          </a:xfrm>
          <a:prstGeom prst="straightConnector1">
            <a:avLst/>
          </a:prstGeom>
          <a:noFill/>
          <a:ln w="38100" cap="flat" cmpd="sng">
            <a:solidFill>
              <a:schemeClr val="accent1"/>
            </a:solidFill>
            <a:prstDash val="solid"/>
            <a:round/>
            <a:headEnd type="none" w="med" len="med"/>
            <a:tailEnd type="none" w="med" len="med"/>
          </a:ln>
        </p:spPr>
      </p:cxnSp>
      <p:cxnSp>
        <p:nvCxnSpPr>
          <p:cNvPr id="526" name="Google Shape;526;p61"/>
          <p:cNvCxnSpPr/>
          <p:nvPr/>
        </p:nvCxnSpPr>
        <p:spPr>
          <a:xfrm>
            <a:off x="4770863" y="2190838"/>
            <a:ext cx="0" cy="690300"/>
          </a:xfrm>
          <a:prstGeom prst="straightConnector1">
            <a:avLst/>
          </a:prstGeom>
          <a:noFill/>
          <a:ln w="38100" cap="flat" cmpd="sng">
            <a:solidFill>
              <a:schemeClr val="dk2"/>
            </a:solidFill>
            <a:prstDash val="solid"/>
            <a:round/>
            <a:headEnd type="none" w="med" len="med"/>
            <a:tailEnd type="none" w="med" len="med"/>
          </a:ln>
        </p:spPr>
      </p:cxnSp>
      <p:cxnSp>
        <p:nvCxnSpPr>
          <p:cNvPr id="527" name="Google Shape;527;p61"/>
          <p:cNvCxnSpPr/>
          <p:nvPr/>
        </p:nvCxnSpPr>
        <p:spPr>
          <a:xfrm>
            <a:off x="3477725" y="2177850"/>
            <a:ext cx="2586300" cy="0"/>
          </a:xfrm>
          <a:prstGeom prst="straightConnector1">
            <a:avLst/>
          </a:prstGeom>
          <a:noFill/>
          <a:ln w="38100" cap="flat" cmpd="sng">
            <a:solidFill>
              <a:schemeClr val="dk2"/>
            </a:solidFill>
            <a:prstDash val="solid"/>
            <a:round/>
            <a:headEnd type="none" w="med" len="med"/>
            <a:tailEnd type="none" w="med" len="med"/>
          </a:ln>
        </p:spPr>
      </p:cxnSp>
      <p:cxnSp>
        <p:nvCxnSpPr>
          <p:cNvPr id="528" name="Google Shape;528;p61"/>
          <p:cNvCxnSpPr/>
          <p:nvPr/>
        </p:nvCxnSpPr>
        <p:spPr>
          <a:xfrm>
            <a:off x="6682763" y="2177838"/>
            <a:ext cx="0" cy="690300"/>
          </a:xfrm>
          <a:prstGeom prst="straightConnector1">
            <a:avLst/>
          </a:prstGeom>
          <a:noFill/>
          <a:ln w="38100" cap="flat" cmpd="sng">
            <a:solidFill>
              <a:schemeClr val="lt2"/>
            </a:solidFill>
            <a:prstDash val="solid"/>
            <a:round/>
            <a:headEnd type="none" w="med" len="med"/>
            <a:tailEnd type="none" w="med" len="med"/>
          </a:ln>
        </p:spPr>
      </p:cxnSp>
      <p:cxnSp>
        <p:nvCxnSpPr>
          <p:cNvPr id="529" name="Google Shape;529;p61"/>
          <p:cNvCxnSpPr/>
          <p:nvPr/>
        </p:nvCxnSpPr>
        <p:spPr>
          <a:xfrm>
            <a:off x="6248825" y="2177850"/>
            <a:ext cx="867900" cy="0"/>
          </a:xfrm>
          <a:prstGeom prst="straightConnector1">
            <a:avLst/>
          </a:prstGeom>
          <a:noFill/>
          <a:ln w="38100" cap="flat" cmpd="sng">
            <a:solidFill>
              <a:schemeClr val="lt2"/>
            </a:solidFill>
            <a:prstDash val="solid"/>
            <a:round/>
            <a:headEnd type="none" w="med" len="med"/>
            <a:tailEnd type="none" w="med" len="med"/>
          </a:ln>
        </p:spPr>
      </p:cxnSp>
      <p:sp>
        <p:nvSpPr>
          <p:cNvPr id="530" name="Google Shape;530;p6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68"/>
          <p:cNvSpPr/>
          <p:nvPr/>
        </p:nvSpPr>
        <p:spPr>
          <a:xfrm>
            <a:off x="545200" y="1887925"/>
            <a:ext cx="8013000" cy="21006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1000"/>
              </a:spcBef>
              <a:spcAft>
                <a:spcPts val="0"/>
              </a:spcAft>
              <a:buClr>
                <a:schemeClr val="dk1"/>
              </a:buClr>
              <a:buSzPts val="1100"/>
              <a:buFont typeface="Arial"/>
              <a:buNone/>
            </a:pPr>
            <a:r>
              <a:rPr lang="en" sz="1800" dirty="0">
                <a:solidFill>
                  <a:schemeClr val="dk1"/>
                </a:solidFill>
                <a:latin typeface="Inconsolata"/>
                <a:ea typeface="Inconsolata"/>
                <a:cs typeface="Inconsolata"/>
                <a:sym typeface="Inconsolata"/>
              </a:rPr>
              <a:t>function sayHello(){</a:t>
            </a:r>
            <a:br>
              <a:rPr lang="en" sz="1800" dirty="0">
                <a:solidFill>
                  <a:schemeClr val="dk1"/>
                </a:solidFill>
                <a:latin typeface="Inconsolata"/>
                <a:ea typeface="Inconsolata"/>
                <a:cs typeface="Inconsolata"/>
                <a:sym typeface="Inconsolata"/>
              </a:rPr>
            </a:br>
            <a:r>
              <a:rPr lang="en" sz="1800" dirty="0">
                <a:solidFill>
                  <a:schemeClr val="dk1"/>
                </a:solidFill>
                <a:latin typeface="Inconsolata"/>
                <a:ea typeface="Inconsolata"/>
                <a:cs typeface="Inconsolata"/>
                <a:sym typeface="Inconsolata"/>
              </a:rPr>
              <a:t>	console.log(“hello!”);</a:t>
            </a:r>
            <a:endParaRPr sz="1800" dirty="0">
              <a:solidFill>
                <a:schemeClr val="dk1"/>
              </a:solidFill>
              <a:latin typeface="Inconsolata"/>
              <a:ea typeface="Inconsolata"/>
              <a:cs typeface="Inconsolata"/>
              <a:sym typeface="Inconsolata"/>
            </a:endParaRPr>
          </a:p>
          <a:p>
            <a:pPr marL="457200" lvl="0" indent="0" algn="l" rtl="0">
              <a:spcBef>
                <a:spcPts val="1000"/>
              </a:spcBef>
              <a:spcAft>
                <a:spcPts val="1000"/>
              </a:spcAft>
              <a:buNone/>
            </a:pPr>
            <a:r>
              <a:rPr lang="en" sz="1800" dirty="0">
                <a:solidFill>
                  <a:schemeClr val="dk1"/>
                </a:solidFill>
                <a:latin typeface="Inconsolata"/>
                <a:ea typeface="Inconsolata"/>
                <a:cs typeface="Inconsolata"/>
                <a:sym typeface="Inconsolata"/>
              </a:rPr>
              <a:t>}</a:t>
            </a:r>
            <a:br>
              <a:rPr lang="en" sz="1800" dirty="0">
                <a:solidFill>
                  <a:schemeClr val="dk1"/>
                </a:solidFill>
                <a:latin typeface="Inconsolata"/>
                <a:ea typeface="Inconsolata"/>
                <a:cs typeface="Inconsolata"/>
                <a:sym typeface="Inconsolata"/>
              </a:rPr>
            </a:br>
            <a:r>
              <a:rPr lang="en" sz="1800" b="1" dirty="0">
                <a:solidFill>
                  <a:schemeClr val="lt2"/>
                </a:solidFill>
                <a:latin typeface="Inconsolata"/>
                <a:ea typeface="Inconsolata"/>
                <a:cs typeface="Inconsolata"/>
                <a:sym typeface="Inconsolata"/>
              </a:rPr>
              <a:t>setTimeout(sayHello, 4000)</a:t>
            </a:r>
            <a:endParaRPr sz="1600" b="1" dirty="0">
              <a:solidFill>
                <a:schemeClr val="lt2"/>
              </a:solidFill>
              <a:latin typeface="Inconsolata"/>
              <a:ea typeface="Inconsolata"/>
              <a:cs typeface="Inconsolata"/>
              <a:sym typeface="Inconsolata"/>
            </a:endParaRPr>
          </a:p>
        </p:txBody>
      </p:sp>
      <p:sp>
        <p:nvSpPr>
          <p:cNvPr id="596" name="Google Shape;596;p68"/>
          <p:cNvSpPr txBox="1">
            <a:spLocks noGrp="1"/>
          </p:cNvSpPr>
          <p:nvPr>
            <p:ph type="body" idx="4294967295"/>
          </p:nvPr>
        </p:nvSpPr>
        <p:spPr>
          <a:xfrm>
            <a:off x="457200" y="914400"/>
            <a:ext cx="8219100" cy="775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000"/>
              </a:spcAft>
              <a:buNone/>
            </a:pPr>
            <a:r>
              <a:rPr lang="en" dirty="0">
                <a:solidFill>
                  <a:schemeClr val="dk1"/>
                </a:solidFill>
              </a:rPr>
              <a:t>We can delay the execution of the function by using setTimeout. The example will say hello in 4 seconds (4000 microseconds)</a:t>
            </a:r>
            <a:endParaRPr dirty="0">
              <a:solidFill>
                <a:schemeClr val="dk1"/>
              </a:solidFill>
              <a:highlight>
                <a:schemeClr val="accent1"/>
              </a:highlight>
              <a:latin typeface="Inconsolata"/>
              <a:ea typeface="Inconsolata"/>
              <a:cs typeface="Inconsolata"/>
              <a:sym typeface="Inconsolata"/>
            </a:endParaRPr>
          </a:p>
        </p:txBody>
      </p:sp>
      <p:sp>
        <p:nvSpPr>
          <p:cNvPr id="597" name="Google Shape;597;p6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setTimeout in Action</a:t>
            </a:r>
            <a:endParaRPr dirty="0"/>
          </a:p>
        </p:txBody>
      </p:sp>
      <p:sp>
        <p:nvSpPr>
          <p:cNvPr id="598" name="Google Shape;598;p6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r>
              <a:rPr lang="en"/>
              <a:t> | © 2020 General Assembly</a:t>
            </a:r>
            <a:endParaRPr/>
          </a:p>
        </p:txBody>
      </p:sp>
      <p:sp>
        <p:nvSpPr>
          <p:cNvPr id="599" name="Google Shape;599;p6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72"/>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Objects</a:t>
            </a:r>
            <a:endParaRPr/>
          </a:p>
        </p:txBody>
      </p:sp>
      <p:sp>
        <p:nvSpPr>
          <p:cNvPr id="601" name="Google Shape;601;p72"/>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extLst>
      <p:ext uri="{BB962C8B-B14F-4D97-AF65-F5344CB8AC3E}">
        <p14:creationId xmlns:p14="http://schemas.microsoft.com/office/powerpoint/2010/main" val="955151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73"/>
          <p:cNvSpPr txBox="1">
            <a:spLocks noGrp="1"/>
          </p:cNvSpPr>
          <p:nvPr>
            <p:ph type="body" idx="4294967295"/>
          </p:nvPr>
        </p:nvSpPr>
        <p:spPr>
          <a:xfrm>
            <a:off x="457200" y="914400"/>
            <a:ext cx="8219100" cy="223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Objects are another type of data in JavaScript.  Like arrays they hold multiple pieces of data.  Unlike arrays, they use properties instead of keys AND the properties are in no particular order.</a:t>
            </a:r>
            <a:endParaRPr>
              <a:solidFill>
                <a:schemeClr val="dk1"/>
              </a:solidFill>
            </a:endParaRPr>
          </a:p>
          <a:p>
            <a:pPr marL="0" lvl="0" indent="0" algn="ctr" rtl="0">
              <a:lnSpc>
                <a:spcPct val="100000"/>
              </a:lnSpc>
              <a:spcBef>
                <a:spcPts val="1000"/>
              </a:spcBef>
              <a:spcAft>
                <a:spcPts val="0"/>
              </a:spcAft>
              <a:buNone/>
            </a:pPr>
            <a:endParaRPr>
              <a:solidFill>
                <a:schemeClr val="dk1"/>
              </a:solidFill>
            </a:endParaRPr>
          </a:p>
          <a:p>
            <a:pPr marL="0" lvl="0" indent="0" algn="ctr" rtl="0">
              <a:lnSpc>
                <a:spcPct val="100000"/>
              </a:lnSpc>
              <a:spcBef>
                <a:spcPts val="1000"/>
              </a:spcBef>
              <a:spcAft>
                <a:spcPts val="1000"/>
              </a:spcAft>
              <a:buNone/>
            </a:pPr>
            <a:endParaRPr>
              <a:solidFill>
                <a:schemeClr val="dk1"/>
              </a:solidFill>
            </a:endParaRPr>
          </a:p>
        </p:txBody>
      </p:sp>
      <p:sp>
        <p:nvSpPr>
          <p:cNvPr id="607" name="Google Shape;607;p7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Objects</a:t>
            </a:r>
            <a:endParaRPr/>
          </a:p>
        </p:txBody>
      </p:sp>
      <p:sp>
        <p:nvSpPr>
          <p:cNvPr id="608" name="Google Shape;608;p7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r>
              <a:rPr lang="en"/>
              <a:t> | © 2020 General Assembly</a:t>
            </a:r>
            <a:endParaRPr/>
          </a:p>
        </p:txBody>
      </p:sp>
      <p:sp>
        <p:nvSpPr>
          <p:cNvPr id="609" name="Google Shape;609;p7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10" name="Google Shape;610;p73"/>
          <p:cNvSpPr txBox="1">
            <a:spLocks noGrp="1"/>
          </p:cNvSpPr>
          <p:nvPr>
            <p:ph type="body" idx="4294967295"/>
          </p:nvPr>
        </p:nvSpPr>
        <p:spPr>
          <a:xfrm>
            <a:off x="758700" y="2608075"/>
            <a:ext cx="8219100" cy="223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000"/>
              </a:spcAft>
              <a:buNone/>
            </a:pPr>
            <a:r>
              <a:rPr lang="en">
                <a:solidFill>
                  <a:schemeClr val="dk1"/>
                </a:solidFill>
                <a:latin typeface="Inconsolata"/>
                <a:ea typeface="Inconsolata"/>
                <a:cs typeface="Inconsolata"/>
                <a:sym typeface="Inconsolata"/>
              </a:rPr>
              <a:t>let myObject = {</a:t>
            </a:r>
            <a:br>
              <a:rPr lang="en">
                <a:solidFill>
                  <a:schemeClr val="dk1"/>
                </a:solidFill>
                <a:latin typeface="Inconsolata"/>
                <a:ea typeface="Inconsolata"/>
                <a:cs typeface="Inconsolata"/>
                <a:sym typeface="Inconsolata"/>
              </a:rPr>
            </a:br>
            <a:r>
              <a:rPr lang="en">
                <a:solidFill>
                  <a:schemeClr val="dk1"/>
                </a:solidFill>
                <a:latin typeface="Inconsolata"/>
                <a:ea typeface="Inconsolata"/>
                <a:cs typeface="Inconsolata"/>
                <a:sym typeface="Inconsolata"/>
              </a:rPr>
              <a:t>	‘fruits’ : [ ‘orange’ , ’apple’ ],</a:t>
            </a:r>
            <a:br>
              <a:rPr lang="en">
                <a:solidFill>
                  <a:schemeClr val="dk1"/>
                </a:solidFill>
                <a:latin typeface="Inconsolata"/>
                <a:ea typeface="Inconsolata"/>
                <a:cs typeface="Inconsolata"/>
                <a:sym typeface="Inconsolata"/>
              </a:rPr>
            </a:br>
            <a:r>
              <a:rPr lang="en">
                <a:solidFill>
                  <a:schemeClr val="dk1"/>
                </a:solidFill>
                <a:latin typeface="Inconsolata"/>
                <a:ea typeface="Inconsolata"/>
                <a:cs typeface="Inconsolata"/>
                <a:sym typeface="Inconsolata"/>
              </a:rPr>
              <a:t>	‘veggies’ : [ ‘celery’ , ’carrow’ ]</a:t>
            </a:r>
            <a:br>
              <a:rPr lang="en">
                <a:solidFill>
                  <a:schemeClr val="dk1"/>
                </a:solidFill>
                <a:latin typeface="Inconsolata"/>
                <a:ea typeface="Inconsolata"/>
                <a:cs typeface="Inconsolata"/>
                <a:sym typeface="Inconsolata"/>
              </a:rPr>
            </a:br>
            <a:r>
              <a:rPr lang="en">
                <a:solidFill>
                  <a:schemeClr val="dk1"/>
                </a:solidFill>
                <a:latin typeface="Inconsolata"/>
                <a:ea typeface="Inconsolata"/>
                <a:cs typeface="Inconsolata"/>
                <a:sym typeface="Inconsolata"/>
              </a:rPr>
              <a:t>}</a:t>
            </a:r>
            <a:endParaRPr>
              <a:solidFill>
                <a:schemeClr val="dk1"/>
              </a:solidFill>
              <a:latin typeface="Inconsolata"/>
              <a:ea typeface="Inconsolata"/>
              <a:cs typeface="Inconsolata"/>
              <a:sym typeface="Inconsolat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74"/>
          <p:cNvSpPr txBox="1">
            <a:spLocks noGrp="1"/>
          </p:cNvSpPr>
          <p:nvPr>
            <p:ph type="body" idx="4294967295"/>
          </p:nvPr>
        </p:nvSpPr>
        <p:spPr>
          <a:xfrm>
            <a:off x="457200" y="2042725"/>
            <a:ext cx="8219100" cy="2244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You make an array using a set of curly brackets.</a:t>
            </a:r>
            <a:endParaRPr>
              <a:solidFill>
                <a:schemeClr val="dk1"/>
              </a:solidFill>
            </a:endParaRPr>
          </a:p>
          <a:p>
            <a:pPr marL="0" lvl="0" indent="0" algn="l" rtl="0">
              <a:lnSpc>
                <a:spcPct val="100000"/>
              </a:lnSpc>
              <a:spcBef>
                <a:spcPts val="1000"/>
              </a:spcBef>
              <a:spcAft>
                <a:spcPts val="0"/>
              </a:spcAft>
              <a:buNone/>
            </a:pPr>
            <a:r>
              <a:rPr lang="en">
                <a:solidFill>
                  <a:schemeClr val="dk1"/>
                </a:solidFill>
              </a:rPr>
              <a:t>Inside the brackets, each value must have a property name and value delimited by a colon and separated by a comma.</a:t>
            </a:r>
            <a:endParaRPr>
              <a:solidFill>
                <a:schemeClr val="dk1"/>
              </a:solidFill>
            </a:endParaRPr>
          </a:p>
          <a:p>
            <a:pPr marL="0" lvl="0" indent="0" algn="l" rtl="0">
              <a:lnSpc>
                <a:spcPct val="100000"/>
              </a:lnSpc>
              <a:spcBef>
                <a:spcPts val="1000"/>
              </a:spcBef>
              <a:spcAft>
                <a:spcPts val="1000"/>
              </a:spcAft>
              <a:buNone/>
            </a:pPr>
            <a:r>
              <a:rPr lang="en">
                <a:solidFill>
                  <a:schemeClr val="dk1"/>
                </a:solidFill>
              </a:rPr>
              <a:t>Object can contain, strings, numbers, booleans, functions, other objects or any of these combined. </a:t>
            </a:r>
            <a:endParaRPr>
              <a:solidFill>
                <a:schemeClr val="dk1"/>
              </a:solidFill>
            </a:endParaRPr>
          </a:p>
        </p:txBody>
      </p:sp>
      <p:sp>
        <p:nvSpPr>
          <p:cNvPr id="616" name="Google Shape;616;p7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Syntax</a:t>
            </a:r>
            <a:endParaRPr/>
          </a:p>
        </p:txBody>
      </p:sp>
      <p:sp>
        <p:nvSpPr>
          <p:cNvPr id="617" name="Google Shape;617;p7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r>
              <a:rPr lang="en"/>
              <a:t> | © 2020 General Assembly</a:t>
            </a:r>
            <a:endParaRPr/>
          </a:p>
        </p:txBody>
      </p:sp>
      <p:sp>
        <p:nvSpPr>
          <p:cNvPr id="618" name="Google Shape;618;p74"/>
          <p:cNvSpPr/>
          <p:nvPr/>
        </p:nvSpPr>
        <p:spPr>
          <a:xfrm>
            <a:off x="545200" y="1048000"/>
            <a:ext cx="8013000" cy="8724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b="1">
                <a:latin typeface="Inconsolata"/>
                <a:ea typeface="Inconsolata"/>
                <a:cs typeface="Inconsolata"/>
                <a:sym typeface="Inconsolata"/>
              </a:rPr>
              <a:t>const produce = {‘fruits’:["banana", "orange", "apple"]}</a:t>
            </a:r>
            <a:endParaRPr sz="1800" b="1">
              <a:latin typeface="Inconsolata"/>
              <a:ea typeface="Inconsolata"/>
              <a:cs typeface="Inconsolata"/>
              <a:sym typeface="Inconsolata"/>
            </a:endParaRPr>
          </a:p>
        </p:txBody>
      </p:sp>
      <p:sp>
        <p:nvSpPr>
          <p:cNvPr id="619" name="Google Shape;619;p7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7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Petfinder</a:t>
            </a:r>
            <a:endParaRPr/>
          </a:p>
        </p:txBody>
      </p:sp>
      <p:sp>
        <p:nvSpPr>
          <p:cNvPr id="625" name="Google Shape;625;p7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2148</TotalTime>
  <Words>614</Words>
  <Application>Microsoft Office PowerPoint</Application>
  <PresentationFormat>On-screen Show (16:9)</PresentationFormat>
  <Paragraphs>65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Oswald</vt:lpstr>
      <vt:lpstr>Inconsolata</vt:lpstr>
      <vt:lpstr>Courier New</vt:lpstr>
      <vt:lpstr>Arial</vt:lpstr>
      <vt:lpstr>Proxima Nova</vt:lpstr>
      <vt:lpstr>GA Curriculum Template (7.20)</vt:lpstr>
      <vt:lpstr>Callbacks, &amp; Object Review Lab </vt:lpstr>
      <vt:lpstr>Callbacks</vt:lpstr>
      <vt:lpstr>Introduction to Asynchronous</vt:lpstr>
      <vt:lpstr>New Callback: setTimeout()</vt:lpstr>
      <vt:lpstr>setTimeout in Action</vt:lpstr>
      <vt:lpstr>Objects</vt:lpstr>
      <vt:lpstr>Objects</vt:lpstr>
      <vt:lpstr>Syntax</vt:lpstr>
      <vt:lpstr>Petfinder</vt:lpstr>
      <vt:lpstr>Pet Finder</vt:lpstr>
      <vt:lpstr>Pet Finder</vt:lpstr>
      <vt:lpstr>Pet Finder: Encrichment - Ajax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 Loops, &amp; Review Lab </dc:title>
  <cp:lastModifiedBy>Tor Johnson</cp:lastModifiedBy>
  <cp:revision>3</cp:revision>
  <dcterms:modified xsi:type="dcterms:W3CDTF">2023-07-04T04:37:54Z</dcterms:modified>
</cp:coreProperties>
</file>