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Lst>
  <p:sldSz cx="9144000" cy="5143500" type="screen16x9"/>
  <p:notesSz cx="6858000" cy="9144000"/>
  <p:embeddedFontLst>
    <p:embeddedFont>
      <p:font typeface="Inconsolata" pitchFamily="1" charset="0"/>
      <p:regular r:id="rId16"/>
      <p:bold r:id="rId17"/>
    </p:embeddedFont>
    <p:embeddedFont>
      <p:font typeface="Oswald" panose="00000500000000000000" pitchFamily="2" charset="0"/>
      <p:regular r:id="rId18"/>
      <p:bold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FAA7A-9809-4818-B9C9-663F4DF1B349}">
  <a:tblStyle styleId="{28AFAA7A-9809-4818-B9C9-663F4DF1B3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2"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791e1791c3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791e1791c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use the browser inspector for a convenient debugger-type object exploration environment.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It’s tough dealing with complex objects at first, so working one layer at a time is more testable and builds syntax skill.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log out the response object from the weather example to see how complex it can start as, and how commonly we need to chain properties to reach the goal.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7bfaa6665c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7bfaa6665c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should be tough but very fulfilling. Students may need to open up the console to see the large response object. Encourage them to read the documentation, test small pieces, and be resilient! You may need to guide them through it at key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bfaa6665c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bfaa6665c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Refer back to this example throughout the steps of API usage in order to ground the concepts in a concrete scenario.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bfaa6665c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bfaa6665c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d8ee78ac8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6d8ee78ac8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7bfaa6665c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7bfaa6665c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Feel free to get as involved with the behind-the-scenes workings as possible, such as showing alternative versions of handling promises in JS. However, this is historically the cleanest and clearest way of getting the job done.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bfaa6665c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7bfaa6665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bfaa6665c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bfaa6665c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91e1791c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91e1791c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7bfaa6665c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7bfaa6665c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791e1791c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791e1791c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 Requests and Responses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1"/>
          <p:cNvSpPr txBox="1">
            <a:spLocks noGrp="1"/>
          </p:cNvSpPr>
          <p:nvPr>
            <p:ph type="body" idx="4294967295"/>
          </p:nvPr>
        </p:nvSpPr>
        <p:spPr>
          <a:xfrm>
            <a:off x="457200" y="914400"/>
            <a:ext cx="8219100" cy="100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API response objects are infamously complex in their formats. To dig down to the layer of information you actually want, carefully log one layer at a time until you reach the data you’re looking for!</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const carData = {</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“data”: “car”,</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“make”: “ford”,</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“model”: “focus”</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“details”: {</a:t>
            </a:r>
            <a:endParaRPr sz="1600" b="1">
              <a:solidFill>
                <a:schemeClr val="dk1"/>
              </a:solidFill>
              <a:latin typeface="Inconsolata"/>
              <a:ea typeface="Inconsolata"/>
              <a:cs typeface="Inconsolata"/>
              <a:sym typeface="Inconsolata"/>
            </a:endParaRPr>
          </a:p>
          <a:p>
            <a:pPr marL="17145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“color” : “blue”,</a:t>
            </a:r>
            <a:endParaRPr sz="1600" b="1">
              <a:solidFill>
                <a:schemeClr val="dk1"/>
              </a:solidFill>
              <a:latin typeface="Inconsolata"/>
              <a:ea typeface="Inconsolata"/>
              <a:cs typeface="Inconsolata"/>
              <a:sym typeface="Inconsolata"/>
            </a:endParaRPr>
          </a:p>
          <a:p>
            <a:pPr marL="17145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“mileage” : “54019”</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  }</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a:t>
            </a:r>
            <a:endParaRPr sz="16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
        <p:nvSpPr>
          <p:cNvPr id="440" name="Google Shape;440;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Many-Layered Objects</a:t>
            </a:r>
            <a:endParaRPr/>
          </a:p>
        </p:txBody>
      </p:sp>
      <p:sp>
        <p:nvSpPr>
          <p:cNvPr id="441" name="Google Shape;441;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442" name="Google Shape;442;p51"/>
          <p:cNvSpPr txBox="1"/>
          <p:nvPr/>
        </p:nvSpPr>
        <p:spPr>
          <a:xfrm>
            <a:off x="3615350" y="2052525"/>
            <a:ext cx="5061000" cy="21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Inconsolata"/>
                <a:ea typeface="Inconsolata"/>
                <a:cs typeface="Inconsolata"/>
                <a:sym typeface="Inconsolata"/>
              </a:rPr>
              <a:t>console.log(carData);</a:t>
            </a:r>
            <a:endParaRPr sz="1600"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console.log(carData.details);</a:t>
            </a:r>
            <a:endParaRPr sz="1600"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solidFill>
                  <a:schemeClr val="dk1"/>
                </a:solidFill>
                <a:latin typeface="Inconsolata"/>
                <a:ea typeface="Inconsolata"/>
                <a:cs typeface="Inconsolata"/>
                <a:sym typeface="Inconsolata"/>
              </a:rPr>
              <a:t>console.log(carData.details.color);</a:t>
            </a:r>
            <a:endParaRPr sz="1600">
              <a:latin typeface="Inconsolata"/>
              <a:ea typeface="Inconsolata"/>
              <a:cs typeface="Inconsolata"/>
              <a:sym typeface="Inconsolata"/>
            </a:endParaRPr>
          </a:p>
        </p:txBody>
      </p:sp>
      <p:sp>
        <p:nvSpPr>
          <p:cNvPr id="443" name="Google Shape;443;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5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Giphy Search</a:t>
            </a:r>
            <a:endParaRPr/>
          </a:p>
        </p:txBody>
      </p:sp>
      <p:sp>
        <p:nvSpPr>
          <p:cNvPr id="450" name="Google Shape;450;p52"/>
          <p:cNvSpPr txBox="1">
            <a:spLocks noGrp="1"/>
          </p:cNvSpPr>
          <p:nvPr>
            <p:ph type="body" idx="1"/>
          </p:nvPr>
        </p:nvSpPr>
        <p:spPr>
          <a:xfrm>
            <a:off x="457200" y="1143000"/>
            <a:ext cx="8229600" cy="92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Where would the internet be without GIFs? Use the giphy.com API to create a GIF search application using your new API skills!</a:t>
            </a:r>
            <a:endParaRPr/>
          </a:p>
        </p:txBody>
      </p:sp>
      <p:sp>
        <p:nvSpPr>
          <p:cNvPr id="451" name="Google Shape;451;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452" name="Google Shape;452;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5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Weather API</a:t>
            </a:r>
            <a:endParaRPr/>
          </a:p>
        </p:txBody>
      </p:sp>
      <p:sp>
        <p:nvSpPr>
          <p:cNvPr id="459" name="Google Shape;459;p53"/>
          <p:cNvSpPr txBox="1">
            <a:spLocks noGrp="1"/>
          </p:cNvSpPr>
          <p:nvPr>
            <p:ph type="body" idx="1"/>
          </p:nvPr>
        </p:nvSpPr>
        <p:spPr>
          <a:xfrm>
            <a:off x="457200" y="1143000"/>
            <a:ext cx="8229600" cy="70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create a weather app together! </a:t>
            </a:r>
            <a:endParaRPr/>
          </a:p>
        </p:txBody>
      </p:sp>
      <p:sp>
        <p:nvSpPr>
          <p:cNvPr id="460" name="Google Shape;460;p53"/>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461" name="Google Shape;461;p5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462" name="Google Shape;462;p5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Fetching Data</a:t>
            </a:r>
            <a:endParaRPr/>
          </a:p>
        </p:txBody>
      </p:sp>
      <p:sp>
        <p:nvSpPr>
          <p:cNvPr id="365" name="Google Shape;365;p4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p:nvPr/>
        </p:nvSpPr>
        <p:spPr>
          <a:xfrm>
            <a:off x="3764900" y="2154479"/>
            <a:ext cx="11451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Port</a:t>
            </a:r>
            <a:endParaRPr>
              <a:latin typeface="Proxima Nova"/>
              <a:ea typeface="Proxima Nova"/>
              <a:cs typeface="Proxima Nova"/>
              <a:sym typeface="Proxima Nova"/>
            </a:endParaRPr>
          </a:p>
        </p:txBody>
      </p:sp>
      <p:sp>
        <p:nvSpPr>
          <p:cNvPr id="371" name="Google Shape;371;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APIs Sound Great! How Do I Get Started?</a:t>
            </a:r>
            <a:endParaRPr/>
          </a:p>
        </p:txBody>
      </p:sp>
      <p:sp>
        <p:nvSpPr>
          <p:cNvPr id="372" name="Google Shape;372;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sp>
        <p:nvSpPr>
          <p:cNvPr id="373" name="Google Shape;373;p44"/>
          <p:cNvSpPr txBox="1">
            <a:spLocks noGrp="1"/>
          </p:cNvSpPr>
          <p:nvPr>
            <p:ph type="body" idx="4294967295"/>
          </p:nvPr>
        </p:nvSpPr>
        <p:spPr>
          <a:xfrm>
            <a:off x="457200" y="1143000"/>
            <a:ext cx="8229600" cy="94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APIs work on a </a:t>
            </a:r>
            <a:r>
              <a:rPr lang="en" b="1"/>
              <a:t>request-response cycle</a:t>
            </a:r>
            <a:r>
              <a:rPr lang="en"/>
              <a:t>, so our first step is to make a request. API requests use the HTTP protocol, meaning we’ll need to use a URL address.</a:t>
            </a:r>
            <a:endParaRPr/>
          </a:p>
        </p:txBody>
      </p:sp>
      <p:sp>
        <p:nvSpPr>
          <p:cNvPr id="374" name="Google Shape;374;p44"/>
          <p:cNvSpPr txBox="1"/>
          <p:nvPr/>
        </p:nvSpPr>
        <p:spPr>
          <a:xfrm>
            <a:off x="550500" y="2393425"/>
            <a:ext cx="80430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http://www.domain.com:1234/path/to/resource?a=b&amp;x=y</a:t>
            </a:r>
            <a:endParaRPr sz="2400" b="1">
              <a:latin typeface="Inconsolata"/>
              <a:ea typeface="Inconsolata"/>
              <a:cs typeface="Inconsolata"/>
              <a:sym typeface="Inconsolata"/>
            </a:endParaRPr>
          </a:p>
        </p:txBody>
      </p:sp>
      <p:cxnSp>
        <p:nvCxnSpPr>
          <p:cNvPr id="375" name="Google Shape;375;p44"/>
          <p:cNvCxnSpPr/>
          <p:nvPr/>
        </p:nvCxnSpPr>
        <p:spPr>
          <a:xfrm>
            <a:off x="1701575" y="2953588"/>
            <a:ext cx="2146800" cy="0"/>
          </a:xfrm>
          <a:prstGeom prst="straightConnector1">
            <a:avLst/>
          </a:prstGeom>
          <a:noFill/>
          <a:ln w="38100" cap="flat" cmpd="sng">
            <a:solidFill>
              <a:schemeClr val="dk2"/>
            </a:solidFill>
            <a:prstDash val="solid"/>
            <a:round/>
            <a:headEnd type="none" w="med" len="med"/>
            <a:tailEnd type="none" w="med" len="med"/>
          </a:ln>
        </p:spPr>
      </p:cxnSp>
      <p:cxnSp>
        <p:nvCxnSpPr>
          <p:cNvPr id="376" name="Google Shape;376;p44"/>
          <p:cNvCxnSpPr/>
          <p:nvPr/>
        </p:nvCxnSpPr>
        <p:spPr>
          <a:xfrm>
            <a:off x="4791450" y="2953600"/>
            <a:ext cx="2383200" cy="0"/>
          </a:xfrm>
          <a:prstGeom prst="straightConnector1">
            <a:avLst/>
          </a:prstGeom>
          <a:noFill/>
          <a:ln w="38100" cap="flat" cmpd="sng">
            <a:solidFill>
              <a:schemeClr val="lt2"/>
            </a:solidFill>
            <a:prstDash val="solid"/>
            <a:round/>
            <a:headEnd type="none" w="med" len="med"/>
            <a:tailEnd type="none" w="med" len="med"/>
          </a:ln>
        </p:spPr>
      </p:cxnSp>
      <p:sp>
        <p:nvSpPr>
          <p:cNvPr id="377" name="Google Shape;377;p44"/>
          <p:cNvSpPr txBox="1"/>
          <p:nvPr/>
        </p:nvSpPr>
        <p:spPr>
          <a:xfrm>
            <a:off x="372663" y="3005747"/>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Protocol</a:t>
            </a:r>
            <a:endParaRPr>
              <a:latin typeface="Proxima Nova"/>
              <a:ea typeface="Proxima Nova"/>
              <a:cs typeface="Proxima Nova"/>
              <a:sym typeface="Proxima Nova"/>
            </a:endParaRPr>
          </a:p>
        </p:txBody>
      </p:sp>
      <p:sp>
        <p:nvSpPr>
          <p:cNvPr id="378" name="Google Shape;378;p44"/>
          <p:cNvSpPr txBox="1"/>
          <p:nvPr/>
        </p:nvSpPr>
        <p:spPr>
          <a:xfrm>
            <a:off x="2202413" y="3005747"/>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Host</a:t>
            </a:r>
            <a:endParaRPr>
              <a:latin typeface="Proxima Nova"/>
              <a:ea typeface="Proxima Nova"/>
              <a:cs typeface="Proxima Nova"/>
              <a:sym typeface="Proxima Nova"/>
            </a:endParaRPr>
          </a:p>
        </p:txBody>
      </p:sp>
      <p:cxnSp>
        <p:nvCxnSpPr>
          <p:cNvPr id="379" name="Google Shape;379;p44"/>
          <p:cNvCxnSpPr/>
          <p:nvPr/>
        </p:nvCxnSpPr>
        <p:spPr>
          <a:xfrm rot="10800000" flipH="1">
            <a:off x="651375" y="2953288"/>
            <a:ext cx="587700" cy="300"/>
          </a:xfrm>
          <a:prstGeom prst="straightConnector1">
            <a:avLst/>
          </a:prstGeom>
          <a:noFill/>
          <a:ln w="38100" cap="flat" cmpd="sng">
            <a:solidFill>
              <a:srgbClr val="FFDB00"/>
            </a:solidFill>
            <a:prstDash val="solid"/>
            <a:round/>
            <a:headEnd type="none" w="med" len="med"/>
            <a:tailEnd type="none" w="med" len="med"/>
          </a:ln>
        </p:spPr>
      </p:cxnSp>
      <p:cxnSp>
        <p:nvCxnSpPr>
          <p:cNvPr id="380" name="Google Shape;380;p44"/>
          <p:cNvCxnSpPr/>
          <p:nvPr/>
        </p:nvCxnSpPr>
        <p:spPr>
          <a:xfrm>
            <a:off x="4021700" y="2526013"/>
            <a:ext cx="631500" cy="0"/>
          </a:xfrm>
          <a:prstGeom prst="straightConnector1">
            <a:avLst/>
          </a:prstGeom>
          <a:noFill/>
          <a:ln w="38100" cap="flat" cmpd="sng">
            <a:solidFill>
              <a:schemeClr val="accent3"/>
            </a:solidFill>
            <a:prstDash val="solid"/>
            <a:round/>
            <a:headEnd type="none" w="med" len="med"/>
            <a:tailEnd type="none" w="med" len="med"/>
          </a:ln>
        </p:spPr>
      </p:cxnSp>
      <p:sp>
        <p:nvSpPr>
          <p:cNvPr id="381" name="Google Shape;381;p44"/>
          <p:cNvSpPr txBox="1"/>
          <p:nvPr/>
        </p:nvSpPr>
        <p:spPr>
          <a:xfrm>
            <a:off x="5226754" y="3005750"/>
            <a:ext cx="15126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Resource path</a:t>
            </a:r>
            <a:endParaRPr>
              <a:latin typeface="Proxima Nova"/>
              <a:ea typeface="Proxima Nova"/>
              <a:cs typeface="Proxima Nova"/>
              <a:sym typeface="Proxima Nova"/>
            </a:endParaRPr>
          </a:p>
        </p:txBody>
      </p:sp>
      <p:cxnSp>
        <p:nvCxnSpPr>
          <p:cNvPr id="382" name="Google Shape;382;p44"/>
          <p:cNvCxnSpPr/>
          <p:nvPr/>
        </p:nvCxnSpPr>
        <p:spPr>
          <a:xfrm>
            <a:off x="7237450" y="2526025"/>
            <a:ext cx="1156800" cy="0"/>
          </a:xfrm>
          <a:prstGeom prst="straightConnector1">
            <a:avLst/>
          </a:prstGeom>
          <a:noFill/>
          <a:ln w="38100" cap="flat" cmpd="sng">
            <a:solidFill>
              <a:schemeClr val="accent4"/>
            </a:solidFill>
            <a:prstDash val="solid"/>
            <a:round/>
            <a:headEnd type="none" w="med" len="med"/>
            <a:tailEnd type="none" w="med" len="med"/>
          </a:ln>
        </p:spPr>
      </p:cxnSp>
      <p:sp>
        <p:nvSpPr>
          <p:cNvPr id="383" name="Google Shape;383;p44"/>
          <p:cNvSpPr txBox="1"/>
          <p:nvPr/>
        </p:nvSpPr>
        <p:spPr>
          <a:xfrm>
            <a:off x="7243300" y="2154479"/>
            <a:ext cx="11451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Query</a:t>
            </a:r>
            <a:endParaRPr>
              <a:latin typeface="Proxima Nova"/>
              <a:ea typeface="Proxima Nova"/>
              <a:cs typeface="Proxima Nova"/>
              <a:sym typeface="Proxima Nova"/>
            </a:endParaRPr>
          </a:p>
        </p:txBody>
      </p:sp>
      <p:sp>
        <p:nvSpPr>
          <p:cNvPr id="384" name="Google Shape;384;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Asynchronous Code With Async/Await</a:t>
            </a:r>
            <a:endParaRPr/>
          </a:p>
        </p:txBody>
      </p:sp>
      <p:sp>
        <p:nvSpPr>
          <p:cNvPr id="390" name="Google Shape;390;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391" name="Google Shape;391;p45"/>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API calls are </a:t>
            </a:r>
            <a:r>
              <a:rPr lang="en" b="1"/>
              <a:t>asynchronous</a:t>
            </a:r>
            <a:r>
              <a:rPr lang="en"/>
              <a:t> code. Because we have no idea how long the response will take to return, we have to </a:t>
            </a:r>
            <a:r>
              <a:rPr lang="en" b="1"/>
              <a:t>await</a:t>
            </a:r>
            <a:r>
              <a:rPr lang="en"/>
              <a:t> the result. We can do so using two keywords that come as a pair: </a:t>
            </a:r>
            <a:r>
              <a:rPr lang="en" b="1">
                <a:solidFill>
                  <a:schemeClr val="dk2"/>
                </a:solidFill>
                <a:latin typeface="Inconsolata"/>
                <a:ea typeface="Inconsolata"/>
                <a:cs typeface="Inconsolata"/>
                <a:sym typeface="Inconsolata"/>
              </a:rPr>
              <a:t>async</a:t>
            </a:r>
            <a:r>
              <a:rPr lang="en"/>
              <a:t> and </a:t>
            </a:r>
            <a:r>
              <a:rPr lang="en" b="1">
                <a:solidFill>
                  <a:schemeClr val="dk2"/>
                </a:solidFill>
                <a:latin typeface="Inconsolata"/>
                <a:ea typeface="Inconsolata"/>
                <a:cs typeface="Inconsolata"/>
                <a:sym typeface="Inconsolata"/>
              </a:rPr>
              <a:t>await</a:t>
            </a:r>
            <a:r>
              <a:rPr lang="en"/>
              <a:t>.</a:t>
            </a:r>
            <a:endParaRPr b="1">
              <a:latin typeface="Courier New"/>
              <a:ea typeface="Courier New"/>
              <a:cs typeface="Courier New"/>
              <a:sym typeface="Courier New"/>
            </a:endParaRPr>
          </a:p>
        </p:txBody>
      </p:sp>
      <p:sp>
        <p:nvSpPr>
          <p:cNvPr id="392" name="Google Shape;392;p45"/>
          <p:cNvSpPr/>
          <p:nvPr/>
        </p:nvSpPr>
        <p:spPr>
          <a:xfrm>
            <a:off x="545200" y="2375975"/>
            <a:ext cx="8013000" cy="15216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solidFill>
                  <a:schemeClr val="dk2"/>
                </a:solidFill>
                <a:latin typeface="Inconsolata"/>
                <a:ea typeface="Inconsolata"/>
                <a:cs typeface="Inconsolata"/>
                <a:sym typeface="Inconsolata"/>
              </a:rPr>
              <a:t>async</a:t>
            </a:r>
            <a:r>
              <a:rPr lang="en" sz="1800" b="1">
                <a:latin typeface="Inconsolata"/>
                <a:ea typeface="Inconsolata"/>
                <a:cs typeface="Inconsolata"/>
                <a:sym typeface="Inconsolata"/>
              </a:rPr>
              <a:t> function askForData(){</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const response = </a:t>
            </a:r>
            <a:r>
              <a:rPr lang="en" sz="1800" b="1">
                <a:solidFill>
                  <a:schemeClr val="lt2"/>
                </a:solidFill>
                <a:latin typeface="Inconsolata"/>
                <a:ea typeface="Inconsolata"/>
                <a:cs typeface="Inconsolata"/>
                <a:sym typeface="Inconsolata"/>
              </a:rPr>
              <a:t>await</a:t>
            </a:r>
            <a:r>
              <a:rPr lang="en" sz="1800" b="1">
                <a:latin typeface="Inconsolata"/>
                <a:ea typeface="Inconsolata"/>
                <a:cs typeface="Inconsolata"/>
                <a:sym typeface="Inconsolata"/>
              </a:rPr>
              <a:t> fetch(url);</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const data = </a:t>
            </a:r>
            <a:r>
              <a:rPr lang="en" sz="1800" b="1">
                <a:solidFill>
                  <a:schemeClr val="lt2"/>
                </a:solidFill>
                <a:latin typeface="Inconsolata"/>
                <a:ea typeface="Inconsolata"/>
                <a:cs typeface="Inconsolata"/>
                <a:sym typeface="Inconsolata"/>
              </a:rPr>
              <a:t>await</a:t>
            </a:r>
            <a:r>
              <a:rPr lang="en" sz="1800" b="1">
                <a:latin typeface="Inconsolata"/>
                <a:ea typeface="Inconsolata"/>
                <a:cs typeface="Inconsolata"/>
                <a:sym typeface="Inconsolata"/>
              </a:rPr>
              <a:t> response.json();</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a:t>
            </a:r>
            <a:endParaRPr sz="1800" b="1">
              <a:latin typeface="Inconsolata"/>
              <a:ea typeface="Inconsolata"/>
              <a:cs typeface="Inconsolata"/>
              <a:sym typeface="Inconsolata"/>
            </a:endParaRPr>
          </a:p>
        </p:txBody>
      </p:sp>
      <p:sp>
        <p:nvSpPr>
          <p:cNvPr id="393" name="Google Shape;393;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Fetching Data With </a:t>
            </a:r>
            <a:r>
              <a:rPr lang="en">
                <a:latin typeface="Inconsolata"/>
                <a:ea typeface="Inconsolata"/>
                <a:cs typeface="Inconsolata"/>
                <a:sym typeface="Inconsolata"/>
              </a:rPr>
              <a:t>fetch()</a:t>
            </a:r>
            <a:endParaRPr>
              <a:latin typeface="Inconsolata"/>
              <a:ea typeface="Inconsolata"/>
              <a:cs typeface="Inconsolata"/>
              <a:sym typeface="Inconsolata"/>
            </a:endParaRPr>
          </a:p>
        </p:txBody>
      </p:sp>
      <p:sp>
        <p:nvSpPr>
          <p:cNvPr id="399" name="Google Shape;399;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400" name="Google Shape;400;p46"/>
          <p:cNvSpPr txBox="1">
            <a:spLocks noGrp="1"/>
          </p:cNvSpPr>
          <p:nvPr>
            <p:ph type="body" idx="4294967295"/>
          </p:nvPr>
        </p:nvSpPr>
        <p:spPr>
          <a:xfrm>
            <a:off x="457200" y="1143000"/>
            <a:ext cx="49410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you have an address, you can send a request using JavaScript’s built-in </a:t>
            </a:r>
            <a:r>
              <a:rPr lang="en" b="1">
                <a:latin typeface="Inconsolata"/>
                <a:ea typeface="Inconsolata"/>
                <a:cs typeface="Inconsolata"/>
                <a:sym typeface="Inconsolata"/>
              </a:rPr>
              <a:t>fetch()</a:t>
            </a:r>
            <a:r>
              <a:rPr lang="en"/>
              <a:t> method, which accepts the destination URL as a parameter and returns a </a:t>
            </a:r>
            <a:r>
              <a:rPr lang="en" b="1"/>
              <a:t>promise</a:t>
            </a:r>
            <a:r>
              <a:rPr lang="en"/>
              <a:t>. </a:t>
            </a:r>
            <a:endParaRPr/>
          </a:p>
          <a:p>
            <a:pPr marL="0" lvl="0" indent="0" algn="l" rtl="0">
              <a:spcBef>
                <a:spcPts val="1600"/>
              </a:spcBef>
              <a:spcAft>
                <a:spcPts val="0"/>
              </a:spcAft>
              <a:buNone/>
            </a:pPr>
            <a:r>
              <a:rPr lang="en"/>
              <a:t>Promises are a proxy for a value that has not returned yet… but </a:t>
            </a:r>
            <a:r>
              <a:rPr lang="en" i="1"/>
              <a:t>is </a:t>
            </a:r>
            <a:r>
              <a:rPr lang="en"/>
              <a:t>on its way!  This code is asynchronous, so we use async &amp; await. </a:t>
            </a:r>
            <a:endParaRPr/>
          </a:p>
          <a:p>
            <a:pPr marL="0" lvl="0" indent="0" algn="l" rtl="0">
              <a:spcBef>
                <a:spcPts val="1600"/>
              </a:spcBef>
              <a:spcAft>
                <a:spcPts val="1600"/>
              </a:spcAft>
              <a:buNone/>
            </a:pPr>
            <a:r>
              <a:rPr lang="en" sz="1900" b="1">
                <a:latin typeface="Inconsolata"/>
                <a:ea typeface="Inconsolata"/>
                <a:cs typeface="Inconsolata"/>
                <a:sym typeface="Inconsolata"/>
              </a:rPr>
              <a:t>const response = </a:t>
            </a:r>
            <a:r>
              <a:rPr lang="en" sz="1900" b="1">
                <a:highlight>
                  <a:srgbClr val="EFEFEF"/>
                </a:highlight>
                <a:latin typeface="Inconsolata"/>
                <a:ea typeface="Inconsolata"/>
                <a:cs typeface="Inconsolata"/>
                <a:sym typeface="Inconsolata"/>
              </a:rPr>
              <a:t>await</a:t>
            </a:r>
            <a:r>
              <a:rPr lang="en" sz="1900" b="1">
                <a:latin typeface="Inconsolata"/>
                <a:ea typeface="Inconsolata"/>
                <a:cs typeface="Inconsolata"/>
                <a:sym typeface="Inconsolata"/>
              </a:rPr>
              <a:t> fetch(url);</a:t>
            </a:r>
            <a:endParaRPr sz="1900" b="1">
              <a:latin typeface="Inconsolata"/>
              <a:ea typeface="Inconsolata"/>
              <a:cs typeface="Inconsolata"/>
              <a:sym typeface="Inconsolata"/>
            </a:endParaRPr>
          </a:p>
        </p:txBody>
      </p:sp>
      <p:pic>
        <p:nvPicPr>
          <p:cNvPr id="401" name="Google Shape;401;p46"/>
          <p:cNvPicPr preferRelativeResize="0"/>
          <p:nvPr/>
        </p:nvPicPr>
        <p:blipFill>
          <a:blip r:embed="rId3">
            <a:alphaModFix/>
          </a:blip>
          <a:stretch>
            <a:fillRect/>
          </a:stretch>
        </p:blipFill>
        <p:spPr>
          <a:xfrm flipH="1">
            <a:off x="5812075" y="1143000"/>
            <a:ext cx="2568150" cy="2568150"/>
          </a:xfrm>
          <a:prstGeom prst="rect">
            <a:avLst/>
          </a:prstGeom>
          <a:noFill/>
          <a:ln>
            <a:noFill/>
          </a:ln>
        </p:spPr>
      </p:pic>
      <p:sp>
        <p:nvSpPr>
          <p:cNvPr id="402" name="Google Shape;402;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APIs</a:t>
            </a:r>
            <a:endParaRPr/>
          </a:p>
        </p:txBody>
      </p:sp>
      <p:sp>
        <p:nvSpPr>
          <p:cNvPr id="408" name="Google Shape;408;p4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Every API is unique — you will have to explore its documentation to figure out what data you want to access and what URL to use in order to send requests. However, there are a few standard details to check for in any API:</a:t>
            </a:r>
            <a:endParaRPr>
              <a:solidFill>
                <a:schemeClr val="dk1"/>
              </a:solidFill>
            </a:endParaRPr>
          </a:p>
          <a:p>
            <a:pPr marL="457200" lvl="0" indent="-330200" algn="l" rtl="0">
              <a:lnSpc>
                <a:spcPct val="100000"/>
              </a:lnSpc>
              <a:spcBef>
                <a:spcPts val="1000"/>
              </a:spcBef>
              <a:spcAft>
                <a:spcPts val="0"/>
              </a:spcAft>
              <a:buClr>
                <a:schemeClr val="dk1"/>
              </a:buClr>
              <a:buSzPts val="1600"/>
              <a:buAutoNum type="arabicPeriod"/>
            </a:pPr>
            <a:r>
              <a:rPr lang="en" sz="1600" b="1">
                <a:solidFill>
                  <a:schemeClr val="dk1"/>
                </a:solidFill>
              </a:rPr>
              <a:t>Do I need an API key?</a:t>
            </a:r>
            <a:endParaRPr sz="1600" b="1">
              <a:solidFill>
                <a:schemeClr val="dk1"/>
              </a:solidFill>
            </a:endParaRPr>
          </a:p>
          <a:p>
            <a:pPr marL="914400" lvl="1" indent="-330200" algn="l" rtl="0">
              <a:lnSpc>
                <a:spcPct val="100000"/>
              </a:lnSpc>
              <a:spcBef>
                <a:spcPts val="0"/>
              </a:spcBef>
              <a:spcAft>
                <a:spcPts val="0"/>
              </a:spcAft>
              <a:buClr>
                <a:schemeClr val="dk1"/>
              </a:buClr>
              <a:buSzPts val="1600"/>
              <a:buAutoNum type="alphaLcPeriod"/>
            </a:pPr>
            <a:r>
              <a:rPr lang="en">
                <a:solidFill>
                  <a:schemeClr val="dk1"/>
                </a:solidFill>
              </a:rPr>
              <a:t>If so, are there rate limits or charges for requests?</a:t>
            </a:r>
            <a:endParaRPr>
              <a:solidFill>
                <a:schemeClr val="dk1"/>
              </a:solidFill>
            </a:endParaRPr>
          </a:p>
          <a:p>
            <a:pPr marL="914400" lvl="1" indent="-330200" algn="l" rtl="0">
              <a:lnSpc>
                <a:spcPct val="100000"/>
              </a:lnSpc>
              <a:spcBef>
                <a:spcPts val="0"/>
              </a:spcBef>
              <a:spcAft>
                <a:spcPts val="0"/>
              </a:spcAft>
              <a:buClr>
                <a:schemeClr val="dk1"/>
              </a:buClr>
              <a:buSzPts val="1600"/>
              <a:buAutoNum type="alphaLcPeriod"/>
            </a:pPr>
            <a:r>
              <a:rPr lang="en">
                <a:solidFill>
                  <a:schemeClr val="dk1"/>
                </a:solidFill>
              </a:rPr>
              <a:t>How do I include the key in my requests?</a:t>
            </a:r>
            <a:endParaRPr>
              <a:solidFill>
                <a:schemeClr val="dk1"/>
              </a:solidFill>
            </a:endParaRPr>
          </a:p>
          <a:p>
            <a:pPr marL="457200" lvl="0" indent="-330200" algn="l" rtl="0">
              <a:lnSpc>
                <a:spcPct val="100000"/>
              </a:lnSpc>
              <a:spcBef>
                <a:spcPts val="1000"/>
              </a:spcBef>
              <a:spcAft>
                <a:spcPts val="0"/>
              </a:spcAft>
              <a:buClr>
                <a:schemeClr val="dk1"/>
              </a:buClr>
              <a:buSzPts val="1600"/>
              <a:buAutoNum type="arabicPeriod"/>
            </a:pPr>
            <a:r>
              <a:rPr lang="en" sz="1600" b="1">
                <a:solidFill>
                  <a:schemeClr val="dk1"/>
                </a:solidFill>
              </a:rPr>
              <a:t>What are the available endpoints for data?</a:t>
            </a:r>
            <a:endParaRPr sz="1600" b="1">
              <a:solidFill>
                <a:schemeClr val="dk1"/>
              </a:solidFill>
            </a:endParaRPr>
          </a:p>
          <a:p>
            <a:pPr marL="914400" lvl="1" indent="-330200" algn="l" rtl="0">
              <a:lnSpc>
                <a:spcPct val="100000"/>
              </a:lnSpc>
              <a:spcBef>
                <a:spcPts val="0"/>
              </a:spcBef>
              <a:spcAft>
                <a:spcPts val="0"/>
              </a:spcAft>
              <a:buClr>
                <a:schemeClr val="dk1"/>
              </a:buClr>
              <a:buSzPts val="1600"/>
              <a:buAutoNum type="alphaLcPeriod"/>
            </a:pPr>
            <a:r>
              <a:rPr lang="en">
                <a:solidFill>
                  <a:schemeClr val="dk1"/>
                </a:solidFill>
              </a:rPr>
              <a:t>What URL format can search for specific data?</a:t>
            </a:r>
            <a:endParaRPr>
              <a:solidFill>
                <a:schemeClr val="dk1"/>
              </a:solidFill>
            </a:endParaRPr>
          </a:p>
          <a:p>
            <a:pPr marL="457200" lvl="0" indent="-330200" algn="l" rtl="0">
              <a:lnSpc>
                <a:spcPct val="100000"/>
              </a:lnSpc>
              <a:spcBef>
                <a:spcPts val="1000"/>
              </a:spcBef>
              <a:spcAft>
                <a:spcPts val="0"/>
              </a:spcAft>
              <a:buClr>
                <a:schemeClr val="dk1"/>
              </a:buClr>
              <a:buSzPts val="1600"/>
              <a:buAutoNum type="arabicPeriod"/>
            </a:pPr>
            <a:r>
              <a:rPr lang="en" sz="1600" b="1">
                <a:solidFill>
                  <a:schemeClr val="dk1"/>
                </a:solidFill>
              </a:rPr>
              <a:t>What will the response data look like?</a:t>
            </a:r>
            <a:endParaRPr sz="1600" b="1">
              <a:solidFill>
                <a:schemeClr val="dk1"/>
              </a:solidFill>
            </a:endParaRPr>
          </a:p>
          <a:p>
            <a:pPr marL="914400" lvl="1" indent="-330200" algn="l" rtl="0">
              <a:lnSpc>
                <a:spcPct val="100000"/>
              </a:lnSpc>
              <a:spcBef>
                <a:spcPts val="0"/>
              </a:spcBef>
              <a:spcAft>
                <a:spcPts val="1000"/>
              </a:spcAft>
              <a:buClr>
                <a:schemeClr val="dk1"/>
              </a:buClr>
              <a:buSzPts val="1600"/>
              <a:buAutoNum type="alphaLcPeriod"/>
            </a:pPr>
            <a:r>
              <a:rPr lang="en">
                <a:solidFill>
                  <a:schemeClr val="dk1"/>
                </a:solidFill>
              </a:rPr>
              <a:t>Typically the response will be JSON. </a:t>
            </a:r>
            <a:endParaRPr>
              <a:solidFill>
                <a:schemeClr val="dk1"/>
              </a:solidFill>
            </a:endParaRPr>
          </a:p>
        </p:txBody>
      </p:sp>
      <p:sp>
        <p:nvSpPr>
          <p:cNvPr id="414" name="Google Shape;414;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the Docs!</a:t>
            </a:r>
            <a:endParaRPr/>
          </a:p>
        </p:txBody>
      </p:sp>
      <p:sp>
        <p:nvSpPr>
          <p:cNvPr id="415" name="Google Shape;415;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
        <p:nvSpPr>
          <p:cNvPr id="416" name="Google Shape;416;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 Keys</a:t>
            </a:r>
            <a:endParaRPr/>
          </a:p>
        </p:txBody>
      </p:sp>
      <p:sp>
        <p:nvSpPr>
          <p:cNvPr id="422" name="Google Shape;422;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423" name="Google Shape;423;p49"/>
          <p:cNvSpPr txBox="1">
            <a:spLocks noGrp="1"/>
          </p:cNvSpPr>
          <p:nvPr>
            <p:ph type="body" idx="4294967295"/>
          </p:nvPr>
        </p:nvSpPr>
        <p:spPr>
          <a:xfrm>
            <a:off x="457200" y="1042375"/>
            <a:ext cx="4340400" cy="29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Many APIs require you to include a </a:t>
            </a:r>
            <a:r>
              <a:rPr lang="en" b="1">
                <a:solidFill>
                  <a:schemeClr val="dk1"/>
                </a:solidFill>
              </a:rPr>
              <a:t>key</a:t>
            </a:r>
            <a:r>
              <a:rPr lang="en">
                <a:solidFill>
                  <a:schemeClr val="dk1"/>
                </a:solidFill>
              </a:rPr>
              <a:t> with your request.</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You can register with the API’s website to receive your unique key.</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Keys are used to track your requests for rate limits and potential charges. Don’t worry, most APIs have a free tier!</a:t>
            </a:r>
            <a:endParaRPr sz="900">
              <a:solidFill>
                <a:schemeClr val="dk1"/>
              </a:solidFill>
            </a:endParaRPr>
          </a:p>
          <a:p>
            <a:pPr marL="0" lvl="0" indent="0" algn="l" rtl="0">
              <a:spcBef>
                <a:spcPts val="1600"/>
              </a:spcBef>
              <a:spcAft>
                <a:spcPts val="1600"/>
              </a:spcAft>
              <a:buNone/>
            </a:pPr>
            <a:endParaRPr/>
          </a:p>
        </p:txBody>
      </p:sp>
      <p:pic>
        <p:nvPicPr>
          <p:cNvPr id="424" name="Google Shape;424;p49"/>
          <p:cNvPicPr preferRelativeResize="0"/>
          <p:nvPr/>
        </p:nvPicPr>
        <p:blipFill>
          <a:blip r:embed="rId3">
            <a:alphaModFix/>
          </a:blip>
          <a:stretch>
            <a:fillRect/>
          </a:stretch>
        </p:blipFill>
        <p:spPr>
          <a:xfrm>
            <a:off x="5344400" y="607226"/>
            <a:ext cx="3342399" cy="3342399"/>
          </a:xfrm>
          <a:prstGeom prst="rect">
            <a:avLst/>
          </a:prstGeom>
          <a:noFill/>
          <a:ln>
            <a:noFill/>
          </a:ln>
        </p:spPr>
      </p:pic>
      <p:sp>
        <p:nvSpPr>
          <p:cNvPr id="425" name="Google Shape;425;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0"/>
          <p:cNvSpPr txBox="1">
            <a:spLocks noGrp="1"/>
          </p:cNvSpPr>
          <p:nvPr>
            <p:ph type="body" idx="4294967295"/>
          </p:nvPr>
        </p:nvSpPr>
        <p:spPr>
          <a:xfrm>
            <a:off x="457200" y="989850"/>
            <a:ext cx="45480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API endpoints will almost always return JSON in the form of an object.</a:t>
            </a:r>
            <a:endParaRPr>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“data”: “car”,</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“make”: “ford”,</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“model”: “focus”</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“details”: {</a:t>
            </a:r>
            <a:endParaRPr b="1">
              <a:solidFill>
                <a:schemeClr val="dk1"/>
              </a:solidFill>
              <a:latin typeface="Inconsolata"/>
              <a:ea typeface="Inconsolata"/>
              <a:cs typeface="Inconsolata"/>
              <a:sym typeface="Inconsolata"/>
            </a:endParaRPr>
          </a:p>
          <a:p>
            <a:pPr marL="17145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“color” : “blue”,</a:t>
            </a:r>
            <a:endParaRPr b="1">
              <a:solidFill>
                <a:schemeClr val="dk1"/>
              </a:solidFill>
              <a:latin typeface="Inconsolata"/>
              <a:ea typeface="Inconsolata"/>
              <a:cs typeface="Inconsolata"/>
              <a:sym typeface="Inconsolata"/>
            </a:endParaRPr>
          </a:p>
          <a:p>
            <a:pPr marL="17145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“mileage” : “54019”</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p:txBody>
      </p:sp>
      <p:sp>
        <p:nvSpPr>
          <p:cNvPr id="431" name="Google Shape;431;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 Objects</a:t>
            </a:r>
            <a:endParaRPr/>
          </a:p>
        </p:txBody>
      </p:sp>
      <p:sp>
        <p:nvSpPr>
          <p:cNvPr id="432" name="Google Shape;432;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82550" y="573750"/>
            <a:ext cx="3369076" cy="3369076"/>
          </a:xfrm>
          <a:prstGeom prst="rect">
            <a:avLst/>
          </a:prstGeom>
          <a:noFill/>
          <a:ln>
            <a:noFill/>
          </a:ln>
        </p:spPr>
      </p:pic>
      <p:sp>
        <p:nvSpPr>
          <p:cNvPr id="434" name="Google Shape;434;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92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Oswald</vt:lpstr>
      <vt:lpstr>Inconsolata</vt:lpstr>
      <vt:lpstr>Courier New</vt:lpstr>
      <vt:lpstr>Arial</vt:lpstr>
      <vt:lpstr>Proxima Nova</vt:lpstr>
      <vt:lpstr>GA Curriculum Template (7.20)</vt:lpstr>
      <vt:lpstr>API Requests and Responses</vt:lpstr>
      <vt:lpstr>Fetching Data</vt:lpstr>
      <vt:lpstr>APIs Sound Great! How Do I Get Started?</vt:lpstr>
      <vt:lpstr>Asynchronous Code With Async/Await</vt:lpstr>
      <vt:lpstr>Fetching Data With fetch()</vt:lpstr>
      <vt:lpstr>Evaluating APIs</vt:lpstr>
      <vt:lpstr>Read the Docs!</vt:lpstr>
      <vt:lpstr>API Keys</vt:lpstr>
      <vt:lpstr>JS Objects</vt:lpstr>
      <vt:lpstr>Many-Layered Objects</vt:lpstr>
      <vt:lpstr>Giphy Search</vt:lpstr>
      <vt:lpstr> Weather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Requests and Responses</dc:title>
  <cp:lastModifiedBy>Tor Johnson</cp:lastModifiedBy>
  <cp:revision>3</cp:revision>
  <dcterms:modified xsi:type="dcterms:W3CDTF">2023-07-04T04:47:45Z</dcterms:modified>
</cp:coreProperties>
</file>