
<file path=[Content_Types].xml><?xml version="1.0" encoding="utf-8"?>
<Types xmlns="http://schemas.openxmlformats.org/package/2006/content-types">
  <Default Extension="bin" ContentType="application/vnd.openxmlformats-officedocument.oleObject"/>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Open Sans" panose="020B0604020202020204" charset="0"/>
      <p:regular r:id="rId5"/>
      <p:bold r:id="rId6"/>
      <p:italic r:id="rId7"/>
      <p:boldItalic r:id="rId8"/>
    </p:embeddedFont>
    <p:embeddedFont>
      <p:font typeface="Calibri" panose="020F050202020403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25" autoAdjust="0"/>
  </p:normalViewPr>
  <p:slideViewPr>
    <p:cSldViewPr snapToGrid="0">
      <p:cViewPr varScale="1">
        <p:scale>
          <a:sx n="105" d="100"/>
          <a:sy n="105" d="100"/>
        </p:scale>
        <p:origin x="3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2.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Operating income/ EBIT (2012-2015) </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'[projectdata-nyse Mahmood Al Aghbari - Copy.xlsx]The Project'!$J$39</c:f>
              <c:strCache>
                <c:ptCount val="1"/>
                <c:pt idx="0">
                  <c:v>Gold</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'[projectdata-nyse Mahmood Al Aghbari - Copy.xlsx]The Project'!$I$40:$I$43</c:f>
              <c:numCache>
                <c:formatCode>General</c:formatCode>
                <c:ptCount val="4"/>
                <c:pt idx="0">
                  <c:v>2012</c:v>
                </c:pt>
                <c:pt idx="1">
                  <c:v>2013</c:v>
                </c:pt>
                <c:pt idx="2">
                  <c:v>2014</c:v>
                </c:pt>
                <c:pt idx="3">
                  <c:v>2015</c:v>
                </c:pt>
              </c:numCache>
            </c:numRef>
          </c:cat>
          <c:val>
            <c:numRef>
              <c:f>'[projectdata-nyse Mahmood Al Aghbari - Copy.xlsx]The Project'!$J$40:$J$43</c:f>
              <c:numCache>
                <c:formatCode>_("$"* #,##0.00_);_("$"* \(#,##0.00\);_("$"* "-"??_);_(@_)</c:formatCode>
                <c:ptCount val="4"/>
                <c:pt idx="0">
                  <c:v>3137000000</c:v>
                </c:pt>
                <c:pt idx="1">
                  <c:v>700000000</c:v>
                </c:pt>
                <c:pt idx="2">
                  <c:v>736000000</c:v>
                </c:pt>
                <c:pt idx="3">
                  <c:v>1219000000</c:v>
                </c:pt>
              </c:numCache>
            </c:numRef>
          </c:val>
          <c:smooth val="0"/>
          <c:extLst>
            <c:ext xmlns:c16="http://schemas.microsoft.com/office/drawing/2014/chart" uri="{C3380CC4-5D6E-409C-BE32-E72D297353CC}">
              <c16:uniqueId val="{00000000-9762-46AF-B24B-7C86EC033948}"/>
            </c:ext>
          </c:extLst>
        </c:ser>
        <c:ser>
          <c:idx val="1"/>
          <c:order val="1"/>
          <c:tx>
            <c:strRef>
              <c:f>'[projectdata-nyse Mahmood Al Aghbari - Copy.xlsx]The Project'!$K$39</c:f>
              <c:strCache>
                <c:ptCount val="1"/>
                <c:pt idx="0">
                  <c:v>Steel</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'[projectdata-nyse Mahmood Al Aghbari - Copy.xlsx]The Project'!$I$40:$I$43</c:f>
              <c:numCache>
                <c:formatCode>General</c:formatCode>
                <c:ptCount val="4"/>
                <c:pt idx="0">
                  <c:v>2012</c:v>
                </c:pt>
                <c:pt idx="1">
                  <c:v>2013</c:v>
                </c:pt>
                <c:pt idx="2">
                  <c:v>2014</c:v>
                </c:pt>
                <c:pt idx="3">
                  <c:v>2015</c:v>
                </c:pt>
              </c:numCache>
            </c:numRef>
          </c:cat>
          <c:val>
            <c:numRef>
              <c:f>'[projectdata-nyse Mahmood Al Aghbari - Copy.xlsx]The Project'!$K$40:$K$43</c:f>
              <c:numCache>
                <c:formatCode>_("$"* #,##0.00_);_("$"* \(#,##0.00\);_("$"* "-"??_);_(@_)</c:formatCode>
                <c:ptCount val="4"/>
                <c:pt idx="0">
                  <c:v>1058638000</c:v>
                </c:pt>
                <c:pt idx="1">
                  <c:v>942721000</c:v>
                </c:pt>
                <c:pt idx="2">
                  <c:v>1385721000</c:v>
                </c:pt>
                <c:pt idx="3">
                  <c:v>1122273000</c:v>
                </c:pt>
              </c:numCache>
            </c:numRef>
          </c:val>
          <c:smooth val="0"/>
          <c:extLst>
            <c:ext xmlns:c16="http://schemas.microsoft.com/office/drawing/2014/chart" uri="{C3380CC4-5D6E-409C-BE32-E72D297353CC}">
              <c16:uniqueId val="{00000001-9762-46AF-B24B-7C86EC033948}"/>
            </c:ext>
          </c:extLst>
        </c:ser>
        <c:dLbls>
          <c:showLegendKey val="0"/>
          <c:showVal val="0"/>
          <c:showCatName val="0"/>
          <c:showSerName val="0"/>
          <c:showPercent val="0"/>
          <c:showBubbleSize val="0"/>
        </c:dLbls>
        <c:smooth val="0"/>
        <c:axId val="465123728"/>
        <c:axId val="465111664"/>
      </c:lineChart>
      <c:catAx>
        <c:axId val="465123728"/>
        <c:scaling>
          <c:orientation val="minMax"/>
        </c:scaling>
        <c:delete val="0"/>
        <c:axPos val="b"/>
        <c:title>
          <c:tx>
            <c:rich>
              <a:bodyPr rot="0" spcFirstLastPara="1" vertOverflow="ellipsis" vert="horz" wrap="square" anchor="ctr" anchorCtr="1"/>
              <a:lstStyle/>
              <a:p>
                <a:pPr>
                  <a:defRPr sz="1100" b="1" i="0" u="none" strike="noStrike" kern="1200" cap="all" baseline="0">
                    <a:solidFill>
                      <a:schemeClr val="bg1">
                        <a:lumMod val="95000"/>
                      </a:schemeClr>
                    </a:solidFill>
                    <a:latin typeface="+mn-lt"/>
                    <a:ea typeface="+mn-ea"/>
                    <a:cs typeface="+mn-cs"/>
                  </a:defRPr>
                </a:pPr>
                <a:r>
                  <a:rPr lang="en-US" sz="1100">
                    <a:solidFill>
                      <a:schemeClr val="bg1">
                        <a:lumMod val="95000"/>
                      </a:schemeClr>
                    </a:solidFill>
                  </a:rPr>
                  <a:t>Years</a:t>
                </a:r>
              </a:p>
            </c:rich>
          </c:tx>
          <c:layout>
            <c:manualLayout>
              <c:xMode val="edge"/>
              <c:yMode val="edge"/>
              <c:x val="0.57323904001450676"/>
              <c:y val="0.78666593759113446"/>
            </c:manualLayout>
          </c:layout>
          <c:overlay val="0"/>
          <c:spPr>
            <a:noFill/>
            <a:ln w="12700">
              <a:noFill/>
            </a:ln>
            <a:effectLst/>
          </c:spPr>
          <c:txPr>
            <a:bodyPr rot="0" spcFirstLastPara="1" vertOverflow="ellipsis" vert="horz" wrap="square" anchor="ctr" anchorCtr="1"/>
            <a:lstStyle/>
            <a:p>
              <a:pPr>
                <a:defRPr sz="1100" b="1" i="0" u="none" strike="noStrike" kern="1200" cap="all" baseline="0">
                  <a:solidFill>
                    <a:schemeClr val="bg1">
                      <a:lumMod val="9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65111664"/>
        <c:crosses val="autoZero"/>
        <c:auto val="1"/>
        <c:lblAlgn val="ctr"/>
        <c:lblOffset val="100"/>
        <c:noMultiLvlLbl val="0"/>
      </c:catAx>
      <c:valAx>
        <c:axId val="4651116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050" b="0" i="0" u="none" strike="noStrike" kern="1200" cap="all" baseline="0">
                    <a:solidFill>
                      <a:schemeClr val="bg1"/>
                    </a:solidFill>
                    <a:latin typeface="+mn-lt"/>
                    <a:ea typeface="+mn-ea"/>
                    <a:cs typeface="+mn-cs"/>
                  </a:defRPr>
                </a:pPr>
                <a:r>
                  <a:rPr lang="en-US" sz="1050" b="0">
                    <a:solidFill>
                      <a:schemeClr val="bg1"/>
                    </a:solidFill>
                  </a:rPr>
                  <a:t>Operating</a:t>
                </a:r>
                <a:r>
                  <a:rPr lang="en-US" sz="1050" b="0" baseline="0">
                    <a:solidFill>
                      <a:schemeClr val="bg1"/>
                    </a:solidFill>
                  </a:rPr>
                  <a:t> Income</a:t>
                </a:r>
                <a:endParaRPr lang="en-US" sz="1050" b="0">
                  <a:solidFill>
                    <a:schemeClr val="bg1"/>
                  </a:solidFill>
                </a:endParaRPr>
              </a:p>
            </c:rich>
          </c:tx>
          <c:layout>
            <c:manualLayout>
              <c:xMode val="edge"/>
              <c:yMode val="edge"/>
              <c:x val="2.4911534628994671E-2"/>
              <c:y val="0.18691345873432491"/>
            </c:manualLayout>
          </c:layout>
          <c:overlay val="0"/>
          <c:spPr>
            <a:noFill/>
            <a:ln>
              <a:noFill/>
            </a:ln>
            <a:effectLst/>
          </c:spPr>
          <c:txPr>
            <a:bodyPr rot="-5400000" spcFirstLastPara="1" vertOverflow="ellipsis" vert="horz" wrap="square" anchor="ctr" anchorCtr="1"/>
            <a:lstStyle/>
            <a:p>
              <a:pPr>
                <a:defRPr sz="1050" b="0" i="0" u="none" strike="noStrike" kern="1200" cap="all" baseline="0">
                  <a:solidFill>
                    <a:schemeClr val="bg1"/>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65123728"/>
        <c:crosses val="autoZero"/>
        <c:crossBetween val="between"/>
      </c:valAx>
      <c:spPr>
        <a:noFill/>
        <a:ln>
          <a:noFill/>
        </a:ln>
        <a:effectLst/>
      </c:spPr>
    </c:plotArea>
    <c:legend>
      <c:legendPos val="b"/>
      <c:layout>
        <c:manualLayout>
          <c:xMode val="edge"/>
          <c:yMode val="edge"/>
          <c:x val="4.0417929679292877E-2"/>
          <c:y val="0.89409667541557303"/>
          <c:w val="0.34619884417453678"/>
          <c:h val="7.812554680664916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0c13f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rot="10800000" flipV="1">
            <a:off x="2381059" y="778598"/>
            <a:ext cx="3558011" cy="742384"/>
          </a:xfrm>
          <a:prstGeom prst="rect">
            <a:avLst/>
          </a:prstGeom>
        </p:spPr>
        <p:txBody>
          <a:bodyPr spcFirstLastPara="1" wrap="square" lIns="91425" tIns="91425" rIns="91425" bIns="91425" anchor="t" anchorCtr="0">
            <a:noAutofit/>
          </a:bodyPr>
          <a:lstStyle/>
          <a:p>
            <a:pPr marL="0" lvl="0" indent="0" algn="ctr">
              <a:spcBef>
                <a:spcPts val="1600"/>
              </a:spcBef>
              <a:spcAft>
                <a:spcPts val="1600"/>
              </a:spcAft>
              <a:buNone/>
            </a:pPr>
            <a:r>
              <a:rPr lang="en-US" dirty="0" smtClean="0">
                <a:latin typeface="Open Sans"/>
                <a:ea typeface="Open Sans"/>
                <a:cs typeface="Open Sans"/>
                <a:sym typeface="Open Sans"/>
              </a:rPr>
              <a:t>Project data-</a:t>
            </a:r>
            <a:r>
              <a:rPr lang="en-US" dirty="0" err="1" smtClean="0">
                <a:latin typeface="Open Sans"/>
                <a:ea typeface="Open Sans"/>
                <a:cs typeface="Open Sans"/>
                <a:sym typeface="Open Sans"/>
              </a:rPr>
              <a:t>nyse</a:t>
            </a:r>
            <a:r>
              <a:rPr lang="en-US" dirty="0" smtClean="0">
                <a:latin typeface="Open Sans"/>
                <a:ea typeface="Open Sans"/>
                <a:cs typeface="Open Sans"/>
                <a:sym typeface="Open Sans"/>
              </a:rPr>
              <a:t> </a:t>
            </a:r>
            <a:endParaRPr dirty="0">
              <a:latin typeface="Open Sans"/>
              <a:ea typeface="Open Sans"/>
              <a:cs typeface="Open Sans"/>
              <a:sym typeface="Open Sans"/>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733840032"/>
              </p:ext>
            </p:extLst>
          </p:nvPr>
        </p:nvGraphicFramePr>
        <p:xfrm>
          <a:off x="2498756" y="1421394"/>
          <a:ext cx="3440314" cy="2381061"/>
        </p:xfrm>
        <a:graphic>
          <a:graphicData uri="http://schemas.openxmlformats.org/presentationml/2006/ole">
            <mc:AlternateContent xmlns:mc="http://schemas.openxmlformats.org/markup-compatibility/2006">
              <mc:Choice xmlns:v="urn:schemas-microsoft-com:vml" Requires="v">
                <p:oleObj spid="_x0000_s1037"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2498756" y="1421394"/>
                        <a:ext cx="3440314" cy="2381061"/>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4481465" y="795600"/>
            <a:ext cx="4662535" cy="4102325"/>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1200" dirty="0" smtClean="0">
                <a:latin typeface="Open Sans"/>
                <a:ea typeface="Open Sans"/>
                <a:cs typeface="Open Sans"/>
                <a:sym typeface="Open Sans"/>
              </a:rPr>
              <a:t>These line chart and spreadsheet depict the Operating Income for two materials (Gold, steel) over 4 years from 2012 to 2015 . </a:t>
            </a:r>
          </a:p>
          <a:p>
            <a:pPr marL="0" lvl="0" indent="0" algn="l" rtl="0">
              <a:spcBef>
                <a:spcPts val="0"/>
              </a:spcBef>
              <a:spcAft>
                <a:spcPts val="1600"/>
              </a:spcAft>
              <a:buNone/>
            </a:pPr>
            <a:r>
              <a:rPr lang="en-US" sz="1200" dirty="0" smtClean="0">
                <a:latin typeface="Open Sans"/>
                <a:ea typeface="Open Sans"/>
                <a:cs typeface="Open Sans"/>
                <a:sym typeface="Open Sans"/>
              </a:rPr>
              <a:t>According to what is shown, in 2012, the operating income for Gold and Steel was around $3.1B and $1.0B respectively. As there was a significant dip in operating income for Gold in 2013, and a gradual raise in 2014 and 2015. The rate of change in operating income value for Steel is minimal and stable over the 4 years. </a:t>
            </a:r>
            <a:endParaRPr lang="en-US" sz="1200" dirty="0">
              <a:latin typeface="Open Sans"/>
              <a:ea typeface="Open Sans"/>
              <a:cs typeface="Open Sans"/>
              <a:sym typeface="Open Sans"/>
            </a:endParaRPr>
          </a:p>
          <a:p>
            <a:pPr marL="0" lvl="0" indent="0" algn="l" rtl="0">
              <a:spcBef>
                <a:spcPts val="0"/>
              </a:spcBef>
              <a:spcAft>
                <a:spcPts val="1600"/>
              </a:spcAft>
              <a:buNone/>
            </a:pPr>
            <a:r>
              <a:rPr lang="en-US" sz="1200" dirty="0" smtClean="0">
                <a:latin typeface="Open Sans"/>
                <a:ea typeface="Open Sans"/>
                <a:cs typeface="Open Sans"/>
                <a:sym typeface="Open Sans"/>
              </a:rPr>
              <a:t>As we see in spreadsheet, the standard deviation and the range for Gold are higher Than Steel ,so that’s mean investing in Gold more risky than Steel. Moreover, the median for Gold is lower than Steel, so investing in Steel is more profitable than Gold.</a:t>
            </a:r>
          </a:p>
          <a:p>
            <a:pPr marL="0" lvl="0" indent="0" algn="l" rtl="0">
              <a:spcBef>
                <a:spcPts val="0"/>
              </a:spcBef>
              <a:spcAft>
                <a:spcPts val="1600"/>
              </a:spcAft>
              <a:buNone/>
            </a:pPr>
            <a:r>
              <a:rPr lang="en-US" sz="1200" dirty="0" smtClean="0">
                <a:latin typeface="Open Sans"/>
                <a:ea typeface="Open Sans"/>
                <a:cs typeface="Open Sans"/>
                <a:sym typeface="Open Sans"/>
              </a:rPr>
              <a:t>In conclusion, the information is clear and shows that Steel investing is better, so in my opinion investing in Steel is better than Gold.</a:t>
            </a:r>
          </a:p>
        </p:txBody>
      </p:sp>
      <p:sp>
        <p:nvSpPr>
          <p:cNvPr id="60" name="Google Shape;60;p14"/>
          <p:cNvSpPr/>
          <p:nvPr/>
        </p:nvSpPr>
        <p:spPr>
          <a:xfrm>
            <a:off x="0" y="795600"/>
            <a:ext cx="4481465" cy="410232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US" dirty="0">
                <a:solidFill>
                  <a:srgbClr val="FFFFFF"/>
                </a:solidFill>
                <a:latin typeface="Open Sans"/>
                <a:ea typeface="Open Sans"/>
                <a:cs typeface="Open Sans"/>
                <a:sym typeface="Open Sans"/>
              </a:rPr>
              <a:t>Is investing in </a:t>
            </a:r>
            <a:r>
              <a:rPr lang="en-US" dirty="0" smtClean="0">
                <a:solidFill>
                  <a:srgbClr val="FFFFFF"/>
                </a:solidFill>
                <a:latin typeface="Open Sans"/>
                <a:ea typeface="Open Sans"/>
                <a:cs typeface="Open Sans"/>
                <a:sym typeface="Open Sans"/>
              </a:rPr>
              <a:t>Gold </a:t>
            </a:r>
            <a:r>
              <a:rPr lang="en-US" dirty="0">
                <a:solidFill>
                  <a:srgbClr val="FFFFFF"/>
                </a:solidFill>
                <a:latin typeface="Open Sans"/>
                <a:ea typeface="Open Sans"/>
                <a:cs typeface="Open Sans"/>
                <a:sym typeface="Open Sans"/>
              </a:rPr>
              <a:t>better than </a:t>
            </a:r>
            <a:r>
              <a:rPr lang="en-US" dirty="0" smtClean="0">
                <a:solidFill>
                  <a:srgbClr val="FFFFFF"/>
                </a:solidFill>
                <a:latin typeface="Open Sans"/>
                <a:ea typeface="Open Sans"/>
                <a:cs typeface="Open Sans"/>
                <a:sym typeface="Open Sans"/>
              </a:rPr>
              <a:t>Steel </a:t>
            </a:r>
            <a:r>
              <a:rPr lang="en-US" dirty="0">
                <a:solidFill>
                  <a:srgbClr val="FFFFFF"/>
                </a:solidFill>
                <a:latin typeface="Open Sans"/>
                <a:ea typeface="Open Sans"/>
                <a:cs typeface="Open Sans"/>
                <a:sym typeface="Open Sans"/>
              </a:rPr>
              <a:t>and why?</a:t>
            </a:r>
            <a:endParaRPr dirty="0">
              <a:solidFill>
                <a:srgbClr val="FFFFFF"/>
              </a:solidFill>
              <a:latin typeface="Open Sans"/>
              <a:ea typeface="Open Sans"/>
              <a:cs typeface="Open Sans"/>
              <a:sym typeface="Open Sans"/>
            </a:endParaRPr>
          </a:p>
        </p:txBody>
      </p:sp>
      <p:graphicFrame>
        <p:nvGraphicFramePr>
          <p:cNvPr id="5" name="Table 4"/>
          <p:cNvGraphicFramePr>
            <a:graphicFrameLocks noGrp="1"/>
          </p:cNvGraphicFramePr>
          <p:nvPr>
            <p:extLst>
              <p:ext uri="{D42A27DB-BD31-4B8C-83A1-F6EECF244321}">
                <p14:modId xmlns:p14="http://schemas.microsoft.com/office/powerpoint/2010/main" val="2102496002"/>
              </p:ext>
            </p:extLst>
          </p:nvPr>
        </p:nvGraphicFramePr>
        <p:xfrm>
          <a:off x="1" y="795599"/>
          <a:ext cx="4481464" cy="1359123"/>
        </p:xfrm>
        <a:graphic>
          <a:graphicData uri="http://schemas.openxmlformats.org/drawingml/2006/table">
            <a:tbl>
              <a:tblPr/>
              <a:tblGrid>
                <a:gridCol w="1580418">
                  <a:extLst>
                    <a:ext uri="{9D8B030D-6E8A-4147-A177-3AD203B41FA5}">
                      <a16:colId xmlns:a16="http://schemas.microsoft.com/office/drawing/2014/main" val="2048579641"/>
                    </a:ext>
                  </a:extLst>
                </a:gridCol>
                <a:gridCol w="1450523">
                  <a:extLst>
                    <a:ext uri="{9D8B030D-6E8A-4147-A177-3AD203B41FA5}">
                      <a16:colId xmlns:a16="http://schemas.microsoft.com/office/drawing/2014/main" val="2543419671"/>
                    </a:ext>
                  </a:extLst>
                </a:gridCol>
                <a:gridCol w="1450523">
                  <a:extLst>
                    <a:ext uri="{9D8B030D-6E8A-4147-A177-3AD203B41FA5}">
                      <a16:colId xmlns:a16="http://schemas.microsoft.com/office/drawing/2014/main" val="2047965520"/>
                    </a:ext>
                  </a:extLst>
                </a:gridCol>
              </a:tblGrid>
              <a:tr h="225544">
                <a:tc gridSpan="3">
                  <a:txBody>
                    <a:bodyPr/>
                    <a:lstStyle/>
                    <a:p>
                      <a:pPr algn="l" fontAlgn="b"/>
                      <a:r>
                        <a:rPr lang="it-IT" sz="1100" b="1" i="0" u="none" strike="noStrike" dirty="0">
                          <a:solidFill>
                            <a:srgbClr val="44546A"/>
                          </a:solidFill>
                          <a:effectLst/>
                          <a:latin typeface="Calibri" panose="020F0502020204030204" pitchFamily="34" charset="0"/>
                        </a:rPr>
                        <a:t>Quantitative Variables (Operating income/ EBIT)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28752962"/>
                  </a:ext>
                </a:extLst>
              </a:tr>
              <a:tr h="225544">
                <a:tc>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Gold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1" i="0" u="none" strike="noStrike" dirty="0">
                          <a:solidFill>
                            <a:srgbClr val="000000"/>
                          </a:solidFill>
                          <a:effectLst/>
                          <a:latin typeface="Calibri" panose="020F0502020204030204" pitchFamily="34" charset="0"/>
                        </a:rPr>
                        <a:t>Steel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472168665"/>
                  </a:ext>
                </a:extLst>
              </a:tr>
              <a:tr h="225544">
                <a:tc>
                  <a:txBody>
                    <a:bodyPr/>
                    <a:lstStyle/>
                    <a:p>
                      <a:pPr algn="l" fontAlgn="b"/>
                      <a:r>
                        <a:rPr lang="en-US" sz="1100" b="0" i="0" u="none" strike="noStrike" dirty="0">
                          <a:solidFill>
                            <a:srgbClr val="000000"/>
                          </a:solidFill>
                          <a:effectLst/>
                          <a:latin typeface="Calibri" panose="020F0502020204030204" pitchFamily="34" charset="0"/>
                        </a:rPr>
                        <a:t>Mean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     1,448,000,000.00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     1,127,338,250.00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9252423"/>
                  </a:ext>
                </a:extLst>
              </a:tr>
              <a:tr h="227497">
                <a:tc>
                  <a:txBody>
                    <a:bodyPr/>
                    <a:lstStyle/>
                    <a:p>
                      <a:pPr algn="l" fontAlgn="b"/>
                      <a:r>
                        <a:rPr lang="en-US" sz="1100" b="0" i="0" u="none" strike="noStrike">
                          <a:solidFill>
                            <a:srgbClr val="000000"/>
                          </a:solidFill>
                          <a:effectLst/>
                          <a:latin typeface="Calibri" panose="020F0502020204030204" pitchFamily="34" charset="0"/>
                        </a:rPr>
                        <a:t>Median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         977,500,000.00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     1,090,455,500.00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2105405"/>
                  </a:ext>
                </a:extLst>
              </a:tr>
              <a:tr h="227497">
                <a:tc>
                  <a:txBody>
                    <a:bodyPr/>
                    <a:lstStyle/>
                    <a:p>
                      <a:pPr algn="l" fontAlgn="b"/>
                      <a:r>
                        <a:rPr lang="en-US" sz="1100" b="0" i="0" u="none" strike="noStrike">
                          <a:solidFill>
                            <a:srgbClr val="000000"/>
                          </a:solidFill>
                          <a:effectLst/>
                          <a:latin typeface="Calibri" panose="020F0502020204030204" pitchFamily="34" charset="0"/>
                        </a:rPr>
                        <a:t>Range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     2,437,000,000.00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         443,000,000.00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7736657"/>
                  </a:ext>
                </a:extLst>
              </a:tr>
              <a:tr h="227497">
                <a:tc>
                  <a:txBody>
                    <a:bodyPr/>
                    <a:lstStyle/>
                    <a:p>
                      <a:pPr algn="l" fontAlgn="b"/>
                      <a:r>
                        <a:rPr lang="en-US" sz="1100" b="0" i="0" u="none" strike="noStrike">
                          <a:solidFill>
                            <a:srgbClr val="000000"/>
                          </a:solidFill>
                          <a:effectLst/>
                          <a:latin typeface="Calibri" panose="020F0502020204030204" pitchFamily="34" charset="0"/>
                        </a:rPr>
                        <a:t>Standard Deviation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         996,444,930.74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         162,473,502.15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9226689"/>
                  </a:ext>
                </a:extLst>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2765837632"/>
              </p:ext>
            </p:extLst>
          </p:nvPr>
        </p:nvGraphicFramePr>
        <p:xfrm>
          <a:off x="-2" y="2154722"/>
          <a:ext cx="4481467" cy="274320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229</TotalTime>
  <Words>232</Words>
  <Application>Microsoft Office PowerPoint</Application>
  <PresentationFormat>On-screen Show (16:9)</PresentationFormat>
  <Paragraphs>25</Paragraphs>
  <Slides>2</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7" baseType="lpstr">
      <vt:lpstr>Arial</vt:lpstr>
      <vt:lpstr>Open Sans</vt:lpstr>
      <vt:lpstr>Calibri</vt:lpstr>
      <vt:lpstr>Simple Light</vt:lpstr>
      <vt:lpstr>Worksheet</vt:lpstr>
      <vt:lpstr>PowerPoint Presentation</vt:lpstr>
      <vt:lpstr>Is investing in Gold better than Steel and why?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26</cp:revision>
  <dcterms:modified xsi:type="dcterms:W3CDTF">2024-08-02T12:40:42Z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