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90" r:id="rId3"/>
    <p:sldId id="259" r:id="rId4"/>
    <p:sldId id="286" r:id="rId5"/>
    <p:sldId id="263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FFFFFF"/>
    <a:srgbClr val="7F7F7F"/>
    <a:srgbClr val="404040"/>
    <a:srgbClr val="A6A6A6"/>
    <a:srgbClr val="F2F2F2"/>
    <a:srgbClr val="BFBFBF"/>
    <a:srgbClr val="E37777"/>
    <a:srgbClr val="64A4CA"/>
    <a:srgbClr val="66C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2"/>
                <c:pt idx="0">
                  <c:v>Gas</c:v>
                </c:pt>
                <c:pt idx="1">
                  <c:v>oil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mtClean="0"/>
                      <a:t>Oil based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32-498A-BA96-D0931BA13C43}"/>
                </c:ext>
              </c:extLst>
            </c:dLbl>
            <c:dLbl>
              <c:idx val="1"/>
              <c:layout>
                <c:manualLayout>
                  <c:x val="-6.0449579867486905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mtClean="0"/>
                      <a:t>Water based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32-498A-BA96-D0931BA13C4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B32-498A-BA96-D0931BA13C4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B32-498A-BA96-D0931BA13C4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Gas</c:v>
                </c:pt>
                <c:pt idx="1">
                  <c:v>oil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CE295E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Sheet1!$A$2:$A$3</c:f>
              <c:strCache>
                <c:ptCount val="2"/>
                <c:pt idx="0">
                  <c:v>cased</c:v>
                </c:pt>
                <c:pt idx="1">
                  <c:v>open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404040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Sheet1!$A$2:$A$3</c:f>
              <c:strCache>
                <c:ptCount val="2"/>
                <c:pt idx="0">
                  <c:v>open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C00000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Sheet1!$A$2:$A$3</c:f>
              <c:strCache>
                <c:ptCount val="2"/>
                <c:pt idx="0">
                  <c:v>No Loss</c:v>
                </c:pt>
                <c:pt idx="1">
                  <c:v>Loss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0.93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00B050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Sheet1!$A$2:$A$3</c:f>
              <c:strCache>
                <c:ptCount val="2"/>
                <c:pt idx="0">
                  <c:v>Loss</c:v>
                </c:pt>
                <c:pt idx="1">
                  <c:v>Loss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wettability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380782919373255E-2"/>
          <c:y val="0.27008490003007274"/>
          <c:w val="0.67586369708277261"/>
          <c:h val="0.700907288795764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0" h="508000"/>
              <a:contourClr>
                <a:srgbClr val="000000"/>
              </a:contourClr>
            </a:sp3d>
          </c:spPr>
          <c:explosion val="14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oil_wet</c:v>
                </c:pt>
                <c:pt idx="1">
                  <c:v>water_wet</c:v>
                </c:pt>
                <c:pt idx="2">
                  <c:v>mixed_wet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0.25</c:v>
                </c:pt>
                <c:pt idx="1">
                  <c:v>0.25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380782919373255E-2"/>
          <c:y val="0.27008490003007274"/>
          <c:w val="0.67586369708277261"/>
          <c:h val="0.700907288795764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0" h="508000"/>
              <a:contourClr>
                <a:srgbClr val="000000"/>
              </a:contourClr>
            </a:sp3d>
          </c:spPr>
          <c:explosion val="14"/>
          <c:dPt>
            <c:idx val="0"/>
            <c:bubble3D val="0"/>
            <c:spPr>
              <a:solidFill>
                <a:srgbClr val="CE295E"/>
              </a:solidFill>
              <a:ln w="25400">
                <a:solidFill>
                  <a:srgbClr val="CE295E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rgbClr val="CE295E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spPr>
              <a:solidFill>
                <a:srgbClr val="404040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spPr>
              <a:solidFill>
                <a:srgbClr val="CE295E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carnonate</c:v>
                </c:pt>
                <c:pt idx="1">
                  <c:v>sandstone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209250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826258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01633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ECD4C0-D89D-49E9-AC09-4F34CDD54EDB}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20639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93965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3073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24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reeform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123009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826258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01633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ECD4C0-D89D-49E9-AC09-4F34CDD54EDB}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20639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93965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mi.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3073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24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reeform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571C6-E78B-432E-820B-E4F5E4306FBF}"/>
              </a:ext>
            </a:extLst>
          </p:cNvPr>
          <p:cNvGrpSpPr/>
          <p:nvPr/>
        </p:nvGrpSpPr>
        <p:grpSpPr>
          <a:xfrm>
            <a:off x="838200" y="1687232"/>
            <a:ext cx="3028950" cy="4524306"/>
            <a:chOff x="838200" y="1687232"/>
            <a:chExt cx="3028950" cy="452430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91174E-A030-4EC8-A12C-CBF7B4ECD2AE}"/>
                </a:ext>
              </a:extLst>
            </p:cNvPr>
            <p:cNvGrpSpPr/>
            <p:nvPr/>
          </p:nvGrpSpPr>
          <p:grpSpPr>
            <a:xfrm>
              <a:off x="1322832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906FB1C6-A882-4BAA-8733-7662E3996C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0246229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5CE616-64EE-4786-BC53-A3398F142D45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CE295E"/>
                    </a:solidFill>
                  </a:rPr>
                  <a:t>75%</a:t>
                </a:r>
                <a:endParaRPr lang="en-US" b="1" dirty="0">
                  <a:solidFill>
                    <a:srgbClr val="CE295E"/>
                  </a:solidFill>
                </a:endParaRP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cased</a:t>
              </a:r>
              <a:endParaRPr lang="en-US" sz="16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E9C21-B3D7-4679-B837-F4BA7320CFB2}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940176A-1141-46EB-A141-FD8CC1108C54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86" name="Chart 85">
                <a:extLst>
                  <a:ext uri="{FF2B5EF4-FFF2-40B4-BE49-F238E27FC236}">
                    <a16:creationId xmlns:a16="http://schemas.microsoft.com/office/drawing/2014/main" id="{07617017-56AE-4EF1-990A-2D4410C51B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0357047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812A7BA-479B-4BEF-B397-77EEFB212384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404040"/>
                    </a:solidFill>
                  </a:rPr>
                  <a:t>25%</a:t>
                </a:r>
                <a:endParaRPr lang="en-US" b="1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open</a:t>
              </a:r>
              <a:endParaRPr lang="en-US" sz="16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571C6-E78B-432E-820B-E4F5E4306FBF}"/>
              </a:ext>
            </a:extLst>
          </p:cNvPr>
          <p:cNvGrpSpPr/>
          <p:nvPr/>
        </p:nvGrpSpPr>
        <p:grpSpPr>
          <a:xfrm>
            <a:off x="838200" y="1687232"/>
            <a:ext cx="3028950" cy="4524306"/>
            <a:chOff x="838200" y="1687232"/>
            <a:chExt cx="3028950" cy="452430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91174E-A030-4EC8-A12C-CBF7B4ECD2AE}"/>
                </a:ext>
              </a:extLst>
            </p:cNvPr>
            <p:cNvGrpSpPr/>
            <p:nvPr/>
          </p:nvGrpSpPr>
          <p:grpSpPr>
            <a:xfrm>
              <a:off x="1322832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906FB1C6-A882-4BAA-8733-7662E3996C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9699110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5CE616-64EE-4786-BC53-A3398F142D45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CE295E"/>
                    </a:solidFill>
                  </a:rPr>
                  <a:t>93%</a:t>
                </a:r>
                <a:endParaRPr lang="en-US" b="1" dirty="0">
                  <a:solidFill>
                    <a:srgbClr val="CE295E"/>
                  </a:solidFill>
                </a:endParaRP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 Loss</a:t>
              </a:r>
              <a:endParaRPr lang="en-US" sz="16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E9C21-B3D7-4679-B837-F4BA7320CFB2}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940176A-1141-46EB-A141-FD8CC1108C54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86" name="Chart 85">
                <a:extLst>
                  <a:ext uri="{FF2B5EF4-FFF2-40B4-BE49-F238E27FC236}">
                    <a16:creationId xmlns:a16="http://schemas.microsoft.com/office/drawing/2014/main" id="{07617017-56AE-4EF1-990A-2D4410C51B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3655454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812A7BA-479B-4BEF-B397-77EEFB212384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rgbClr val="404040"/>
                    </a:solidFill>
                  </a:rPr>
                  <a:t>7</a:t>
                </a:r>
                <a:r>
                  <a:rPr lang="en-US" b="1" dirty="0" smtClean="0">
                    <a:solidFill>
                      <a:srgbClr val="404040"/>
                    </a:solidFill>
                  </a:rPr>
                  <a:t>%</a:t>
                </a:r>
                <a:endParaRPr lang="en-US" b="1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Loss</a:t>
              </a:r>
              <a:endParaRPr lang="en-US" sz="16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B61B-BB92-4768-AFBB-C2D3F208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BE32-A5E1-45B4-BD01-9003A5E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953695"/>
              </p:ext>
            </p:extLst>
          </p:nvPr>
        </p:nvGraphicFramePr>
        <p:xfrm>
          <a:off x="3188051" y="1909467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9558963-A249-4EED-94EF-6C0741E91F31}"/>
              </a:ext>
            </a:extLst>
          </p:cNvPr>
          <p:cNvSpPr/>
          <p:nvPr/>
        </p:nvSpPr>
        <p:spPr>
          <a:xfrm>
            <a:off x="8902700" y="1490978"/>
            <a:ext cx="101600" cy="10023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2D80A1D2-265F-448F-A52C-92EA682624B2}"/>
              </a:ext>
            </a:extLst>
          </p:cNvPr>
          <p:cNvSpPr txBox="1"/>
          <p:nvPr/>
        </p:nvSpPr>
        <p:spPr>
          <a:xfrm>
            <a:off x="9231878" y="1453552"/>
            <a:ext cx="2693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mi. Maecenas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FFC4B-C0FD-40B7-84F6-1581A1DBE100}"/>
              </a:ext>
            </a:extLst>
          </p:cNvPr>
          <p:cNvSpPr/>
          <p:nvPr/>
        </p:nvSpPr>
        <p:spPr>
          <a:xfrm flipH="1">
            <a:off x="3430022" y="1490978"/>
            <a:ext cx="101600" cy="1002366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DF1C4B-6BC2-4B51-8433-E3F48420959A}"/>
              </a:ext>
            </a:extLst>
          </p:cNvPr>
          <p:cNvSpPr/>
          <p:nvPr/>
        </p:nvSpPr>
        <p:spPr>
          <a:xfrm flipH="1">
            <a:off x="3430022" y="4784367"/>
            <a:ext cx="101600" cy="10023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37C247B4-175D-4D11-B853-D2AF3DE04EB3}"/>
              </a:ext>
            </a:extLst>
          </p:cNvPr>
          <p:cNvSpPr txBox="1"/>
          <p:nvPr/>
        </p:nvSpPr>
        <p:spPr>
          <a:xfrm flipH="1">
            <a:off x="509022" y="1453552"/>
            <a:ext cx="2693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mi. Maecenas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1" name="TextBox 47">
            <a:extLst>
              <a:ext uri="{FF2B5EF4-FFF2-40B4-BE49-F238E27FC236}">
                <a16:creationId xmlns:a16="http://schemas.microsoft.com/office/drawing/2014/main" id="{A11FA36C-8B09-47A5-A9E8-B41DE0D47FEA}"/>
              </a:ext>
            </a:extLst>
          </p:cNvPr>
          <p:cNvSpPr txBox="1"/>
          <p:nvPr/>
        </p:nvSpPr>
        <p:spPr>
          <a:xfrm flipH="1">
            <a:off x="509022" y="4746941"/>
            <a:ext cx="2693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mi. Maecenas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237F4DAA-F6F7-4DC2-B578-6D414BEF74B0}"/>
              </a:ext>
            </a:extLst>
          </p:cNvPr>
          <p:cNvSpPr txBox="1"/>
          <p:nvPr/>
        </p:nvSpPr>
        <p:spPr>
          <a:xfrm>
            <a:off x="6885744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 smtClean="0">
                <a:solidFill>
                  <a:srgbClr val="7F7F7F"/>
                </a:solidFill>
                <a:latin typeface="+mj-lt"/>
              </a:rPr>
              <a:t>25%</a:t>
            </a:r>
            <a:endParaRPr lang="en-US" sz="4000" b="1" dirty="0">
              <a:solidFill>
                <a:srgbClr val="7F7F7F"/>
              </a:solidFill>
              <a:latin typeface="+mj-lt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DC0A9957-E152-49C0-B103-E3AA9D206C7A}"/>
              </a:ext>
            </a:extLst>
          </p:cNvPr>
          <p:cNvSpPr txBox="1"/>
          <p:nvPr/>
        </p:nvSpPr>
        <p:spPr>
          <a:xfrm>
            <a:off x="3643062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E295E"/>
                </a:solidFill>
                <a:latin typeface="+mj-lt"/>
              </a:rPr>
              <a:t>50</a:t>
            </a:r>
            <a:r>
              <a:rPr lang="en-US" sz="4000" b="1" dirty="0">
                <a:solidFill>
                  <a:srgbClr val="CE295E"/>
                </a:solidFill>
                <a:latin typeface="+mj-lt"/>
              </a:rPr>
              <a:t>%</a:t>
            </a: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ECA5C0CC-DE7F-4793-B26A-CEF2C3D04658}"/>
              </a:ext>
            </a:extLst>
          </p:cNvPr>
          <p:cNvSpPr txBox="1"/>
          <p:nvPr/>
        </p:nvSpPr>
        <p:spPr>
          <a:xfrm>
            <a:off x="3643062" y="4977774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04040"/>
                </a:solidFill>
                <a:latin typeface="+mj-lt"/>
              </a:rPr>
              <a:t>25%</a:t>
            </a:r>
            <a:endParaRPr lang="en-US" sz="4000" b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B61B-BB92-4768-AFBB-C2D3F208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BE32-A5E1-45B4-BD01-9003A5E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881737"/>
              </p:ext>
            </p:extLst>
          </p:nvPr>
        </p:nvGraphicFramePr>
        <p:xfrm>
          <a:off x="3188051" y="1909467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34FFC4B-C0FD-40B7-84F6-1581A1DBE100}"/>
              </a:ext>
            </a:extLst>
          </p:cNvPr>
          <p:cNvSpPr/>
          <p:nvPr/>
        </p:nvSpPr>
        <p:spPr>
          <a:xfrm flipH="1">
            <a:off x="3430022" y="1490978"/>
            <a:ext cx="101600" cy="1002366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DF1C4B-6BC2-4B51-8433-E3F48420959A}"/>
              </a:ext>
            </a:extLst>
          </p:cNvPr>
          <p:cNvSpPr/>
          <p:nvPr/>
        </p:nvSpPr>
        <p:spPr>
          <a:xfrm flipH="1">
            <a:off x="3430022" y="4784367"/>
            <a:ext cx="101600" cy="10023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37C247B4-175D-4D11-B853-D2AF3DE04EB3}"/>
              </a:ext>
            </a:extLst>
          </p:cNvPr>
          <p:cNvSpPr txBox="1"/>
          <p:nvPr/>
        </p:nvSpPr>
        <p:spPr>
          <a:xfrm flipH="1">
            <a:off x="509022" y="1453552"/>
            <a:ext cx="2693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mi. Maecenas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1" name="TextBox 47">
            <a:extLst>
              <a:ext uri="{FF2B5EF4-FFF2-40B4-BE49-F238E27FC236}">
                <a16:creationId xmlns:a16="http://schemas.microsoft.com/office/drawing/2014/main" id="{A11FA36C-8B09-47A5-A9E8-B41DE0D47FEA}"/>
              </a:ext>
            </a:extLst>
          </p:cNvPr>
          <p:cNvSpPr txBox="1"/>
          <p:nvPr/>
        </p:nvSpPr>
        <p:spPr>
          <a:xfrm flipH="1">
            <a:off x="509022" y="4746941"/>
            <a:ext cx="2693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mi. Maecenas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DC0A9957-E152-49C0-B103-E3AA9D206C7A}"/>
              </a:ext>
            </a:extLst>
          </p:cNvPr>
          <p:cNvSpPr txBox="1"/>
          <p:nvPr/>
        </p:nvSpPr>
        <p:spPr>
          <a:xfrm>
            <a:off x="3643062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E295E"/>
                </a:solidFill>
                <a:latin typeface="+mj-lt"/>
              </a:rPr>
              <a:t>75%</a:t>
            </a:r>
            <a:endParaRPr lang="en-US" sz="4000" b="1" dirty="0">
              <a:solidFill>
                <a:srgbClr val="CE295E"/>
              </a:solidFill>
              <a:latin typeface="+mj-lt"/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ECA5C0CC-DE7F-4793-B26A-CEF2C3D04658}"/>
              </a:ext>
            </a:extLst>
          </p:cNvPr>
          <p:cNvSpPr txBox="1"/>
          <p:nvPr/>
        </p:nvSpPr>
        <p:spPr>
          <a:xfrm>
            <a:off x="3643062" y="4977774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04040"/>
                </a:solidFill>
                <a:latin typeface="+mj-lt"/>
              </a:rPr>
              <a:t>25%</a:t>
            </a:r>
            <a:endParaRPr lang="en-US" sz="4000" b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2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7777"/>
      </a:accent1>
      <a:accent2>
        <a:srgbClr val="64A4CA"/>
      </a:accent2>
      <a:accent3>
        <a:srgbClr val="F2C232"/>
      </a:accent3>
      <a:accent4>
        <a:srgbClr val="66C5F3"/>
      </a:accent4>
      <a:accent5>
        <a:srgbClr val="E37777"/>
      </a:accent5>
      <a:accent6>
        <a:srgbClr val="64A4CA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297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dashboard</vt:lpstr>
      <vt:lpstr>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HP</cp:lastModifiedBy>
  <cp:revision>218</cp:revision>
  <dcterms:created xsi:type="dcterms:W3CDTF">2018-02-12T03:40:49Z</dcterms:created>
  <dcterms:modified xsi:type="dcterms:W3CDTF">2019-07-08T18:40:23Z</dcterms:modified>
</cp:coreProperties>
</file>