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cbd5281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cbd5281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cbd528102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cbd528102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cbd528102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cbd528102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cbd528102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cbd528102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Sign Classification</a:t>
            </a:r>
            <a:br>
              <a:rPr lang="en"/>
            </a:br>
            <a:r>
              <a:rPr lang="en"/>
              <a:t>using CNN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ID:  61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55050" y="15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723175"/>
            <a:ext cx="8520600" cy="4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1) In the convolutional layer, number of filters is specified. It performs the convolution operation on the original image and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generates a feature map.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2) The ReLU performs the maximum function to convert the negative values to zero without changing the positive ones and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generate a rectified feature map. The Pooling layer takes the rectified feature map and performs a down-sampling operation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(like Max Pooling or average pooling) and thus reduces the dimensionality of the image.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3) The flattening layer is used to convert the input feature map to a 1-dimensional array.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4) The dropout layer is used to avoid overfitting by setting some of the input neurons to 0 during the training process. The dense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layer, on the other hand, feeds all the outputs from the preceding layer to all its neurons and perform the matrix- vector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multiplication (the row vector of the output from the preceding layer should be equal to the column vector of the dense layer),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generate a m-dimensional vector.</a:t>
            </a:r>
            <a:endParaRPr sz="1600"/>
          </a:p>
        </p:txBody>
      </p:sp>
      <p:sp>
        <p:nvSpPr>
          <p:cNvPr id="142" name="Google Shape;142;p14"/>
          <p:cNvSpPr/>
          <p:nvPr/>
        </p:nvSpPr>
        <p:spPr>
          <a:xfrm>
            <a:off x="311700" y="776350"/>
            <a:ext cx="963000" cy="6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layer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00050" y="776350"/>
            <a:ext cx="1014600" cy="6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layer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2939998" y="776350"/>
            <a:ext cx="870000" cy="6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layer</a:t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4279800" y="776350"/>
            <a:ext cx="870000" cy="6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 layer</a:t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5405900" y="776350"/>
            <a:ext cx="963000" cy="6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Flattening layer</a:t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5890700" y="1526275"/>
            <a:ext cx="963000" cy="6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layer</a:t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8165525" y="1526275"/>
            <a:ext cx="870000" cy="6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layer</a:t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7128425" y="1526275"/>
            <a:ext cx="870000" cy="6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 layer</a:t>
            </a:r>
            <a:endParaRPr/>
          </a:p>
        </p:txBody>
      </p:sp>
      <p:cxnSp>
        <p:nvCxnSpPr>
          <p:cNvPr id="150" name="Google Shape;150;p14"/>
          <p:cNvCxnSpPr>
            <a:stCxn id="142" idx="3"/>
            <a:endCxn id="143" idx="1"/>
          </p:cNvCxnSpPr>
          <p:nvPr/>
        </p:nvCxnSpPr>
        <p:spPr>
          <a:xfrm>
            <a:off x="1274700" y="1099300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4"/>
          <p:cNvCxnSpPr>
            <a:stCxn id="143" idx="3"/>
            <a:endCxn id="144" idx="1"/>
          </p:cNvCxnSpPr>
          <p:nvPr/>
        </p:nvCxnSpPr>
        <p:spPr>
          <a:xfrm>
            <a:off x="2614650" y="1099300"/>
            <a:ext cx="32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4"/>
          <p:cNvCxnSpPr>
            <a:stCxn id="144" idx="3"/>
            <a:endCxn id="145" idx="1"/>
          </p:cNvCxnSpPr>
          <p:nvPr/>
        </p:nvCxnSpPr>
        <p:spPr>
          <a:xfrm>
            <a:off x="3809998" y="1099300"/>
            <a:ext cx="46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4"/>
          <p:cNvCxnSpPr>
            <a:stCxn id="147" idx="3"/>
            <a:endCxn id="149" idx="1"/>
          </p:cNvCxnSpPr>
          <p:nvPr/>
        </p:nvCxnSpPr>
        <p:spPr>
          <a:xfrm>
            <a:off x="6853700" y="1849225"/>
            <a:ext cx="27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4"/>
          <p:cNvCxnSpPr>
            <a:stCxn id="149" idx="3"/>
            <a:endCxn id="148" idx="1"/>
          </p:cNvCxnSpPr>
          <p:nvPr/>
        </p:nvCxnSpPr>
        <p:spPr>
          <a:xfrm>
            <a:off x="7998425" y="1849225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4"/>
          <p:cNvCxnSpPr>
            <a:stCxn id="145" idx="3"/>
            <a:endCxn id="146" idx="1"/>
          </p:cNvCxnSpPr>
          <p:nvPr/>
        </p:nvCxnSpPr>
        <p:spPr>
          <a:xfrm>
            <a:off x="5149800" y="1099300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4"/>
          <p:cNvCxnSpPr>
            <a:endCxn id="147" idx="1"/>
          </p:cNvCxnSpPr>
          <p:nvPr/>
        </p:nvCxnSpPr>
        <p:spPr>
          <a:xfrm>
            <a:off x="5471900" y="1438825"/>
            <a:ext cx="418800" cy="4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13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311700" y="948600"/>
            <a:ext cx="8520600" cy="4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We found </a:t>
            </a:r>
            <a:r>
              <a:rPr b="1" lang="en" sz="1800"/>
              <a:t>Traffic Sign Dataset - Classification</a:t>
            </a:r>
            <a:r>
              <a:rPr b="1" lang="en" sz="1800"/>
              <a:t> </a:t>
            </a:r>
            <a:r>
              <a:rPr lang="en" sz="1800"/>
              <a:t>dataset on kaggle.com: </a:t>
            </a:r>
            <a:r>
              <a:rPr lang="en" sz="1800">
                <a:solidFill>
                  <a:srgbClr val="52ADF7"/>
                </a:solidFill>
              </a:rPr>
              <a:t>https://www.kaggle.com/datasets/ahemateja19bec1025/traffic-sign-dataset-classification?select=traffic_Data</a:t>
            </a:r>
            <a:endParaRPr sz="1800">
              <a:solidFill>
                <a:srgbClr val="52ADF7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The </a:t>
            </a:r>
            <a:r>
              <a:rPr lang="en" sz="1800"/>
              <a:t>dataset has folder DATA which contains 58 folder labeled from 0 to 57, each represents a type of traffic signs but the last 3 folders are unknown.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The type of images is RGB and doesn’t have different sizes.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The dataset has folder TEST which contains random images.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We made some changes on this dataset :</a:t>
            </a:r>
            <a:br>
              <a:rPr lang="en" sz="1800"/>
            </a:br>
            <a:r>
              <a:rPr lang="en" sz="1800"/>
              <a:t>- we removed last 3 classes because they were unknown </a:t>
            </a:r>
            <a:br>
              <a:rPr lang="en" sz="1800"/>
            </a:br>
            <a:r>
              <a:rPr lang="en" sz="1800"/>
              <a:t>- we added random images from the internet for each type in the folder DATA</a:t>
            </a:r>
            <a:br>
              <a:rPr lang="en" sz="1800"/>
            </a:br>
            <a:r>
              <a:rPr lang="en" sz="1800"/>
              <a:t>- we added images that was in the TEST folder to suitable folder in the DATA folders, that make us able to split the data the way shown in the paper(65% train, 25% validation, 10% test).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311700" y="18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Details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1014100" y="1078800"/>
            <a:ext cx="85206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Preprocessing</a:t>
            </a:r>
            <a:r>
              <a:rPr lang="en" sz="1800"/>
              <a:t> dataset: </a:t>
            </a:r>
            <a:br>
              <a:rPr lang="en" sz="1800"/>
            </a:br>
            <a:r>
              <a:rPr lang="en" sz="1800"/>
              <a:t>- Resizing images to size 32*32</a:t>
            </a:r>
            <a:br>
              <a:rPr lang="en" sz="1800"/>
            </a:br>
            <a:r>
              <a:rPr lang="en" sz="1800"/>
              <a:t>- Apply grayscale to images </a:t>
            </a:r>
            <a:br>
              <a:rPr lang="en" sz="1800"/>
            </a:br>
            <a:r>
              <a:rPr lang="en" sz="1800"/>
              <a:t>- Apply histogram </a:t>
            </a:r>
            <a:r>
              <a:rPr lang="en" sz="1800"/>
              <a:t>equalization</a:t>
            </a:r>
            <a:br>
              <a:rPr lang="en" sz="1800"/>
            </a:br>
            <a:r>
              <a:rPr lang="en" sz="1800"/>
              <a:t>- Normalization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Split the dataset </a:t>
            </a:r>
            <a:r>
              <a:rPr lang="en" sz="1800"/>
              <a:t>(65% train, 25% validation, 10% test).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Building CNN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Compiling the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Training the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Get some visualizations and results.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906350" y="207100"/>
            <a:ext cx="792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Visualization</a:t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368350" y="1520650"/>
            <a:ext cx="8520600" cy="4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Training Loss: 0.04779958352446556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Validation Loss: 0.05254281312227249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Training accuracy: 0.9856507182121277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Validation accuracy: 0.9862306118011475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array([[32,  0,  0, ...,  0,  0,  0],  </a:t>
            </a:r>
            <a:br>
              <a:rPr lang="en" sz="1600"/>
            </a:br>
            <a:r>
              <a:rPr lang="en" sz="1600"/>
              <a:t> [ 0, 11,  0, ...,  0,  0,  0], [ 0,  0, 36, ...,  0,  0,  0], </a:t>
            </a:r>
            <a:br>
              <a:rPr lang="en" sz="1600"/>
            </a:br>
            <a:r>
              <a:rPr lang="en" sz="1600"/>
              <a:t>  ..., [ 0,  0,  0, ..., 27,  0,  0],</a:t>
            </a:r>
            <a:br>
              <a:rPr lang="en" sz="1600"/>
            </a:br>
            <a:r>
              <a:rPr lang="en" sz="1600"/>
              <a:t> [ 0,  0,  0, ...,  0, 43,  0],</a:t>
            </a:r>
            <a:br>
              <a:rPr lang="en" sz="1600"/>
            </a:br>
            <a:r>
              <a:rPr lang="en" sz="1600"/>
              <a:t>   [ 0,  0,  0, ...,  0,  0,  6]], dtype=int64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925" y="395062"/>
            <a:ext cx="3415024" cy="229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925" y="2791213"/>
            <a:ext cx="3521526" cy="235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