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60" r:id="rId18"/>
    <p:sldId id="261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6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7C9"/>
    <a:srgbClr val="013657"/>
    <a:srgbClr val="014067"/>
    <a:srgbClr val="F2F2F2"/>
    <a:srgbClr val="3F3F3F"/>
    <a:srgbClr val="014E7D"/>
    <a:srgbClr val="01456F"/>
    <a:srgbClr val="014B7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0887" y="2143084"/>
            <a:ext cx="4988965" cy="1425093"/>
          </a:xfrm>
        </p:spPr>
        <p:txBody>
          <a:bodyPr>
            <a:noAutofit/>
          </a:bodyPr>
          <a:lstStyle/>
          <a:p>
            <a:r>
              <a:rPr lang="en-US" sz="5400" dirty="0" smtClean="0"/>
              <a:t>Heap Memory Management 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37" y="1616386"/>
            <a:ext cx="5496431" cy="37655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1742291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32161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2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5495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15599 0.00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8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642660" y="1691243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32530" y="1400086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41307" y="2159726"/>
            <a:ext cx="75543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24391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05992" y="2159726"/>
            <a:ext cx="1163288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4598247" y="3716818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569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6302 -0.00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1" grpId="0" animBg="1"/>
      <p:bldP spid="32" grpId="0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669280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59150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41307" y="2159726"/>
            <a:ext cx="75543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24391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669280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59150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7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6485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17018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187232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</p:spPr>
        <p:txBody>
          <a:bodyPr/>
          <a:lstStyle/>
          <a:p>
            <a:r>
              <a:rPr lang="en-US" dirty="0" smtClean="0"/>
              <a:t>Split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018" y="2629988"/>
            <a:ext cx="10589623" cy="11321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977" y="2656114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4696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1415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5952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3551" y="2656113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9229" y="4258492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85126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7575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28650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903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8969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053737" y="4270848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3114" y="4242861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5951" y="4270848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8326" y="429883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476206" y="262998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99163" y="2903655"/>
            <a:ext cx="10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1193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7912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84631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16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46767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02445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469447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40791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18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224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3290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4896953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6330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9167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3423" y="4268672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11" idx="0"/>
            <a:endCxn id="38" idx="0"/>
          </p:cNvCxnSpPr>
          <p:nvPr/>
        </p:nvCxnSpPr>
        <p:spPr>
          <a:xfrm rot="5400000" flipH="1" flipV="1">
            <a:off x="2998206" y="953309"/>
            <a:ext cx="15237" cy="3416497"/>
          </a:xfrm>
          <a:prstGeom prst="curvedConnector3">
            <a:avLst>
              <a:gd name="adj1" fmla="val 48009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3213742" y="330647"/>
            <a:ext cx="10885" cy="4696654"/>
          </a:xfrm>
          <a:prstGeom prst="curvedConnector3">
            <a:avLst>
              <a:gd name="adj1" fmla="val 93205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64821" y="262236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87778" y="2896035"/>
            <a:ext cx="10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38350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665069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9178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16325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953924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09602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>
          <a:xfrm>
            <a:off x="840163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7948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79023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68940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01400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flipH="1">
            <a:off x="8604110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63487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16324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49562" y="424068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6" name="Curved Connector 85"/>
          <p:cNvCxnSpPr/>
          <p:nvPr/>
        </p:nvCxnSpPr>
        <p:spPr>
          <a:xfrm rot="5400000" flipH="1" flipV="1">
            <a:off x="6774482" y="1037667"/>
            <a:ext cx="13061" cy="3280438"/>
          </a:xfrm>
          <a:prstGeom prst="curvedConnector3">
            <a:avLst>
              <a:gd name="adj1" fmla="val 498402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V="1">
            <a:off x="7056958" y="238540"/>
            <a:ext cx="10885" cy="4696654"/>
          </a:xfrm>
          <a:prstGeom prst="curvedConnector3">
            <a:avLst>
              <a:gd name="adj1" fmla="val 93205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/>
      <p:bldP spid="28" grpId="0"/>
      <p:bldP spid="30" grpId="0"/>
      <p:bldP spid="31" grpId="0"/>
      <p:bldP spid="32" grpId="0"/>
      <p:bldP spid="36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9" grpId="0"/>
      <p:bldP spid="50" grpId="0"/>
      <p:bldP spid="51" grpId="0"/>
      <p:bldP spid="52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9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187234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</p:spPr>
        <p:txBody>
          <a:bodyPr/>
          <a:lstStyle/>
          <a:p>
            <a:r>
              <a:rPr lang="en-US" dirty="0" smtClean="0"/>
              <a:t>Split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018" y="2629988"/>
            <a:ext cx="10589623" cy="11321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977" y="2656114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4696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1415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5952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3551" y="2656113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9229" y="4258492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85126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7575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28650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903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8969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053737" y="4270848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3114" y="4242861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5951" y="4270848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8326" y="429883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476206" y="262998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99163" y="2903655"/>
            <a:ext cx="10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1193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7912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84631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16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46767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02445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469447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40791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18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224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3290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4896953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6330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9167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3423" y="4268672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11" idx="0"/>
            <a:endCxn id="38" idx="0"/>
          </p:cNvCxnSpPr>
          <p:nvPr/>
        </p:nvCxnSpPr>
        <p:spPr>
          <a:xfrm rot="5400000" flipH="1" flipV="1">
            <a:off x="2998206" y="953309"/>
            <a:ext cx="15237" cy="3416497"/>
          </a:xfrm>
          <a:prstGeom prst="curvedConnector3">
            <a:avLst>
              <a:gd name="adj1" fmla="val 48009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0" idx="0"/>
            <a:endCxn id="9" idx="0"/>
          </p:cNvCxnSpPr>
          <p:nvPr/>
        </p:nvCxnSpPr>
        <p:spPr>
          <a:xfrm rot="16200000" flipV="1">
            <a:off x="3213742" y="313230"/>
            <a:ext cx="10885" cy="4696654"/>
          </a:xfrm>
          <a:prstGeom prst="curvedConnector3">
            <a:avLst>
              <a:gd name="adj1" fmla="val 93205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187232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</p:spPr>
        <p:txBody>
          <a:bodyPr/>
          <a:lstStyle/>
          <a:p>
            <a:r>
              <a:rPr lang="en-US" dirty="0" smtClean="0"/>
              <a:t>Split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018" y="2629988"/>
            <a:ext cx="10589623" cy="11321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977" y="2656114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4696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1415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5952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3551" y="2656113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9229" y="4258492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85126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7575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28650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903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8969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053737" y="4270848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3114" y="4242861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5951" y="4270848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8326" y="429883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476206" y="262998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99163" y="2903655"/>
            <a:ext cx="10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1193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7912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84631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16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46767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02445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469447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40791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18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224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32909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4896953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6330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9167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3423" y="4268672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11" idx="0"/>
            <a:endCxn id="38" idx="0"/>
          </p:cNvCxnSpPr>
          <p:nvPr/>
        </p:nvCxnSpPr>
        <p:spPr>
          <a:xfrm rot="5400000" flipH="1" flipV="1">
            <a:off x="2998206" y="953309"/>
            <a:ext cx="15237" cy="3416497"/>
          </a:xfrm>
          <a:prstGeom prst="curvedConnector3">
            <a:avLst>
              <a:gd name="adj1" fmla="val 48009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3213742" y="330647"/>
            <a:ext cx="10885" cy="4696654"/>
          </a:xfrm>
          <a:prstGeom prst="curvedConnector3">
            <a:avLst>
              <a:gd name="adj1" fmla="val 93205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64821" y="262236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87778" y="2896035"/>
            <a:ext cx="10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38350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665069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9178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16325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953924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09602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>
          <a:xfrm>
            <a:off x="840163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7948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79023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68940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01400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flipH="1">
            <a:off x="8604110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63487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16324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49562" y="424068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6" name="Curved Connector 85"/>
          <p:cNvCxnSpPr/>
          <p:nvPr/>
        </p:nvCxnSpPr>
        <p:spPr>
          <a:xfrm rot="5400000" flipH="1" flipV="1">
            <a:off x="6774482" y="1037667"/>
            <a:ext cx="13061" cy="3280438"/>
          </a:xfrm>
          <a:prstGeom prst="curvedConnector3">
            <a:avLst>
              <a:gd name="adj1" fmla="val 498402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V="1">
            <a:off x="7056958" y="238540"/>
            <a:ext cx="10885" cy="4696654"/>
          </a:xfrm>
          <a:prstGeom prst="curvedConnector3">
            <a:avLst>
              <a:gd name="adj1" fmla="val 93205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6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187232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</p:spPr>
        <p:txBody>
          <a:bodyPr/>
          <a:lstStyle/>
          <a:p>
            <a:r>
              <a:rPr lang="en-US" dirty="0" smtClean="0"/>
              <a:t>Split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018" y="2629988"/>
            <a:ext cx="10589623" cy="11321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977" y="2656114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4696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1415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5952" y="2669175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3551" y="2656113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9229" y="4258492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85126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7575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28650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903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89693" y="3596640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1053737" y="4270848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3114" y="4242861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5951" y="4270848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8326" y="429883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8164821" y="2622368"/>
            <a:ext cx="15238" cy="114953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1289" y="2888417"/>
            <a:ext cx="351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200+ metadata size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38350" y="2653938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665069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91788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16325" y="2666999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953924" y="2653937"/>
            <a:ext cx="365760" cy="1053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09602" y="4256316"/>
            <a:ext cx="98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>
          <a:xfrm>
            <a:off x="840163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47948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79023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68940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0140066" y="3594464"/>
            <a:ext cx="1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flipH="1">
            <a:off x="8604110" y="4268672"/>
            <a:ext cx="613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63487" y="4240685"/>
            <a:ext cx="70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prev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16324" y="4268672"/>
            <a:ext cx="62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size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49562" y="4240685"/>
            <a:ext cx="74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free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 flipH="1" flipV="1">
            <a:off x="2784567" y="141513"/>
            <a:ext cx="1040672" cy="401465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68" idx="0"/>
          </p:cNvCxnSpPr>
          <p:nvPr/>
        </p:nvCxnSpPr>
        <p:spPr>
          <a:xfrm>
            <a:off x="5312229" y="1628503"/>
            <a:ext cx="3109001" cy="102543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0" idx="0"/>
          </p:cNvCxnSpPr>
          <p:nvPr/>
        </p:nvCxnSpPr>
        <p:spPr>
          <a:xfrm rot="16200000" flipV="1">
            <a:off x="6604747" y="-2923"/>
            <a:ext cx="1168399" cy="4171445"/>
          </a:xfrm>
          <a:prstGeom prst="curvedConnector2">
            <a:avLst/>
          </a:prstGeom>
          <a:ln w="38100">
            <a:solidFill>
              <a:srgbClr val="093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9" idx="0"/>
          </p:cNvCxnSpPr>
          <p:nvPr/>
        </p:nvCxnSpPr>
        <p:spPr>
          <a:xfrm rot="10800000" flipV="1">
            <a:off x="870857" y="1506220"/>
            <a:ext cx="4214948" cy="1149894"/>
          </a:xfrm>
          <a:prstGeom prst="curvedConnector2">
            <a:avLst/>
          </a:prstGeom>
          <a:ln w="38100">
            <a:solidFill>
              <a:srgbClr val="093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5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8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1742291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32161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1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5495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15599 0.00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8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217714"/>
            <a:ext cx="11336382" cy="6313715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Procedure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314" y="1602377"/>
            <a:ext cx="105199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all heap is a FREE one block in the first.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runtime it converted to a </a:t>
            </a:r>
            <a:r>
              <a:rPr lang="en-US" sz="2400" dirty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doubly linked list</a:t>
            </a: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node in the doubly linked list is a block of memory.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block can be FREE or NOT_FREE.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allocated and not allocated blocks have the same metadata</a:t>
            </a: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used algorithm is the </a:t>
            </a:r>
            <a:r>
              <a:rPr lang="en-US" sz="24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first-fit</a:t>
            </a:r>
            <a:r>
              <a:rPr lang="en-US" sz="2400" dirty="0" smtClean="0">
                <a:solidFill>
                  <a:srgbClr val="01406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sz="2400" dirty="0">
              <a:solidFill>
                <a:srgbClr val="01406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41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642660" y="1691243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32530" y="1400086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41307" y="2159726"/>
            <a:ext cx="75543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24391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05992" y="2159726"/>
            <a:ext cx="1163288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4598247" y="3716818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569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6302 -0.00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1" grpId="0" animBg="1"/>
      <p:bldP spid="32" grpId="0"/>
      <p:bldP spid="33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669280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59150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41307" y="2159726"/>
            <a:ext cx="75543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24391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1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669280" y="1698166"/>
            <a:ext cx="167580" cy="34834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59150" y="1407009"/>
            <a:ext cx="5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9871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76930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8769" y="2159726"/>
            <a:ext cx="606600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124332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439" y="2159726"/>
            <a:ext cx="389192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42498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3397" y="2159726"/>
            <a:ext cx="479145" cy="3544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030457" y="3673929"/>
            <a:ext cx="8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8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6485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17018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91" y="3164510"/>
            <a:ext cx="9783216" cy="253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825"/>
          <a:stretch/>
        </p:blipFill>
        <p:spPr>
          <a:xfrm>
            <a:off x="1091991" y="2277291"/>
            <a:ext cx="9783216" cy="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5" y="2174847"/>
            <a:ext cx="9940032" cy="942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5" y="3117667"/>
            <a:ext cx="9940032" cy="16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0" y="2277781"/>
            <a:ext cx="9802259" cy="150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79" y="3779520"/>
            <a:ext cx="9802259" cy="26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2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cases.(random allocating and freeing)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6" y="1659913"/>
            <a:ext cx="6011620" cy="4598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25" y="1659913"/>
            <a:ext cx="5216567" cy="45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Moniem</a:t>
            </a:r>
            <a:r>
              <a:rPr lang="en-US" dirty="0" smtClean="0"/>
              <a:t> hmm VS </a:t>
            </a:r>
            <a:r>
              <a:rPr lang="en-US" dirty="0" err="1" smtClean="0"/>
              <a:t>glibc</a:t>
            </a:r>
            <a:r>
              <a:rPr lang="en-US" dirty="0" smtClean="0"/>
              <a:t> hmm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80" y="1498600"/>
            <a:ext cx="5359572" cy="49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1" y="2806854"/>
            <a:ext cx="9484480" cy="13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309153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646" y="1584960"/>
            <a:ext cx="6235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569CD6"/>
              </a:solidFill>
              <a:latin typeface="Droid Sans Mon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13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structure content </a:t>
            </a:r>
          </a:p>
          <a:p>
            <a:endParaRPr lang="en-US" sz="2400" dirty="0">
              <a:solidFill>
                <a:srgbClr val="013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 smtClean="0">
                <a:solidFill>
                  <a:srgbClr val="569CD6"/>
                </a:solidFill>
                <a:latin typeface="Droid Sans Mono"/>
              </a:rPr>
              <a:t>typedef</a:t>
            </a:r>
            <a:r>
              <a:rPr lang="en-US" dirty="0" smtClean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Droid Sans Mono"/>
              </a:rPr>
              <a:t>struct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4EC9B0"/>
                </a:solidFill>
                <a:latin typeface="Droid Sans Mono"/>
              </a:rPr>
              <a:t>free</a:t>
            </a:r>
            <a:r>
              <a:rPr lang="en-US" dirty="0">
                <a:latin typeface="Droid Sans Mono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latin typeface="Droid Sans Mono"/>
              </a:rPr>
              <a:t>address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;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//address of this block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 err="1">
                <a:solidFill>
                  <a:srgbClr val="569CD6"/>
                </a:solidFill>
                <a:latin typeface="Droid Sans Mono"/>
              </a:rPr>
              <a:t>struct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4EC9B0"/>
                </a:solidFill>
                <a:latin typeface="Droid Sans Mono"/>
              </a:rPr>
              <a:t>free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>
                <a:latin typeface="Droid Sans Mono"/>
              </a:rPr>
              <a:t>next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;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//address of the next block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 err="1">
                <a:solidFill>
                  <a:srgbClr val="569CD6"/>
                </a:solidFill>
                <a:latin typeface="Droid Sans Mono"/>
              </a:rPr>
              <a:t>struct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4EC9B0"/>
                </a:solidFill>
                <a:latin typeface="Droid Sans Mono"/>
              </a:rPr>
              <a:t>free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 err="1">
                <a:latin typeface="Droid Sans Mono"/>
              </a:rPr>
              <a:t>privios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;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Droid Sans Mono"/>
              </a:rPr>
              <a:t>addres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 of the </a:t>
            </a:r>
            <a:r>
              <a:rPr lang="en-US" dirty="0" err="1">
                <a:solidFill>
                  <a:srgbClr val="6A9955"/>
                </a:solidFill>
                <a:latin typeface="Droid Sans Mono"/>
              </a:rPr>
              <a:t>prev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 block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 err="1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latin typeface="Droid Sans Mono"/>
              </a:rPr>
              <a:t>size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;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//size of the block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 err="1">
                <a:solidFill>
                  <a:srgbClr val="4EC9B0"/>
                </a:solidFill>
                <a:latin typeface="Droid Sans Mono"/>
              </a:rPr>
              <a:t>block_state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latin typeface="Droid Sans Mono"/>
              </a:rPr>
              <a:t>free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;</a:t>
            </a:r>
            <a:r>
              <a:rPr lang="en-US" dirty="0">
                <a:solidFill>
                  <a:srgbClr val="6A9955"/>
                </a:solidFill>
                <a:latin typeface="Droid Sans Mono"/>
              </a:rPr>
              <a:t>//status of the block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>
                <a:latin typeface="Droid Sans Mono"/>
              </a:rPr>
              <a:t>}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free_list</a:t>
            </a:r>
            <a:r>
              <a:rPr lang="en-US" dirty="0">
                <a:latin typeface="Droid Sans Mono"/>
              </a:rPr>
              <a:t>;</a:t>
            </a:r>
            <a:endParaRPr lang="en-US" b="0" dirty="0">
              <a:effectLst/>
              <a:latin typeface="Droid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314" y="48579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Droid Sans Mono"/>
              </a:rPr>
              <a:t>typedef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Droid Sans Mono"/>
              </a:rPr>
              <a:t>enum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{</a:t>
            </a:r>
          </a:p>
          <a:p>
            <a:pPr lvl="1"/>
            <a:r>
              <a:rPr lang="en-US" dirty="0">
                <a:solidFill>
                  <a:srgbClr val="4FC1FF"/>
                </a:solidFill>
                <a:latin typeface="Droid Sans Mono"/>
              </a:rPr>
              <a:t>FREE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,</a:t>
            </a:r>
          </a:p>
          <a:p>
            <a:pPr lvl="1"/>
            <a:r>
              <a:rPr lang="en-US" dirty="0">
                <a:solidFill>
                  <a:srgbClr val="4FC1FF"/>
                </a:solidFill>
                <a:latin typeface="Droid Sans Mono"/>
              </a:rPr>
              <a:t>NOT_FREE</a:t>
            </a:r>
            <a:endParaRPr lang="en-US" dirty="0">
              <a:solidFill>
                <a:srgbClr val="CCCCCC"/>
              </a:solidFill>
              <a:latin typeface="Droid Sans Mono"/>
            </a:endParaRPr>
          </a:p>
          <a:p>
            <a:r>
              <a:rPr lang="en-US" dirty="0">
                <a:solidFill>
                  <a:srgbClr val="013657"/>
                </a:solidFill>
                <a:latin typeface="Droid Sans Mono"/>
              </a:rPr>
              <a:t>}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block_state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;</a:t>
            </a:r>
            <a:endParaRPr lang="en-US" b="0" dirty="0">
              <a:solidFill>
                <a:srgbClr val="013657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0175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59229" y="256901"/>
            <a:ext cx="11473542" cy="6204859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452" y="2775861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EC9B0"/>
                </a:solidFill>
                <a:latin typeface="Droid Sans Mono"/>
              </a:rPr>
              <a:t>free_list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* </a:t>
            </a:r>
            <a:r>
              <a:rPr lang="en-US" dirty="0" err="1">
                <a:solidFill>
                  <a:srgbClr val="013657"/>
                </a:solidFill>
                <a:latin typeface="Droid Sans Mono"/>
              </a:rPr>
              <a:t>SplitBlock</a:t>
            </a:r>
            <a:r>
              <a:rPr lang="en-US" dirty="0">
                <a:solidFill>
                  <a:schemeClr val="accent1"/>
                </a:solidFill>
                <a:latin typeface="Droid Sans Mono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free_list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block</a:t>
            </a:r>
            <a:r>
              <a:rPr lang="en-US" dirty="0" err="1">
                <a:solidFill>
                  <a:schemeClr val="accent1"/>
                </a:solidFill>
                <a:latin typeface="Droid Sans Mono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size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Droid Sans Mono"/>
              </a:rPr>
              <a:t>);</a:t>
            </a:r>
            <a:endParaRPr lang="en-US" b="0" dirty="0">
              <a:solidFill>
                <a:schemeClr val="accent1"/>
              </a:solidFill>
              <a:effectLst/>
              <a:latin typeface="Droid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452" y="2366458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Droid Sans Mono"/>
              </a:rPr>
              <a:t>initailiztion</a:t>
            </a:r>
            <a:r>
              <a:rPr lang="en-US" dirty="0" smtClean="0">
                <a:solidFill>
                  <a:schemeClr val="accent1"/>
                </a:solidFill>
                <a:latin typeface="Droid Sans Mono"/>
              </a:rPr>
              <a:t>();</a:t>
            </a:r>
            <a:r>
              <a:rPr lang="en-US" dirty="0">
                <a:solidFill>
                  <a:srgbClr val="569CD6"/>
                </a:solidFill>
                <a:latin typeface="Droid Sans Mono"/>
              </a:rPr>
              <a:t> </a:t>
            </a:r>
            <a:endParaRPr lang="en-US" b="0" dirty="0">
              <a:solidFill>
                <a:schemeClr val="accent1"/>
              </a:solidFill>
              <a:effectLst/>
              <a:latin typeface="Droid Sa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452" y="3083284"/>
            <a:ext cx="6635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Droid Sans Mono"/>
              </a:rPr>
              <a:t>MerageTwoBlk</a:t>
            </a:r>
            <a:r>
              <a:rPr lang="en-US" dirty="0" smtClean="0">
                <a:solidFill>
                  <a:schemeClr val="accent1"/>
                </a:solidFill>
                <a:latin typeface="Droid Sans Mono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free_list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BlockOne</a:t>
            </a:r>
            <a:r>
              <a:rPr lang="en-US" dirty="0" err="1" smtClean="0">
                <a:solidFill>
                  <a:schemeClr val="accent1"/>
                </a:solidFill>
                <a:latin typeface="Droid Sans Mono"/>
              </a:rPr>
              <a:t>,</a:t>
            </a:r>
            <a:r>
              <a:rPr lang="en-US" dirty="0" err="1" smtClean="0">
                <a:solidFill>
                  <a:srgbClr val="4EC9B0"/>
                </a:solidFill>
                <a:latin typeface="Droid Sans Mono"/>
              </a:rPr>
              <a:t>free_list</a:t>
            </a:r>
            <a:r>
              <a:rPr lang="en-US" dirty="0" smtClean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*</a:t>
            </a:r>
            <a:r>
              <a:rPr lang="en-US" dirty="0" smtClean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blockTwo</a:t>
            </a:r>
            <a:r>
              <a:rPr lang="en-US" dirty="0" smtClean="0">
                <a:solidFill>
                  <a:schemeClr val="accent1"/>
                </a:solidFill>
                <a:latin typeface="Droid Sans Mono"/>
              </a:rPr>
              <a:t>);</a:t>
            </a:r>
            <a:endParaRPr lang="en-US" dirty="0">
              <a:solidFill>
                <a:schemeClr val="accent1"/>
              </a:solidFill>
              <a:latin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452" y="3452616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013657"/>
                </a:solidFill>
                <a:latin typeface="Droid Sans Mono"/>
              </a:rPr>
              <a:t>My_malloc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size</a:t>
            </a:r>
            <a:r>
              <a:rPr lang="en-US" dirty="0" smtClean="0">
                <a:solidFill>
                  <a:srgbClr val="013657"/>
                </a:solidFill>
                <a:latin typeface="Droid Sans Mono"/>
              </a:rPr>
              <a:t>);</a:t>
            </a:r>
            <a:endParaRPr lang="en-US" b="0" dirty="0">
              <a:solidFill>
                <a:srgbClr val="013657"/>
              </a:solidFill>
              <a:effectLst/>
              <a:latin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452" y="3851348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</a:t>
            </a:r>
            <a:r>
              <a:rPr lang="en-US" dirty="0" smtClean="0">
                <a:solidFill>
                  <a:srgbClr val="569CD6"/>
                </a:solidFill>
                <a:latin typeface="Droid Sans Mono"/>
              </a:rPr>
              <a:t>oid </a:t>
            </a:r>
            <a:r>
              <a:rPr lang="en-US" dirty="0" smtClean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013657"/>
                </a:solidFill>
                <a:latin typeface="Droid Sans Mono"/>
              </a:rPr>
              <a:t>my_free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(</a:t>
            </a: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ptr</a:t>
            </a:r>
            <a:r>
              <a:rPr lang="en-US" dirty="0" smtClean="0">
                <a:solidFill>
                  <a:srgbClr val="013657"/>
                </a:solidFill>
                <a:latin typeface="Droid Sans Mono"/>
              </a:rPr>
              <a:t>);</a:t>
            </a:r>
            <a:endParaRPr lang="en-US" b="0" dirty="0">
              <a:solidFill>
                <a:srgbClr val="013657"/>
              </a:solidFill>
              <a:effectLst/>
              <a:latin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452" y="4250782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013657"/>
                </a:solidFill>
                <a:latin typeface="Droid Sans Mono"/>
              </a:rPr>
              <a:t>my_calloc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size_t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num</a:t>
            </a:r>
            <a:r>
              <a:rPr lang="en-US" dirty="0" err="1">
                <a:solidFill>
                  <a:srgbClr val="CCCCCC"/>
                </a:solidFill>
                <a:latin typeface="Droid Sans Mono"/>
              </a:rPr>
              <a:t>,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size_t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size</a:t>
            </a:r>
            <a:r>
              <a:rPr lang="en-US" dirty="0" smtClean="0">
                <a:solidFill>
                  <a:srgbClr val="013657"/>
                </a:solidFill>
                <a:latin typeface="Droid Sans Mono"/>
              </a:rPr>
              <a:t>);</a:t>
            </a:r>
            <a:endParaRPr lang="en-US" b="0" dirty="0">
              <a:solidFill>
                <a:srgbClr val="013657"/>
              </a:solidFill>
              <a:effectLst/>
              <a:latin typeface="Droid Sans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452" y="4677008"/>
            <a:ext cx="488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rgbClr val="D4D4D4"/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013657"/>
                </a:solidFill>
                <a:latin typeface="Droid Sans Mono"/>
              </a:rPr>
              <a:t>my_realloc</a:t>
            </a:r>
            <a:r>
              <a:rPr lang="en-US" dirty="0">
                <a:solidFill>
                  <a:srgbClr val="013657"/>
                </a:solidFill>
                <a:latin typeface="Droid Sans Mono"/>
              </a:rPr>
              <a:t>(</a:t>
            </a:r>
            <a:r>
              <a:rPr lang="en-US" dirty="0">
                <a:solidFill>
                  <a:srgbClr val="569CD6"/>
                </a:solidFill>
                <a:latin typeface="Droid Sans Mono"/>
              </a:rPr>
              <a:t>void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*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ptr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, </a:t>
            </a:r>
            <a:r>
              <a:rPr lang="en-US" dirty="0" err="1">
                <a:solidFill>
                  <a:srgbClr val="4EC9B0"/>
                </a:solidFill>
                <a:latin typeface="Droid Sans Mono"/>
              </a:rPr>
              <a:t>size_t</a:t>
            </a:r>
            <a:r>
              <a:rPr lang="en-US" dirty="0">
                <a:solidFill>
                  <a:srgbClr val="CCCCCC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Droid Sans Mono"/>
              </a:rPr>
              <a:t>newSize</a:t>
            </a:r>
            <a:r>
              <a:rPr lang="en-US" dirty="0" smtClean="0">
                <a:solidFill>
                  <a:srgbClr val="013657"/>
                </a:solidFill>
                <a:latin typeface="Droid Sans Mono"/>
              </a:rPr>
              <a:t>);</a:t>
            </a:r>
            <a:endParaRPr lang="en-US" b="0" dirty="0">
              <a:solidFill>
                <a:srgbClr val="013657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7195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My_malloc</a:t>
            </a:r>
            <a:r>
              <a:rPr lang="en-US" dirty="0" smtClean="0"/>
              <a:t> flowchart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99" y="1594393"/>
            <a:ext cx="3183113" cy="50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0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My_malloc</a:t>
            </a:r>
            <a:r>
              <a:rPr lang="en-US" dirty="0"/>
              <a:t> flowchart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1" y="1576977"/>
            <a:ext cx="3296918" cy="50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4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576219"/>
            <a:ext cx="8333222" cy="9397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My_free</a:t>
            </a:r>
            <a:r>
              <a:rPr lang="en-US" dirty="0"/>
              <a:t>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74" y="1576977"/>
            <a:ext cx="5335826" cy="47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6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My_free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99" y="1519248"/>
            <a:ext cx="512870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 Virtual memory.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4" y="2029097"/>
            <a:ext cx="10049692" cy="38230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274" y="2090056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339" y="2090054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66591" y="28264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96968" y="2090053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8703" y="3570514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7485" y="3563090"/>
            <a:ext cx="1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64200" y="2258788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212005" y="3320147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8180" y="2090052"/>
            <a:ext cx="278675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9407" y="3673929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unInitialize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1310" y="2090052"/>
            <a:ext cx="1152292" cy="370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75296" y="3244333"/>
            <a:ext cx="166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6081" y="2090052"/>
            <a:ext cx="7526925" cy="3701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59726" y="6069874"/>
            <a:ext cx="2595154" cy="8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9063" y="6111631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Widescreen</PresentationFormat>
  <Paragraphs>233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Adobe Gothic Std B</vt:lpstr>
      <vt:lpstr>Arial</vt:lpstr>
      <vt:lpstr>Arial Black</vt:lpstr>
      <vt:lpstr>Calibri</vt:lpstr>
      <vt:lpstr>Calibri Light</vt:lpstr>
      <vt:lpstr>CiscoSans ExtraLight</vt:lpstr>
      <vt:lpstr>Droid Sans Mono</vt:lpstr>
      <vt:lpstr>Gill Sans SemiBold</vt:lpstr>
      <vt:lpstr>Times New Roman</vt:lpstr>
      <vt:lpstr>Wingdings</vt:lpstr>
      <vt:lpstr>Office Theme</vt:lpstr>
      <vt:lpstr>Heap Memory Management </vt:lpstr>
      <vt:lpstr>My Procedure </vt:lpstr>
      <vt:lpstr>Doubly linked list</vt:lpstr>
      <vt:lpstr>Functions:</vt:lpstr>
      <vt:lpstr>My_malloc flowchart </vt:lpstr>
      <vt:lpstr>My_malloc flowchart </vt:lpstr>
      <vt:lpstr>My_free function</vt:lpstr>
      <vt:lpstr>My_free function</vt:lpstr>
      <vt:lpstr>Heap in Virtual memory.</vt:lpstr>
      <vt:lpstr>Heap in Virtual memory.</vt:lpstr>
      <vt:lpstr>Heap in Virtual memory.</vt:lpstr>
      <vt:lpstr>Heap in Virtual memory.</vt:lpstr>
      <vt:lpstr>Heap in Virtual memory.</vt:lpstr>
      <vt:lpstr>Split function</vt:lpstr>
      <vt:lpstr>Split function</vt:lpstr>
      <vt:lpstr>Split function</vt:lpstr>
      <vt:lpstr>Split function</vt:lpstr>
      <vt:lpstr>Heap in Virtual memory.</vt:lpstr>
      <vt:lpstr>Heap in Virtual memory.</vt:lpstr>
      <vt:lpstr>Heap in Virtual memory.</vt:lpstr>
      <vt:lpstr>Heap in Virtual memory.</vt:lpstr>
      <vt:lpstr>Heap in Virtual memory.</vt:lpstr>
      <vt:lpstr>Test cases.</vt:lpstr>
      <vt:lpstr>Test cases.</vt:lpstr>
      <vt:lpstr>Test cases.</vt:lpstr>
      <vt:lpstr>Test cases.(random allocating and freeing)</vt:lpstr>
      <vt:lpstr>Moniem hmm VS glibc hmm</vt:lpstr>
      <vt:lpstr>Bad 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2024-04-28T08:02:42Z</dcterms:created>
  <dcterms:modified xsi:type="dcterms:W3CDTF">2024-04-29T19:52:49Z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