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72"/>
  </p:notesMasterIdLst>
  <p:sldIdLst>
    <p:sldId id="256" r:id="rId2"/>
    <p:sldId id="268" r:id="rId3"/>
    <p:sldId id="269" r:id="rId4"/>
    <p:sldId id="257" r:id="rId5"/>
    <p:sldId id="260" r:id="rId6"/>
    <p:sldId id="261" r:id="rId7"/>
    <p:sldId id="262" r:id="rId8"/>
    <p:sldId id="286" r:id="rId9"/>
    <p:sldId id="288" r:id="rId10"/>
    <p:sldId id="263" r:id="rId11"/>
    <p:sldId id="266" r:id="rId12"/>
    <p:sldId id="292" r:id="rId13"/>
    <p:sldId id="267" r:id="rId14"/>
    <p:sldId id="273" r:id="rId15"/>
    <p:sldId id="274" r:id="rId16"/>
    <p:sldId id="270" r:id="rId17"/>
    <p:sldId id="275" r:id="rId18"/>
    <p:sldId id="281" r:id="rId19"/>
    <p:sldId id="276" r:id="rId20"/>
    <p:sldId id="278" r:id="rId21"/>
    <p:sldId id="280" r:id="rId22"/>
    <p:sldId id="279" r:id="rId23"/>
    <p:sldId id="277" r:id="rId24"/>
    <p:sldId id="282" r:id="rId25"/>
    <p:sldId id="283" r:id="rId26"/>
    <p:sldId id="284" r:id="rId27"/>
    <p:sldId id="285" r:id="rId28"/>
    <p:sldId id="289" r:id="rId29"/>
    <p:sldId id="293" r:id="rId30"/>
    <p:sldId id="294" r:id="rId31"/>
    <p:sldId id="296" r:id="rId32"/>
    <p:sldId id="297" r:id="rId33"/>
    <p:sldId id="301" r:id="rId34"/>
    <p:sldId id="298" r:id="rId35"/>
    <p:sldId id="302" r:id="rId36"/>
    <p:sldId id="300" r:id="rId37"/>
    <p:sldId id="303" r:id="rId38"/>
    <p:sldId id="306" r:id="rId39"/>
    <p:sldId id="305" r:id="rId40"/>
    <p:sldId id="307" r:id="rId41"/>
    <p:sldId id="308" r:id="rId42"/>
    <p:sldId id="309" r:id="rId43"/>
    <p:sldId id="310" r:id="rId44"/>
    <p:sldId id="312" r:id="rId45"/>
    <p:sldId id="313" r:id="rId46"/>
    <p:sldId id="311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8" r:id="rId61"/>
    <p:sldId id="329" r:id="rId62"/>
    <p:sldId id="331" r:id="rId63"/>
    <p:sldId id="327" r:id="rId64"/>
    <p:sldId id="333" r:id="rId65"/>
    <p:sldId id="334" r:id="rId66"/>
    <p:sldId id="335" r:id="rId67"/>
    <p:sldId id="332" r:id="rId68"/>
    <p:sldId id="336" r:id="rId69"/>
    <p:sldId id="337" r:id="rId70"/>
    <p:sldId id="338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AED"/>
    <a:srgbClr val="D7F6FD"/>
    <a:srgbClr val="E1DEF6"/>
    <a:srgbClr val="CCD2D8"/>
    <a:srgbClr val="E97132"/>
    <a:srgbClr val="0F9ED5"/>
    <a:srgbClr val="827015"/>
    <a:srgbClr val="822415"/>
    <a:srgbClr val="82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5039" autoAdjust="0"/>
  </p:normalViewPr>
  <p:slideViewPr>
    <p:cSldViewPr snapToGrid="0">
      <p:cViewPr varScale="1">
        <p:scale>
          <a:sx n="82" d="100"/>
          <a:sy n="82" d="100"/>
        </p:scale>
        <p:origin x="52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9573C-BE23-44DB-BA1A-B3687F0C6EA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E237F-5FEC-4295-90EA-19417040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4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5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8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4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9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C7B7-A248-A4BC-C39D-ED12C6095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CAD23-986B-7E20-C3B2-7B0C6A9CD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70B0-9B40-DD23-18AF-5AC2BE4B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C2F7E-E9FF-E712-ED3C-D4CBD291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F16F5-DF5C-1B9E-95FA-375F3DD8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5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C350-91A0-FB92-0EE2-15464559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4EAFB-FBE6-A346-CA5E-6E2D32F1C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BBF4-5170-5E43-041F-9DF21C34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3C51-283A-0828-0343-063C784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0738-2AF5-F6DF-80B2-8089342A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0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522C3-C17D-6A36-954D-32230148F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BD17-BCAD-9CEF-B58A-67BA47EF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AF6AF-F83D-EBD7-BB24-E40CDFF1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1C0D-81C8-5F5A-4676-78BD9867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421A8-CD2D-8781-C3F7-EB7607EA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9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3558-5A54-E8E2-A054-FFA69239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971E-9E16-9CB4-22E6-3BF5BFB1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D887-7F23-4884-8461-4FEB2564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EB5F-3DA5-6411-B2A8-B68A2E47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3A7E-859C-F8A2-B08C-194B756B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3607-2171-B640-BEDE-D5B0459D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96894-2F33-7978-D9B1-275603E7B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51CE4-6A9A-30D1-9A1C-B56DE127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2A79-7D26-19C5-2D38-987A8881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EEDAD-0EE2-3057-D11B-85CDA586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9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6CCF-C6AD-7A8D-A895-FF70D4F1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8DF9-63D2-ECEB-722F-D1CA4A797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8D99E-FB37-21A2-01D3-C1C355578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B3199-9F7F-ABED-77E4-264FE79F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222D7-1EF0-9856-53B3-C7CF5BF3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57218-3235-01DE-E907-0B8F22AF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4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CC34-3C07-BFF6-1458-082E82E6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C4CED-4100-9BD2-0F0F-EFCD3D85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F5A2D-3CBE-3987-7C2C-B7E449A6A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18C91-566F-278A-58E1-51004C526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07EE8-7057-C134-A71E-D75553E33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D8EE6-357C-5F46-A08D-A0B9785D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1321E-E3BB-A027-D961-3CF89942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784D1-CEA1-40A2-B255-FBBB55B4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2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B6B4-8636-51A3-0DA6-0E2216E8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4BBB0-3D56-E7D7-C539-4728078E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92E73-5B14-98AD-D30A-50DFA018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734E8-3D74-70D7-A485-63EA2930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46924-92AD-5612-0E07-0BC44040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353-2378-5A08-C378-169E455D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01A96-835D-3053-A769-8E271EBA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A9D5-EFDE-A418-53F6-A0BDD516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3DC1-F019-A99E-6ECE-5A25B02E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0477C-9223-3948-EB42-1804DA7E7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57D40-6559-EB6E-2350-7B95464F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A9244-7C5B-6936-7612-C254F58A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73479-5878-8D2A-0341-372965F9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DD52-261C-01EE-1DD8-D28A8FDA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75436-2AED-A1A0-A161-86820B9B5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D39A4-2449-04EB-C6FA-776B861FF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650E-F178-2348-EB6B-6A678C8D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030DD-8FA4-8E8D-EACC-E6102EE0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5D9BF-4793-7C8D-D984-FAFE085A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2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0DDE8-8067-A9DA-DD10-BBEDA47B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27C2F-E937-861D-9626-C725A3AD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CC2D-0A8A-1F22-C86C-91D8BA160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064C-4AF2-B478-9B9C-DE62EF377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6F37E-D94D-7533-AD37-24C5FF507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0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0" name="Rectangle 208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Rectangle 209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8" name="Freeform: Shape 209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9E884-1420-B001-8B65-D1CF4C955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0" y="2767106"/>
            <a:ext cx="3062873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latin typeface="Bell MT" panose="02020503060305020303" pitchFamily="18" charset="0"/>
              </a:rPr>
              <a:t>Heap Memory Management </a:t>
            </a:r>
            <a:br>
              <a:rPr lang="en-US" sz="4000" dirty="0">
                <a:solidFill>
                  <a:srgbClr val="FFFFFF"/>
                </a:solidFill>
                <a:latin typeface="Bell MT" panose="02020503060305020303" pitchFamily="18" charset="0"/>
              </a:rPr>
            </a:br>
            <a:endParaRPr lang="en-US" sz="4000" dirty="0">
              <a:solidFill>
                <a:srgbClr val="FFFFFF"/>
              </a:solidFill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D1366-3D5A-2F4F-5269-15539A7CF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Bell MT" panose="02020503060305020303" pitchFamily="18" charset="0"/>
              </a:rPr>
              <a:t>Advanced System Programming under Linux Training @STMicroelectronic.</a:t>
            </a:r>
          </a:p>
          <a:p>
            <a:pPr algn="l"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Bell MT" panose="02020503060305020303" pitchFamily="18" charset="0"/>
              </a:rPr>
              <a:t> Instructor: Eng. Reda Maher.</a:t>
            </a:r>
          </a:p>
        </p:txBody>
      </p:sp>
      <p:pic>
        <p:nvPicPr>
          <p:cNvPr id="2052" name="Picture 4" descr="4. Malloc Library — DPDK 2.0.0 documentation">
            <a:extLst>
              <a:ext uri="{FF2B5EF4-FFF2-40B4-BE49-F238E27FC236}">
                <a16:creationId xmlns:a16="http://schemas.microsoft.com/office/drawing/2014/main" id="{99442029-710C-7993-D4F8-BD4089E9D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710313"/>
            <a:ext cx="7225748" cy="543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EB0E-ACA0-32DD-FF57-D74F94F8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API for VM Page (De)allocation from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9520-DD44-AB9C-B5ED-01675E99A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38"/>
            <a:ext cx="10515600" cy="17885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Requesting “units” number of contiguous pages from kernel</a:t>
            </a:r>
          </a:p>
          <a:p>
            <a:r>
              <a:rPr lang="en-US" sz="1800" dirty="0"/>
              <a:t>Static void *</a:t>
            </a:r>
            <a:r>
              <a:rPr lang="en-US" sz="1800" dirty="0" err="1"/>
              <a:t>mm_get_new_vm_page_from_kernel</a:t>
            </a:r>
            <a:r>
              <a:rPr lang="en-US" sz="1800" dirty="0"/>
              <a:t>(int units);</a:t>
            </a:r>
          </a:p>
          <a:p>
            <a:pPr lvl="1"/>
            <a:r>
              <a:rPr lang="en-US" sz="1800" dirty="0"/>
              <a:t>Brief: Allocate a new virtual memory page from the kernel.	</a:t>
            </a:r>
          </a:p>
          <a:p>
            <a:pPr lvl="1"/>
            <a:r>
              <a:rPr lang="en-US" sz="1800" dirty="0"/>
              <a:t>Returning: Pointer to the allocated memory page, or NULL if allocation fails.</a:t>
            </a:r>
          </a:p>
          <a:p>
            <a:pPr marL="457200" lvl="1" indent="0">
              <a:buNone/>
            </a:pPr>
            <a:r>
              <a:rPr lang="en-US" sz="1800" dirty="0"/>
              <a:t>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D7569B-BE27-F579-C4F2-EBDA7150FE0E}"/>
              </a:ext>
            </a:extLst>
          </p:cNvPr>
          <p:cNvSpPr/>
          <p:nvPr/>
        </p:nvSpPr>
        <p:spPr>
          <a:xfrm>
            <a:off x="4411371" y="2924073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VM Page 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E62C4-4E44-CBAE-B36D-C47CA21DF0AA}"/>
              </a:ext>
            </a:extLst>
          </p:cNvPr>
          <p:cNvSpPr/>
          <p:nvPr/>
        </p:nvSpPr>
        <p:spPr>
          <a:xfrm>
            <a:off x="4411371" y="3647041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VM Page 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F8AC3-7719-CFB9-F489-6EF1BD1F0B68}"/>
              </a:ext>
            </a:extLst>
          </p:cNvPr>
          <p:cNvSpPr/>
          <p:nvPr/>
        </p:nvSpPr>
        <p:spPr>
          <a:xfrm>
            <a:off x="4411371" y="4370010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Page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605F9C-D80F-B350-6F4F-2E6A5E5F6C2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736080" y="4929846"/>
            <a:ext cx="1052971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2A8CD7C-562F-7ABF-CE7F-F63B7DAE0A68}"/>
              </a:ext>
            </a:extLst>
          </p:cNvPr>
          <p:cNvSpPr/>
          <p:nvPr/>
        </p:nvSpPr>
        <p:spPr>
          <a:xfrm>
            <a:off x="7789051" y="4649928"/>
            <a:ext cx="1952107" cy="559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Returned address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AE70114-F49D-6856-4529-2CAC408DF719}"/>
              </a:ext>
            </a:extLst>
          </p:cNvPr>
          <p:cNvSpPr txBox="1">
            <a:spLocks/>
          </p:cNvSpPr>
          <p:nvPr/>
        </p:nvSpPr>
        <p:spPr>
          <a:xfrm>
            <a:off x="838200" y="5059965"/>
            <a:ext cx="10515600" cy="160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Requesting “units” number of contiguous pages to kernel</a:t>
            </a:r>
          </a:p>
          <a:p>
            <a:r>
              <a:rPr lang="en-US" sz="1800" dirty="0"/>
              <a:t>Static void </a:t>
            </a:r>
            <a:r>
              <a:rPr lang="en-US" sz="1800" dirty="0" err="1"/>
              <a:t>mm_return_vm_page_to_kernel</a:t>
            </a:r>
            <a:r>
              <a:rPr lang="en-US" sz="1800" dirty="0"/>
              <a:t>(void *</a:t>
            </a:r>
            <a:r>
              <a:rPr lang="en-US" sz="1800" dirty="0" err="1"/>
              <a:t>vm_page</a:t>
            </a:r>
            <a:r>
              <a:rPr lang="en-US" sz="1800" dirty="0"/>
              <a:t>, int units);</a:t>
            </a:r>
          </a:p>
          <a:p>
            <a:pPr lvl="1"/>
            <a:r>
              <a:rPr lang="en-US" sz="1800" dirty="0"/>
              <a:t>Brief: Return a virtual memory page to the kernel.		</a:t>
            </a:r>
          </a:p>
        </p:txBody>
      </p:sp>
    </p:spTree>
    <p:extLst>
      <p:ext uri="{BB962C8B-B14F-4D97-AF65-F5344CB8AC3E}">
        <p14:creationId xmlns:p14="http://schemas.microsoft.com/office/powerpoint/2010/main" val="19297041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FA184D6-54ED-643E-8197-8926B768A3E5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AF0A78-E08E-9684-D08E-F17404E9F5D8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4EBF91C8-4711-725D-A878-009BFA8C11F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87E62B-72AC-9242-EFAA-F68E5FB66928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glibC library</a:t>
            </a:r>
          </a:p>
          <a:p>
            <a:pPr algn="ctr"/>
            <a:r>
              <a:rPr lang="en-US" dirty="0"/>
              <a:t>malloc/free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726149" y="658574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malloc (x Bytes)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Sbrk/mmap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6E073B-B97F-4C04-87AA-EDCB3AB1C5A6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660B32-1EE3-D9EA-2E1C-8E9282FC0C62}"/>
              </a:ext>
            </a:extLst>
          </p:cNvPr>
          <p:cNvSpPr txBox="1"/>
          <p:nvPr/>
        </p:nvSpPr>
        <p:spPr>
          <a:xfrm>
            <a:off x="6500319" y="3534377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</p:spTree>
    <p:extLst>
      <p:ext uri="{BB962C8B-B14F-4D97-AF65-F5344CB8AC3E}">
        <p14:creationId xmlns:p14="http://schemas.microsoft.com/office/powerpoint/2010/main" val="39703704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4" grpId="0" animBg="1"/>
      <p:bldP spid="5" grpId="0" animBg="1"/>
      <p:bldP spid="6" grpId="0" animBg="1"/>
      <p:bldP spid="9" grpId="0"/>
      <p:bldP spid="26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FA184D6-54ED-643E-8197-8926B768A3E5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AF0A78-E08E-9684-D08E-F17404E9F5D8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4EBF91C8-4711-725D-A878-009BFA8C11F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87E62B-72AC-9242-EFAA-F68E5FB66928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glibC library</a:t>
            </a:r>
          </a:p>
          <a:p>
            <a:pPr algn="ctr"/>
            <a:r>
              <a:rPr lang="en-US" dirty="0"/>
              <a:t>malloc/free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726149" y="658574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malloc (x Bytes)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Sbrk/mmap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2D6CD-665C-32EA-E399-71B2086E590C}"/>
              </a:ext>
            </a:extLst>
          </p:cNvPr>
          <p:cNvSpPr txBox="1"/>
          <p:nvPr/>
        </p:nvSpPr>
        <p:spPr>
          <a:xfrm>
            <a:off x="5771851" y="2064012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E272DC-1094-34C7-674E-66922473BA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99583" y="2248678"/>
            <a:ext cx="5934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D1C23B-84B9-E11F-5E39-B109C5767F50}"/>
              </a:ext>
            </a:extLst>
          </p:cNvPr>
          <p:cNvSpPr txBox="1"/>
          <p:nvPr/>
        </p:nvSpPr>
        <p:spPr>
          <a:xfrm>
            <a:off x="8093044" y="2064012"/>
            <a:ext cx="1398140" cy="369332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0F04F5-45F6-4684-7CE3-72780B1167DA}"/>
              </a:ext>
            </a:extLst>
          </p:cNvPr>
          <p:cNvSpPr txBox="1"/>
          <p:nvPr/>
        </p:nvSpPr>
        <p:spPr>
          <a:xfrm>
            <a:off x="8350422" y="2372797"/>
            <a:ext cx="88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9955E551-B61C-06AB-8D95-58E8851A0F22}"/>
              </a:ext>
            </a:extLst>
          </p:cNvPr>
          <p:cNvSpPr/>
          <p:nvPr/>
        </p:nvSpPr>
        <p:spPr>
          <a:xfrm>
            <a:off x="485195" y="3382134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3C13A3C-D9AE-D00E-4C12-1EC8A719A417}"/>
              </a:ext>
            </a:extLst>
          </p:cNvPr>
          <p:cNvSpPr/>
          <p:nvPr/>
        </p:nvSpPr>
        <p:spPr>
          <a:xfrm>
            <a:off x="485195" y="3382134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System calls (sbrk/mmap) are expensive calls </a:t>
            </a: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BBF366CF-A9AE-14D5-F252-83C460D637D6}"/>
              </a:ext>
            </a:extLst>
          </p:cNvPr>
          <p:cNvSpPr/>
          <p:nvPr/>
        </p:nvSpPr>
        <p:spPr>
          <a:xfrm>
            <a:off x="485195" y="415925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3D0952-14F8-C42D-09E3-90A53BCE2F39}"/>
              </a:ext>
            </a:extLst>
          </p:cNvPr>
          <p:cNvSpPr/>
          <p:nvPr/>
        </p:nvSpPr>
        <p:spPr>
          <a:xfrm>
            <a:off x="485195" y="415925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glibC caches the VM page allocation by kernel MMU and allocates small chunks from it to a process</a:t>
            </a: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CD6FA736-5BBD-88E5-104B-FBBDE0F95A09}"/>
              </a:ext>
            </a:extLst>
          </p:cNvPr>
          <p:cNvSpPr/>
          <p:nvPr/>
        </p:nvSpPr>
        <p:spPr>
          <a:xfrm>
            <a:off x="485195" y="4936365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362E290-4191-7FEA-9955-B41D8FE6519B}"/>
              </a:ext>
            </a:extLst>
          </p:cNvPr>
          <p:cNvSpPr/>
          <p:nvPr/>
        </p:nvSpPr>
        <p:spPr>
          <a:xfrm>
            <a:off x="485195" y="4936365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When glibC detects that process freed all memory in each VM page, glibC return the page to the kernel MMU (sbrk/munmap)</a:t>
            </a:r>
          </a:p>
        </p:txBody>
      </p: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D3F13C9B-BA72-3637-06E5-44A85ECB275D}"/>
              </a:ext>
            </a:extLst>
          </p:cNvPr>
          <p:cNvSpPr/>
          <p:nvPr/>
        </p:nvSpPr>
        <p:spPr>
          <a:xfrm>
            <a:off x="485195" y="571348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E799F19-0E1E-5321-B7B4-F3AA291FEED1}"/>
              </a:ext>
            </a:extLst>
          </p:cNvPr>
          <p:cNvSpPr/>
          <p:nvPr/>
        </p:nvSpPr>
        <p:spPr>
          <a:xfrm>
            <a:off x="485195" y="571348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 this project we shall replace glibC MMU with our own Heap memory  manager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A70B1-E19A-F329-B15C-3ACF9139A4C5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40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2" grpId="0" animBg="1"/>
      <p:bldP spid="23" grpId="0"/>
      <p:bldP spid="25" grpId="0" animBg="1"/>
      <p:bldP spid="27" grpId="0"/>
      <p:bldP spid="29" grpId="0" animBg="1"/>
      <p:bldP spid="31" grpId="0"/>
      <p:bldP spid="32" grpId="0" animBg="1"/>
      <p:bldP spid="33" grpId="0"/>
      <p:bldP spid="34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41FA0FF-0B83-4CA5-9565-9B9048576D67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83612FA-1FC1-400A-5919-2CA325043D74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11DDF0C0-2456-57CF-3F4B-2BC4F7DB262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18CDB5-0E70-38CB-2577-4F238A5705D0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D0709082-FA19-725C-308D-CBD8F92847B6}"/>
              </a:ext>
            </a:extLst>
          </p:cNvPr>
          <p:cNvSpPr/>
          <p:nvPr/>
        </p:nvSpPr>
        <p:spPr>
          <a:xfrm>
            <a:off x="485195" y="3382134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ABD12D-72C3-5523-BC8C-B1853951052C}"/>
              </a:ext>
            </a:extLst>
          </p:cNvPr>
          <p:cNvSpPr/>
          <p:nvPr/>
        </p:nvSpPr>
        <p:spPr>
          <a:xfrm>
            <a:off x="485195" y="3382134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System calls (sbrk/mmap) are expensive calls 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97FBE3BC-A85E-DF27-9A6D-E84701ABE2DA}"/>
              </a:ext>
            </a:extLst>
          </p:cNvPr>
          <p:cNvSpPr/>
          <p:nvPr/>
        </p:nvSpPr>
        <p:spPr>
          <a:xfrm>
            <a:off x="485195" y="415925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28C848-E5AC-A478-AA3C-074FBE3AED62}"/>
              </a:ext>
            </a:extLst>
          </p:cNvPr>
          <p:cNvSpPr/>
          <p:nvPr/>
        </p:nvSpPr>
        <p:spPr>
          <a:xfrm>
            <a:off x="485195" y="415925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glibC caches the VM page allocation by kernel MMU and allocates small chunks from it to a process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72FD4596-C20C-3C33-03E6-675FB686FFAC}"/>
              </a:ext>
            </a:extLst>
          </p:cNvPr>
          <p:cNvSpPr/>
          <p:nvPr/>
        </p:nvSpPr>
        <p:spPr>
          <a:xfrm>
            <a:off x="485195" y="4936365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CD008CE-C625-66E3-F8DA-6FC8EEBC289D}"/>
              </a:ext>
            </a:extLst>
          </p:cNvPr>
          <p:cNvSpPr/>
          <p:nvPr/>
        </p:nvSpPr>
        <p:spPr>
          <a:xfrm>
            <a:off x="485195" y="4936365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When glibC detects that process freed all memory in each VM page, glibC return the page to the kernel MMU (sbrk/munmap)</a:t>
            </a: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516977C6-F1B3-A16D-5D42-E4E57090E80F}"/>
              </a:ext>
            </a:extLst>
          </p:cNvPr>
          <p:cNvSpPr/>
          <p:nvPr/>
        </p:nvSpPr>
        <p:spPr>
          <a:xfrm>
            <a:off x="485195" y="571348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AC3E481-D841-53D4-5726-3834EB2772ED}"/>
              </a:ext>
            </a:extLst>
          </p:cNvPr>
          <p:cNvSpPr/>
          <p:nvPr/>
        </p:nvSpPr>
        <p:spPr>
          <a:xfrm>
            <a:off x="485195" y="571348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 this project we shall replace glibC MMU with our own Heap memory  manager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own Memory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676535" y="661264"/>
            <a:ext cx="18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Xmalloc (x Bytes)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D75E1E-2886-62A8-2949-184B700C033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499583" y="2248678"/>
            <a:ext cx="5934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EBC243-85D4-FCE1-555B-4C400A4882E1}"/>
              </a:ext>
            </a:extLst>
          </p:cNvPr>
          <p:cNvSpPr txBox="1"/>
          <p:nvPr/>
        </p:nvSpPr>
        <p:spPr>
          <a:xfrm>
            <a:off x="8093044" y="2064012"/>
            <a:ext cx="1398140" cy="369332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DE1229-F9E2-5A9B-8EA5-F0A4EF65BDB4}"/>
              </a:ext>
            </a:extLst>
          </p:cNvPr>
          <p:cNvSpPr txBox="1"/>
          <p:nvPr/>
        </p:nvSpPr>
        <p:spPr>
          <a:xfrm>
            <a:off x="8350422" y="2372797"/>
            <a:ext cx="88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Sbrk/mmap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6E073B-B97F-4C04-87AA-EDCB3AB1C5A6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A32F50-8B4F-97A2-54C9-7E4826432B3F}"/>
              </a:ext>
            </a:extLst>
          </p:cNvPr>
          <p:cNvSpPr txBox="1"/>
          <p:nvPr/>
        </p:nvSpPr>
        <p:spPr>
          <a:xfrm>
            <a:off x="5771851" y="2064012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</p:spTree>
    <p:extLst>
      <p:ext uri="{BB962C8B-B14F-4D97-AF65-F5344CB8AC3E}">
        <p14:creationId xmlns:p14="http://schemas.microsoft.com/office/powerpoint/2010/main" val="37963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3100219" y="258302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3100219" y="2892739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6A735E6-7D06-EB7C-C5DA-8B957B071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531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12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02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2 – Page Family Registration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C453AF-79A1-B5DB-CB12-B564CDFB2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13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EDD30-742C-25A0-0D68-C2B78703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ell MT" panose="02020503060305020303" pitchFamily="18" charset="0"/>
              </a:rPr>
              <a:t>Phase 2 – Page Family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C2FE-0A85-7245-CA82-7FF23BAFFE2D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10132483" cy="45340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Family Registration mean, the user space application relying on LMM, during initialization, tell LMM the details of the structure’s application is using 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may be using 100s of structures.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essential since LMM need to know how much bytes to be allocated to application if application issues request for memory allocation for a structure. </a:t>
            </a: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need to store application’s structure information: Name of structure and its size.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uses VM Pages as requested from kernel to store registration information.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FAF51-48F7-3DED-7B7B-B5DD0B5EEE0F}"/>
              </a:ext>
            </a:extLst>
          </p:cNvPr>
          <p:cNvSpPr/>
          <p:nvPr/>
        </p:nvSpPr>
        <p:spPr>
          <a:xfrm>
            <a:off x="2048273" y="3731129"/>
            <a:ext cx="2153076" cy="16703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FB0E2-85B3-035A-43E7-891BDDEBEBCE}"/>
              </a:ext>
            </a:extLst>
          </p:cNvPr>
          <p:cNvSpPr/>
          <p:nvPr/>
        </p:nvSpPr>
        <p:spPr>
          <a:xfrm>
            <a:off x="8567958" y="3731129"/>
            <a:ext cx="2119917" cy="167039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115844-FB61-A097-C66D-422F8FB35107}"/>
              </a:ext>
            </a:extLst>
          </p:cNvPr>
          <p:cNvCxnSpPr/>
          <p:nvPr/>
        </p:nvCxnSpPr>
        <p:spPr>
          <a:xfrm flipH="1">
            <a:off x="4175267" y="4083568"/>
            <a:ext cx="439269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9B1CDA-9CDE-4162-9012-340B71CC711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4201348" y="4566325"/>
            <a:ext cx="436661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BC070B-13F4-421E-9BDD-39954905D78F}"/>
              </a:ext>
            </a:extLst>
          </p:cNvPr>
          <p:cNvCxnSpPr/>
          <p:nvPr/>
        </p:nvCxnSpPr>
        <p:spPr>
          <a:xfrm flipH="1">
            <a:off x="4175267" y="5149397"/>
            <a:ext cx="439269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71C89B-A8CD-C140-00E2-AD2B8E6FAEFA}"/>
              </a:ext>
            </a:extLst>
          </p:cNvPr>
          <p:cNvSpPr txBox="1"/>
          <p:nvPr/>
        </p:nvSpPr>
        <p:spPr>
          <a:xfrm>
            <a:off x="5404090" y="3704068"/>
            <a:ext cx="1961125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B793C-1FE2-D6C7-0C67-D7BF3DA3C012}"/>
              </a:ext>
            </a:extLst>
          </p:cNvPr>
          <p:cNvSpPr txBox="1"/>
          <p:nvPr/>
        </p:nvSpPr>
        <p:spPr>
          <a:xfrm>
            <a:off x="5047567" y="4185285"/>
            <a:ext cx="2674173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66D8F-67A5-87B5-CA52-766B2083FA48}"/>
              </a:ext>
            </a:extLst>
          </p:cNvPr>
          <p:cNvSpPr txBox="1"/>
          <p:nvPr/>
        </p:nvSpPr>
        <p:spPr>
          <a:xfrm>
            <a:off x="5391050" y="4775905"/>
            <a:ext cx="1961125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355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E0458-C699-DB76-41D6-2CBF6C93E764}"/>
              </a:ext>
            </a:extLst>
          </p:cNvPr>
          <p:cNvSpPr txBox="1"/>
          <p:nvPr/>
        </p:nvSpPr>
        <p:spPr>
          <a:xfrm>
            <a:off x="778120" y="4602953"/>
            <a:ext cx="106088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request VM pages(s) from kernel to store registration information.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information: structure name and structure size is called a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page family (vm_page_family_t).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page stores the page families, starting from bottom to top, in a contiguous manner.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 used to store page families are called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(vm_page_for_families_t).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needs more VM pages to store more Application’s pages families, LMM request more VM page.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VM pages for families are linked through linked list, most recent one – The head.</a:t>
            </a:r>
            <a:endParaRPr lang="en-US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4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5" y="3562710"/>
            <a:ext cx="1284163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14564"/>
              </p:ext>
            </p:extLst>
          </p:nvPr>
        </p:nvGraphicFramePr>
        <p:xfrm>
          <a:off x="778119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66385"/>
              </p:ext>
            </p:extLst>
          </p:nvPr>
        </p:nvGraphicFramePr>
        <p:xfrm>
          <a:off x="3033206" y="338384"/>
          <a:ext cx="1611332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3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vm_page_family_t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181A83-CA24-704A-DF26-8A22D0F83CA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030DC6-652F-8F6D-C30B-C7148E8A5D1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09925FF-B624-2DB2-EFFD-6E7B19706AA9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14049CC-8BF0-BEB1-EBB0-E9141908B4FD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B067C7A-BC05-CA77-F8D3-34FD9D2BA8AC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0880332-9A90-2180-790E-1534AEC2152A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</p:spTree>
    <p:extLst>
      <p:ext uri="{BB962C8B-B14F-4D97-AF65-F5344CB8AC3E}">
        <p14:creationId xmlns:p14="http://schemas.microsoft.com/office/powerpoint/2010/main" val="4127652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8" grpId="0"/>
      <p:bldP spid="59" grpId="0"/>
      <p:bldP spid="77" grpId="0" animBg="1"/>
      <p:bldP spid="87" grpId="0" animBg="1"/>
      <p:bldP spid="152" grpId="0"/>
      <p:bldP spid="153" grpId="0"/>
      <p:bldP spid="154" grpId="0"/>
      <p:bldP spid="1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E0458-C699-DB76-41D6-2CBF6C93E764}"/>
              </a:ext>
            </a:extLst>
          </p:cNvPr>
          <p:cNvSpPr txBox="1"/>
          <p:nvPr/>
        </p:nvSpPr>
        <p:spPr>
          <a:xfrm>
            <a:off x="778120" y="4602953"/>
            <a:ext cx="106088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LMM request VM pages(s) from kernel to store registration information.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information: structure name and structure size is called </a:t>
            </a:r>
            <a:r>
              <a:rPr lang="en-US" kern="1200" dirty="0">
                <a:latin typeface="+mn-lt"/>
                <a:ea typeface="+mn-ea"/>
                <a:cs typeface="+mn-cs"/>
              </a:rPr>
              <a:t>a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page family (vm_page_family_t).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page stores the page families, starting from bottom to top, in a contiguous manner.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 used to store page families are called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(vm_page_for_families_t).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needs more VM pages to store more Application’s pages families, LMM request more VM page.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VM pages for families are linked through linked list, most recent one – The head.</a:t>
            </a:r>
            <a:endParaRPr lang="en-US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4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5" y="3562710"/>
            <a:ext cx="1284163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/>
        </p:nvGraphicFramePr>
        <p:xfrm>
          <a:off x="778119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93762"/>
              </p:ext>
            </p:extLst>
          </p:nvPr>
        </p:nvGraphicFramePr>
        <p:xfrm>
          <a:off x="3033206" y="338384"/>
          <a:ext cx="1611332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6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4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vm_page_family_t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181A83-CA24-704A-DF26-8A22D0F83CA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030DC6-652F-8F6D-C30B-C7148E8A5D1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130D2E-602F-D701-B875-FCDF52A50937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D4FC63-B9D1-4E6F-5FDE-54CE67F32CDC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6A9873-6C89-F08E-453B-C64B9D665EEF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BFCA05-9DF8-4253-CB42-88495F2864FF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</p:spTree>
    <p:extLst>
      <p:ext uri="{BB962C8B-B14F-4D97-AF65-F5344CB8AC3E}">
        <p14:creationId xmlns:p14="http://schemas.microsoft.com/office/powerpoint/2010/main" val="214902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120B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75B</a:t>
            </a:r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3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6" y="3562710"/>
            <a:ext cx="1284162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41253"/>
              </p:ext>
            </p:extLst>
          </p:nvPr>
        </p:nvGraphicFramePr>
        <p:xfrm>
          <a:off x="778120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26600"/>
              </p:ext>
            </p:extLst>
          </p:nvPr>
        </p:nvGraphicFramePr>
        <p:xfrm>
          <a:off x="3033205" y="338384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6222A7-533E-55CC-9A33-9E77AC4E3DDA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6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4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F0DD07-380F-484A-2FEA-477CA111F2C9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2C7D7A-9ADD-95D4-F2F2-59EF862BDF9C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743B50-2CDB-870E-E9CE-6754448B43F4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36623B-8F3F-9260-D18D-99E322E60A40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A19C03-0A22-AAEB-8A33-DAB9B35FE7DC}"/>
              </a:ext>
            </a:extLst>
          </p:cNvPr>
          <p:cNvGrpSpPr/>
          <p:nvPr/>
        </p:nvGrpSpPr>
        <p:grpSpPr>
          <a:xfrm>
            <a:off x="778120" y="4460885"/>
            <a:ext cx="10763182" cy="2032496"/>
            <a:chOff x="778120" y="4460885"/>
            <a:chExt cx="10763182" cy="20324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74EEFFA-CCF5-BB1D-0779-2E75F143F8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929" t="15280" r="7954" b="15503"/>
            <a:stretch/>
          </p:blipFill>
          <p:spPr>
            <a:xfrm>
              <a:off x="7365640" y="4460885"/>
              <a:ext cx="4175662" cy="203249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B47BD8E-D9EB-99C7-2DBA-63D9351A4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43" t="15281" r="7972" b="15804"/>
            <a:stretch/>
          </p:blipFill>
          <p:spPr>
            <a:xfrm>
              <a:off x="778120" y="4460885"/>
              <a:ext cx="4175662" cy="19795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818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D5BC11-F9FC-BEDC-16FC-5379812F0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575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How Application Process going to report its page family information to LMM?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LMM provide an API using which User Application can perform page family registration with LMM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Void mm_instantiate_new_page_family (char *struct_name, uint32_t struct_size);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02403"/>
              </p:ext>
            </p:extLst>
          </p:nvPr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26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1893957" y="2605900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72DFF6-FBF8-C0CD-55DB-AE51A43FE944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2606693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How Application Process going to report its page family information to LMM?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LMM provide an API using which User Application can perform page family registration with LMM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Void mm_instantiate_new_page_family (char *struct_name, uint32_t struct_size);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/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32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1893957" y="2605900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8888C9-6932-1435-9126-2BDFA48D8653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43980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12723"/>
              </p:ext>
            </p:extLst>
          </p:nvPr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28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</p:cNvCxnSpPr>
          <p:nvPr/>
        </p:nvCxnSpPr>
        <p:spPr>
          <a:xfrm flipH="1" flipV="1">
            <a:off x="1893957" y="2605900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DA3119-8800-E35E-7D82-62C2ECA8AB9F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(“person_t,” sizeof(person_t))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(“occcupation_t”, sizeof(occcupation_t))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(“student_t”, sizeof(student _t))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E6658-CF1B-E10F-38A7-DBB7F1060F5C}"/>
              </a:ext>
            </a:extLst>
          </p:cNvPr>
          <p:cNvSpPr txBox="1"/>
          <p:nvPr/>
        </p:nvSpPr>
        <p:spPr>
          <a:xfrm>
            <a:off x="282624" y="1640075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69EE77-60C2-23DF-6AC8-E6BF3C2CCDFD}"/>
              </a:ext>
            </a:extLst>
          </p:cNvPr>
          <p:cNvSpPr txBox="1"/>
          <p:nvPr/>
        </p:nvSpPr>
        <p:spPr>
          <a:xfrm>
            <a:off x="282624" y="970061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CD5453-0F60-2E9F-4DB7-D88C67309000}"/>
              </a:ext>
            </a:extLst>
          </p:cNvPr>
          <p:cNvSpPr txBox="1"/>
          <p:nvPr/>
        </p:nvSpPr>
        <p:spPr>
          <a:xfrm>
            <a:off x="282624" y="2310089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CA5A5C-CCA8-0F3E-126E-7C3434A75381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153715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6ED2-657B-93F2-3DB8-A954D2819C48}"/>
              </a:ext>
            </a:extLst>
          </p:cNvPr>
          <p:cNvSpPr>
            <a:spLocks/>
          </p:cNvSpPr>
          <p:nvPr/>
        </p:nvSpPr>
        <p:spPr>
          <a:xfrm>
            <a:off x="882869" y="891540"/>
            <a:ext cx="7472855" cy="647621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mm_instantiate_new_page_family (char *struct_name, uint32_t struct_size) {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new vm_page_family_t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arguments.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LMM has not taken its first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vm_page_for_families_t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page, allocate one from kernel, update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ptr.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if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vm_page_family_t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accommodate in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Yes, then insert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vm_page_family_t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into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end.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No, allocate a new VM page from kernel, update linked list and </a:t>
            </a:r>
            <a:r>
              <a:rPr lang="en-US" dirty="0">
                <a:solidFill>
                  <a:schemeClr val="accent6"/>
                </a:solidFill>
              </a:rPr>
              <a:t>update first_vm_page_for_families</a:t>
            </a:r>
            <a:r>
              <a:rPr lang="en-US" dirty="0"/>
              <a:t> to point to most recent allocated VM page.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</a:t>
            </a:r>
            <a:r>
              <a:rPr lang="en-US" dirty="0">
                <a:solidFill>
                  <a:schemeClr val="accent6"/>
                </a:solidFill>
              </a:rPr>
              <a:t>y_t </a:t>
            </a:r>
            <a:r>
              <a:rPr lang="en-US" dirty="0"/>
              <a:t>into current </a:t>
            </a:r>
            <a:r>
              <a:rPr lang="en-US" dirty="0">
                <a:solidFill>
                  <a:schemeClr val="accent6"/>
                </a:solidFill>
              </a:rPr>
              <a:t>first_vm_page_for_families </a:t>
            </a:r>
            <a:r>
              <a:rPr lang="en-US" dirty="0"/>
              <a:t>VM page.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D68D1-7C86-E7B7-7F39-53594CFF4A78}"/>
              </a:ext>
            </a:extLst>
          </p:cNvPr>
          <p:cNvSpPr txBox="1"/>
          <p:nvPr/>
        </p:nvSpPr>
        <p:spPr>
          <a:xfrm>
            <a:off x="8162550" y="891540"/>
            <a:ext cx="422232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/**&lt; New Global Variable */</a:t>
            </a:r>
          </a:p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vm_page_for_families_t *</a:t>
            </a:r>
            <a:r>
              <a:rPr lang="en-US" b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NULL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F0B3F-9D04-B32A-E48B-F9B451712DFE}"/>
              </a:ext>
            </a:extLst>
          </p:cNvPr>
          <p:cNvSpPr txBox="1"/>
          <p:nvPr/>
        </p:nvSpPr>
        <p:spPr>
          <a:xfrm>
            <a:off x="882868" y="306765"/>
            <a:ext cx="201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Algorithm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39496D-2031-1827-775B-4B0BDE72D405}"/>
              </a:ext>
            </a:extLst>
          </p:cNvPr>
          <p:cNvCxnSpPr>
            <a:cxnSpLocks/>
          </p:cNvCxnSpPr>
          <p:nvPr/>
        </p:nvCxnSpPr>
        <p:spPr>
          <a:xfrm>
            <a:off x="8162550" y="1276063"/>
            <a:ext cx="0" cy="321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BB85B2-A582-2B90-E25A-BDB5C2EB4E96}"/>
              </a:ext>
            </a:extLst>
          </p:cNvPr>
          <p:cNvCxnSpPr>
            <a:cxnSpLocks/>
          </p:cNvCxnSpPr>
          <p:nvPr/>
        </p:nvCxnSpPr>
        <p:spPr>
          <a:xfrm flipH="1">
            <a:off x="9576191" y="1891814"/>
            <a:ext cx="7239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379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7F225-B991-E1D2-6C90-6C9DC0A5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ell MT" panose="02020503060305020303" pitchFamily="18" charset="0"/>
              </a:rPr>
              <a:t>Writing a Looping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4FB7D-1947-0F99-23D8-EB77C3F9CF69}"/>
              </a:ext>
            </a:extLst>
          </p:cNvPr>
          <p:cNvSpPr>
            <a:spLocks/>
          </p:cNvSpPr>
          <p:nvPr/>
        </p:nvSpPr>
        <p:spPr>
          <a:xfrm>
            <a:off x="273269" y="1718684"/>
            <a:ext cx="8854459" cy="52917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a looping macro in mm.h file to iterate over all page families (vm_page_family_t) objects stored in a virtual memory page (vm_page_for_families_t) from bottom to top</a:t>
            </a:r>
          </a:p>
          <a:p>
            <a:pPr marL="285750" indent="-285750"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Vm_page_family *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ITERATE_PAGE_FAMILIES_BEGIN(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vm_page_for_families_ptr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&lt;provide definition&gt;</a:t>
            </a:r>
          </a:p>
          <a:p>
            <a:pPr defTabSz="877824"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define ITERATE_PAGE_FAMILIES_END(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vm_page_for_families_ptr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/>
              <a:t>&lt;provide definition&gt;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iterate over page families starting from bottom of VM page towards top.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set </a:t>
            </a:r>
            <a:r>
              <a:rPr lang="en-US" i="1" dirty="0" err="1"/>
              <a:t>curr</a:t>
            </a:r>
            <a:r>
              <a:rPr lang="en-US" dirty="0"/>
              <a:t> to current </a:t>
            </a:r>
            <a:r>
              <a:rPr lang="en-US" i="1" dirty="0"/>
              <a:t>vm_page_family_t </a:t>
            </a:r>
            <a:r>
              <a:rPr lang="en-US" dirty="0"/>
              <a:t>object</a:t>
            </a:r>
            <a:r>
              <a:rPr lang="en-US" i="1" dirty="0"/>
              <a:t> </a:t>
            </a:r>
            <a:r>
              <a:rPr lang="en-US" dirty="0"/>
              <a:t>present in VM page.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terminate when empty </a:t>
            </a:r>
            <a:r>
              <a:rPr lang="en-US" i="1" dirty="0"/>
              <a:t>vm_page_family_t </a:t>
            </a:r>
            <a:r>
              <a:rPr lang="en-US" dirty="0"/>
              <a:t>object is encountered  (identified by </a:t>
            </a:r>
            <a:r>
              <a:rPr lang="en-US" dirty="0">
                <a:solidFill>
                  <a:schemeClr val="accent6"/>
                </a:solidFill>
              </a:rPr>
              <a:t>struct_size = 0</a:t>
            </a:r>
            <a:r>
              <a:rPr lang="en-US" dirty="0"/>
              <a:t>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Maro must not overshoot VM page upper boundary.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DF298D-0A09-D38F-0632-5465B2DFA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8598"/>
              </p:ext>
            </p:extLst>
          </p:nvPr>
        </p:nvGraphicFramePr>
        <p:xfrm>
          <a:off x="9617518" y="2112580"/>
          <a:ext cx="1611332" cy="38691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size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605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size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A836C3-4B11-1994-F078-241B7527A669}"/>
              </a:ext>
            </a:extLst>
          </p:cNvPr>
          <p:cNvSpPr txBox="1"/>
          <p:nvPr/>
        </p:nvSpPr>
        <p:spPr>
          <a:xfrm>
            <a:off x="10117844" y="5343308"/>
            <a:ext cx="654001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A2AE5-4B21-0DCD-B16B-DC8FCE3AF475}"/>
              </a:ext>
            </a:extLst>
          </p:cNvPr>
          <p:cNvSpPr txBox="1"/>
          <p:nvPr/>
        </p:nvSpPr>
        <p:spPr>
          <a:xfrm>
            <a:off x="9617517" y="3994182"/>
            <a:ext cx="1611332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120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AD3DB-2C02-59D7-20E9-8CADD9C70EA2}"/>
              </a:ext>
            </a:extLst>
          </p:cNvPr>
          <p:cNvSpPr txBox="1"/>
          <p:nvPr/>
        </p:nvSpPr>
        <p:spPr>
          <a:xfrm>
            <a:off x="9625653" y="3376829"/>
            <a:ext cx="1603196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75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7E705-67CD-12CD-E6AF-ACF1753132F9}"/>
              </a:ext>
            </a:extLst>
          </p:cNvPr>
          <p:cNvSpPr txBox="1"/>
          <p:nvPr/>
        </p:nvSpPr>
        <p:spPr>
          <a:xfrm>
            <a:off x="9625653" y="4642218"/>
            <a:ext cx="1611332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5E0B1-DB1F-048D-A56E-257646FA219E}"/>
              </a:ext>
            </a:extLst>
          </p:cNvPr>
          <p:cNvSpPr txBox="1"/>
          <p:nvPr/>
        </p:nvSpPr>
        <p:spPr>
          <a:xfrm>
            <a:off x="9186433" y="6066939"/>
            <a:ext cx="2516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kern="1200" dirty="0">
                <a:latin typeface="+mn-lt"/>
                <a:ea typeface="+mn-ea"/>
                <a:cs typeface="+mn-cs"/>
              </a:rPr>
              <a:t>vm_page_for_families_t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256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4292A-DDCA-559D-0A0E-D19783D0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 fontScale="90000"/>
          </a:bodyPr>
          <a:lstStyle/>
          <a:p>
            <a:r>
              <a:rPr lang="en-US" sz="5600" dirty="0">
                <a:latin typeface="Bell MT" panose="02020503060305020303" pitchFamily="18" charset="0"/>
              </a:rPr>
              <a:t>LMM Integration with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470C-0013-67BB-E430-A11FE2798597}"/>
              </a:ext>
            </a:extLst>
          </p:cNvPr>
          <p:cNvSpPr>
            <a:spLocks/>
          </p:cNvSpPr>
          <p:nvPr/>
        </p:nvSpPr>
        <p:spPr>
          <a:xfrm>
            <a:off x="975830" y="2055813"/>
            <a:ext cx="7411424" cy="171781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public exposed structures and APIs of LMM in this header file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uapi_mm.h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interface between LMM lib and application</a:t>
            </a: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MM_REG_STRUCT(struct_name) \</a:t>
            </a:r>
          </a:p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mm_instantiate_new_page_family(#struct_name, sizeof(struct_name))</a:t>
            </a: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C175A7-404F-DBBB-89D3-42DC96FC579B}"/>
              </a:ext>
            </a:extLst>
          </p:cNvPr>
          <p:cNvSpPr/>
          <p:nvPr/>
        </p:nvSpPr>
        <p:spPr>
          <a:xfrm>
            <a:off x="8988156" y="1463982"/>
            <a:ext cx="1448484" cy="135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r>
              <a:rPr lang="en-US" sz="1422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DDA86C-9557-2D50-385A-F6D64D8DE985}"/>
              </a:ext>
            </a:extLst>
          </p:cNvPr>
          <p:cNvSpPr/>
          <p:nvPr/>
        </p:nvSpPr>
        <p:spPr>
          <a:xfrm>
            <a:off x="9243524" y="1653346"/>
            <a:ext cx="937746" cy="6917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sz="1422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mm.h</a:t>
            </a:r>
          </a:p>
          <a:p>
            <a:pPr algn="ctr" defTabSz="722376">
              <a:spcAft>
                <a:spcPts val="600"/>
              </a:spcAft>
            </a:pPr>
            <a:r>
              <a:rPr lang="en-US" sz="1422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mm.c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DB15025C-0025-1D0E-EA6A-6D2B7EB40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8184" y="2874821"/>
            <a:ext cx="728428" cy="7284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0590670-2F9E-F4FC-1EEF-A9A5F29BE208}"/>
              </a:ext>
            </a:extLst>
          </p:cNvPr>
          <p:cNvSpPr txBox="1"/>
          <p:nvPr/>
        </p:nvSpPr>
        <p:spPr>
          <a:xfrm>
            <a:off x="9771373" y="4087086"/>
            <a:ext cx="242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“</a:t>
            </a:r>
            <a:r>
              <a:rPr lang="en-US" dirty="0" err="1"/>
              <a:t>mm_uapi.h</a:t>
            </a:r>
            <a:r>
              <a:rPr lang="en-US" dirty="0"/>
              <a:t>”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0DF3993-2B51-153D-5E91-3410CD2E5E9D}"/>
              </a:ext>
            </a:extLst>
          </p:cNvPr>
          <p:cNvSpPr/>
          <p:nvPr/>
        </p:nvSpPr>
        <p:spPr>
          <a:xfrm rot="5400000">
            <a:off x="9309459" y="4314019"/>
            <a:ext cx="805875" cy="393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5112B0-4394-30F3-D222-EDF9B3C6A798}"/>
              </a:ext>
            </a:extLst>
          </p:cNvPr>
          <p:cNvSpPr/>
          <p:nvPr/>
        </p:nvSpPr>
        <p:spPr>
          <a:xfrm>
            <a:off x="8988157" y="5042601"/>
            <a:ext cx="1448483" cy="9032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C3D3C5-A215-D801-DF3C-E750198617B9}"/>
              </a:ext>
            </a:extLst>
          </p:cNvPr>
          <p:cNvSpPr txBox="1"/>
          <p:nvPr/>
        </p:nvSpPr>
        <p:spPr>
          <a:xfrm>
            <a:off x="9131486" y="5999009"/>
            <a:ext cx="127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test_app.c</a:t>
            </a:r>
            <a:endParaRPr lang="en-US" b="1" i="1" dirty="0"/>
          </a:p>
        </p:txBody>
      </p:sp>
      <p:pic>
        <p:nvPicPr>
          <p:cNvPr id="34" name="Picture 3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EC34A63-C843-4773-D24A-E382D373B2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7" b="39969"/>
          <a:stretch/>
        </p:blipFill>
        <p:spPr>
          <a:xfrm>
            <a:off x="971258" y="4316916"/>
            <a:ext cx="7527341" cy="21270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8DD852A-AA51-B5BE-A98B-68F1487469A5}"/>
              </a:ext>
            </a:extLst>
          </p:cNvPr>
          <p:cNvSpPr txBox="1"/>
          <p:nvPr/>
        </p:nvSpPr>
        <p:spPr>
          <a:xfrm>
            <a:off x="971259" y="1616048"/>
            <a:ext cx="3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new file </a:t>
            </a:r>
            <a:r>
              <a:rPr lang="en-US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mm_api.h</a:t>
            </a:r>
            <a:endParaRPr 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D5D4D-2024-DCC4-37C4-50AA7846C84D}"/>
              </a:ext>
            </a:extLst>
          </p:cNvPr>
          <p:cNvSpPr txBox="1"/>
          <p:nvPr/>
        </p:nvSpPr>
        <p:spPr>
          <a:xfrm>
            <a:off x="971258" y="3794434"/>
            <a:ext cx="3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dirty="0"/>
              <a:t>Used as: create file “test_app.c”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0D78CD-09FA-F090-B915-71A962E459A0}"/>
              </a:ext>
            </a:extLst>
          </p:cNvPr>
          <p:cNvSpPr txBox="1"/>
          <p:nvPr/>
        </p:nvSpPr>
        <p:spPr>
          <a:xfrm>
            <a:off x="9792726" y="3298133"/>
            <a:ext cx="1313180" cy="369332"/>
          </a:xfrm>
          <a:prstGeom prst="rect">
            <a:avLst/>
          </a:prstGeom>
          <a:solidFill>
            <a:srgbClr val="CCD2D8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mm_uapi.h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278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8" grpId="0"/>
      <p:bldP spid="29" grpId="0" animBg="1"/>
      <p:bldP spid="30" grpId="0" animBg="1"/>
      <p:bldP spid="31" grpId="0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995115" y="362880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995115" y="3917498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913E2DE-4F7F-A534-4922-76F42EE2E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765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03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3 – Meta and Data Blocks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E7CF36-93FB-7FBC-85FC-48AD8A9F2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3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789320-145F-94FA-18C4-7982D5605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83896"/>
              </p:ext>
            </p:extLst>
          </p:nvPr>
        </p:nvGraphicFramePr>
        <p:xfrm>
          <a:off x="3532608" y="1008120"/>
          <a:ext cx="1627600" cy="35789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7600">
                  <a:extLst>
                    <a:ext uri="{9D8B030D-6E8A-4147-A177-3AD203B41FA5}">
                      <a16:colId xmlns:a16="http://schemas.microsoft.com/office/drawing/2014/main" val="3030943157"/>
                    </a:ext>
                  </a:extLst>
                </a:gridCol>
              </a:tblGrid>
              <a:tr h="5151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6302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7701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222094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85203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45798"/>
                  </a:ext>
                </a:extLst>
              </a:tr>
              <a:tr h="6127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97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AD64135-7C82-1023-6532-756ECA384D5E}"/>
              </a:ext>
            </a:extLst>
          </p:cNvPr>
          <p:cNvSpPr/>
          <p:nvPr/>
        </p:nvSpPr>
        <p:spPr>
          <a:xfrm>
            <a:off x="3532606" y="4406363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1BCA4-6522-C860-CE24-3878D671E6FD}"/>
              </a:ext>
            </a:extLst>
          </p:cNvPr>
          <p:cNvSpPr/>
          <p:nvPr/>
        </p:nvSpPr>
        <p:spPr>
          <a:xfrm>
            <a:off x="949571" y="1666379"/>
            <a:ext cx="1429658" cy="3325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0037F3-8916-F2BE-D55E-26085A6A7132}"/>
              </a:ext>
            </a:extLst>
          </p:cNvPr>
          <p:cNvSpPr/>
          <p:nvPr/>
        </p:nvSpPr>
        <p:spPr>
          <a:xfrm>
            <a:off x="949571" y="2335708"/>
            <a:ext cx="1429658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1B022-B6E2-6A21-BBC8-D08D1C0C6A92}"/>
              </a:ext>
            </a:extLst>
          </p:cNvPr>
          <p:cNvSpPr/>
          <p:nvPr/>
        </p:nvSpPr>
        <p:spPr>
          <a:xfrm>
            <a:off x="3532606" y="3957265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7EA634-2FF8-B6C3-EA2E-F0721DE47CFF}"/>
              </a:ext>
            </a:extLst>
          </p:cNvPr>
          <p:cNvSpPr/>
          <p:nvPr/>
        </p:nvSpPr>
        <p:spPr>
          <a:xfrm>
            <a:off x="3532606" y="3823399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F80B2B-8909-2DEA-D95D-0E30A492400A}"/>
              </a:ext>
            </a:extLst>
          </p:cNvPr>
          <p:cNvSpPr/>
          <p:nvPr/>
        </p:nvSpPr>
        <p:spPr>
          <a:xfrm>
            <a:off x="3532606" y="3374302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04C959-3E8A-2106-1EDB-81B77AEAE7E6}"/>
              </a:ext>
            </a:extLst>
          </p:cNvPr>
          <p:cNvSpPr/>
          <p:nvPr/>
        </p:nvSpPr>
        <p:spPr>
          <a:xfrm>
            <a:off x="3532606" y="3210208"/>
            <a:ext cx="1627599" cy="16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B1298A-FDAC-B342-8306-298172E40B92}"/>
              </a:ext>
            </a:extLst>
          </p:cNvPr>
          <p:cNvSpPr/>
          <p:nvPr/>
        </p:nvSpPr>
        <p:spPr>
          <a:xfrm>
            <a:off x="3532606" y="2761111"/>
            <a:ext cx="1627599" cy="4490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AE10C-972B-722C-FA14-F3A64BC5841E}"/>
              </a:ext>
            </a:extLst>
          </p:cNvPr>
          <p:cNvSpPr txBox="1"/>
          <p:nvPr/>
        </p:nvSpPr>
        <p:spPr>
          <a:xfrm>
            <a:off x="2379229" y="2255546"/>
            <a:ext cx="1074012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Data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6D51E2-B8E4-2342-9E91-74CB3A25CF02}"/>
              </a:ext>
            </a:extLst>
          </p:cNvPr>
          <p:cNvSpPr txBox="1"/>
          <p:nvPr/>
        </p:nvSpPr>
        <p:spPr>
          <a:xfrm>
            <a:off x="2379229" y="1666379"/>
            <a:ext cx="1127681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Block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39F23-A27D-D35D-E58C-5BA229C44253}"/>
              </a:ext>
            </a:extLst>
          </p:cNvPr>
          <p:cNvSpPr txBox="1"/>
          <p:nvPr/>
        </p:nvSpPr>
        <p:spPr>
          <a:xfrm>
            <a:off x="3660066" y="4570677"/>
            <a:ext cx="1372683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VM Page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BC4EBB-4753-9C6F-9C7C-AEAD06D8A323}"/>
              </a:ext>
            </a:extLst>
          </p:cNvPr>
          <p:cNvSpPr txBox="1"/>
          <p:nvPr/>
        </p:nvSpPr>
        <p:spPr>
          <a:xfrm>
            <a:off x="949571" y="5371880"/>
            <a:ext cx="11447686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block is responsible to store meta information of its data block + Maintain chains of free and allocated blocks.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block is a chunk of VM page which is given to application for use.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don’t know anything about Meta blocks.</a:t>
            </a:r>
          </a:p>
          <a:p>
            <a:pPr marL="248603" indent="-248603" defTabSz="795528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block, whether allocated or freed, is guarded by its Meta block.</a:t>
            </a:r>
            <a:endParaRPr lang="en-US" sz="172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DCBBC4-178D-F068-783B-9B9EB0971A9D}"/>
              </a:ext>
            </a:extLst>
          </p:cNvPr>
          <p:cNvSpPr txBox="1"/>
          <p:nvPr/>
        </p:nvSpPr>
        <p:spPr>
          <a:xfrm>
            <a:off x="5860360" y="3210208"/>
            <a:ext cx="277045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 to store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Families</a:t>
            </a:r>
          </a:p>
          <a:p>
            <a:pPr defTabSz="795528">
              <a:spcAft>
                <a:spcPts val="600"/>
              </a:spcAft>
            </a:pPr>
            <a:r>
              <a:rPr lang="en-US" b="1" i="1" kern="1200" dirty="0">
                <a:solidFill>
                  <a:schemeClr val="accent6"/>
                </a:solidFill>
              </a:rPr>
              <a:t>(vm_page_for_families_t)</a:t>
            </a:r>
            <a:endParaRPr 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B10DE-BE95-82EE-08A4-C8634CEA97C5}"/>
              </a:ext>
            </a:extLst>
          </p:cNvPr>
          <p:cNvSpPr txBox="1"/>
          <p:nvPr/>
        </p:nvSpPr>
        <p:spPr>
          <a:xfrm>
            <a:off x="8942050" y="3287553"/>
            <a:ext cx="286347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 for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/de-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memory to application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VM Pages</a:t>
            </a:r>
          </a:p>
          <a:p>
            <a:pPr defTabSz="795528">
              <a:spcAft>
                <a:spcPts val="600"/>
              </a:spcAft>
            </a:pPr>
            <a:r>
              <a:rPr lang="en-US" b="1" i="1" kern="1200" dirty="0">
                <a:solidFill>
                  <a:schemeClr val="accent6"/>
                </a:solidFill>
              </a:rPr>
              <a:t>(</a:t>
            </a:r>
            <a:r>
              <a:rPr lang="en-US" b="1" i="1" kern="1200" dirty="0" err="1">
                <a:solidFill>
                  <a:schemeClr val="accent6"/>
                </a:solidFill>
              </a:rPr>
              <a:t>vm_page_t</a:t>
            </a:r>
            <a:r>
              <a:rPr lang="en-US" b="1" i="1" kern="1200" dirty="0">
                <a:solidFill>
                  <a:schemeClr val="accent6"/>
                </a:solidFill>
              </a:rPr>
              <a:t>)</a:t>
            </a:r>
            <a:endParaRPr 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4F06C58A-28E7-A7F5-0A4A-DE106BE71BEA}"/>
              </a:ext>
            </a:extLst>
          </p:cNvPr>
          <p:cNvSpPr/>
          <p:nvPr/>
        </p:nvSpPr>
        <p:spPr>
          <a:xfrm rot="16200000">
            <a:off x="8163127" y="1582937"/>
            <a:ext cx="720115" cy="2543706"/>
          </a:xfrm>
          <a:prstGeom prst="rightBrace">
            <a:avLst>
              <a:gd name="adj1" fmla="val 8333"/>
              <a:gd name="adj2" fmla="val 4492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36971A-C6F9-BE1C-0713-F17FA2854F21}"/>
              </a:ext>
            </a:extLst>
          </p:cNvPr>
          <p:cNvSpPr txBox="1"/>
          <p:nvPr/>
        </p:nvSpPr>
        <p:spPr>
          <a:xfrm>
            <a:off x="7842291" y="2152856"/>
            <a:ext cx="117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Pages</a:t>
            </a:r>
            <a:endParaRPr lang="en-US" sz="2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5D0D16-2636-9401-E32A-71921B963A7D}"/>
              </a:ext>
            </a:extLst>
          </p:cNvPr>
          <p:cNvSpPr txBox="1"/>
          <p:nvPr/>
        </p:nvSpPr>
        <p:spPr>
          <a:xfrm>
            <a:off x="722376" y="117668"/>
            <a:ext cx="4179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latin typeface="Bell MT" panose="02020503060305020303" pitchFamily="18" charset="0"/>
              </a:rPr>
              <a:t>Meta and Data Blocks</a:t>
            </a:r>
            <a:endParaRPr lang="en-US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622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20" grpId="0"/>
      <p:bldP spid="21" grpId="0"/>
      <p:bldP spid="23" grpId="0"/>
      <p:bldP spid="24" grpId="0"/>
      <p:bldP spid="25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550841-8B77-4303-0503-1058C82DE633}"/>
              </a:ext>
            </a:extLst>
          </p:cNvPr>
          <p:cNvSpPr txBox="1"/>
          <p:nvPr/>
        </p:nvSpPr>
        <p:spPr>
          <a:xfrm>
            <a:off x="863778" y="909403"/>
            <a:ext cx="5051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4205">
              <a:spcAft>
                <a:spcPts val="432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Meta Block Data </a:t>
            </a:r>
            <a:r>
              <a:rPr lang="en-US" sz="3200" b="1" dirty="0">
                <a:latin typeface="Bell MT" panose="02020503060305020303" pitchFamily="18" charset="0"/>
              </a:rPr>
              <a:t>S</a:t>
            </a:r>
            <a:r>
              <a:rPr lang="en-US" sz="32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tructure</a:t>
            </a:r>
            <a:endParaRPr lang="en-US" sz="4000" b="1" dirty="0">
              <a:latin typeface="Bell MT" panose="02020503060305020303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C37501-BEFD-0D42-1E20-A416A43695E8}"/>
              </a:ext>
            </a:extLst>
          </p:cNvPr>
          <p:cNvSpPr txBox="1"/>
          <p:nvPr/>
        </p:nvSpPr>
        <p:spPr>
          <a:xfrm>
            <a:off x="863778" y="1494178"/>
            <a:ext cx="3319755" cy="1936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Typedef struct block_meta_data_ {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vm_bool_t is_free 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uint32_t block_size;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struct block_meta_data_ *prev_block;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struct block_meta_data_ *next_block;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pPr defTabSz="724205">
              <a:spcAft>
                <a:spcPts val="432"/>
              </a:spcAft>
            </a:pP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en-US" sz="1426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block_meta_data_t</a:t>
            </a:r>
            <a:r>
              <a:rPr lang="en-US" sz="14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FBF366-A6DE-FF1E-D89B-ED11AF88C66C}"/>
              </a:ext>
            </a:extLst>
          </p:cNvPr>
          <p:cNvGrpSpPr/>
          <p:nvPr/>
        </p:nvGrpSpPr>
        <p:grpSpPr>
          <a:xfrm>
            <a:off x="9120759" y="4317886"/>
            <a:ext cx="1622852" cy="1572023"/>
            <a:chOff x="5124521" y="4463846"/>
            <a:chExt cx="1627600" cy="155121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3FA7C95-309D-29FA-8625-9A4936AD6E55}"/>
                </a:ext>
              </a:extLst>
            </p:cNvPr>
            <p:cNvSpPr/>
            <p:nvPr/>
          </p:nvSpPr>
          <p:spPr>
            <a:xfrm>
              <a:off x="5124521" y="5097315"/>
              <a:ext cx="162760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C77D05A-1FCE-25DB-B641-C876541D31FC}"/>
                </a:ext>
              </a:extLst>
            </p:cNvPr>
            <p:cNvSpPr/>
            <p:nvPr/>
          </p:nvSpPr>
          <p:spPr>
            <a:xfrm>
              <a:off x="5124521" y="4463846"/>
              <a:ext cx="1627599" cy="633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09463B6-1886-1247-ACCB-919EA722DA29}"/>
              </a:ext>
            </a:extLst>
          </p:cNvPr>
          <p:cNvGrpSpPr/>
          <p:nvPr/>
        </p:nvGrpSpPr>
        <p:grpSpPr>
          <a:xfrm>
            <a:off x="9120759" y="3091045"/>
            <a:ext cx="1622852" cy="1213707"/>
            <a:chOff x="6378463" y="3336513"/>
            <a:chExt cx="1613610" cy="121370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E4FC53-800C-A99D-40A2-00218C921038}"/>
                </a:ext>
              </a:extLst>
            </p:cNvPr>
            <p:cNvSpPr/>
            <p:nvPr/>
          </p:nvSpPr>
          <p:spPr>
            <a:xfrm>
              <a:off x="6378463" y="3632472"/>
              <a:ext cx="161361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51580E-C497-25E9-A8AA-391C71599E18}"/>
                </a:ext>
              </a:extLst>
            </p:cNvPr>
            <p:cNvSpPr/>
            <p:nvPr/>
          </p:nvSpPr>
          <p:spPr>
            <a:xfrm>
              <a:off x="6378463" y="3336513"/>
              <a:ext cx="1613610" cy="2828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C05A38E-0B21-297D-8ABF-783125CA69DC}"/>
              </a:ext>
            </a:extLst>
          </p:cNvPr>
          <p:cNvGrpSpPr/>
          <p:nvPr/>
        </p:nvGrpSpPr>
        <p:grpSpPr>
          <a:xfrm>
            <a:off x="9120759" y="918266"/>
            <a:ext cx="1622853" cy="2172779"/>
            <a:chOff x="5825600" y="3036357"/>
            <a:chExt cx="1602809" cy="217277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4A03B99-3802-9704-C465-E25AC2D31020}"/>
                </a:ext>
              </a:extLst>
            </p:cNvPr>
            <p:cNvSpPr/>
            <p:nvPr/>
          </p:nvSpPr>
          <p:spPr>
            <a:xfrm>
              <a:off x="5825600" y="4291388"/>
              <a:ext cx="1602809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2BAD65F-62F8-8866-F53B-F7BF6637D190}"/>
                </a:ext>
              </a:extLst>
            </p:cNvPr>
            <p:cNvSpPr/>
            <p:nvPr/>
          </p:nvSpPr>
          <p:spPr>
            <a:xfrm>
              <a:off x="5825600" y="3036357"/>
              <a:ext cx="1602809" cy="125503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4FE44AD-BFB2-B49A-94E4-B82728219827}"/>
              </a:ext>
            </a:extLst>
          </p:cNvPr>
          <p:cNvSpPr txBox="1"/>
          <p:nvPr/>
        </p:nvSpPr>
        <p:spPr>
          <a:xfrm>
            <a:off x="8211210" y="36674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02E022-1FFF-2207-566D-68D8ED256A85}"/>
              </a:ext>
            </a:extLst>
          </p:cNvPr>
          <p:cNvSpPr txBox="1"/>
          <p:nvPr/>
        </p:nvSpPr>
        <p:spPr>
          <a:xfrm>
            <a:off x="8211210" y="250920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MB3</a:t>
            </a: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4352029A-45BE-E20F-7BAA-C0259134F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18009"/>
              </p:ext>
            </p:extLst>
          </p:nvPr>
        </p:nvGraphicFramePr>
        <p:xfrm>
          <a:off x="863778" y="3958362"/>
          <a:ext cx="62990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630">
                  <a:extLst>
                    <a:ext uri="{9D8B030D-6E8A-4147-A177-3AD203B41FA5}">
                      <a16:colId xmlns:a16="http://schemas.microsoft.com/office/drawing/2014/main" val="2297576223"/>
                    </a:ext>
                  </a:extLst>
                </a:gridCol>
                <a:gridCol w="4458392">
                  <a:extLst>
                    <a:ext uri="{9D8B030D-6E8A-4147-A177-3AD203B41FA5}">
                      <a16:colId xmlns:a16="http://schemas.microsoft.com/office/drawing/2014/main" val="2545800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Meta-block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3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2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US" sz="1400" b="0" dirty="0"/>
                        <a:t>eta_data_size </a:t>
                      </a:r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MB1.block_size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8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2 * m</a:t>
                      </a:r>
                      <a:r>
                        <a:rPr lang="en-US" sz="1400" b="0" dirty="0"/>
                        <a:t>eta_data_size </a:t>
                      </a:r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MB1.block_size + MB2.block_size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93712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8BA61D7-43FA-D426-A6D6-09C8712FDCC9}"/>
              </a:ext>
            </a:extLst>
          </p:cNvPr>
          <p:cNvSpPr txBox="1"/>
          <p:nvPr/>
        </p:nvSpPr>
        <p:spPr>
          <a:xfrm>
            <a:off x="863778" y="3496617"/>
            <a:ext cx="458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</a:t>
            </a:r>
            <a:r>
              <a:rPr lang="en-US" sz="1800" b="0" dirty="0">
                <a:solidFill>
                  <a:schemeClr val="accent6"/>
                </a:solidFill>
              </a:rPr>
              <a:t>eta_data_size = sizeof(</a:t>
            </a:r>
            <a:r>
              <a:rPr lang="en-US" sz="18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block_meta_data_t)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7" name="Arrow: Curved Right 86">
            <a:extLst>
              <a:ext uri="{FF2B5EF4-FFF2-40B4-BE49-F238E27FC236}">
                <a16:creationId xmlns:a16="http://schemas.microsoft.com/office/drawing/2014/main" id="{DF3D307D-C0ED-2413-5871-508F308CB1EB}"/>
              </a:ext>
            </a:extLst>
          </p:cNvPr>
          <p:cNvSpPr/>
          <p:nvPr/>
        </p:nvSpPr>
        <p:spPr>
          <a:xfrm rot="10800000">
            <a:off x="10673356" y="2955955"/>
            <a:ext cx="479648" cy="1348796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Arrow: Curved Right 87">
            <a:extLst>
              <a:ext uri="{FF2B5EF4-FFF2-40B4-BE49-F238E27FC236}">
                <a16:creationId xmlns:a16="http://schemas.microsoft.com/office/drawing/2014/main" id="{6F92A3C4-B294-9BCD-4C9D-7114DFCE218D}"/>
              </a:ext>
            </a:extLst>
          </p:cNvPr>
          <p:cNvSpPr/>
          <p:nvPr/>
        </p:nvSpPr>
        <p:spPr>
          <a:xfrm>
            <a:off x="8735236" y="3930739"/>
            <a:ext cx="444520" cy="200899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D19FA6-D0EB-4260-4E35-C55CB7A84EA5}"/>
              </a:ext>
            </a:extLst>
          </p:cNvPr>
          <p:cNvSpPr txBox="1"/>
          <p:nvPr/>
        </p:nvSpPr>
        <p:spPr>
          <a:xfrm>
            <a:off x="8216632" y="5240214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89" name="Arrow: Curved Right 88">
            <a:extLst>
              <a:ext uri="{FF2B5EF4-FFF2-40B4-BE49-F238E27FC236}">
                <a16:creationId xmlns:a16="http://schemas.microsoft.com/office/drawing/2014/main" id="{970997BF-FDFA-C2CE-75F6-75AC7566CE06}"/>
              </a:ext>
            </a:extLst>
          </p:cNvPr>
          <p:cNvSpPr/>
          <p:nvPr/>
        </p:nvSpPr>
        <p:spPr>
          <a:xfrm>
            <a:off x="8775195" y="2706569"/>
            <a:ext cx="444520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Arrow: Curved Right 85">
            <a:extLst>
              <a:ext uri="{FF2B5EF4-FFF2-40B4-BE49-F238E27FC236}">
                <a16:creationId xmlns:a16="http://schemas.microsoft.com/office/drawing/2014/main" id="{CC58D6C9-DA93-A875-BFAD-66EEECFDA266}"/>
              </a:ext>
            </a:extLst>
          </p:cNvPr>
          <p:cNvSpPr/>
          <p:nvPr/>
        </p:nvSpPr>
        <p:spPr>
          <a:xfrm rot="10800000">
            <a:off x="10633396" y="4127623"/>
            <a:ext cx="484479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FB05D9-7BC8-DB1F-9FF7-9F35AB357336}"/>
              </a:ext>
            </a:extLst>
          </p:cNvPr>
          <p:cNvSpPr txBox="1"/>
          <p:nvPr/>
        </p:nvSpPr>
        <p:spPr>
          <a:xfrm>
            <a:off x="9117409" y="4954610"/>
            <a:ext cx="16295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50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= NULL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5273FD-8631-D325-608F-3274876943E9}"/>
              </a:ext>
            </a:extLst>
          </p:cNvPr>
          <p:cNvSpPr txBox="1"/>
          <p:nvPr/>
        </p:nvSpPr>
        <p:spPr>
          <a:xfrm>
            <a:off x="9252093" y="3377270"/>
            <a:ext cx="1360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20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D11287E-207D-EBCF-4CFC-260CE06A89AB}"/>
              </a:ext>
            </a:extLst>
          </p:cNvPr>
          <p:cNvSpPr txBox="1"/>
          <p:nvPr/>
        </p:nvSpPr>
        <p:spPr>
          <a:xfrm>
            <a:off x="9045816" y="2138890"/>
            <a:ext cx="1772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90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= NULL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294F1E-AF3C-B75A-DF75-91CF08C381C4}"/>
              </a:ext>
            </a:extLst>
          </p:cNvPr>
          <p:cNvSpPr txBox="1"/>
          <p:nvPr/>
        </p:nvSpPr>
        <p:spPr>
          <a:xfrm>
            <a:off x="974001" y="2837898"/>
            <a:ext cx="1410258" cy="312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30" kern="1200" dirty="0">
                <a:solidFill>
                  <a:srgbClr val="FF0000"/>
                </a:solidFill>
              </a:rPr>
              <a:t> uint32_t offset;</a:t>
            </a:r>
            <a:endParaRPr lang="en-US" sz="143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18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2" grpId="0"/>
      <p:bldP spid="83" grpId="0"/>
      <p:bldP spid="85" grpId="0"/>
      <p:bldP spid="87" grpId="0" animBg="1"/>
      <p:bldP spid="88" grpId="0" animBg="1"/>
      <p:bldP spid="69" grpId="0"/>
      <p:bldP spid="89" grpId="0" animBg="1"/>
      <p:bldP spid="86" grpId="0" animBg="1"/>
      <p:bldP spid="90" grpId="0"/>
      <p:bldP spid="91" grpId="0"/>
      <p:bldP spid="93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01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1 – VM Page De(allocation)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3A0ECC-9A1A-8565-6F91-2671A777E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84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8B3C20-3755-D09D-B52D-0DE6B6E97689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Bell MT" panose="02020503060305020303" pitchFamily="18" charset="0"/>
                <a:ea typeface="+mj-ea"/>
                <a:cs typeface="+mj-cs"/>
              </a:rPr>
              <a:t>Macros to Manipulate Meta blocks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88D8D69-7EFA-8A10-3225-6B79B89B67D3}"/>
              </a:ext>
            </a:extLst>
          </p:cNvPr>
          <p:cNvGrpSpPr/>
          <p:nvPr/>
        </p:nvGrpSpPr>
        <p:grpSpPr>
          <a:xfrm>
            <a:off x="3906247" y="2147010"/>
            <a:ext cx="7355840" cy="822991"/>
            <a:chOff x="3906247" y="2147010"/>
            <a:chExt cx="7355840" cy="822991"/>
          </a:xfrm>
        </p:grpSpPr>
        <p:sp>
          <p:nvSpPr>
            <p:cNvPr id="85" name="Straight Connector 84">
              <a:extLst>
                <a:ext uri="{FF2B5EF4-FFF2-40B4-BE49-F238E27FC236}">
                  <a16:creationId xmlns:a16="http://schemas.microsoft.com/office/drawing/2014/main" id="{B1C18B49-BCFB-9AD1-FBEE-BD38C8C88917}"/>
                </a:ext>
              </a:extLst>
            </p:cNvPr>
            <p:cNvSpPr/>
            <p:nvPr/>
          </p:nvSpPr>
          <p:spPr>
            <a:xfrm>
              <a:off x="3906247" y="2147011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1FB750D-C4C5-270A-F95E-42AC8B80A31C}"/>
                </a:ext>
              </a:extLst>
            </p:cNvPr>
            <p:cNvSpPr/>
            <p:nvPr/>
          </p:nvSpPr>
          <p:spPr>
            <a:xfrm>
              <a:off x="3906247" y="2147010"/>
              <a:ext cx="7355840" cy="822991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</a:t>
              </a:r>
              <a:r>
                <a:rPr lang="en-US" sz="1600" kern="1200" dirty="0" err="1"/>
                <a:t>offset_of</a:t>
              </a:r>
              <a:r>
                <a:rPr lang="en-US" sz="1600" kern="1200" dirty="0"/>
                <a:t>(</a:t>
              </a:r>
              <a:r>
                <a:rPr lang="en-US" sz="1600" kern="1200" dirty="0" err="1"/>
                <a:t>container_structure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field_name</a:t>
              </a:r>
              <a:r>
                <a:rPr lang="en-US" sz="1600" kern="1200" dirty="0"/>
                <a:t>)    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calculate the offset of a field within a structure.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                        </a:t>
              </a:r>
            </a:p>
          </p:txBody>
        </p: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1F4AF80-0EBD-99A7-00F1-877E7197A718}"/>
              </a:ext>
            </a:extLst>
          </p:cNvPr>
          <p:cNvSpPr/>
          <p:nvPr/>
        </p:nvSpPr>
        <p:spPr>
          <a:xfrm>
            <a:off x="3906247" y="2627025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E6DD4B-C955-AD71-CC86-8317B188FE73}"/>
              </a:ext>
            </a:extLst>
          </p:cNvPr>
          <p:cNvGrpSpPr/>
          <p:nvPr/>
        </p:nvGrpSpPr>
        <p:grpSpPr>
          <a:xfrm>
            <a:off x="3906247" y="2888949"/>
            <a:ext cx="7355840" cy="746235"/>
            <a:chOff x="3906247" y="2888949"/>
            <a:chExt cx="7355840" cy="746235"/>
          </a:xfrm>
        </p:grpSpPr>
        <p:sp>
          <p:nvSpPr>
            <p:cNvPr id="89" name="Straight Connector 88">
              <a:extLst>
                <a:ext uri="{FF2B5EF4-FFF2-40B4-BE49-F238E27FC236}">
                  <a16:creationId xmlns:a16="http://schemas.microsoft.com/office/drawing/2014/main" id="{92A216E1-D123-F593-F529-79DE18160587}"/>
                </a:ext>
              </a:extLst>
            </p:cNvPr>
            <p:cNvSpPr/>
            <p:nvPr/>
          </p:nvSpPr>
          <p:spPr>
            <a:xfrm>
              <a:off x="3906247" y="2888950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BD48953-A3D4-7DCE-BA8E-42C8B33081FD}"/>
                </a:ext>
              </a:extLst>
            </p:cNvPr>
            <p:cNvSpPr/>
            <p:nvPr/>
          </p:nvSpPr>
          <p:spPr>
            <a:xfrm>
              <a:off x="3906247" y="2888949"/>
              <a:ext cx="7355840" cy="746235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MM_GET_PAGE_FROM_META_BLOCK(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retrieve the virtual memory page from a block's metadata.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5E9F2BA3-9C30-B988-0733-6AE498B5A593}"/>
              </a:ext>
            </a:extLst>
          </p:cNvPr>
          <p:cNvSpPr/>
          <p:nvPr/>
        </p:nvSpPr>
        <p:spPr>
          <a:xfrm>
            <a:off x="3906247" y="3587052"/>
            <a:ext cx="7355840" cy="900707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7508329-0F05-003E-91F3-B60331871305}"/>
              </a:ext>
            </a:extLst>
          </p:cNvPr>
          <p:cNvGrpSpPr/>
          <p:nvPr/>
        </p:nvGrpSpPr>
        <p:grpSpPr>
          <a:xfrm>
            <a:off x="3906247" y="3635184"/>
            <a:ext cx="7355840" cy="822994"/>
            <a:chOff x="3906247" y="3635184"/>
            <a:chExt cx="7355840" cy="822994"/>
          </a:xfrm>
        </p:grpSpPr>
        <p:sp>
          <p:nvSpPr>
            <p:cNvPr id="93" name="Straight Connector 92">
              <a:extLst>
                <a:ext uri="{FF2B5EF4-FFF2-40B4-BE49-F238E27FC236}">
                  <a16:creationId xmlns:a16="http://schemas.microsoft.com/office/drawing/2014/main" id="{64A623AC-5A0F-CA62-C4AD-BF6124E50269}"/>
                </a:ext>
              </a:extLst>
            </p:cNvPr>
            <p:cNvSpPr/>
            <p:nvPr/>
          </p:nvSpPr>
          <p:spPr>
            <a:xfrm>
              <a:off x="3906247" y="3635185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D779B1E-56FA-4655-34C1-DCFA46189288}"/>
                </a:ext>
              </a:extLst>
            </p:cNvPr>
            <p:cNvSpPr/>
            <p:nvPr/>
          </p:nvSpPr>
          <p:spPr>
            <a:xfrm>
              <a:off x="3906247" y="3635184"/>
              <a:ext cx="7355840" cy="822994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NEXT_META_BLOCK_BY_SIZE(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retrieve the metadata of the next block based on the current block's size.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FCD69C3F-BFD1-FAF7-F78C-6A3E69E1BDD0}"/>
              </a:ext>
            </a:extLst>
          </p:cNvPr>
          <p:cNvSpPr/>
          <p:nvPr/>
        </p:nvSpPr>
        <p:spPr>
          <a:xfrm>
            <a:off x="3906247" y="4547082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A550BEF-A28A-F6E9-8D41-E91D8B98B38E}"/>
              </a:ext>
            </a:extLst>
          </p:cNvPr>
          <p:cNvGrpSpPr/>
          <p:nvPr/>
        </p:nvGrpSpPr>
        <p:grpSpPr>
          <a:xfrm>
            <a:off x="3906248" y="4581615"/>
            <a:ext cx="7355840" cy="685487"/>
            <a:chOff x="3906248" y="4581615"/>
            <a:chExt cx="7355840" cy="685487"/>
          </a:xfrm>
        </p:grpSpPr>
        <p:sp>
          <p:nvSpPr>
            <p:cNvPr id="138" name="Straight Connector 137">
              <a:extLst>
                <a:ext uri="{FF2B5EF4-FFF2-40B4-BE49-F238E27FC236}">
                  <a16:creationId xmlns:a16="http://schemas.microsoft.com/office/drawing/2014/main" id="{81361DF2-1744-40DA-ECD4-B137CDA8830D}"/>
                </a:ext>
              </a:extLst>
            </p:cNvPr>
            <p:cNvSpPr/>
            <p:nvPr/>
          </p:nvSpPr>
          <p:spPr>
            <a:xfrm>
              <a:off x="3906248" y="4581616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E1AEDA1-8A45-E8A0-44FC-2789D8DFD88E}"/>
                </a:ext>
              </a:extLst>
            </p:cNvPr>
            <p:cNvSpPr/>
            <p:nvPr/>
          </p:nvSpPr>
          <p:spPr>
            <a:xfrm>
              <a:off x="3906248" y="4581615"/>
              <a:ext cx="7355840" cy="685487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NEXT_META_BLOCK(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get the pointer to the next metadata block.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C0400CCB-55D6-04CE-8D06-292201789335}"/>
              </a:ext>
            </a:extLst>
          </p:cNvPr>
          <p:cNvSpPr/>
          <p:nvPr/>
        </p:nvSpPr>
        <p:spPr>
          <a:xfrm>
            <a:off x="3906247" y="5507110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212D561-85EB-9363-718C-C1F7FA0EA3F3}"/>
              </a:ext>
            </a:extLst>
          </p:cNvPr>
          <p:cNvGrpSpPr/>
          <p:nvPr/>
        </p:nvGrpSpPr>
        <p:grpSpPr>
          <a:xfrm>
            <a:off x="3906248" y="5326424"/>
            <a:ext cx="7355840" cy="748193"/>
            <a:chOff x="3906248" y="5326424"/>
            <a:chExt cx="7355840" cy="748193"/>
          </a:xfrm>
        </p:grpSpPr>
        <p:sp>
          <p:nvSpPr>
            <p:cNvPr id="150" name="Straight Connector 149">
              <a:extLst>
                <a:ext uri="{FF2B5EF4-FFF2-40B4-BE49-F238E27FC236}">
                  <a16:creationId xmlns:a16="http://schemas.microsoft.com/office/drawing/2014/main" id="{17E23F26-E413-5214-4AF1-4D801FD9602A}"/>
                </a:ext>
              </a:extLst>
            </p:cNvPr>
            <p:cNvSpPr/>
            <p:nvPr/>
          </p:nvSpPr>
          <p:spPr>
            <a:xfrm>
              <a:off x="3906248" y="5326425"/>
              <a:ext cx="735584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5201156-322E-F812-E5B5-91731B2192D6}"/>
                </a:ext>
              </a:extLst>
            </p:cNvPr>
            <p:cNvSpPr/>
            <p:nvPr/>
          </p:nvSpPr>
          <p:spPr>
            <a:xfrm>
              <a:off x="3906248" y="5326424"/>
              <a:ext cx="7355840" cy="748193"/>
            </a:xfrm>
            <a:custGeom>
              <a:avLst/>
              <a:gdLst>
                <a:gd name="connsiteX0" fmla="*/ 0 w 7355840"/>
                <a:gd name="connsiteY0" fmla="*/ 0 h 480014"/>
                <a:gd name="connsiteX1" fmla="*/ 7355840 w 7355840"/>
                <a:gd name="connsiteY1" fmla="*/ 0 h 480014"/>
                <a:gd name="connsiteX2" fmla="*/ 7355840 w 7355840"/>
                <a:gd name="connsiteY2" fmla="*/ 480014 h 480014"/>
                <a:gd name="connsiteX3" fmla="*/ 0 w 7355840"/>
                <a:gd name="connsiteY3" fmla="*/ 480014 h 480014"/>
                <a:gd name="connsiteX4" fmla="*/ 0 w 7355840"/>
                <a:gd name="connsiteY4" fmla="*/ 0 h 48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840" h="480014">
                  <a:moveTo>
                    <a:pt x="0" y="0"/>
                  </a:moveTo>
                  <a:lnTo>
                    <a:pt x="7355840" y="0"/>
                  </a:lnTo>
                  <a:lnTo>
                    <a:pt x="7355840" y="480014"/>
                  </a:lnTo>
                  <a:lnTo>
                    <a:pt x="0" y="4800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PREV_META_BLOCK(</a:t>
              </a:r>
              <a:r>
                <a:rPr lang="en-US" sz="1600" kern="1200" dirty="0" err="1"/>
                <a:t>block_meta_data_ptr</a:t>
              </a:r>
              <a:r>
                <a:rPr lang="en-US" sz="1600" kern="1200" dirty="0"/>
                <a:t>)</a:t>
              </a:r>
            </a:p>
            <a:p>
              <a:pPr marL="285750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Macro to get the pointer to the previous metadata block.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 </a:t>
              </a:r>
            </a:p>
          </p:txBody>
        </p:sp>
      </p:grp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E933EAF9-AACB-B1E1-8ED0-038367A5F929}"/>
              </a:ext>
            </a:extLst>
          </p:cNvPr>
          <p:cNvSpPr/>
          <p:nvPr/>
        </p:nvSpPr>
        <p:spPr>
          <a:xfrm>
            <a:off x="3906248" y="5806439"/>
            <a:ext cx="7355840" cy="480014"/>
          </a:xfrm>
          <a:custGeom>
            <a:avLst/>
            <a:gdLst>
              <a:gd name="connsiteX0" fmla="*/ 0 w 7355840"/>
              <a:gd name="connsiteY0" fmla="*/ 0 h 480014"/>
              <a:gd name="connsiteX1" fmla="*/ 7355840 w 7355840"/>
              <a:gd name="connsiteY1" fmla="*/ 0 h 480014"/>
              <a:gd name="connsiteX2" fmla="*/ 7355840 w 7355840"/>
              <a:gd name="connsiteY2" fmla="*/ 480014 h 480014"/>
              <a:gd name="connsiteX3" fmla="*/ 0 w 7355840"/>
              <a:gd name="connsiteY3" fmla="*/ 480014 h 480014"/>
              <a:gd name="connsiteX4" fmla="*/ 0 w 7355840"/>
              <a:gd name="connsiteY4" fmla="*/ 0 h 4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5840" h="480014">
                <a:moveTo>
                  <a:pt x="0" y="0"/>
                </a:moveTo>
                <a:lnTo>
                  <a:pt x="7355840" y="0"/>
                </a:lnTo>
                <a:lnTo>
                  <a:pt x="7355840" y="480014"/>
                </a:lnTo>
                <a:lnTo>
                  <a:pt x="0" y="4800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14164C9-4BA8-A511-A204-6EFBB6979AA4}"/>
              </a:ext>
            </a:extLst>
          </p:cNvPr>
          <p:cNvGrpSpPr/>
          <p:nvPr/>
        </p:nvGrpSpPr>
        <p:grpSpPr>
          <a:xfrm>
            <a:off x="944089" y="5063839"/>
            <a:ext cx="1622852" cy="1572023"/>
            <a:chOff x="5124521" y="4463846"/>
            <a:chExt cx="1627600" cy="1551217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DEBDD9E-B882-DA69-0668-8F808F58F811}"/>
                </a:ext>
              </a:extLst>
            </p:cNvPr>
            <p:cNvSpPr/>
            <p:nvPr/>
          </p:nvSpPr>
          <p:spPr>
            <a:xfrm>
              <a:off x="5124521" y="5097315"/>
              <a:ext cx="162760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A782F69-3C86-7031-534E-0D68FDF81910}"/>
                </a:ext>
              </a:extLst>
            </p:cNvPr>
            <p:cNvSpPr/>
            <p:nvPr/>
          </p:nvSpPr>
          <p:spPr>
            <a:xfrm>
              <a:off x="5124521" y="4463846"/>
              <a:ext cx="1627599" cy="63347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5AEE74D-B0B9-43E5-57FB-38A5C302F82C}"/>
              </a:ext>
            </a:extLst>
          </p:cNvPr>
          <p:cNvGrpSpPr/>
          <p:nvPr/>
        </p:nvGrpSpPr>
        <p:grpSpPr>
          <a:xfrm>
            <a:off x="944089" y="3836998"/>
            <a:ext cx="1622852" cy="1213707"/>
            <a:chOff x="6378463" y="3336513"/>
            <a:chExt cx="1613610" cy="1213707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03424D-92E8-4DDF-25EA-238035E5BCF8}"/>
                </a:ext>
              </a:extLst>
            </p:cNvPr>
            <p:cNvSpPr/>
            <p:nvPr/>
          </p:nvSpPr>
          <p:spPr>
            <a:xfrm>
              <a:off x="6378463" y="3632472"/>
              <a:ext cx="1613610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A16B918-4B3C-9C4E-8E82-7DD4370050D8}"/>
                </a:ext>
              </a:extLst>
            </p:cNvPr>
            <p:cNvSpPr/>
            <p:nvPr/>
          </p:nvSpPr>
          <p:spPr>
            <a:xfrm>
              <a:off x="6378463" y="3336513"/>
              <a:ext cx="1613610" cy="2828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D6B1C36-4F18-0021-9117-C664115F5119}"/>
              </a:ext>
            </a:extLst>
          </p:cNvPr>
          <p:cNvGrpSpPr/>
          <p:nvPr/>
        </p:nvGrpSpPr>
        <p:grpSpPr>
          <a:xfrm>
            <a:off x="944089" y="1664219"/>
            <a:ext cx="1622853" cy="2172779"/>
            <a:chOff x="5825600" y="3036357"/>
            <a:chExt cx="1602809" cy="217277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CB3F884-CCD4-A5E4-742C-CE93717B4AC9}"/>
                </a:ext>
              </a:extLst>
            </p:cNvPr>
            <p:cNvSpPr/>
            <p:nvPr/>
          </p:nvSpPr>
          <p:spPr>
            <a:xfrm>
              <a:off x="5825600" y="4291388"/>
              <a:ext cx="1602809" cy="9177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A536E5F-8114-80AF-00EE-7EBA60318449}"/>
                </a:ext>
              </a:extLst>
            </p:cNvPr>
            <p:cNvSpPr/>
            <p:nvPr/>
          </p:nvSpPr>
          <p:spPr>
            <a:xfrm>
              <a:off x="5825600" y="3036357"/>
              <a:ext cx="1602809" cy="125503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A746484B-4121-93B5-9BF7-7B1CBEE7ECCD}"/>
              </a:ext>
            </a:extLst>
          </p:cNvPr>
          <p:cNvSpPr txBox="1"/>
          <p:nvPr/>
        </p:nvSpPr>
        <p:spPr>
          <a:xfrm>
            <a:off x="34540" y="441339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4E0406B-A37F-7B60-2AB8-81B288BC3B22}"/>
              </a:ext>
            </a:extLst>
          </p:cNvPr>
          <p:cNvSpPr txBox="1"/>
          <p:nvPr/>
        </p:nvSpPr>
        <p:spPr>
          <a:xfrm>
            <a:off x="34540" y="3255159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6" name="Arrow: Curved Right 165">
            <a:extLst>
              <a:ext uri="{FF2B5EF4-FFF2-40B4-BE49-F238E27FC236}">
                <a16:creationId xmlns:a16="http://schemas.microsoft.com/office/drawing/2014/main" id="{A5A57D79-265B-16BD-98A9-E1E4E236E2D9}"/>
              </a:ext>
            </a:extLst>
          </p:cNvPr>
          <p:cNvSpPr/>
          <p:nvPr/>
        </p:nvSpPr>
        <p:spPr>
          <a:xfrm rot="10800000">
            <a:off x="2496686" y="3701908"/>
            <a:ext cx="479648" cy="1348796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Arrow: Curved Right 166">
            <a:extLst>
              <a:ext uri="{FF2B5EF4-FFF2-40B4-BE49-F238E27FC236}">
                <a16:creationId xmlns:a16="http://schemas.microsoft.com/office/drawing/2014/main" id="{F3FE4CE7-08BE-0742-5822-E62AEA0C8114}"/>
              </a:ext>
            </a:extLst>
          </p:cNvPr>
          <p:cNvSpPr/>
          <p:nvPr/>
        </p:nvSpPr>
        <p:spPr>
          <a:xfrm>
            <a:off x="558566" y="4676692"/>
            <a:ext cx="444520" cy="2008995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CBA7F19-211E-B42B-799D-340025B2577E}"/>
              </a:ext>
            </a:extLst>
          </p:cNvPr>
          <p:cNvSpPr txBox="1"/>
          <p:nvPr/>
        </p:nvSpPr>
        <p:spPr>
          <a:xfrm>
            <a:off x="39962" y="5986167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69" name="Arrow: Curved Right 168">
            <a:extLst>
              <a:ext uri="{FF2B5EF4-FFF2-40B4-BE49-F238E27FC236}">
                <a16:creationId xmlns:a16="http://schemas.microsoft.com/office/drawing/2014/main" id="{D2BBB449-7D99-07E5-D325-A4F29216EF40}"/>
              </a:ext>
            </a:extLst>
          </p:cNvPr>
          <p:cNvSpPr/>
          <p:nvPr/>
        </p:nvSpPr>
        <p:spPr>
          <a:xfrm>
            <a:off x="598525" y="3452522"/>
            <a:ext cx="444520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Arrow: Curved Right 169">
            <a:extLst>
              <a:ext uri="{FF2B5EF4-FFF2-40B4-BE49-F238E27FC236}">
                <a16:creationId xmlns:a16="http://schemas.microsoft.com/office/drawing/2014/main" id="{6CEA50C8-7F81-E2BA-7293-06ED4EC98F91}"/>
              </a:ext>
            </a:extLst>
          </p:cNvPr>
          <p:cNvSpPr/>
          <p:nvPr/>
        </p:nvSpPr>
        <p:spPr>
          <a:xfrm rot="10800000">
            <a:off x="2456726" y="4873576"/>
            <a:ext cx="484479" cy="1693951"/>
          </a:xfrm>
          <a:prstGeom prst="curv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885EA77-D6B1-A514-1204-107F53BB2C58}"/>
              </a:ext>
            </a:extLst>
          </p:cNvPr>
          <p:cNvSpPr txBox="1"/>
          <p:nvPr/>
        </p:nvSpPr>
        <p:spPr>
          <a:xfrm>
            <a:off x="940739" y="5700563"/>
            <a:ext cx="16295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50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= NULL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9E48B59-88D6-14C2-B953-3CA502172D15}"/>
              </a:ext>
            </a:extLst>
          </p:cNvPr>
          <p:cNvSpPr txBox="1"/>
          <p:nvPr/>
        </p:nvSpPr>
        <p:spPr>
          <a:xfrm>
            <a:off x="1075423" y="4123223"/>
            <a:ext cx="1360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20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0A8FD95-C929-D6EA-8B57-E0B0A1DD7E16}"/>
              </a:ext>
            </a:extLst>
          </p:cNvPr>
          <p:cNvSpPr txBox="1"/>
          <p:nvPr/>
        </p:nvSpPr>
        <p:spPr>
          <a:xfrm>
            <a:off x="869146" y="2884843"/>
            <a:ext cx="1772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is_free = FALSE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block_size = 90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prev_block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 next_block  = NULL </a:t>
            </a:r>
          </a:p>
        </p:txBody>
      </p:sp>
    </p:spTree>
    <p:extLst>
      <p:ext uri="{BB962C8B-B14F-4D97-AF65-F5344CB8AC3E}">
        <p14:creationId xmlns:p14="http://schemas.microsoft.com/office/powerpoint/2010/main" val="229415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681605" y="4664500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681605" y="4962525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20A2686-E634-8A7B-0813-FF7E8FD7D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441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04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4 – Block Splitting and Merging 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8F8144-A83F-D48A-B0AF-FA2D3B621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9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A37A51-DDB3-F7B8-FD5E-168CB4258272}"/>
              </a:ext>
            </a:extLst>
          </p:cNvPr>
          <p:cNvSpPr txBox="1"/>
          <p:nvPr/>
        </p:nvSpPr>
        <p:spPr>
          <a:xfrm>
            <a:off x="1078828" y="1147158"/>
            <a:ext cx="6038470" cy="4713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When new VM Page is requested from kernel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CA0E79-0D8F-0B25-93F9-4C9E34BCC819}"/>
              </a:ext>
            </a:extLst>
          </p:cNvPr>
          <p:cNvGrpSpPr/>
          <p:nvPr/>
        </p:nvGrpSpPr>
        <p:grpSpPr>
          <a:xfrm>
            <a:off x="8954945" y="1266825"/>
            <a:ext cx="1616601" cy="4519857"/>
            <a:chOff x="8954945" y="1266825"/>
            <a:chExt cx="1616601" cy="451985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9B6103-3A0B-E558-2B55-40D868CF6BD7}"/>
                </a:ext>
              </a:extLst>
            </p:cNvPr>
            <p:cNvSpPr/>
            <p:nvPr/>
          </p:nvSpPr>
          <p:spPr>
            <a:xfrm>
              <a:off x="8954945" y="1266825"/>
              <a:ext cx="1616601" cy="3552825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82464A-84DE-E7FC-F9EC-E80852FBB232}"/>
                </a:ext>
              </a:extLst>
            </p:cNvPr>
            <p:cNvSpPr txBox="1"/>
            <p:nvPr/>
          </p:nvSpPr>
          <p:spPr>
            <a:xfrm>
              <a:off x="8954945" y="4819650"/>
              <a:ext cx="1616601" cy="96703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6E1DB97-BDDD-083A-7FD7-FED80CCC84BC}"/>
              </a:ext>
            </a:extLst>
          </p:cNvPr>
          <p:cNvSpPr/>
          <p:nvPr/>
        </p:nvSpPr>
        <p:spPr>
          <a:xfrm>
            <a:off x="7666160" y="391886"/>
            <a:ext cx="4029016" cy="601707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C4A4A9-ED2B-D3DC-8C88-620093ED6CCB}"/>
              </a:ext>
            </a:extLst>
          </p:cNvPr>
          <p:cNvSpPr/>
          <p:nvPr/>
        </p:nvSpPr>
        <p:spPr>
          <a:xfrm>
            <a:off x="8954944" y="1266190"/>
            <a:ext cx="1616601" cy="355282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C6A9A6-8FE7-E3FF-0763-57DA6E1BF821}"/>
              </a:ext>
            </a:extLst>
          </p:cNvPr>
          <p:cNvSpPr/>
          <p:nvPr/>
        </p:nvSpPr>
        <p:spPr>
          <a:xfrm>
            <a:off x="8954944" y="4819015"/>
            <a:ext cx="1616601" cy="96703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92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358996-B241-3DEF-5002-250CBF902EC8}"/>
              </a:ext>
            </a:extLst>
          </p:cNvPr>
          <p:cNvGrpSpPr/>
          <p:nvPr/>
        </p:nvGrpSpPr>
        <p:grpSpPr>
          <a:xfrm>
            <a:off x="1418003" y="207917"/>
            <a:ext cx="1616601" cy="5936654"/>
            <a:chOff x="503854" y="405881"/>
            <a:chExt cx="1856792" cy="593665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5C8503-4963-6E27-D74F-90D5654E397C}"/>
                </a:ext>
              </a:extLst>
            </p:cNvPr>
            <p:cNvSpPr/>
            <p:nvPr/>
          </p:nvSpPr>
          <p:spPr>
            <a:xfrm>
              <a:off x="503854" y="405881"/>
              <a:ext cx="1856792" cy="49825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BFFCC8-2BA4-711C-D562-B31AA9390733}"/>
                </a:ext>
              </a:extLst>
            </p:cNvPr>
            <p:cNvSpPr txBox="1"/>
            <p:nvPr/>
          </p:nvSpPr>
          <p:spPr>
            <a:xfrm>
              <a:off x="503854" y="5388428"/>
              <a:ext cx="1856792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1C7C5B-E9FD-B83F-578B-4361906EF2A8}"/>
              </a:ext>
            </a:extLst>
          </p:cNvPr>
          <p:cNvCxnSpPr>
            <a:cxnSpLocks/>
          </p:cNvCxnSpPr>
          <p:nvPr/>
        </p:nvCxnSpPr>
        <p:spPr>
          <a:xfrm>
            <a:off x="6700971" y="3062739"/>
            <a:ext cx="202856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8C6641-2E59-AFB4-14F6-081318043782}"/>
              </a:ext>
            </a:extLst>
          </p:cNvPr>
          <p:cNvCxnSpPr>
            <a:cxnSpLocks/>
          </p:cNvCxnSpPr>
          <p:nvPr/>
        </p:nvCxnSpPr>
        <p:spPr>
          <a:xfrm>
            <a:off x="3025369" y="3062740"/>
            <a:ext cx="20616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FDC2E6A-FE52-FC95-529D-F2A3C6D0CC81}"/>
              </a:ext>
            </a:extLst>
          </p:cNvPr>
          <p:cNvSpPr txBox="1"/>
          <p:nvPr/>
        </p:nvSpPr>
        <p:spPr>
          <a:xfrm>
            <a:off x="3002773" y="2690523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Xcalloc(5, sizeof(int))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3D7AF9-D97F-B14A-7D4C-299FFBE5FFDD}"/>
              </a:ext>
            </a:extLst>
          </p:cNvPr>
          <p:cNvSpPr txBox="1"/>
          <p:nvPr/>
        </p:nvSpPr>
        <p:spPr>
          <a:xfrm>
            <a:off x="6700971" y="2690524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Xcalloc(8, sizeof(int))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B8F7204-80F2-E7BA-83C6-B2853DB68B59}"/>
              </a:ext>
            </a:extLst>
          </p:cNvPr>
          <p:cNvGrpSpPr/>
          <p:nvPr/>
        </p:nvGrpSpPr>
        <p:grpSpPr>
          <a:xfrm>
            <a:off x="5096216" y="207917"/>
            <a:ext cx="1616601" cy="5936654"/>
            <a:chOff x="3903998" y="405880"/>
            <a:chExt cx="1616601" cy="593665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60A57A-D242-0AC9-69D2-A8041CC51026}"/>
                </a:ext>
              </a:extLst>
            </p:cNvPr>
            <p:cNvGrpSpPr/>
            <p:nvPr/>
          </p:nvGrpSpPr>
          <p:grpSpPr>
            <a:xfrm>
              <a:off x="3903998" y="405880"/>
              <a:ext cx="1616601" cy="5936654"/>
              <a:chOff x="503854" y="405881"/>
              <a:chExt cx="1856792" cy="593665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3C238DC-E59C-E5E4-12E4-750A850D780F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336627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3980 Byte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397CD95-AFF7-70EB-3952-5016B23A60AF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20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MB2 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B1B214D-1D90-DEE9-822E-FA78FE855434}"/>
                </a:ext>
              </a:extLst>
            </p:cNvPr>
            <p:cNvSpPr txBox="1"/>
            <p:nvPr/>
          </p:nvSpPr>
          <p:spPr>
            <a:xfrm>
              <a:off x="3903998" y="3742507"/>
              <a:ext cx="1616601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3980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746EC62-7407-AC8F-771E-B4EE8AEA01D0}"/>
                </a:ext>
              </a:extLst>
            </p:cNvPr>
            <p:cNvSpPr/>
            <p:nvPr/>
          </p:nvSpPr>
          <p:spPr>
            <a:xfrm>
              <a:off x="3903998" y="4697780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20 Byte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7454FAB-F446-8FB7-CCB5-83F9E120EB2D}"/>
              </a:ext>
            </a:extLst>
          </p:cNvPr>
          <p:cNvGrpSpPr/>
          <p:nvPr/>
        </p:nvGrpSpPr>
        <p:grpSpPr>
          <a:xfrm>
            <a:off x="8738770" y="207918"/>
            <a:ext cx="1616601" cy="5936653"/>
            <a:chOff x="7546552" y="405881"/>
            <a:chExt cx="1616601" cy="5936653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DBBD4E2-D188-7A9E-0380-BD7E3DE42BD2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41D9703-8715-61E7-3ABB-69CFCB28D9A2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D4DF5B0-FAF6-E175-7FCB-11C1F580CFE9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058F242-94CB-5126-7D4F-945B2E2E6223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512C567-F183-8004-68ED-E91E91334AE1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DA1DD36-C037-08DA-3766-AE424D01A16F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1C46471-DC2E-24E7-D387-614908672BEA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AF3EBB6-B5C7-EA8D-887F-3E32BCA201C2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5A37A51-DDB3-F7B8-FD5E-168CB4258272}"/>
              </a:ext>
            </a:extLst>
          </p:cNvPr>
          <p:cNvSpPr txBox="1"/>
          <p:nvPr/>
        </p:nvSpPr>
        <p:spPr>
          <a:xfrm>
            <a:off x="1387768" y="6162243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1245301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05811B-9DA1-B39C-7ED6-661D82492FB0}"/>
              </a:ext>
            </a:extLst>
          </p:cNvPr>
          <p:cNvSpPr txBox="1"/>
          <p:nvPr/>
        </p:nvSpPr>
        <p:spPr>
          <a:xfrm>
            <a:off x="9204300" y="405881"/>
            <a:ext cx="2987699" cy="251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every calloc, a free block is splitted into allocated block and remaining area left is a smaller free block.</a:t>
            </a:r>
          </a:p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7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34315" indent="-234315" defTabSz="74980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VM page don’t have free block to satisfy calloc request, a new data VM page is requested from kernel, and same exercise is repeated.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AF57EC-BCA5-5C12-6D9F-E0042818EB19}"/>
              </a:ext>
            </a:extLst>
          </p:cNvPr>
          <p:cNvGrpSpPr/>
          <p:nvPr/>
        </p:nvGrpSpPr>
        <p:grpSpPr>
          <a:xfrm>
            <a:off x="186364" y="207917"/>
            <a:ext cx="1616601" cy="5936654"/>
            <a:chOff x="503854" y="405881"/>
            <a:chExt cx="1856792" cy="5936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90119C-8813-1E78-D8C1-A12FC459320A}"/>
                </a:ext>
              </a:extLst>
            </p:cNvPr>
            <p:cNvSpPr/>
            <p:nvPr/>
          </p:nvSpPr>
          <p:spPr>
            <a:xfrm>
              <a:off x="503854" y="405881"/>
              <a:ext cx="1856792" cy="49825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D49D6A-2807-5313-FB14-704F0F53977E}"/>
                </a:ext>
              </a:extLst>
            </p:cNvPr>
            <p:cNvSpPr txBox="1"/>
            <p:nvPr/>
          </p:nvSpPr>
          <p:spPr>
            <a:xfrm>
              <a:off x="503854" y="5388428"/>
              <a:ext cx="1856792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B4DFE2-57E5-30D3-A62B-E6FE00AAF128}"/>
              </a:ext>
            </a:extLst>
          </p:cNvPr>
          <p:cNvCxnSpPr>
            <a:cxnSpLocks/>
          </p:cNvCxnSpPr>
          <p:nvPr/>
        </p:nvCxnSpPr>
        <p:spPr>
          <a:xfrm>
            <a:off x="5469332" y="3062739"/>
            <a:ext cx="202856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52E1BF-1ABE-B654-06B0-6D479FF02DCF}"/>
              </a:ext>
            </a:extLst>
          </p:cNvPr>
          <p:cNvCxnSpPr>
            <a:cxnSpLocks/>
          </p:cNvCxnSpPr>
          <p:nvPr/>
        </p:nvCxnSpPr>
        <p:spPr>
          <a:xfrm>
            <a:off x="1793730" y="3062740"/>
            <a:ext cx="20616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B9A50A-9F1D-0AE0-3CD4-A088F4BE3B6B}"/>
              </a:ext>
            </a:extLst>
          </p:cNvPr>
          <p:cNvSpPr txBox="1"/>
          <p:nvPr/>
        </p:nvSpPr>
        <p:spPr>
          <a:xfrm>
            <a:off x="1771134" y="2690523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Xcalloc(5, sizeof(int))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17B14-181B-7299-0621-7F356FA26FE5}"/>
              </a:ext>
            </a:extLst>
          </p:cNvPr>
          <p:cNvSpPr txBox="1"/>
          <p:nvPr/>
        </p:nvSpPr>
        <p:spPr>
          <a:xfrm>
            <a:off x="5469332" y="2690524"/>
            <a:ext cx="20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Xcalloc(8, sizeof(int))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E68264-DC59-1EF4-9211-DBC97A9450A2}"/>
              </a:ext>
            </a:extLst>
          </p:cNvPr>
          <p:cNvGrpSpPr/>
          <p:nvPr/>
        </p:nvGrpSpPr>
        <p:grpSpPr>
          <a:xfrm>
            <a:off x="3864577" y="207917"/>
            <a:ext cx="1616601" cy="5936654"/>
            <a:chOff x="3903998" y="405880"/>
            <a:chExt cx="1616601" cy="593665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70AC891-E6EF-6B1E-BAE4-3CA1922CA88B}"/>
                </a:ext>
              </a:extLst>
            </p:cNvPr>
            <p:cNvGrpSpPr/>
            <p:nvPr/>
          </p:nvGrpSpPr>
          <p:grpSpPr>
            <a:xfrm>
              <a:off x="3903998" y="405880"/>
              <a:ext cx="1616601" cy="5936654"/>
              <a:chOff x="503854" y="405881"/>
              <a:chExt cx="1856792" cy="593665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6CDE17-85E5-816C-D478-4B443B64B24A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336627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3980 Byte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62A906-66B6-22E8-70AB-BA6D5827766D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20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MB2 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1F45CA-FD85-F3F9-6357-AEAFAF28EADE}"/>
                </a:ext>
              </a:extLst>
            </p:cNvPr>
            <p:cNvSpPr txBox="1"/>
            <p:nvPr/>
          </p:nvSpPr>
          <p:spPr>
            <a:xfrm>
              <a:off x="3903998" y="3742507"/>
              <a:ext cx="1616601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3980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FCB9F0-A7F2-9175-3A44-A4E8807D0EF5}"/>
                </a:ext>
              </a:extLst>
            </p:cNvPr>
            <p:cNvSpPr/>
            <p:nvPr/>
          </p:nvSpPr>
          <p:spPr>
            <a:xfrm>
              <a:off x="3903998" y="4697780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20 Byte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E82FD3-E535-CC50-3434-F09E57FC2A40}"/>
              </a:ext>
            </a:extLst>
          </p:cNvPr>
          <p:cNvGrpSpPr/>
          <p:nvPr/>
        </p:nvGrpSpPr>
        <p:grpSpPr>
          <a:xfrm>
            <a:off x="7507131" y="207918"/>
            <a:ext cx="1616601" cy="5936653"/>
            <a:chOff x="7546552" y="405881"/>
            <a:chExt cx="1616601" cy="59366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1C3CB5-E2EC-156C-7233-05B417584561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60EE5B6-294C-7A96-C628-2C23C8C4D6C5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D2C032F-3C8A-8DB5-0809-8CD2B0D37035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7E28597-A070-F6F7-3318-8DAADCD774A7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D4FDF3-8801-4522-5845-DEAE16FAAB3A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8AC33B-7687-1E69-A37B-5D15DC5EB87D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72E6087-2112-8E80-9426-C05054E2E7B2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BD75A0-399D-7918-C1AF-07763C797974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EE9D7FA-4586-B4E3-68CB-227781E13D7A}"/>
              </a:ext>
            </a:extLst>
          </p:cNvPr>
          <p:cNvSpPr txBox="1"/>
          <p:nvPr/>
        </p:nvSpPr>
        <p:spPr>
          <a:xfrm>
            <a:off x="156129" y="6162243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2285938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66EA8-6A61-78FC-B261-61BE69CD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Whenever a free block is split into allocated and smaller free block, how many </a:t>
            </a:r>
            <a:r>
              <a:rPr lang="en-US" sz="2400" i="1" dirty="0">
                <a:solidFill>
                  <a:schemeClr val="accent2"/>
                </a:solidFill>
              </a:rPr>
              <a:t>prev_block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chemeClr val="accent2"/>
                </a:solidFill>
              </a:rPr>
              <a:t>next_block </a:t>
            </a:r>
            <a:r>
              <a:rPr lang="en-US" sz="2400" dirty="0"/>
              <a:t>pointer needs to be adjusted? Let’s discuss all possible cases</a:t>
            </a:r>
          </a:p>
          <a:p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9CADBB-3CEE-B097-CE4E-3E46BF596B38}"/>
              </a:ext>
            </a:extLst>
          </p:cNvPr>
          <p:cNvGrpSpPr/>
          <p:nvPr/>
        </p:nvGrpSpPr>
        <p:grpSpPr>
          <a:xfrm>
            <a:off x="1839735" y="833205"/>
            <a:ext cx="1616601" cy="5188022"/>
            <a:chOff x="7546552" y="405881"/>
            <a:chExt cx="1616601" cy="59366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E4F7AD-FB86-B4AC-3D5F-53F459E14A94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EF99C97-B84B-4E5D-83A7-6666BD9340C0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8222317-1612-F3FA-E3E1-B16173A1E99F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1F0F2F5-4B9E-4D2C-D047-0E189D277FC4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C02118-11E3-B4B8-7C7D-C9E871E14CD5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is_free = FALSE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4521BAB-81D9-DFEE-A3B8-F87BE782CD45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2D3557-E9BB-B493-CBA5-68B597C18E57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15159-546D-51AD-279E-4F9977126791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760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C910A-40E1-CEC3-C63E-E3977AC5C767}"/>
              </a:ext>
            </a:extLst>
          </p:cNvPr>
          <p:cNvSpPr/>
          <p:nvPr/>
        </p:nvSpPr>
        <p:spPr>
          <a:xfrm>
            <a:off x="700777" y="4244405"/>
            <a:ext cx="1602168" cy="1028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90EB2-4EEC-542D-E07F-E89EFF3AFD93}"/>
              </a:ext>
            </a:extLst>
          </p:cNvPr>
          <p:cNvSpPr txBox="1"/>
          <p:nvPr/>
        </p:nvSpPr>
        <p:spPr>
          <a:xfrm>
            <a:off x="700777" y="5549747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A7353-879E-0E69-52C9-2E4787432BA0}"/>
              </a:ext>
            </a:extLst>
          </p:cNvPr>
          <p:cNvSpPr txBox="1"/>
          <p:nvPr/>
        </p:nvSpPr>
        <p:spPr>
          <a:xfrm>
            <a:off x="700777" y="5272748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454FB3-C6E2-8022-4062-8727A60D8659}"/>
              </a:ext>
            </a:extLst>
          </p:cNvPr>
          <p:cNvSpPr/>
          <p:nvPr/>
        </p:nvSpPr>
        <p:spPr>
          <a:xfrm>
            <a:off x="700777" y="3437467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B0C6C-2048-984A-1E47-057440400313}"/>
              </a:ext>
            </a:extLst>
          </p:cNvPr>
          <p:cNvSpPr txBox="1"/>
          <p:nvPr/>
        </p:nvSpPr>
        <p:spPr>
          <a:xfrm>
            <a:off x="700777" y="3160468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5717E-C07D-45B3-F00F-A5E2EC47AA41}"/>
              </a:ext>
            </a:extLst>
          </p:cNvPr>
          <p:cNvSpPr txBox="1"/>
          <p:nvPr/>
        </p:nvSpPr>
        <p:spPr>
          <a:xfrm>
            <a:off x="700777" y="2883469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9C548B-7442-0067-CB77-4FD05BBA4804}"/>
              </a:ext>
            </a:extLst>
          </p:cNvPr>
          <p:cNvSpPr/>
          <p:nvPr/>
        </p:nvSpPr>
        <p:spPr>
          <a:xfrm>
            <a:off x="700777" y="680590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1B670-9C26-9A35-9A15-E579B47F9097}"/>
              </a:ext>
            </a:extLst>
          </p:cNvPr>
          <p:cNvSpPr/>
          <p:nvPr/>
        </p:nvSpPr>
        <p:spPr>
          <a:xfrm>
            <a:off x="700777" y="680590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</p:spTree>
    <p:extLst>
      <p:ext uri="{BB962C8B-B14F-4D97-AF65-F5344CB8AC3E}">
        <p14:creationId xmlns:p14="http://schemas.microsoft.com/office/powerpoint/2010/main" val="1201544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3" grpId="0"/>
      <p:bldP spid="24" grpId="0"/>
      <p:bldP spid="25" grpId="0"/>
      <p:bldP spid="35" grpId="0"/>
      <p:bldP spid="36" grpId="0"/>
      <p:bldP spid="37" grpId="0"/>
      <p:bldP spid="38" grpId="0"/>
      <p:bldP spid="39" grpId="0" animBg="1"/>
      <p:bldP spid="40" grpId="0" animBg="1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770AA1BA-DCDB-9893-A7FA-9A0C44B79A5A}"/>
              </a:ext>
            </a:extLst>
          </p:cNvPr>
          <p:cNvGrpSpPr/>
          <p:nvPr/>
        </p:nvGrpSpPr>
        <p:grpSpPr>
          <a:xfrm>
            <a:off x="84667" y="680590"/>
            <a:ext cx="4135791" cy="5192323"/>
            <a:chOff x="84667" y="680590"/>
            <a:chExt cx="4135791" cy="5192323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6B6F98EA-ED81-6842-F366-0B3F60D59A1F}"/>
                </a:ext>
              </a:extLst>
            </p:cNvPr>
            <p:cNvGrpSpPr/>
            <p:nvPr/>
          </p:nvGrpSpPr>
          <p:grpSpPr>
            <a:xfrm>
              <a:off x="700777" y="680590"/>
              <a:ext cx="1602168" cy="5146156"/>
              <a:chOff x="700777" y="680590"/>
              <a:chExt cx="1602168" cy="5146156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CFC1C8B9-80C2-086C-372C-6A7D05B078AA}"/>
                  </a:ext>
                </a:extLst>
              </p:cNvPr>
              <p:cNvSpPr/>
              <p:nvPr/>
            </p:nvSpPr>
            <p:spPr>
              <a:xfrm>
                <a:off x="700777" y="4244405"/>
                <a:ext cx="1602168" cy="1028343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60B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6F8A8C5-0C88-9F35-6923-ED7DBE79B0AF}"/>
                  </a:ext>
                </a:extLst>
              </p:cNvPr>
              <p:cNvSpPr txBox="1"/>
              <p:nvPr/>
            </p:nvSpPr>
            <p:spPr>
              <a:xfrm>
                <a:off x="700777" y="5549747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BEFF957-A3DC-9BE4-232B-494A7C650171}"/>
                  </a:ext>
                </a:extLst>
              </p:cNvPr>
              <p:cNvSpPr txBox="1"/>
              <p:nvPr/>
            </p:nvSpPr>
            <p:spPr>
              <a:xfrm>
                <a:off x="700777" y="5272748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201575DF-E222-0085-0266-5FE19E6CF230}"/>
                  </a:ext>
                </a:extLst>
              </p:cNvPr>
              <p:cNvSpPr/>
              <p:nvPr/>
            </p:nvSpPr>
            <p:spPr>
              <a:xfrm>
                <a:off x="700777" y="3437467"/>
                <a:ext cx="1602168" cy="806938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40B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25C9E9F-1178-9629-3168-44EFDAA70474}"/>
                  </a:ext>
                </a:extLst>
              </p:cNvPr>
              <p:cNvSpPr txBox="1"/>
              <p:nvPr/>
            </p:nvSpPr>
            <p:spPr>
              <a:xfrm>
                <a:off x="700777" y="3160468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21164538-76A6-B129-4F93-C6B7C1B8153A}"/>
                  </a:ext>
                </a:extLst>
              </p:cNvPr>
              <p:cNvSpPr txBox="1"/>
              <p:nvPr/>
            </p:nvSpPr>
            <p:spPr>
              <a:xfrm>
                <a:off x="700777" y="2883469"/>
                <a:ext cx="1602168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20B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9A5C3EC-E32A-5F25-E5F1-ECF12891590C}"/>
                  </a:ext>
                </a:extLst>
              </p:cNvPr>
              <p:cNvSpPr/>
              <p:nvPr/>
            </p:nvSpPr>
            <p:spPr>
              <a:xfrm>
                <a:off x="700777" y="680590"/>
                <a:ext cx="1602168" cy="2182893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Rest…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FD785DA-38AC-2900-714C-1EBFCA377AE3}"/>
                  </a:ext>
                </a:extLst>
              </p:cNvPr>
              <p:cNvSpPr/>
              <p:nvPr/>
            </p:nvSpPr>
            <p:spPr>
              <a:xfrm>
                <a:off x="700777" y="680590"/>
                <a:ext cx="1602168" cy="5146156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619D764-21FD-BBE6-D21B-5AC3871C7EC8}"/>
                </a:ext>
              </a:extLst>
            </p:cNvPr>
            <p:cNvSpPr txBox="1"/>
            <p:nvPr/>
          </p:nvSpPr>
          <p:spPr>
            <a:xfrm>
              <a:off x="84672" y="5503581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8D2300B-C85E-181A-8839-538B4C7F1881}"/>
                </a:ext>
              </a:extLst>
            </p:cNvPr>
            <p:cNvSpPr txBox="1"/>
            <p:nvPr/>
          </p:nvSpPr>
          <p:spPr>
            <a:xfrm>
              <a:off x="84672" y="522658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MB2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8A08508-0212-E306-B50F-017CE0CAB649}"/>
                </a:ext>
              </a:extLst>
            </p:cNvPr>
            <p:cNvSpPr txBox="1"/>
            <p:nvPr/>
          </p:nvSpPr>
          <p:spPr>
            <a:xfrm>
              <a:off x="84671" y="457391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MB3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5ACB06C-FEB3-8E86-7890-8106F66FDD3A}"/>
                </a:ext>
              </a:extLst>
            </p:cNvPr>
            <p:cNvSpPr txBox="1"/>
            <p:nvPr/>
          </p:nvSpPr>
          <p:spPr>
            <a:xfrm>
              <a:off x="84670" y="365627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MB4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F4C5904-5BCC-6FA8-BF95-73E06E779700}"/>
                </a:ext>
              </a:extLst>
            </p:cNvPr>
            <p:cNvSpPr txBox="1"/>
            <p:nvPr/>
          </p:nvSpPr>
          <p:spPr>
            <a:xfrm>
              <a:off x="84669" y="311747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MB5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1BF66A-7DD9-0BAC-08F2-F9809FA0FDAC}"/>
                </a:ext>
              </a:extLst>
            </p:cNvPr>
            <p:cNvSpPr txBox="1"/>
            <p:nvPr/>
          </p:nvSpPr>
          <p:spPr>
            <a:xfrm>
              <a:off x="84668" y="283730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MB6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371395F-B5FB-5435-B95A-15CE5D9787F3}"/>
                </a:ext>
              </a:extLst>
            </p:cNvPr>
            <p:cNvSpPr txBox="1"/>
            <p:nvPr/>
          </p:nvSpPr>
          <p:spPr>
            <a:xfrm>
              <a:off x="84667" y="1587370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MB7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45776FC-0ECA-0C05-8B10-3196723D6439}"/>
                </a:ext>
              </a:extLst>
            </p:cNvPr>
            <p:cNvSpPr txBox="1"/>
            <p:nvPr/>
          </p:nvSpPr>
          <p:spPr>
            <a:xfrm>
              <a:off x="2288749" y="5503581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nil, N = MB2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EA757BE-89E0-DC07-A456-0352579AF5A0}"/>
                </a:ext>
              </a:extLst>
            </p:cNvPr>
            <p:cNvSpPr txBox="1"/>
            <p:nvPr/>
          </p:nvSpPr>
          <p:spPr>
            <a:xfrm>
              <a:off x="2288749" y="5226581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MB1, N = MB3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73C3C86-92DC-0368-9A00-B4E2C5A7319D}"/>
                </a:ext>
              </a:extLst>
            </p:cNvPr>
            <p:cNvSpPr txBox="1"/>
            <p:nvPr/>
          </p:nvSpPr>
          <p:spPr>
            <a:xfrm>
              <a:off x="2302945" y="4573830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MB2, N = MB4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C918FBC-6602-14A6-9FE0-CAE1F32881D8}"/>
                </a:ext>
              </a:extLst>
            </p:cNvPr>
            <p:cNvSpPr txBox="1"/>
            <p:nvPr/>
          </p:nvSpPr>
          <p:spPr>
            <a:xfrm>
              <a:off x="2288748" y="3680939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MB3, N = MB5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E3D7483-310F-F9E3-CB6A-A7BEA32059C6}"/>
                </a:ext>
              </a:extLst>
            </p:cNvPr>
            <p:cNvSpPr txBox="1"/>
            <p:nvPr/>
          </p:nvSpPr>
          <p:spPr>
            <a:xfrm>
              <a:off x="2295847" y="3121676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MB4, N = MB6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4A4FDC3-63C1-2129-39B0-54F6B90F103A}"/>
                </a:ext>
              </a:extLst>
            </p:cNvPr>
            <p:cNvSpPr txBox="1"/>
            <p:nvPr/>
          </p:nvSpPr>
          <p:spPr>
            <a:xfrm>
              <a:off x="2302945" y="2842421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MB5, N = MB7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AD5598E-6215-8C5E-A7C6-C6381DD005C1}"/>
                </a:ext>
              </a:extLst>
            </p:cNvPr>
            <p:cNvSpPr txBox="1"/>
            <p:nvPr/>
          </p:nvSpPr>
          <p:spPr>
            <a:xfrm>
              <a:off x="2302945" y="1587370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= MB6, N = nil</a:t>
              </a:r>
            </a:p>
          </p:txBody>
        </p: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4709210-7CD1-0CD3-5AFD-A2202EB511BE}"/>
              </a:ext>
            </a:extLst>
          </p:cNvPr>
          <p:cNvSpPr/>
          <p:nvPr/>
        </p:nvSpPr>
        <p:spPr>
          <a:xfrm>
            <a:off x="8587654" y="4264391"/>
            <a:ext cx="1602168" cy="1028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60B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258324A-C38C-91B0-8A56-EE34982C0B40}"/>
              </a:ext>
            </a:extLst>
          </p:cNvPr>
          <p:cNvSpPr txBox="1"/>
          <p:nvPr/>
        </p:nvSpPr>
        <p:spPr>
          <a:xfrm>
            <a:off x="8587654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DFF792A-AA79-59EC-DC91-3AABE62D20B9}"/>
              </a:ext>
            </a:extLst>
          </p:cNvPr>
          <p:cNvSpPr txBox="1"/>
          <p:nvPr/>
        </p:nvSpPr>
        <p:spPr>
          <a:xfrm>
            <a:off x="8587654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06B7711-5AD7-7061-C771-8F4D8063E66B}"/>
              </a:ext>
            </a:extLst>
          </p:cNvPr>
          <p:cNvSpPr/>
          <p:nvPr/>
        </p:nvSpPr>
        <p:spPr>
          <a:xfrm>
            <a:off x="8587654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23DA2C1-3D73-61F1-5D1B-BB7D94F115A5}"/>
              </a:ext>
            </a:extLst>
          </p:cNvPr>
          <p:cNvSpPr txBox="1"/>
          <p:nvPr/>
        </p:nvSpPr>
        <p:spPr>
          <a:xfrm>
            <a:off x="8587654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BF250DC-BE8D-DAD6-50D3-3FCF599DB578}"/>
              </a:ext>
            </a:extLst>
          </p:cNvPr>
          <p:cNvSpPr txBox="1"/>
          <p:nvPr/>
        </p:nvSpPr>
        <p:spPr>
          <a:xfrm>
            <a:off x="8587654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6D84B43-710A-639A-C203-B69D36A7C946}"/>
              </a:ext>
            </a:extLst>
          </p:cNvPr>
          <p:cNvSpPr/>
          <p:nvPr/>
        </p:nvSpPr>
        <p:spPr>
          <a:xfrm>
            <a:off x="8587654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6D03BDB-33BC-1BD6-EF8D-0FF040911018}"/>
              </a:ext>
            </a:extLst>
          </p:cNvPr>
          <p:cNvSpPr/>
          <p:nvPr/>
        </p:nvSpPr>
        <p:spPr>
          <a:xfrm>
            <a:off x="8587654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1E52211-1F64-3E82-59CC-4F27D6FF5A6A}"/>
              </a:ext>
            </a:extLst>
          </p:cNvPr>
          <p:cNvSpPr txBox="1"/>
          <p:nvPr/>
        </p:nvSpPr>
        <p:spPr>
          <a:xfrm>
            <a:off x="7971549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F696ADD-7C6E-2AEA-4011-FB9BE6CA71C5}"/>
              </a:ext>
            </a:extLst>
          </p:cNvPr>
          <p:cNvSpPr txBox="1"/>
          <p:nvPr/>
        </p:nvSpPr>
        <p:spPr>
          <a:xfrm>
            <a:off x="7971549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0E1FADD-7BE9-4AC9-D9AA-7E7343C9CE12}"/>
              </a:ext>
            </a:extLst>
          </p:cNvPr>
          <p:cNvSpPr txBox="1"/>
          <p:nvPr/>
        </p:nvSpPr>
        <p:spPr>
          <a:xfrm>
            <a:off x="7971548" y="459389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DD13DD5-6FAD-3490-BDE7-5773450820D4}"/>
              </a:ext>
            </a:extLst>
          </p:cNvPr>
          <p:cNvSpPr txBox="1"/>
          <p:nvPr/>
        </p:nvSpPr>
        <p:spPr>
          <a:xfrm>
            <a:off x="7971547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8D2546-37AD-BBDF-77F2-88B1A1CDAD77}"/>
              </a:ext>
            </a:extLst>
          </p:cNvPr>
          <p:cNvSpPr txBox="1"/>
          <p:nvPr/>
        </p:nvSpPr>
        <p:spPr>
          <a:xfrm>
            <a:off x="7971546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A7DDEFD-79E2-5A39-0B50-F5201F2C6091}"/>
              </a:ext>
            </a:extLst>
          </p:cNvPr>
          <p:cNvSpPr txBox="1"/>
          <p:nvPr/>
        </p:nvSpPr>
        <p:spPr>
          <a:xfrm>
            <a:off x="7971545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90AAD51-0F9E-B328-821E-B588F494981B}"/>
              </a:ext>
            </a:extLst>
          </p:cNvPr>
          <p:cNvSpPr txBox="1"/>
          <p:nvPr/>
        </p:nvSpPr>
        <p:spPr>
          <a:xfrm>
            <a:off x="7971544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DDD3663-9809-4B0F-740A-DE76677AAA39}"/>
              </a:ext>
            </a:extLst>
          </p:cNvPr>
          <p:cNvSpPr txBox="1"/>
          <p:nvPr/>
        </p:nvSpPr>
        <p:spPr>
          <a:xfrm>
            <a:off x="10175626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99DDD61-13D2-B0F3-6C5D-1078ED5B4EC1}"/>
              </a:ext>
            </a:extLst>
          </p:cNvPr>
          <p:cNvSpPr txBox="1"/>
          <p:nvPr/>
        </p:nvSpPr>
        <p:spPr>
          <a:xfrm>
            <a:off x="10175626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D5AE586-2DF7-B18C-542B-2356BAE4DBB2}"/>
              </a:ext>
            </a:extLst>
          </p:cNvPr>
          <p:cNvSpPr txBox="1"/>
          <p:nvPr/>
        </p:nvSpPr>
        <p:spPr>
          <a:xfrm>
            <a:off x="10189822" y="459381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45E087D-8348-6085-D8BF-214C6A151711}"/>
              </a:ext>
            </a:extLst>
          </p:cNvPr>
          <p:cNvSpPr txBox="1"/>
          <p:nvPr/>
        </p:nvSpPr>
        <p:spPr>
          <a:xfrm>
            <a:off x="10175625" y="3700925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A0875D9-5C35-07B4-4259-3D55F9649ADC}"/>
              </a:ext>
            </a:extLst>
          </p:cNvPr>
          <p:cNvSpPr txBox="1"/>
          <p:nvPr/>
        </p:nvSpPr>
        <p:spPr>
          <a:xfrm>
            <a:off x="10182724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5111919-CA77-D69A-DE60-DB2CF2224274}"/>
              </a:ext>
            </a:extLst>
          </p:cNvPr>
          <p:cNvSpPr txBox="1"/>
          <p:nvPr/>
        </p:nvSpPr>
        <p:spPr>
          <a:xfrm>
            <a:off x="10189822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1E0ED53-69DE-17C8-B708-155DEBA1D7CD}"/>
              </a:ext>
            </a:extLst>
          </p:cNvPr>
          <p:cNvSpPr txBox="1"/>
          <p:nvPr/>
        </p:nvSpPr>
        <p:spPr>
          <a:xfrm>
            <a:off x="10189822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</p:spTree>
    <p:extLst>
      <p:ext uri="{BB962C8B-B14F-4D97-AF65-F5344CB8AC3E}">
        <p14:creationId xmlns:p14="http://schemas.microsoft.com/office/powerpoint/2010/main" val="3778148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9" grpId="0"/>
      <p:bldP spid="2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7EAF61-C58A-9E08-77D2-46BBD7F059D0}"/>
              </a:ext>
            </a:extLst>
          </p:cNvPr>
          <p:cNvGrpSpPr/>
          <p:nvPr/>
        </p:nvGrpSpPr>
        <p:grpSpPr>
          <a:xfrm>
            <a:off x="700777" y="680590"/>
            <a:ext cx="1602168" cy="5146156"/>
            <a:chOff x="642042" y="672123"/>
            <a:chExt cx="1602168" cy="51461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0C910A-40E1-CEC3-C63E-E3977AC5C767}"/>
                </a:ext>
              </a:extLst>
            </p:cNvPr>
            <p:cNvSpPr/>
            <p:nvPr/>
          </p:nvSpPr>
          <p:spPr>
            <a:xfrm>
              <a:off x="642042" y="4235938"/>
              <a:ext cx="1602168" cy="102834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890EB2-4EEC-542D-E07F-E89EFF3AFD93}"/>
                </a:ext>
              </a:extLst>
            </p:cNvPr>
            <p:cNvSpPr txBox="1"/>
            <p:nvPr/>
          </p:nvSpPr>
          <p:spPr>
            <a:xfrm>
              <a:off x="642042" y="5541280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8A7353-879E-0E69-52C9-2E4787432BA0}"/>
                </a:ext>
              </a:extLst>
            </p:cNvPr>
            <p:cNvSpPr txBox="1"/>
            <p:nvPr/>
          </p:nvSpPr>
          <p:spPr>
            <a:xfrm>
              <a:off x="642042" y="526428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454FB3-C6E2-8022-4062-8727A60D8659}"/>
                </a:ext>
              </a:extLst>
            </p:cNvPr>
            <p:cNvSpPr/>
            <p:nvPr/>
          </p:nvSpPr>
          <p:spPr>
            <a:xfrm>
              <a:off x="642042" y="3429000"/>
              <a:ext cx="1602168" cy="806938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40B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8B0C6C-2048-984A-1E47-057440400313}"/>
                </a:ext>
              </a:extLst>
            </p:cNvPr>
            <p:cNvSpPr txBox="1"/>
            <p:nvPr/>
          </p:nvSpPr>
          <p:spPr>
            <a:xfrm>
              <a:off x="642042" y="315200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05717E-C07D-45B3-F00F-A5E2EC47AA41}"/>
                </a:ext>
              </a:extLst>
            </p:cNvPr>
            <p:cNvSpPr txBox="1"/>
            <p:nvPr/>
          </p:nvSpPr>
          <p:spPr>
            <a:xfrm>
              <a:off x="642042" y="2875002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9C548B-7442-0067-CB77-4FD05BBA4804}"/>
                </a:ext>
              </a:extLst>
            </p:cNvPr>
            <p:cNvSpPr/>
            <p:nvPr/>
          </p:nvSpPr>
          <p:spPr>
            <a:xfrm>
              <a:off x="642042" y="672123"/>
              <a:ext cx="1602168" cy="218289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Rest…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D1B670-9C26-9A35-9A15-E579B47F9097}"/>
                </a:ext>
              </a:extLst>
            </p:cNvPr>
            <p:cNvSpPr/>
            <p:nvPr/>
          </p:nvSpPr>
          <p:spPr>
            <a:xfrm>
              <a:off x="642042" y="672123"/>
              <a:ext cx="1602168" cy="5146156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2789D6E-F7D0-5781-99D2-566C712E6B06}"/>
              </a:ext>
            </a:extLst>
          </p:cNvPr>
          <p:cNvSpPr/>
          <p:nvPr/>
        </p:nvSpPr>
        <p:spPr>
          <a:xfrm>
            <a:off x="8587654" y="4264391"/>
            <a:ext cx="1602168" cy="751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DB57CD9-D0F5-DD50-AAB9-F531DC856E3E}"/>
              </a:ext>
            </a:extLst>
          </p:cNvPr>
          <p:cNvSpPr txBox="1"/>
          <p:nvPr/>
        </p:nvSpPr>
        <p:spPr>
          <a:xfrm>
            <a:off x="8587654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68B6ED2-CF08-582A-B905-F9156EE3696D}"/>
              </a:ext>
            </a:extLst>
          </p:cNvPr>
          <p:cNvSpPr txBox="1"/>
          <p:nvPr/>
        </p:nvSpPr>
        <p:spPr>
          <a:xfrm>
            <a:off x="8587654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9BC7741-1A91-3AE1-89C9-824D41BF27B2}"/>
              </a:ext>
            </a:extLst>
          </p:cNvPr>
          <p:cNvSpPr/>
          <p:nvPr/>
        </p:nvSpPr>
        <p:spPr>
          <a:xfrm>
            <a:off x="8587654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275BDA17-951F-5705-90F5-5758E804FCE8}"/>
              </a:ext>
            </a:extLst>
          </p:cNvPr>
          <p:cNvSpPr txBox="1"/>
          <p:nvPr/>
        </p:nvSpPr>
        <p:spPr>
          <a:xfrm>
            <a:off x="8587654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1A0492F-DA86-9C0B-F557-6DD64F3DB738}"/>
              </a:ext>
            </a:extLst>
          </p:cNvPr>
          <p:cNvSpPr txBox="1"/>
          <p:nvPr/>
        </p:nvSpPr>
        <p:spPr>
          <a:xfrm>
            <a:off x="8587654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95C0D3E-A4BB-C09B-EC03-40D3357C0A1C}"/>
              </a:ext>
            </a:extLst>
          </p:cNvPr>
          <p:cNvSpPr/>
          <p:nvPr/>
        </p:nvSpPr>
        <p:spPr>
          <a:xfrm>
            <a:off x="8587654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C0052AFC-2F57-DD3B-0662-614EDB39D171}"/>
              </a:ext>
            </a:extLst>
          </p:cNvPr>
          <p:cNvSpPr/>
          <p:nvPr/>
        </p:nvSpPr>
        <p:spPr>
          <a:xfrm>
            <a:off x="8587654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DA5B9C1-2314-826F-D674-6B1FA6AFE2C4}"/>
              </a:ext>
            </a:extLst>
          </p:cNvPr>
          <p:cNvSpPr txBox="1"/>
          <p:nvPr/>
        </p:nvSpPr>
        <p:spPr>
          <a:xfrm>
            <a:off x="7971549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6F96DC-A55F-DA4F-78B7-4EA1F99603A8}"/>
              </a:ext>
            </a:extLst>
          </p:cNvPr>
          <p:cNvSpPr txBox="1"/>
          <p:nvPr/>
        </p:nvSpPr>
        <p:spPr>
          <a:xfrm>
            <a:off x="7971549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8D87757-C41E-611E-F58F-0EDE110EF2A0}"/>
              </a:ext>
            </a:extLst>
          </p:cNvPr>
          <p:cNvSpPr txBox="1"/>
          <p:nvPr/>
        </p:nvSpPr>
        <p:spPr>
          <a:xfrm>
            <a:off x="7971547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4F0F9D2-58F3-FB86-AA7E-420D35D74921}"/>
              </a:ext>
            </a:extLst>
          </p:cNvPr>
          <p:cNvSpPr txBox="1"/>
          <p:nvPr/>
        </p:nvSpPr>
        <p:spPr>
          <a:xfrm>
            <a:off x="7971546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58C49E8-1265-CF3D-7009-BBDDF48B1138}"/>
              </a:ext>
            </a:extLst>
          </p:cNvPr>
          <p:cNvSpPr txBox="1"/>
          <p:nvPr/>
        </p:nvSpPr>
        <p:spPr>
          <a:xfrm>
            <a:off x="7971545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B0218D6-A5AD-1519-9DE9-BCE8AFCD58E7}"/>
              </a:ext>
            </a:extLst>
          </p:cNvPr>
          <p:cNvSpPr txBox="1"/>
          <p:nvPr/>
        </p:nvSpPr>
        <p:spPr>
          <a:xfrm>
            <a:off x="7971544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FB5BA6B-CFB8-2F29-2A11-2E2155837169}"/>
              </a:ext>
            </a:extLst>
          </p:cNvPr>
          <p:cNvSpPr txBox="1"/>
          <p:nvPr/>
        </p:nvSpPr>
        <p:spPr>
          <a:xfrm>
            <a:off x="10175626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4DDA7D5-B6AB-7D57-8DB7-282592F2C343}"/>
              </a:ext>
            </a:extLst>
          </p:cNvPr>
          <p:cNvSpPr txBox="1"/>
          <p:nvPr/>
        </p:nvSpPr>
        <p:spPr>
          <a:xfrm>
            <a:off x="10175626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96D16D5-E3C1-D0A0-65C5-4368B531A16C}"/>
              </a:ext>
            </a:extLst>
          </p:cNvPr>
          <p:cNvSpPr txBox="1"/>
          <p:nvPr/>
        </p:nvSpPr>
        <p:spPr>
          <a:xfrm>
            <a:off x="10175625" y="3700925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13A3AA7-5F7B-8B19-A3A2-E4CD63841759}"/>
              </a:ext>
            </a:extLst>
          </p:cNvPr>
          <p:cNvSpPr txBox="1"/>
          <p:nvPr/>
        </p:nvSpPr>
        <p:spPr>
          <a:xfrm>
            <a:off x="10182724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E3E18BF-C5AA-A5B4-D94D-18B3C931CC7F}"/>
              </a:ext>
            </a:extLst>
          </p:cNvPr>
          <p:cNvSpPr txBox="1"/>
          <p:nvPr/>
        </p:nvSpPr>
        <p:spPr>
          <a:xfrm>
            <a:off x="10189822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DB877FD-FA25-9F6B-1362-D775D33E306C}"/>
              </a:ext>
            </a:extLst>
          </p:cNvPr>
          <p:cNvSpPr txBox="1"/>
          <p:nvPr/>
        </p:nvSpPr>
        <p:spPr>
          <a:xfrm>
            <a:off x="10189822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53FB6C5-50BE-EFCF-54E2-B40C2FD34BFE}"/>
              </a:ext>
            </a:extLst>
          </p:cNvPr>
          <p:cNvSpPr txBox="1"/>
          <p:nvPr/>
        </p:nvSpPr>
        <p:spPr>
          <a:xfrm>
            <a:off x="8587654" y="5021992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</p:spTree>
    <p:extLst>
      <p:ext uri="{BB962C8B-B14F-4D97-AF65-F5344CB8AC3E}">
        <p14:creationId xmlns:p14="http://schemas.microsoft.com/office/powerpoint/2010/main" val="209214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4A4D-373E-B039-B023-874F1311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Phase 1 - </a:t>
            </a:r>
            <a:r>
              <a:rPr lang="en-US" sz="4400" kern="1200" dirty="0">
                <a:latin typeface="Bell MT" panose="02020503060305020303" pitchFamily="18" charset="0"/>
                <a:ea typeface="+mn-ea"/>
                <a:cs typeface="+mn-cs"/>
              </a:rPr>
              <a:t>VM Page De(allocation)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CFD8-8E36-8DDE-BD6B-A464E0179277}"/>
              </a:ext>
            </a:extLst>
          </p:cNvPr>
          <p:cNvSpPr>
            <a:spLocks/>
          </p:cNvSpPr>
          <p:nvPr/>
        </p:nvSpPr>
        <p:spPr>
          <a:xfrm>
            <a:off x="1123537" y="1603701"/>
            <a:ext cx="9941570" cy="43025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Size of the virtual memory page is constant on the system (8192 Byte on most systems)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We usually use malloc/calloc to allocate dynamic memory in our programs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To start with, we need to learn how we can request underlying Linux OS the complete VM Page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88334-D185-7E9C-396B-DC9B11258315}"/>
              </a:ext>
            </a:extLst>
          </p:cNvPr>
          <p:cNvSpPr/>
          <p:nvPr/>
        </p:nvSpPr>
        <p:spPr>
          <a:xfrm>
            <a:off x="2893193" y="2872684"/>
            <a:ext cx="2984492" cy="76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Our LMM</a:t>
            </a:r>
          </a:p>
          <a:p>
            <a:pPr algn="ctr" defTabSz="72237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 user space process)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25027-ACD0-01A1-4D7A-85057BC3FD5B}"/>
              </a:ext>
            </a:extLst>
          </p:cNvPr>
          <p:cNvSpPr/>
          <p:nvPr/>
        </p:nvSpPr>
        <p:spPr>
          <a:xfrm>
            <a:off x="2893193" y="4409534"/>
            <a:ext cx="2984492" cy="76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Linux Kernel</a:t>
            </a: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9CC859-0089-8DFC-AFC0-0A909FE83F7A}"/>
              </a:ext>
            </a:extLst>
          </p:cNvPr>
          <p:cNvCxnSpPr/>
          <p:nvPr/>
        </p:nvCxnSpPr>
        <p:spPr>
          <a:xfrm>
            <a:off x="3527398" y="3641190"/>
            <a:ext cx="0" cy="768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B78435-FD1D-969B-B741-FD7539ADEE97}"/>
              </a:ext>
            </a:extLst>
          </p:cNvPr>
          <p:cNvSpPr txBox="1"/>
          <p:nvPr/>
        </p:nvSpPr>
        <p:spPr>
          <a:xfrm>
            <a:off x="1450017" y="3774489"/>
            <a:ext cx="207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a VM Page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02484-88D7-A84C-FBC9-4DD0255F6AA2}"/>
              </a:ext>
            </a:extLst>
          </p:cNvPr>
          <p:cNvSpPr txBox="1"/>
          <p:nvPr/>
        </p:nvSpPr>
        <p:spPr>
          <a:xfrm>
            <a:off x="5375689" y="3774489"/>
            <a:ext cx="24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 to the VM Page</a:t>
            </a: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5DCDAE-CC51-A6BC-7C6F-C5F1AD1A02B6}"/>
              </a:ext>
            </a:extLst>
          </p:cNvPr>
          <p:cNvCxnSpPr/>
          <p:nvPr/>
        </p:nvCxnSpPr>
        <p:spPr>
          <a:xfrm flipV="1">
            <a:off x="5273326" y="3641190"/>
            <a:ext cx="0" cy="7683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Run outline">
            <a:extLst>
              <a:ext uri="{FF2B5EF4-FFF2-40B4-BE49-F238E27FC236}">
                <a16:creationId xmlns:a16="http://schemas.microsoft.com/office/drawing/2014/main" id="{0FE5B3BE-2DFD-7C10-E227-C539FBCF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0352" y="3952334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B49B20-B7C7-28AF-6B36-C94C4769532F}"/>
              </a:ext>
            </a:extLst>
          </p:cNvPr>
          <p:cNvCxnSpPr>
            <a:cxnSpLocks/>
          </p:cNvCxnSpPr>
          <p:nvPr/>
        </p:nvCxnSpPr>
        <p:spPr>
          <a:xfrm>
            <a:off x="7892196" y="4905283"/>
            <a:ext cx="32477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FDE889-A06E-0F0E-7672-C9CF119A94E4}"/>
              </a:ext>
            </a:extLst>
          </p:cNvPr>
          <p:cNvSpPr txBox="1"/>
          <p:nvPr/>
        </p:nvSpPr>
        <p:spPr>
          <a:xfrm>
            <a:off x="8517862" y="4924170"/>
            <a:ext cx="207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 your work</a:t>
            </a:r>
          </a:p>
        </p:txBody>
      </p:sp>
    </p:spTree>
    <p:extLst>
      <p:ext uri="{BB962C8B-B14F-4D97-AF65-F5344CB8AC3E}">
        <p14:creationId xmlns:p14="http://schemas.microsoft.com/office/powerpoint/2010/main" val="41181917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7EAF61-C58A-9E08-77D2-46BBD7F059D0}"/>
              </a:ext>
            </a:extLst>
          </p:cNvPr>
          <p:cNvGrpSpPr/>
          <p:nvPr/>
        </p:nvGrpSpPr>
        <p:grpSpPr>
          <a:xfrm>
            <a:off x="700777" y="680590"/>
            <a:ext cx="1602168" cy="5146156"/>
            <a:chOff x="642042" y="672123"/>
            <a:chExt cx="1602168" cy="51461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0C910A-40E1-CEC3-C63E-E3977AC5C767}"/>
                </a:ext>
              </a:extLst>
            </p:cNvPr>
            <p:cNvSpPr/>
            <p:nvPr/>
          </p:nvSpPr>
          <p:spPr>
            <a:xfrm>
              <a:off x="642042" y="4235938"/>
              <a:ext cx="1602168" cy="102834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60B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890EB2-4EEC-542D-E07F-E89EFF3AFD93}"/>
                </a:ext>
              </a:extLst>
            </p:cNvPr>
            <p:cNvSpPr txBox="1"/>
            <p:nvPr/>
          </p:nvSpPr>
          <p:spPr>
            <a:xfrm>
              <a:off x="642042" y="5541280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8A7353-879E-0E69-52C9-2E4787432BA0}"/>
                </a:ext>
              </a:extLst>
            </p:cNvPr>
            <p:cNvSpPr txBox="1"/>
            <p:nvPr/>
          </p:nvSpPr>
          <p:spPr>
            <a:xfrm>
              <a:off x="642042" y="526428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454FB3-C6E2-8022-4062-8727A60D8659}"/>
                </a:ext>
              </a:extLst>
            </p:cNvPr>
            <p:cNvSpPr/>
            <p:nvPr/>
          </p:nvSpPr>
          <p:spPr>
            <a:xfrm>
              <a:off x="642042" y="3429000"/>
              <a:ext cx="1602168" cy="806938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40B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8B0C6C-2048-984A-1E47-057440400313}"/>
                </a:ext>
              </a:extLst>
            </p:cNvPr>
            <p:cNvSpPr txBox="1"/>
            <p:nvPr/>
          </p:nvSpPr>
          <p:spPr>
            <a:xfrm>
              <a:off x="642042" y="3152001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05717E-C07D-45B3-F00F-A5E2EC47AA41}"/>
                </a:ext>
              </a:extLst>
            </p:cNvPr>
            <p:cNvSpPr txBox="1"/>
            <p:nvPr/>
          </p:nvSpPr>
          <p:spPr>
            <a:xfrm>
              <a:off x="642042" y="2875002"/>
              <a:ext cx="1602168" cy="276999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20B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9C548B-7442-0067-CB77-4FD05BBA4804}"/>
                </a:ext>
              </a:extLst>
            </p:cNvPr>
            <p:cNvSpPr/>
            <p:nvPr/>
          </p:nvSpPr>
          <p:spPr>
            <a:xfrm>
              <a:off x="642042" y="672123"/>
              <a:ext cx="1602168" cy="2182893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Rest…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D1B670-9C26-9A35-9A15-E579B47F9097}"/>
                </a:ext>
              </a:extLst>
            </p:cNvPr>
            <p:cNvSpPr/>
            <p:nvPr/>
          </p:nvSpPr>
          <p:spPr>
            <a:xfrm>
              <a:off x="642042" y="672123"/>
              <a:ext cx="1602168" cy="5146156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2AAC58B-6792-C883-CFC6-D3C14328958F}"/>
              </a:ext>
            </a:extLst>
          </p:cNvPr>
          <p:cNvSpPr txBox="1"/>
          <p:nvPr/>
        </p:nvSpPr>
        <p:spPr>
          <a:xfrm>
            <a:off x="84672" y="550358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5CD4D-A9A9-9AB9-EA2C-5346AE61B6C7}"/>
              </a:ext>
            </a:extLst>
          </p:cNvPr>
          <p:cNvSpPr txBox="1"/>
          <p:nvPr/>
        </p:nvSpPr>
        <p:spPr>
          <a:xfrm>
            <a:off x="84672" y="52265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D7B093-3ACA-ECCF-CCFA-87C788F10BB1}"/>
              </a:ext>
            </a:extLst>
          </p:cNvPr>
          <p:cNvSpPr txBox="1"/>
          <p:nvPr/>
        </p:nvSpPr>
        <p:spPr>
          <a:xfrm>
            <a:off x="84671" y="457391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BC42E-60B5-07FC-95F4-B524B0276C29}"/>
              </a:ext>
            </a:extLst>
          </p:cNvPr>
          <p:cNvSpPr txBox="1"/>
          <p:nvPr/>
        </p:nvSpPr>
        <p:spPr>
          <a:xfrm>
            <a:off x="84670" y="3656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81924-B0A6-1791-F914-5D5FF41788F6}"/>
              </a:ext>
            </a:extLst>
          </p:cNvPr>
          <p:cNvSpPr txBox="1"/>
          <p:nvPr/>
        </p:nvSpPr>
        <p:spPr>
          <a:xfrm>
            <a:off x="84669" y="311747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9E931-EACA-F399-1FC9-64B8DE637868}"/>
              </a:ext>
            </a:extLst>
          </p:cNvPr>
          <p:cNvSpPr txBox="1"/>
          <p:nvPr/>
        </p:nvSpPr>
        <p:spPr>
          <a:xfrm>
            <a:off x="84668" y="283730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F1ABC-2CB0-511D-EA3E-D72249DA2CAB}"/>
              </a:ext>
            </a:extLst>
          </p:cNvPr>
          <p:cNvSpPr txBox="1"/>
          <p:nvPr/>
        </p:nvSpPr>
        <p:spPr>
          <a:xfrm>
            <a:off x="84667" y="15873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BF125-3919-F037-DF64-EE41131907F0}"/>
              </a:ext>
            </a:extLst>
          </p:cNvPr>
          <p:cNvSpPr txBox="1"/>
          <p:nvPr/>
        </p:nvSpPr>
        <p:spPr>
          <a:xfrm>
            <a:off x="2288749" y="550358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16AB-E028-93AA-E749-2F37F605DB6F}"/>
              </a:ext>
            </a:extLst>
          </p:cNvPr>
          <p:cNvSpPr txBox="1"/>
          <p:nvPr/>
        </p:nvSpPr>
        <p:spPr>
          <a:xfrm>
            <a:off x="2288749" y="522658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N = MB3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B085-E049-1BE1-55C1-84C3512D3F07}"/>
              </a:ext>
            </a:extLst>
          </p:cNvPr>
          <p:cNvSpPr txBox="1"/>
          <p:nvPr/>
        </p:nvSpPr>
        <p:spPr>
          <a:xfrm>
            <a:off x="2302945" y="457383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MB2, N = MB4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B0AA09-1C27-F154-037D-BD0CE9C8A6F1}"/>
              </a:ext>
            </a:extLst>
          </p:cNvPr>
          <p:cNvSpPr txBox="1"/>
          <p:nvPr/>
        </p:nvSpPr>
        <p:spPr>
          <a:xfrm>
            <a:off x="2288748" y="368093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MB3, N = MB5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51A4D-3EEA-7317-FA1E-1F663F5BE7C6}"/>
              </a:ext>
            </a:extLst>
          </p:cNvPr>
          <p:cNvSpPr txBox="1"/>
          <p:nvPr/>
        </p:nvSpPr>
        <p:spPr>
          <a:xfrm>
            <a:off x="2295847" y="31216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0F15F-3E38-6A0F-D8D6-F2C4FB778A4B}"/>
              </a:ext>
            </a:extLst>
          </p:cNvPr>
          <p:cNvSpPr txBox="1"/>
          <p:nvPr/>
        </p:nvSpPr>
        <p:spPr>
          <a:xfrm>
            <a:off x="2302945" y="284242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7E89C-5CB6-0503-932F-D98420B033EA}"/>
              </a:ext>
            </a:extLst>
          </p:cNvPr>
          <p:cNvSpPr txBox="1"/>
          <p:nvPr/>
        </p:nvSpPr>
        <p:spPr>
          <a:xfrm>
            <a:off x="2302945" y="158737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A5204-A398-5D2B-BC25-FE8FF0A8ABAD}"/>
              </a:ext>
            </a:extLst>
          </p:cNvPr>
          <p:cNvSpPr txBox="1"/>
          <p:nvPr/>
        </p:nvSpPr>
        <p:spPr>
          <a:xfrm>
            <a:off x="4315838" y="218925"/>
            <a:ext cx="3560323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Assumption </a:t>
            </a:r>
          </a:p>
          <a:p>
            <a:pPr algn="ctr"/>
            <a:r>
              <a:rPr lang="en-US" dirty="0"/>
              <a:t>Size of Meta-Data is zero for simplification for example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169FDF5-0117-E1C4-BFF9-8080F9E52E56}"/>
              </a:ext>
            </a:extLst>
          </p:cNvPr>
          <p:cNvSpPr/>
          <p:nvPr/>
        </p:nvSpPr>
        <p:spPr>
          <a:xfrm>
            <a:off x="4581728" y="3029568"/>
            <a:ext cx="2867052" cy="538798"/>
          </a:xfrm>
          <a:prstGeom prst="rightArrow">
            <a:avLst/>
          </a:prstGeom>
          <a:solidFill>
            <a:srgbClr val="E7E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01429-9F89-2B14-2BD3-3A0D01460544}"/>
              </a:ext>
            </a:extLst>
          </p:cNvPr>
          <p:cNvSpPr txBox="1"/>
          <p:nvPr/>
        </p:nvSpPr>
        <p:spPr>
          <a:xfrm>
            <a:off x="4759146" y="279113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Xcalloc(5, sizeof(int))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789D6E-F7D0-5781-99D2-566C712E6B06}"/>
              </a:ext>
            </a:extLst>
          </p:cNvPr>
          <p:cNvSpPr/>
          <p:nvPr/>
        </p:nvSpPr>
        <p:spPr>
          <a:xfrm>
            <a:off x="8580556" y="4264391"/>
            <a:ext cx="1602168" cy="75134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B57CD9-D0F5-DD50-AAB9-F531DC856E3E}"/>
              </a:ext>
            </a:extLst>
          </p:cNvPr>
          <p:cNvSpPr txBox="1"/>
          <p:nvPr/>
        </p:nvSpPr>
        <p:spPr>
          <a:xfrm>
            <a:off x="8580556" y="5569733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8B6ED2-CF08-582A-B905-F9156EE3696D}"/>
              </a:ext>
            </a:extLst>
          </p:cNvPr>
          <p:cNvSpPr txBox="1"/>
          <p:nvPr/>
        </p:nvSpPr>
        <p:spPr>
          <a:xfrm>
            <a:off x="8580556" y="529273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9BC7741-1A91-3AE1-89C9-824D41BF27B2}"/>
              </a:ext>
            </a:extLst>
          </p:cNvPr>
          <p:cNvSpPr/>
          <p:nvPr/>
        </p:nvSpPr>
        <p:spPr>
          <a:xfrm>
            <a:off x="8580556" y="3457453"/>
            <a:ext cx="1602168" cy="806938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5BDA17-951F-5705-90F5-5758E804FCE8}"/>
              </a:ext>
            </a:extLst>
          </p:cNvPr>
          <p:cNvSpPr txBox="1"/>
          <p:nvPr/>
        </p:nvSpPr>
        <p:spPr>
          <a:xfrm>
            <a:off x="8580556" y="3180454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A0492F-DA86-9C0B-F557-6DD64F3DB738}"/>
              </a:ext>
            </a:extLst>
          </p:cNvPr>
          <p:cNvSpPr txBox="1"/>
          <p:nvPr/>
        </p:nvSpPr>
        <p:spPr>
          <a:xfrm>
            <a:off x="8580556" y="2903455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5C0D3E-A4BB-C09B-EC03-40D3357C0A1C}"/>
              </a:ext>
            </a:extLst>
          </p:cNvPr>
          <p:cNvSpPr/>
          <p:nvPr/>
        </p:nvSpPr>
        <p:spPr>
          <a:xfrm>
            <a:off x="8580556" y="700576"/>
            <a:ext cx="1602168" cy="2182893"/>
          </a:xfrm>
          <a:prstGeom prst="rect">
            <a:avLst/>
          </a:prstGeom>
          <a:solidFill>
            <a:srgbClr val="CCD2D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Rest…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0052AFC-2F57-DD3B-0662-614EDB39D171}"/>
              </a:ext>
            </a:extLst>
          </p:cNvPr>
          <p:cNvSpPr/>
          <p:nvPr/>
        </p:nvSpPr>
        <p:spPr>
          <a:xfrm>
            <a:off x="8580556" y="700576"/>
            <a:ext cx="1602168" cy="514615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DA5B9C1-2314-826F-D674-6B1FA6AFE2C4}"/>
              </a:ext>
            </a:extLst>
          </p:cNvPr>
          <p:cNvSpPr txBox="1"/>
          <p:nvPr/>
        </p:nvSpPr>
        <p:spPr>
          <a:xfrm>
            <a:off x="7964451" y="552356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6F96DC-A55F-DA4F-78B7-4EA1F99603A8}"/>
              </a:ext>
            </a:extLst>
          </p:cNvPr>
          <p:cNvSpPr txBox="1"/>
          <p:nvPr/>
        </p:nvSpPr>
        <p:spPr>
          <a:xfrm>
            <a:off x="7964451" y="52465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C5DFCA-2FD6-929F-5871-28E2DE76689C}"/>
              </a:ext>
            </a:extLst>
          </p:cNvPr>
          <p:cNvSpPr txBox="1"/>
          <p:nvPr/>
        </p:nvSpPr>
        <p:spPr>
          <a:xfrm>
            <a:off x="7864777" y="444920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MB31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8D87757-C41E-611E-F58F-0EDE110EF2A0}"/>
              </a:ext>
            </a:extLst>
          </p:cNvPr>
          <p:cNvSpPr txBox="1"/>
          <p:nvPr/>
        </p:nvSpPr>
        <p:spPr>
          <a:xfrm>
            <a:off x="7964449" y="36762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F0F9D2-58F3-FB86-AA7E-420D35D74921}"/>
              </a:ext>
            </a:extLst>
          </p:cNvPr>
          <p:cNvSpPr txBox="1"/>
          <p:nvPr/>
        </p:nvSpPr>
        <p:spPr>
          <a:xfrm>
            <a:off x="7964448" y="3137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8C49E8-1265-CF3D-7009-BBDDF48B1138}"/>
              </a:ext>
            </a:extLst>
          </p:cNvPr>
          <p:cNvSpPr txBox="1"/>
          <p:nvPr/>
        </p:nvSpPr>
        <p:spPr>
          <a:xfrm>
            <a:off x="7964447" y="285728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0218D6-A5AD-1519-9DE9-BCE8AFCD58E7}"/>
              </a:ext>
            </a:extLst>
          </p:cNvPr>
          <p:cNvSpPr txBox="1"/>
          <p:nvPr/>
        </p:nvSpPr>
        <p:spPr>
          <a:xfrm>
            <a:off x="7964446" y="16073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MB7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FB5BA6B-CFB8-2F29-2A11-2E2155837169}"/>
              </a:ext>
            </a:extLst>
          </p:cNvPr>
          <p:cNvSpPr txBox="1"/>
          <p:nvPr/>
        </p:nvSpPr>
        <p:spPr>
          <a:xfrm>
            <a:off x="10168528" y="552356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nil, N = MB2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4DDA7D5-B6AB-7D57-8DB7-282592F2C343}"/>
              </a:ext>
            </a:extLst>
          </p:cNvPr>
          <p:cNvSpPr txBox="1"/>
          <p:nvPr/>
        </p:nvSpPr>
        <p:spPr>
          <a:xfrm>
            <a:off x="10168528" y="524656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MB1, </a:t>
            </a:r>
            <a:r>
              <a:rPr lang="en-US" dirty="0">
                <a:solidFill>
                  <a:schemeClr val="accent6"/>
                </a:solidFill>
              </a:rPr>
              <a:t>N = MB3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8BBA03-A081-9A1F-7660-A8E1197E4A06}"/>
              </a:ext>
            </a:extLst>
          </p:cNvPr>
          <p:cNvSpPr txBox="1"/>
          <p:nvPr/>
        </p:nvSpPr>
        <p:spPr>
          <a:xfrm>
            <a:off x="10167556" y="4461331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MB32, N = MB4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6D16D5-E3C1-D0A0-65C5-4368B531A16C}"/>
              </a:ext>
            </a:extLst>
          </p:cNvPr>
          <p:cNvSpPr txBox="1"/>
          <p:nvPr/>
        </p:nvSpPr>
        <p:spPr>
          <a:xfrm>
            <a:off x="10168527" y="3700925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MB31</a:t>
            </a:r>
            <a:r>
              <a:rPr lang="en-US" dirty="0"/>
              <a:t>, N = MB5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13A3AA7-5F7B-8B19-A3A2-E4CD63841759}"/>
              </a:ext>
            </a:extLst>
          </p:cNvPr>
          <p:cNvSpPr txBox="1"/>
          <p:nvPr/>
        </p:nvSpPr>
        <p:spPr>
          <a:xfrm>
            <a:off x="10175626" y="314166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MB4, N = MB6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3E18BF-C5AA-A5B4-D94D-18B3C931CC7F}"/>
              </a:ext>
            </a:extLst>
          </p:cNvPr>
          <p:cNvSpPr txBox="1"/>
          <p:nvPr/>
        </p:nvSpPr>
        <p:spPr>
          <a:xfrm>
            <a:off x="10182724" y="28624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MB5, N = MB7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DB877FD-FA25-9F6B-1362-D775D33E306C}"/>
              </a:ext>
            </a:extLst>
          </p:cNvPr>
          <p:cNvSpPr txBox="1"/>
          <p:nvPr/>
        </p:nvSpPr>
        <p:spPr>
          <a:xfrm>
            <a:off x="10182724" y="16073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MB6, N = nil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3FB6C5-50BE-EFCF-54E2-B40C2FD34BFE}"/>
              </a:ext>
            </a:extLst>
          </p:cNvPr>
          <p:cNvSpPr txBox="1"/>
          <p:nvPr/>
        </p:nvSpPr>
        <p:spPr>
          <a:xfrm>
            <a:off x="8580556" y="5021992"/>
            <a:ext cx="1602168" cy="276999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20B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71C9646-1A2D-D351-1BEE-105866B96E69}"/>
              </a:ext>
            </a:extLst>
          </p:cNvPr>
          <p:cNvSpPr txBox="1"/>
          <p:nvPr/>
        </p:nvSpPr>
        <p:spPr>
          <a:xfrm>
            <a:off x="10167556" y="4975825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 = MB2, N = M31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8F88A2-EF94-FAD1-C94F-5FACE6444CE6}"/>
              </a:ext>
            </a:extLst>
          </p:cNvPr>
          <p:cNvSpPr txBox="1"/>
          <p:nvPr/>
        </p:nvSpPr>
        <p:spPr>
          <a:xfrm>
            <a:off x="7864777" y="499100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MB32</a:t>
            </a:r>
          </a:p>
        </p:txBody>
      </p:sp>
    </p:spTree>
    <p:extLst>
      <p:ext uri="{BB962C8B-B14F-4D97-AF65-F5344CB8AC3E}">
        <p14:creationId xmlns:p14="http://schemas.microsoft.com/office/powerpoint/2010/main" val="359623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DF0F1F-53C4-32C6-E4AF-C4D144C29F42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Block Merging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813988-26B3-DA24-F46A-C9DB12FCAAD7}"/>
              </a:ext>
            </a:extLst>
          </p:cNvPr>
          <p:cNvGrpSpPr/>
          <p:nvPr/>
        </p:nvGrpSpPr>
        <p:grpSpPr>
          <a:xfrm>
            <a:off x="1091045" y="1767091"/>
            <a:ext cx="2027678" cy="4516702"/>
            <a:chOff x="1091045" y="1767091"/>
            <a:chExt cx="2027678" cy="45167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790377-6AC7-B12C-60E5-2C034887F98B}"/>
                </a:ext>
              </a:extLst>
            </p:cNvPr>
            <p:cNvSpPr/>
            <p:nvPr/>
          </p:nvSpPr>
          <p:spPr>
            <a:xfrm>
              <a:off x="1654217" y="4867185"/>
              <a:ext cx="1464506" cy="894536"/>
            </a:xfrm>
            <a:prstGeom prst="rect">
              <a:avLst/>
            </a:prstGeom>
            <a:solidFill>
              <a:srgbClr val="E9713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60B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ACFD16-B2CD-E749-74EA-AA64A6F39AFF}"/>
                </a:ext>
              </a:extLst>
            </p:cNvPr>
            <p:cNvSpPr txBox="1"/>
            <p:nvPr/>
          </p:nvSpPr>
          <p:spPr>
            <a:xfrm>
              <a:off x="1654217" y="6002677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695CDE-EE55-FF2A-1C79-2DC0F14CFD33}"/>
                </a:ext>
              </a:extLst>
            </p:cNvPr>
            <p:cNvSpPr txBox="1"/>
            <p:nvPr/>
          </p:nvSpPr>
          <p:spPr>
            <a:xfrm>
              <a:off x="1654217" y="5761721"/>
              <a:ext cx="1464506" cy="240956"/>
            </a:xfrm>
            <a:prstGeom prst="rect">
              <a:avLst/>
            </a:prstGeom>
            <a:solidFill>
              <a:srgbClr val="CCD2D8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F4112C-ED06-4DE8-E236-AE5EE6FB21BF}"/>
                </a:ext>
              </a:extLst>
            </p:cNvPr>
            <p:cNvSpPr/>
            <p:nvPr/>
          </p:nvSpPr>
          <p:spPr>
            <a:xfrm>
              <a:off x="1654217" y="4165245"/>
              <a:ext cx="1464506" cy="70194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40B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6B5225-52B6-80A9-EEE8-94EEB86AE78A}"/>
                </a:ext>
              </a:extLst>
            </p:cNvPr>
            <p:cNvSpPr txBox="1"/>
            <p:nvPr/>
          </p:nvSpPr>
          <p:spPr>
            <a:xfrm>
              <a:off x="1654217" y="392428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8B7072-A730-BF5A-150E-79F5A7C2A3A2}"/>
                </a:ext>
              </a:extLst>
            </p:cNvPr>
            <p:cNvSpPr txBox="1"/>
            <p:nvPr/>
          </p:nvSpPr>
          <p:spPr>
            <a:xfrm>
              <a:off x="1654217" y="368333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021CCB-8FC8-595D-7784-54C27A5B3DB2}"/>
                </a:ext>
              </a:extLst>
            </p:cNvPr>
            <p:cNvSpPr/>
            <p:nvPr/>
          </p:nvSpPr>
          <p:spPr>
            <a:xfrm>
              <a:off x="1654217" y="1767091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BEE51B-5EFF-422F-466A-189070EE562C}"/>
                </a:ext>
              </a:extLst>
            </p:cNvPr>
            <p:cNvSpPr/>
            <p:nvPr/>
          </p:nvSpPr>
          <p:spPr>
            <a:xfrm>
              <a:off x="1654217" y="1767091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EEBD4D-DBCC-ACB1-DA62-721213B7B0C6}"/>
                </a:ext>
              </a:extLst>
            </p:cNvPr>
            <p:cNvSpPr txBox="1"/>
            <p:nvPr/>
          </p:nvSpPr>
          <p:spPr>
            <a:xfrm>
              <a:off x="1091050" y="596251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1157D4-055A-E4D7-83AE-0468BB65F68B}"/>
                </a:ext>
              </a:extLst>
            </p:cNvPr>
            <p:cNvSpPr txBox="1"/>
            <p:nvPr/>
          </p:nvSpPr>
          <p:spPr>
            <a:xfrm>
              <a:off x="1091050" y="572156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DCF929-C1FF-3C9D-C7B7-6BB7471C2AD9}"/>
                </a:ext>
              </a:extLst>
            </p:cNvPr>
            <p:cNvSpPr txBox="1"/>
            <p:nvPr/>
          </p:nvSpPr>
          <p:spPr>
            <a:xfrm>
              <a:off x="1091049" y="5153815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7602D1-6FC8-10AF-6E66-9581398327B6}"/>
                </a:ext>
              </a:extLst>
            </p:cNvPr>
            <p:cNvSpPr txBox="1"/>
            <p:nvPr/>
          </p:nvSpPr>
          <p:spPr>
            <a:xfrm>
              <a:off x="1091048" y="435557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DC713D-C533-8E80-CA42-F737C3333C00}"/>
                </a:ext>
              </a:extLst>
            </p:cNvPr>
            <p:cNvSpPr txBox="1"/>
            <p:nvPr/>
          </p:nvSpPr>
          <p:spPr>
            <a:xfrm>
              <a:off x="1091047" y="38868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B52F47-B28E-F816-DDEF-F0CBC4B9F423}"/>
                </a:ext>
              </a:extLst>
            </p:cNvPr>
            <p:cNvSpPr txBox="1"/>
            <p:nvPr/>
          </p:nvSpPr>
          <p:spPr>
            <a:xfrm>
              <a:off x="1091046" y="364317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65B710-2D77-D851-E1E0-567D680D742D}"/>
                </a:ext>
              </a:extLst>
            </p:cNvPr>
            <p:cNvSpPr txBox="1"/>
            <p:nvPr/>
          </p:nvSpPr>
          <p:spPr>
            <a:xfrm>
              <a:off x="1091045" y="255588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F5FFA43-9A20-DD6F-27EB-E40DA943C95E}"/>
              </a:ext>
            </a:extLst>
          </p:cNvPr>
          <p:cNvGrpSpPr/>
          <p:nvPr/>
        </p:nvGrpSpPr>
        <p:grpSpPr>
          <a:xfrm>
            <a:off x="3290863" y="3362058"/>
            <a:ext cx="1526832" cy="647674"/>
            <a:chOff x="3290863" y="3362058"/>
            <a:chExt cx="1526832" cy="647674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AE9C011A-7A9D-7637-880F-8A20235FDE86}"/>
                </a:ext>
              </a:extLst>
            </p:cNvPr>
            <p:cNvSpPr/>
            <p:nvPr/>
          </p:nvSpPr>
          <p:spPr>
            <a:xfrm>
              <a:off x="3353189" y="3541042"/>
              <a:ext cx="1464506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8162A6-53B3-8800-18BB-713453D5728B}"/>
                </a:ext>
              </a:extLst>
            </p:cNvPr>
            <p:cNvSpPr txBox="1"/>
            <p:nvPr/>
          </p:nvSpPr>
          <p:spPr>
            <a:xfrm>
              <a:off x="3290863" y="3362058"/>
              <a:ext cx="1169637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Xfree(MB3)</a:t>
              </a:r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F95220F-8347-1736-4544-2A43E024FF81}"/>
              </a:ext>
            </a:extLst>
          </p:cNvPr>
          <p:cNvGrpSpPr/>
          <p:nvPr/>
        </p:nvGrpSpPr>
        <p:grpSpPr>
          <a:xfrm>
            <a:off x="4817695" y="1767091"/>
            <a:ext cx="2027679" cy="4516702"/>
            <a:chOff x="4817695" y="1767091"/>
            <a:chExt cx="2027679" cy="451670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7CB019-109E-B474-3B6C-559BDB3695CA}"/>
                </a:ext>
              </a:extLst>
            </p:cNvPr>
            <p:cNvSpPr/>
            <p:nvPr/>
          </p:nvSpPr>
          <p:spPr>
            <a:xfrm>
              <a:off x="5380868" y="4867185"/>
              <a:ext cx="1464506" cy="894536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60B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C876BF1-EDA0-5A78-066F-651D773015AD}"/>
                </a:ext>
              </a:extLst>
            </p:cNvPr>
            <p:cNvSpPr txBox="1"/>
            <p:nvPr/>
          </p:nvSpPr>
          <p:spPr>
            <a:xfrm>
              <a:off x="5380868" y="6002677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46E315-0E83-505C-8271-2D752E7EB6DB}"/>
                </a:ext>
              </a:extLst>
            </p:cNvPr>
            <p:cNvSpPr txBox="1"/>
            <p:nvPr/>
          </p:nvSpPr>
          <p:spPr>
            <a:xfrm>
              <a:off x="5380868" y="5761721"/>
              <a:ext cx="1464506" cy="240956"/>
            </a:xfrm>
            <a:prstGeom prst="rect">
              <a:avLst/>
            </a:prstGeom>
            <a:solidFill>
              <a:srgbClr val="CCD2D8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8BF8E5F-2422-12BA-DF7D-E389742D8208}"/>
                </a:ext>
              </a:extLst>
            </p:cNvPr>
            <p:cNvSpPr/>
            <p:nvPr/>
          </p:nvSpPr>
          <p:spPr>
            <a:xfrm>
              <a:off x="5380868" y="4165245"/>
              <a:ext cx="1464506" cy="70194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40B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CCAF5A-D290-EAD7-D4C5-FDDF0CE928E8}"/>
                </a:ext>
              </a:extLst>
            </p:cNvPr>
            <p:cNvSpPr txBox="1"/>
            <p:nvPr/>
          </p:nvSpPr>
          <p:spPr>
            <a:xfrm>
              <a:off x="5380868" y="392428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7ED8DC-0792-DCE5-A4C4-5647469BCE57}"/>
                </a:ext>
              </a:extLst>
            </p:cNvPr>
            <p:cNvSpPr txBox="1"/>
            <p:nvPr/>
          </p:nvSpPr>
          <p:spPr>
            <a:xfrm>
              <a:off x="5380868" y="368333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442FFEF-4A16-CC5D-9059-05FCCE628ACE}"/>
                </a:ext>
              </a:extLst>
            </p:cNvPr>
            <p:cNvSpPr/>
            <p:nvPr/>
          </p:nvSpPr>
          <p:spPr>
            <a:xfrm>
              <a:off x="5380868" y="1767091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E4CBFD8-1FB8-B2DE-5619-65C04C16882A}"/>
                </a:ext>
              </a:extLst>
            </p:cNvPr>
            <p:cNvSpPr/>
            <p:nvPr/>
          </p:nvSpPr>
          <p:spPr>
            <a:xfrm>
              <a:off x="5380868" y="1767091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F9053A-AE33-D2A6-D9A2-6164E04F262B}"/>
                </a:ext>
              </a:extLst>
            </p:cNvPr>
            <p:cNvSpPr txBox="1"/>
            <p:nvPr/>
          </p:nvSpPr>
          <p:spPr>
            <a:xfrm>
              <a:off x="4817700" y="596251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A817431-8660-ACFB-E2F1-76CC2C193D28}"/>
                </a:ext>
              </a:extLst>
            </p:cNvPr>
            <p:cNvSpPr txBox="1"/>
            <p:nvPr/>
          </p:nvSpPr>
          <p:spPr>
            <a:xfrm>
              <a:off x="4817700" y="572156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1C43AD-4E83-2ED6-FF96-FA10F19A1D71}"/>
                </a:ext>
              </a:extLst>
            </p:cNvPr>
            <p:cNvSpPr txBox="1"/>
            <p:nvPr/>
          </p:nvSpPr>
          <p:spPr>
            <a:xfrm>
              <a:off x="4817699" y="5153815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960D6F-0871-C441-AD34-0A678C108F59}"/>
                </a:ext>
              </a:extLst>
            </p:cNvPr>
            <p:cNvSpPr txBox="1"/>
            <p:nvPr/>
          </p:nvSpPr>
          <p:spPr>
            <a:xfrm>
              <a:off x="4817698" y="435557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F5E922-FE9E-3C65-1F4C-815AF1E0E4B8}"/>
                </a:ext>
              </a:extLst>
            </p:cNvPr>
            <p:cNvSpPr txBox="1"/>
            <p:nvPr/>
          </p:nvSpPr>
          <p:spPr>
            <a:xfrm>
              <a:off x="4817697" y="38868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FA4E0A0-7A07-6692-E9CA-A6CD5715D99F}"/>
                </a:ext>
              </a:extLst>
            </p:cNvPr>
            <p:cNvSpPr txBox="1"/>
            <p:nvPr/>
          </p:nvSpPr>
          <p:spPr>
            <a:xfrm>
              <a:off x="4817696" y="364317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B37AF0-847A-1C22-64E0-5126DD490E1F}"/>
                </a:ext>
              </a:extLst>
            </p:cNvPr>
            <p:cNvSpPr txBox="1"/>
            <p:nvPr/>
          </p:nvSpPr>
          <p:spPr>
            <a:xfrm>
              <a:off x="4817695" y="2555882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FCE075E-AA7D-64F7-08D8-18E4E549C30A}"/>
              </a:ext>
            </a:extLst>
          </p:cNvPr>
          <p:cNvGrpSpPr/>
          <p:nvPr/>
        </p:nvGrpSpPr>
        <p:grpSpPr>
          <a:xfrm>
            <a:off x="7019488" y="3380404"/>
            <a:ext cx="1732516" cy="676166"/>
            <a:chOff x="7019488" y="3380404"/>
            <a:chExt cx="1732516" cy="676166"/>
          </a:xfrm>
        </p:grpSpPr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14F04C9B-D47B-E0A4-600F-59B94F33A33D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E837F6F-A352-7B24-F49E-E5F9FF58BC4E}"/>
                </a:ext>
              </a:extLst>
            </p:cNvPr>
            <p:cNvSpPr txBox="1"/>
            <p:nvPr/>
          </p:nvSpPr>
          <p:spPr>
            <a:xfrm>
              <a:off x="7019488" y="3380404"/>
              <a:ext cx="1608158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Block Merging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ED22EB7-EAA3-6223-5AC1-75C0350A6A7F}"/>
              </a:ext>
            </a:extLst>
          </p:cNvPr>
          <p:cNvGrpSpPr/>
          <p:nvPr/>
        </p:nvGrpSpPr>
        <p:grpSpPr>
          <a:xfrm>
            <a:off x="8778865" y="1744317"/>
            <a:ext cx="2027679" cy="4516702"/>
            <a:chOff x="8778865" y="1744317"/>
            <a:chExt cx="2027679" cy="451670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925AEB-1153-3F7B-54EC-9E63BDD24FC4}"/>
                </a:ext>
              </a:extLst>
            </p:cNvPr>
            <p:cNvSpPr/>
            <p:nvPr/>
          </p:nvSpPr>
          <p:spPr>
            <a:xfrm>
              <a:off x="9342038" y="4142471"/>
              <a:ext cx="1464506" cy="1837432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120B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B89ED6-7C84-E932-1CD4-EA5F02138C29}"/>
                </a:ext>
              </a:extLst>
            </p:cNvPr>
            <p:cNvSpPr txBox="1"/>
            <p:nvPr/>
          </p:nvSpPr>
          <p:spPr>
            <a:xfrm>
              <a:off x="9342038" y="5979903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506EC92-2682-F5BA-1371-B7E02A3577C3}"/>
                </a:ext>
              </a:extLst>
            </p:cNvPr>
            <p:cNvSpPr txBox="1"/>
            <p:nvPr/>
          </p:nvSpPr>
          <p:spPr>
            <a:xfrm>
              <a:off x="9342038" y="3901515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D3567B4-4846-89ED-A059-C30EA13E7310}"/>
                </a:ext>
              </a:extLst>
            </p:cNvPr>
            <p:cNvSpPr txBox="1"/>
            <p:nvPr/>
          </p:nvSpPr>
          <p:spPr>
            <a:xfrm>
              <a:off x="9342038" y="3660559"/>
              <a:ext cx="1464506" cy="24558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 defTabSz="758952">
                <a:spcAft>
                  <a:spcPts val="600"/>
                </a:spcAft>
              </a:pPr>
              <a:r>
                <a:rPr lang="en-US" sz="996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A290218-61D6-15F6-C48C-71A4C9EA72C3}"/>
                </a:ext>
              </a:extLst>
            </p:cNvPr>
            <p:cNvSpPr/>
            <p:nvPr/>
          </p:nvSpPr>
          <p:spPr>
            <a:xfrm>
              <a:off x="9342038" y="1744317"/>
              <a:ext cx="1464506" cy="1898857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Rest…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229D0C1-141B-7E1C-0255-EEAF056D66F6}"/>
                </a:ext>
              </a:extLst>
            </p:cNvPr>
            <p:cNvSpPr/>
            <p:nvPr/>
          </p:nvSpPr>
          <p:spPr>
            <a:xfrm>
              <a:off x="9342038" y="1744317"/>
              <a:ext cx="1464506" cy="447654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7F5C6A-0F81-FA19-E315-B389B59864C0}"/>
                </a:ext>
              </a:extLst>
            </p:cNvPr>
            <p:cNvSpPr txBox="1"/>
            <p:nvPr/>
          </p:nvSpPr>
          <p:spPr>
            <a:xfrm>
              <a:off x="8778870" y="593974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MB1</a:t>
              </a:r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CE972F2-AA8C-CD79-7C16-F20476E4B976}"/>
                </a:ext>
              </a:extLst>
            </p:cNvPr>
            <p:cNvSpPr txBox="1"/>
            <p:nvPr/>
          </p:nvSpPr>
          <p:spPr>
            <a:xfrm>
              <a:off x="8778870" y="5698788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MB2</a:t>
              </a:r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807598A-BFDB-EB48-D758-DAFB8B2318D3}"/>
                </a:ext>
              </a:extLst>
            </p:cNvPr>
            <p:cNvSpPr txBox="1"/>
            <p:nvPr/>
          </p:nvSpPr>
          <p:spPr>
            <a:xfrm>
              <a:off x="8778869" y="5131041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MB3</a:t>
              </a:r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66BAD35-D9E5-5D0A-5E9A-565EF09484ED}"/>
                </a:ext>
              </a:extLst>
            </p:cNvPr>
            <p:cNvSpPr txBox="1"/>
            <p:nvPr/>
          </p:nvSpPr>
          <p:spPr>
            <a:xfrm>
              <a:off x="8778868" y="433280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MB4</a:t>
              </a:r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5D6BD64-798E-CDA1-CD62-4D92EEA3B025}"/>
                </a:ext>
              </a:extLst>
            </p:cNvPr>
            <p:cNvSpPr txBox="1"/>
            <p:nvPr/>
          </p:nvSpPr>
          <p:spPr>
            <a:xfrm>
              <a:off x="8778867" y="3864114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MB5</a:t>
              </a:r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86B13A6-E51B-B059-9697-AD330C20F666}"/>
                </a:ext>
              </a:extLst>
            </p:cNvPr>
            <p:cNvSpPr txBox="1"/>
            <p:nvPr/>
          </p:nvSpPr>
          <p:spPr>
            <a:xfrm>
              <a:off x="8778866" y="3620399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MB6</a:t>
              </a:r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E8FB3F-56D6-1569-3A85-89407320A25E}"/>
                </a:ext>
              </a:extLst>
            </p:cNvPr>
            <p:cNvSpPr txBox="1"/>
            <p:nvPr/>
          </p:nvSpPr>
          <p:spPr>
            <a:xfrm>
              <a:off x="8778865" y="2533107"/>
              <a:ext cx="576144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MB7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7252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5C5EA3-1412-A4BB-B2FD-ABEC8C9BD883}"/>
              </a:ext>
            </a:extLst>
          </p:cNvPr>
          <p:cNvGrpSpPr/>
          <p:nvPr/>
        </p:nvGrpSpPr>
        <p:grpSpPr>
          <a:xfrm>
            <a:off x="1175806" y="460673"/>
            <a:ext cx="1613991" cy="5936653"/>
            <a:chOff x="7546552" y="405881"/>
            <a:chExt cx="1613991" cy="59366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72B33A-FDF2-82AA-D5D7-A5E3D2B180E1}"/>
                </a:ext>
              </a:extLst>
            </p:cNvPr>
            <p:cNvGrpSpPr/>
            <p:nvPr/>
          </p:nvGrpSpPr>
          <p:grpSpPr>
            <a:xfrm>
              <a:off x="7546552" y="405881"/>
              <a:ext cx="1613991" cy="5936653"/>
              <a:chOff x="3903998" y="405881"/>
              <a:chExt cx="1613991" cy="593665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BA8DF5-B347-2088-908F-D6445D7F2445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760464B-010D-AE7A-B3D9-BAEB7244905A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A943F02-63E4-CA73-5391-F34D6FB3D317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FALSE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5A682-DDBA-310D-39AB-DF3ADFC92943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1379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69B1D6-F3BB-C9C3-89A5-DBAE9AE3878C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D9D520-9873-5567-D6B8-C4B0DBCF2B98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541D76-6A0E-6061-2265-65AFB9C3C02E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CE27AE-119B-CA53-B19D-0F85A1F0F33D}"/>
              </a:ext>
            </a:extLst>
          </p:cNvPr>
          <p:cNvGrpSpPr/>
          <p:nvPr/>
        </p:nvGrpSpPr>
        <p:grpSpPr>
          <a:xfrm>
            <a:off x="5010558" y="460673"/>
            <a:ext cx="1616601" cy="5936653"/>
            <a:chOff x="7546552" y="405881"/>
            <a:chExt cx="1616601" cy="59366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A2EE6AE-4CAA-468E-131D-40A71924CF02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0A1B28E-2718-9C0A-1C96-E76216F94057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93E5445-CDD0-6132-B54A-DEDBF5FE3B23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1589601-8D0D-8709-A33C-7D37690C0A0D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</a:t>
                  </a:r>
                  <a:r>
                    <a:rPr lang="en-US" sz="1400" dirty="0">
                      <a:solidFill>
                        <a:srgbClr val="FFFF00"/>
                      </a:solidFill>
                    </a:rPr>
                    <a:t>TRUE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C27B28-2149-6B1C-6EC1-3664364F644F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39BF397-0C2D-AEB6-1BE0-6E797A729449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16C11F-B6D1-7A76-B729-521BCD3DF287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9F0284-2255-B1B8-1989-1C503FA4E93E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427127-3B79-FD72-74E6-992A73433317}"/>
              </a:ext>
            </a:extLst>
          </p:cNvPr>
          <p:cNvGrpSpPr/>
          <p:nvPr/>
        </p:nvGrpSpPr>
        <p:grpSpPr>
          <a:xfrm>
            <a:off x="8573777" y="466996"/>
            <a:ext cx="1613991" cy="5936653"/>
            <a:chOff x="7546552" y="405881"/>
            <a:chExt cx="1613991" cy="593665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CC6880-4418-FF1C-0921-4AA0916EE739}"/>
                </a:ext>
              </a:extLst>
            </p:cNvPr>
            <p:cNvGrpSpPr/>
            <p:nvPr/>
          </p:nvGrpSpPr>
          <p:grpSpPr>
            <a:xfrm>
              <a:off x="7546553" y="405881"/>
              <a:ext cx="1613990" cy="5936653"/>
              <a:chOff x="503855" y="405882"/>
              <a:chExt cx="1853793" cy="593665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850540-4ED7-94A3-9BB5-14DF92912702}"/>
                  </a:ext>
                </a:extLst>
              </p:cNvPr>
              <p:cNvSpPr/>
              <p:nvPr/>
            </p:nvSpPr>
            <p:spPr>
              <a:xfrm>
                <a:off x="503855" y="405882"/>
                <a:ext cx="1853793" cy="1711422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3900 Byte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B091DD-1581-B480-57AB-5B1BD2FA4720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100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MB3</a:t>
                </a:r>
                <a:r>
                  <a:rPr lang="en-US" sz="14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9BFFA4-CF70-8CA5-7B4F-D7BF81F7BB23}"/>
                </a:ext>
              </a:extLst>
            </p:cNvPr>
            <p:cNvSpPr/>
            <p:nvPr/>
          </p:nvSpPr>
          <p:spPr>
            <a:xfrm>
              <a:off x="7546552" y="3073159"/>
              <a:ext cx="1613990" cy="2308944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100 Byte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B372E3-2F3E-331B-594C-3B8C3F740255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50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</a:t>
              </a:r>
              <a:r>
                <a:rPr lang="en-US" sz="1400" dirty="0">
                  <a:solidFill>
                    <a:srgbClr val="FFFF00"/>
                  </a:solidFill>
                </a:rPr>
                <a:t>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55D6829-F988-3F67-407F-4FDF2EB7EF10}"/>
              </a:ext>
            </a:extLst>
          </p:cNvPr>
          <p:cNvGrpSpPr/>
          <p:nvPr/>
        </p:nvGrpSpPr>
        <p:grpSpPr>
          <a:xfrm>
            <a:off x="3136760" y="3114048"/>
            <a:ext cx="1526832" cy="647674"/>
            <a:chOff x="3290863" y="3362058"/>
            <a:chExt cx="1526832" cy="647674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95E675AA-671C-523C-67AB-749D70F763E1}"/>
                </a:ext>
              </a:extLst>
            </p:cNvPr>
            <p:cNvSpPr/>
            <p:nvPr/>
          </p:nvSpPr>
          <p:spPr>
            <a:xfrm>
              <a:off x="3353189" y="3541042"/>
              <a:ext cx="1464506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A0E20D-AA88-465A-3B53-284DCAA140F1}"/>
                </a:ext>
              </a:extLst>
            </p:cNvPr>
            <p:cNvSpPr txBox="1"/>
            <p:nvPr/>
          </p:nvSpPr>
          <p:spPr>
            <a:xfrm>
              <a:off x="3290863" y="3362058"/>
              <a:ext cx="1169637" cy="32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Xfree(</a:t>
              </a:r>
              <a:r>
                <a:rPr lang="en-US" sz="1494" dirty="0"/>
                <a:t>A1</a:t>
              </a: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)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9BCC37-E04C-2DCC-0753-3EB297797E79}"/>
              </a:ext>
            </a:extLst>
          </p:cNvPr>
          <p:cNvGrpSpPr/>
          <p:nvPr/>
        </p:nvGrpSpPr>
        <p:grpSpPr>
          <a:xfrm>
            <a:off x="6705549" y="3085556"/>
            <a:ext cx="1994314" cy="1779718"/>
            <a:chOff x="7019488" y="3380404"/>
            <a:chExt cx="1994314" cy="1779718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5FBB9481-5D59-5487-34A6-B5C250E546F2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0BC969-7C91-60A5-8687-E09860338F2C}"/>
                </a:ext>
              </a:extLst>
            </p:cNvPr>
            <p:cNvSpPr txBox="1"/>
            <p:nvPr/>
          </p:nvSpPr>
          <p:spPr>
            <a:xfrm>
              <a:off x="7019488" y="3380404"/>
              <a:ext cx="1994314" cy="177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Merging </a:t>
              </a:r>
            </a:p>
            <a:p>
              <a:pPr defTabSz="758952">
                <a:spcAft>
                  <a:spcPts val="600"/>
                </a:spcAft>
              </a:pPr>
              <a:endParaRPr lang="en-US" sz="1494" dirty="0"/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Pointer Adjustment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(No MB2)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Two Pointers need to be updated</a:t>
              </a:r>
              <a:endParaRPr lang="en-US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C52695E-6494-9A89-C5C5-D71D4A3447D9}"/>
              </a:ext>
            </a:extLst>
          </p:cNvPr>
          <p:cNvSpPr txBox="1"/>
          <p:nvPr/>
        </p:nvSpPr>
        <p:spPr>
          <a:xfrm>
            <a:off x="599662" y="5759634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MB1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97A6A1-94FC-67F3-D877-8DDD494A88C7}"/>
              </a:ext>
            </a:extLst>
          </p:cNvPr>
          <p:cNvSpPr txBox="1"/>
          <p:nvPr/>
        </p:nvSpPr>
        <p:spPr>
          <a:xfrm>
            <a:off x="599662" y="4112452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MB2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49450F-D8E7-2E5A-C85E-BD9E569FD054}"/>
              </a:ext>
            </a:extLst>
          </p:cNvPr>
          <p:cNvSpPr txBox="1"/>
          <p:nvPr/>
        </p:nvSpPr>
        <p:spPr>
          <a:xfrm>
            <a:off x="599662" y="2489676"/>
            <a:ext cx="576144" cy="32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MB3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A1C032-4D91-5CA9-C65D-A277665755EE}"/>
              </a:ext>
            </a:extLst>
          </p:cNvPr>
          <p:cNvCxnSpPr>
            <a:cxnSpLocks/>
          </p:cNvCxnSpPr>
          <p:nvPr/>
        </p:nvCxnSpPr>
        <p:spPr>
          <a:xfrm>
            <a:off x="2789796" y="5443218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D1DBDD-C793-E785-64B0-60DB827A97A0}"/>
              </a:ext>
            </a:extLst>
          </p:cNvPr>
          <p:cNvCxnSpPr>
            <a:cxnSpLocks/>
          </p:cNvCxnSpPr>
          <p:nvPr/>
        </p:nvCxnSpPr>
        <p:spPr>
          <a:xfrm>
            <a:off x="2789796" y="3818597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7F657F-41E2-619D-68A3-4A56420080AF}"/>
              </a:ext>
            </a:extLst>
          </p:cNvPr>
          <p:cNvCxnSpPr>
            <a:cxnSpLocks/>
          </p:cNvCxnSpPr>
          <p:nvPr/>
        </p:nvCxnSpPr>
        <p:spPr>
          <a:xfrm>
            <a:off x="2789796" y="2172095"/>
            <a:ext cx="258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84D87-38E6-8802-2B43-6656202E9FEB}"/>
              </a:ext>
            </a:extLst>
          </p:cNvPr>
          <p:cNvSpPr txBox="1"/>
          <p:nvPr/>
        </p:nvSpPr>
        <p:spPr>
          <a:xfrm>
            <a:off x="3031541" y="5289329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019E1-EBE0-EBF8-8A33-0D9467641FF4}"/>
              </a:ext>
            </a:extLst>
          </p:cNvPr>
          <p:cNvSpPr txBox="1"/>
          <p:nvPr/>
        </p:nvSpPr>
        <p:spPr>
          <a:xfrm>
            <a:off x="3048502" y="3673125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4D3507-9CA8-D445-0C0C-6D71EA45F508}"/>
              </a:ext>
            </a:extLst>
          </p:cNvPr>
          <p:cNvSpPr txBox="1"/>
          <p:nvPr/>
        </p:nvSpPr>
        <p:spPr>
          <a:xfrm>
            <a:off x="3031541" y="2019057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A3</a:t>
            </a:r>
          </a:p>
        </p:txBody>
      </p:sp>
    </p:spTree>
    <p:extLst>
      <p:ext uri="{BB962C8B-B14F-4D97-AF65-F5344CB8AC3E}">
        <p14:creationId xmlns:p14="http://schemas.microsoft.com/office/powerpoint/2010/main" val="20492082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50" grpId="0"/>
      <p:bldP spid="51" grpId="0"/>
      <p:bldP spid="5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495D4C-3D9C-EAEB-C46E-80AC02984B12}"/>
              </a:ext>
            </a:extLst>
          </p:cNvPr>
          <p:cNvGrpSpPr/>
          <p:nvPr/>
        </p:nvGrpSpPr>
        <p:grpSpPr>
          <a:xfrm>
            <a:off x="345253" y="460673"/>
            <a:ext cx="1616601" cy="5936653"/>
            <a:chOff x="7546552" y="405881"/>
            <a:chExt cx="1616601" cy="59366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394EA1B-484A-0174-6690-DDE8BBC5D316}"/>
                </a:ext>
              </a:extLst>
            </p:cNvPr>
            <p:cNvGrpSpPr/>
            <p:nvPr/>
          </p:nvGrpSpPr>
          <p:grpSpPr>
            <a:xfrm>
              <a:off x="7546552" y="405881"/>
              <a:ext cx="1616601" cy="5936653"/>
              <a:chOff x="3903998" y="405881"/>
              <a:chExt cx="1616601" cy="593665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FF14823-3A7D-A850-E0D1-FD7C23902081}"/>
                  </a:ext>
                </a:extLst>
              </p:cNvPr>
              <p:cNvGrpSpPr/>
              <p:nvPr/>
            </p:nvGrpSpPr>
            <p:grpSpPr>
              <a:xfrm>
                <a:off x="3903999" y="405881"/>
                <a:ext cx="1613990" cy="5936653"/>
                <a:chOff x="503855" y="405882"/>
                <a:chExt cx="1853793" cy="593665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7A4EFF9-F0DF-B8B1-437A-8286E0C8F732}"/>
                    </a:ext>
                  </a:extLst>
                </p:cNvPr>
                <p:cNvSpPr/>
                <p:nvPr/>
              </p:nvSpPr>
              <p:spPr>
                <a:xfrm>
                  <a:off x="503855" y="405882"/>
                  <a:ext cx="1853793" cy="1711422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3900 Byte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715BB11-8928-4986-4716-006EB6422C73}"/>
                    </a:ext>
                  </a:extLst>
                </p:cNvPr>
                <p:cNvSpPr txBox="1"/>
                <p:nvPr/>
              </p:nvSpPr>
              <p:spPr>
                <a:xfrm>
                  <a:off x="503855" y="5388428"/>
                  <a:ext cx="1853793" cy="954107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is_free = </a:t>
                  </a:r>
                  <a:r>
                    <a:rPr lang="en-US" sz="1400" dirty="0">
                      <a:solidFill>
                        <a:srgbClr val="FFFF00"/>
                      </a:solidFill>
                    </a:rPr>
                    <a:t>TRUE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block_size = 20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prev_block = nil</a:t>
                  </a:r>
                </a:p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  next_block = MB2  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87F3B4-4658-4A18-9EAB-738333DE644A}"/>
                  </a:ext>
                </a:extLst>
              </p:cNvPr>
              <p:cNvSpPr txBox="1"/>
              <p:nvPr/>
            </p:nvSpPr>
            <p:spPr>
              <a:xfrm>
                <a:off x="3903998" y="3742507"/>
                <a:ext cx="1616601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32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MB1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MB3 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3324700-07B6-2E31-6923-7144FD529AF9}"/>
                  </a:ext>
                </a:extLst>
              </p:cNvPr>
              <p:cNvSpPr/>
              <p:nvPr/>
            </p:nvSpPr>
            <p:spPr>
              <a:xfrm>
                <a:off x="3903998" y="4697780"/>
                <a:ext cx="1613990" cy="690646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20 Byte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33F12A-6E86-E26D-D549-D784831287CF}"/>
                </a:ext>
              </a:extLst>
            </p:cNvPr>
            <p:cNvSpPr/>
            <p:nvPr/>
          </p:nvSpPr>
          <p:spPr>
            <a:xfrm>
              <a:off x="7546552" y="3073159"/>
              <a:ext cx="1613990" cy="69064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32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94628A-A028-3F93-7C03-970292461F2D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3900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MB2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38C4F7-CA4C-7806-52F1-FA601E78BD9F}"/>
              </a:ext>
            </a:extLst>
          </p:cNvPr>
          <p:cNvGrpSpPr/>
          <p:nvPr/>
        </p:nvGrpSpPr>
        <p:grpSpPr>
          <a:xfrm>
            <a:off x="3908472" y="466996"/>
            <a:ext cx="1613991" cy="5936653"/>
            <a:chOff x="7546552" y="405881"/>
            <a:chExt cx="1613991" cy="59366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0C833EE-1277-960E-28A8-055551A7F977}"/>
                </a:ext>
              </a:extLst>
            </p:cNvPr>
            <p:cNvGrpSpPr/>
            <p:nvPr/>
          </p:nvGrpSpPr>
          <p:grpSpPr>
            <a:xfrm>
              <a:off x="7546553" y="405881"/>
              <a:ext cx="1613990" cy="5936653"/>
              <a:chOff x="503855" y="405882"/>
              <a:chExt cx="1853793" cy="593665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69E07BC-3515-4671-11B4-B3ECA38ED2EF}"/>
                  </a:ext>
                </a:extLst>
              </p:cNvPr>
              <p:cNvSpPr/>
              <p:nvPr/>
            </p:nvSpPr>
            <p:spPr>
              <a:xfrm>
                <a:off x="503855" y="405882"/>
                <a:ext cx="1853793" cy="1711422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3900 Byte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F2DE91-C9B9-753A-7EF6-A0200ACF193F}"/>
                  </a:ext>
                </a:extLst>
              </p:cNvPr>
              <p:cNvSpPr txBox="1"/>
              <p:nvPr/>
            </p:nvSpPr>
            <p:spPr>
              <a:xfrm>
                <a:off x="503855" y="5388428"/>
                <a:ext cx="1853793" cy="95410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100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</a:t>
                </a:r>
                <a:r>
                  <a:rPr lang="en-US" sz="1400" dirty="0">
                    <a:solidFill>
                      <a:srgbClr val="FFFF00"/>
                    </a:solidFill>
                  </a:rPr>
                  <a:t>MB3</a:t>
                </a:r>
                <a:r>
                  <a:rPr lang="en-US" sz="14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6E1383-EBD4-F172-6F99-8C349D8789F5}"/>
                </a:ext>
              </a:extLst>
            </p:cNvPr>
            <p:cNvSpPr/>
            <p:nvPr/>
          </p:nvSpPr>
          <p:spPr>
            <a:xfrm>
              <a:off x="7546552" y="3073159"/>
              <a:ext cx="1613990" cy="2308944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100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39C19E-793F-0A52-D7BC-A74CDB77F642}"/>
                </a:ext>
              </a:extLst>
            </p:cNvPr>
            <p:cNvSpPr txBox="1"/>
            <p:nvPr/>
          </p:nvSpPr>
          <p:spPr>
            <a:xfrm>
              <a:off x="7546553" y="2118469"/>
              <a:ext cx="1613990" cy="95410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FALSE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50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</a:t>
              </a:r>
              <a:r>
                <a:rPr lang="en-US" sz="1400" dirty="0">
                  <a:solidFill>
                    <a:srgbClr val="FFFF00"/>
                  </a:solidFill>
                </a:rPr>
                <a:t>MB1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F0A6BB-7882-AA8F-B0D5-223886A99684}"/>
              </a:ext>
            </a:extLst>
          </p:cNvPr>
          <p:cNvGrpSpPr/>
          <p:nvPr/>
        </p:nvGrpSpPr>
        <p:grpSpPr>
          <a:xfrm>
            <a:off x="2040244" y="3085556"/>
            <a:ext cx="1994314" cy="1779718"/>
            <a:chOff x="7019488" y="3380404"/>
            <a:chExt cx="1994314" cy="177971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7333B0A-26F6-AA49-7185-CE051FBE8255}"/>
                </a:ext>
              </a:extLst>
            </p:cNvPr>
            <p:cNvSpPr/>
            <p:nvPr/>
          </p:nvSpPr>
          <p:spPr>
            <a:xfrm>
              <a:off x="7074199" y="3587880"/>
              <a:ext cx="1677805" cy="468690"/>
            </a:xfrm>
            <a:prstGeom prst="rightArrow">
              <a:avLst/>
            </a:prstGeom>
            <a:solidFill>
              <a:srgbClr val="E7EA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A1AAD7-CF0F-D8F7-0A09-FF819433461D}"/>
                </a:ext>
              </a:extLst>
            </p:cNvPr>
            <p:cNvSpPr txBox="1"/>
            <p:nvPr/>
          </p:nvSpPr>
          <p:spPr>
            <a:xfrm>
              <a:off x="7019488" y="3380404"/>
              <a:ext cx="1994314" cy="177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149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Merging </a:t>
              </a:r>
            </a:p>
            <a:p>
              <a:pPr defTabSz="758952">
                <a:spcAft>
                  <a:spcPts val="600"/>
                </a:spcAft>
              </a:pPr>
              <a:endParaRPr lang="en-US" sz="1494" dirty="0"/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Pointer Adjustment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(No MB2)</a:t>
              </a:r>
            </a:p>
            <a:p>
              <a:pPr defTabSz="758952">
                <a:spcAft>
                  <a:spcPts val="600"/>
                </a:spcAft>
              </a:pPr>
              <a:r>
                <a:rPr lang="en-US" sz="1494" dirty="0"/>
                <a:t>Two Pointers need to be updated</a:t>
              </a:r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4423A0A-5670-ADF7-100B-26331C1BE477}"/>
              </a:ext>
            </a:extLst>
          </p:cNvPr>
          <p:cNvSpPr txBox="1"/>
          <p:nvPr/>
        </p:nvSpPr>
        <p:spPr>
          <a:xfrm>
            <a:off x="5771130" y="659011"/>
            <a:ext cx="142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mm.c file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8DC2C0-E088-CC57-DC46-CDCE75E33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3" t="6625" r="4452" b="6625"/>
          <a:stretch/>
        </p:blipFill>
        <p:spPr>
          <a:xfrm>
            <a:off x="5878335" y="1120677"/>
            <a:ext cx="5968411" cy="480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39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 dirty="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672368" y="5708209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672368" y="6006234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D18B4-212B-3F7D-5DCC-21248E594943}"/>
              </a:ext>
            </a:extLst>
          </p:cNvPr>
          <p:cNvCxnSpPr>
            <a:cxnSpLocks/>
          </p:cNvCxnSpPr>
          <p:nvPr/>
        </p:nvCxnSpPr>
        <p:spPr>
          <a:xfrm flipH="1">
            <a:off x="1716058" y="46793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28B29B-D62A-1AEE-60EB-104D9E502E30}"/>
              </a:ext>
            </a:extLst>
          </p:cNvPr>
          <p:cNvCxnSpPr>
            <a:cxnSpLocks/>
          </p:cNvCxnSpPr>
          <p:nvPr/>
        </p:nvCxnSpPr>
        <p:spPr>
          <a:xfrm flipH="1">
            <a:off x="1716058" y="50089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E0605-56E1-BA83-69D3-B2D6DDEDD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811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sz="28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05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5 – VM Page Management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A66544-5CF0-1ACA-99F9-5772F230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27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CB9A63-6D36-9956-DB41-33E99113ECFD}"/>
              </a:ext>
            </a:extLst>
          </p:cNvPr>
          <p:cNvSpPr txBox="1"/>
          <p:nvPr/>
        </p:nvSpPr>
        <p:spPr>
          <a:xfrm>
            <a:off x="683305" y="1497204"/>
            <a:ext cx="5412696" cy="4443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b="1" dirty="0"/>
              <a:t>LMM</a:t>
            </a:r>
            <a:r>
              <a:rPr lang="en-US" dirty="0"/>
              <a:t> request a VM page(Data VM page), From kernel (</a:t>
            </a:r>
            <a:r>
              <a:rPr lang="en-US" i="1" dirty="0">
                <a:solidFill>
                  <a:schemeClr val="accent6"/>
                </a:solidFill>
              </a:rPr>
              <a:t>mm_get_new_vm_page_from_kernel()</a:t>
            </a:r>
            <a:r>
              <a:rPr lang="en-US" dirty="0"/>
              <a:t>), LMM Need to perform operations on this VM page: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Allocation of Data block.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Deallocation of Data block.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page is completely free, return to kernel.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page is exhausted of VM pages.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Collect certain statistics.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need a Data structure which would enable </a:t>
            </a:r>
            <a:r>
              <a:rPr lang="en-US" b="1" dirty="0"/>
              <a:t>LMM</a:t>
            </a:r>
            <a:r>
              <a:rPr lang="en-US" dirty="0"/>
              <a:t> to manipulate/organize </a:t>
            </a:r>
            <a:r>
              <a:rPr lang="en-US" b="1" dirty="0"/>
              <a:t>Data VM page.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vm_page_t </a:t>
            </a:r>
            <a:r>
              <a:rPr lang="en-US" dirty="0"/>
              <a:t>is a data structure used to represent a single Data VM page.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A839C0-D3CD-9C7B-637B-E0D7922D56AB}"/>
              </a:ext>
            </a:extLst>
          </p:cNvPr>
          <p:cNvGrpSpPr/>
          <p:nvPr/>
        </p:nvGrpSpPr>
        <p:grpSpPr>
          <a:xfrm>
            <a:off x="6540863" y="489118"/>
            <a:ext cx="5144181" cy="5466008"/>
            <a:chOff x="5265098" y="808422"/>
            <a:chExt cx="6675357" cy="56844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73C1980-7716-B0C9-832E-0F193CEF0E70}"/>
                </a:ext>
              </a:extLst>
            </p:cNvPr>
            <p:cNvGrpSpPr/>
            <p:nvPr/>
          </p:nvGrpSpPr>
          <p:grpSpPr>
            <a:xfrm>
              <a:off x="5265098" y="808422"/>
              <a:ext cx="6675357" cy="5684453"/>
              <a:chOff x="5265098" y="808422"/>
              <a:chExt cx="6675357" cy="568445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9AE6FF-AE5A-E31A-9CE4-7F6483CC53BF}"/>
                  </a:ext>
                </a:extLst>
              </p:cNvPr>
              <p:cNvSpPr/>
              <p:nvPr/>
            </p:nvSpPr>
            <p:spPr>
              <a:xfrm>
                <a:off x="9740382" y="823913"/>
                <a:ext cx="2200073" cy="173355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User space process/Application</a:t>
                </a:r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6F13BE-2918-F4F4-D7F5-B6F3C4B1BCD2}"/>
                  </a:ext>
                </a:extLst>
              </p:cNvPr>
              <p:cNvSpPr/>
              <p:nvPr/>
            </p:nvSpPr>
            <p:spPr>
              <a:xfrm>
                <a:off x="5265098" y="823913"/>
                <a:ext cx="2234485" cy="173355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LMM</a:t>
                </a:r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E1A559-663E-03F3-2BA0-E37F94648544}"/>
                  </a:ext>
                </a:extLst>
              </p:cNvPr>
              <p:cNvSpPr/>
              <p:nvPr/>
            </p:nvSpPr>
            <p:spPr>
              <a:xfrm>
                <a:off x="5267419" y="4759325"/>
                <a:ext cx="2200073" cy="1733550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Kernel MMU</a:t>
                </a:r>
              </a:p>
              <a:p>
                <a:pPr algn="ctr" defTabSz="822960">
                  <a:spcAft>
                    <a:spcPts val="600"/>
                  </a:spcAft>
                </a:pPr>
                <a:r>
                  <a:rPr lang="en-US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(Virtual address space of a user space process)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5A37FAB-6E7A-1A15-688F-AC97B7C8A1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99583" y="1184988"/>
                <a:ext cx="2240799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8B72E7-8283-EE2D-E94C-13F548E5D869}"/>
                  </a:ext>
                </a:extLst>
              </p:cNvPr>
              <p:cNvSpPr txBox="1"/>
              <p:nvPr/>
            </p:nvSpPr>
            <p:spPr>
              <a:xfrm>
                <a:off x="7694710" y="808422"/>
                <a:ext cx="1992425" cy="31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440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rPr>
                  <a:t>Xmalloc (x Bytes)</a:t>
                </a:r>
                <a:endParaRPr lang="en-US" sz="160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A63F7F9-E222-0731-2B9A-EE62AC11596F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7499583" y="2209267"/>
                <a:ext cx="593461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CA0537-DBB5-22E0-B616-B26B46683646}"/>
                  </a:ext>
                </a:extLst>
              </p:cNvPr>
              <p:cNvSpPr txBox="1"/>
              <p:nvPr/>
            </p:nvSpPr>
            <p:spPr>
              <a:xfrm>
                <a:off x="8093044" y="2064012"/>
                <a:ext cx="1398140" cy="2905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0x00000000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6F9F23-829E-8B52-4893-2D3A2A95E7E5}"/>
                  </a:ext>
                </a:extLst>
              </p:cNvPr>
              <p:cNvSpPr txBox="1"/>
              <p:nvPr/>
            </p:nvSpPr>
            <p:spPr>
              <a:xfrm>
                <a:off x="8350422" y="2349426"/>
                <a:ext cx="883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x Bytes</a:t>
                </a:r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77E5E0D-C196-521D-8AC7-695097EDFB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3895" y="2557463"/>
                <a:ext cx="0" cy="220186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610FE4-1D32-828C-6DA7-F571EE07A0A7}"/>
                  </a:ext>
                </a:extLst>
              </p:cNvPr>
              <p:cNvSpPr txBox="1"/>
              <p:nvPr/>
            </p:nvSpPr>
            <p:spPr>
              <a:xfrm>
                <a:off x="5510786" y="2802253"/>
                <a:ext cx="1087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munmap</a:t>
                </a:r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7657E25-32EF-6A1F-02E1-2FD443E4A0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0099" y="3903709"/>
                <a:ext cx="0" cy="85561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534B28-EFE5-0EA9-B7CB-16BB5C7B382F}"/>
                  </a:ext>
                </a:extLst>
              </p:cNvPr>
              <p:cNvSpPr txBox="1"/>
              <p:nvPr/>
            </p:nvSpPr>
            <p:spPr>
              <a:xfrm>
                <a:off x="5771851" y="2064012"/>
                <a:ext cx="1278088" cy="3195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defTabSz="822960">
                  <a:spcAft>
                    <a:spcPts val="600"/>
                  </a:spcAft>
                </a:pPr>
                <a:r>
                  <a:rPr lang="en-US" sz="144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1 VM Page</a:t>
                </a:r>
                <a:endParaRPr lang="en-US" sz="160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FBEE66-6DE4-54A2-D633-57FBD9D5F05F}"/>
                </a:ext>
              </a:extLst>
            </p:cNvPr>
            <p:cNvSpPr txBox="1"/>
            <p:nvPr/>
          </p:nvSpPr>
          <p:spPr>
            <a:xfrm>
              <a:off x="7100099" y="4239991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2960">
                <a:spcAft>
                  <a:spcPts val="600"/>
                </a:spcAft>
              </a:pPr>
              <a:r>
                <a:rPr lang="en-US" sz="16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mmap</a:t>
              </a:r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4D844F-E304-AFB7-FC75-FE4335BD4AFC}"/>
                </a:ext>
              </a:extLst>
            </p:cNvPr>
            <p:cNvSpPr txBox="1"/>
            <p:nvPr/>
          </p:nvSpPr>
          <p:spPr>
            <a:xfrm>
              <a:off x="6500320" y="3484362"/>
              <a:ext cx="1278088" cy="3195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defTabSz="822960">
                <a:spcAft>
                  <a:spcPts val="600"/>
                </a:spcAft>
              </a:pPr>
              <a:r>
                <a:rPr lang="en-US" sz="144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1 VM Page</a:t>
              </a:r>
              <a:endParaRPr lang="en-US" sz="16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537F4A1-2D05-914D-CE1F-D0BF51CF3CED}"/>
              </a:ext>
            </a:extLst>
          </p:cNvPr>
          <p:cNvSpPr txBox="1"/>
          <p:nvPr/>
        </p:nvSpPr>
        <p:spPr>
          <a:xfrm>
            <a:off x="506956" y="456215"/>
            <a:ext cx="4588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kern="1200" dirty="0">
                <a:latin typeface="Bell MT" panose="02020503060305020303" pitchFamily="18" charset="0"/>
              </a:rPr>
              <a:t>VM Page Management</a:t>
            </a:r>
            <a:endParaRPr lang="en-US" sz="36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524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F68C1BA-65B3-C7CE-7BC8-065B9AE5A46F}"/>
              </a:ext>
            </a:extLst>
          </p:cNvPr>
          <p:cNvGrpSpPr/>
          <p:nvPr/>
        </p:nvGrpSpPr>
        <p:grpSpPr>
          <a:xfrm>
            <a:off x="333362" y="537814"/>
            <a:ext cx="1935170" cy="6036741"/>
            <a:chOff x="820842" y="363894"/>
            <a:chExt cx="1698423" cy="56185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979A59-2EB8-6E55-E744-D050E9331FD3}"/>
                </a:ext>
              </a:extLst>
            </p:cNvPr>
            <p:cNvSpPr/>
            <p:nvPr/>
          </p:nvSpPr>
          <p:spPr>
            <a:xfrm>
              <a:off x="820842" y="363894"/>
              <a:ext cx="1616601" cy="3862873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010444-6BDE-1D7F-2F7D-6CF24BC6D42F}"/>
                </a:ext>
              </a:extLst>
            </p:cNvPr>
            <p:cNvSpPr txBox="1"/>
            <p:nvPr/>
          </p:nvSpPr>
          <p:spPr>
            <a:xfrm>
              <a:off x="820842" y="5243804"/>
              <a:ext cx="169842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When new VM Page is requested from kernel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697534-CCE0-821D-FD83-F9CF6F1655B9}"/>
                </a:ext>
              </a:extLst>
            </p:cNvPr>
            <p:cNvSpPr/>
            <p:nvPr/>
          </p:nvSpPr>
          <p:spPr>
            <a:xfrm>
              <a:off x="820842" y="4236098"/>
              <a:ext cx="1616601" cy="10077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is_free = TRUE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block_size = 4048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prev_block = nil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  next_block = nil  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7B64D3-3D1D-A209-0B34-A71472A39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90736"/>
              </p:ext>
            </p:extLst>
          </p:nvPr>
        </p:nvGraphicFramePr>
        <p:xfrm>
          <a:off x="2711005" y="155258"/>
          <a:ext cx="1611332" cy="332920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9104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9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9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91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732787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C5196C-E5FE-E270-2E18-598294894084}"/>
              </a:ext>
            </a:extLst>
          </p:cNvPr>
          <p:cNvSpPr txBox="1"/>
          <p:nvPr/>
        </p:nvSpPr>
        <p:spPr>
          <a:xfrm>
            <a:off x="2366261" y="3484461"/>
            <a:ext cx="230082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6BB690-31AE-FC3E-56F6-E2FF93ECEF7F}"/>
              </a:ext>
            </a:extLst>
          </p:cNvPr>
          <p:cNvCxnSpPr>
            <a:cxnSpLocks/>
          </p:cNvCxnSpPr>
          <p:nvPr/>
        </p:nvCxnSpPr>
        <p:spPr>
          <a:xfrm>
            <a:off x="4025697" y="3240468"/>
            <a:ext cx="119434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42A4EBA-6E9F-E404-1DB2-868F65E63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6" t="11653" r="4395" b="10592"/>
          <a:stretch/>
        </p:blipFill>
        <p:spPr>
          <a:xfrm>
            <a:off x="5220037" y="3712468"/>
            <a:ext cx="6199310" cy="286208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20F0FA6-2D89-CBC9-ED25-3D35E0C10035}"/>
              </a:ext>
            </a:extLst>
          </p:cNvPr>
          <p:cNvGrpSpPr/>
          <p:nvPr/>
        </p:nvGrpSpPr>
        <p:grpSpPr>
          <a:xfrm>
            <a:off x="5220037" y="155259"/>
            <a:ext cx="1359100" cy="3329205"/>
            <a:chOff x="7124712" y="433101"/>
            <a:chExt cx="1611333" cy="441337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BA512B-A0E7-96D0-AEE6-75F9CC5F4E05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F6A3C5-7C9D-F86D-0C59-10CDBA9FCB29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AD0E1B-32EF-63D1-AC45-00F1CAC194EB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5153C1-2E2F-9CF9-404B-30B84B2137BE}"/>
              </a:ext>
            </a:extLst>
          </p:cNvPr>
          <p:cNvGrpSpPr/>
          <p:nvPr/>
        </p:nvGrpSpPr>
        <p:grpSpPr>
          <a:xfrm>
            <a:off x="7327036" y="155259"/>
            <a:ext cx="1359100" cy="3329205"/>
            <a:chOff x="7124712" y="433101"/>
            <a:chExt cx="1611333" cy="441337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AD3C71-9E6B-9905-5A2C-9E32C1EC745B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29CBB2-F11B-64C5-DECE-59B172C182D1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36439E-7F5D-E755-7D28-40C9E89BC310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pg_family</a:t>
              </a:r>
              <a:endParaRPr lang="en-US" sz="1400" dirty="0"/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5086DE-6F66-2FFA-5440-06A0922CE505}"/>
              </a:ext>
            </a:extLst>
          </p:cNvPr>
          <p:cNvCxnSpPr>
            <a:cxnSpLocks/>
          </p:cNvCxnSpPr>
          <p:nvPr/>
        </p:nvCxnSpPr>
        <p:spPr>
          <a:xfrm>
            <a:off x="6394310" y="324046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82B97D-ED5B-4053-4700-75E073170864}"/>
              </a:ext>
            </a:extLst>
          </p:cNvPr>
          <p:cNvGrpSpPr/>
          <p:nvPr/>
        </p:nvGrpSpPr>
        <p:grpSpPr>
          <a:xfrm>
            <a:off x="9434034" y="155259"/>
            <a:ext cx="1359099" cy="3329205"/>
            <a:chOff x="9434034" y="155259"/>
            <a:chExt cx="1359099" cy="33292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45FC5EE-2AF8-2943-2CFC-33FCA8C3ECFE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397ABED-DDF8-C2C8-9BB1-A367CE5A28D3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FDFE51A-22E4-5045-14D9-401FFC4D513F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10DAEC7-5CBF-E2EE-4B86-1B82E354E3C7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F9BE55-5159-D9A5-1908-85AD270AB24F}"/>
              </a:ext>
            </a:extLst>
          </p:cNvPr>
          <p:cNvCxnSpPr>
            <a:cxnSpLocks/>
          </p:cNvCxnSpPr>
          <p:nvPr/>
        </p:nvCxnSpPr>
        <p:spPr>
          <a:xfrm>
            <a:off x="8524673" y="324046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562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38CBB-E117-3069-E7FD-FE09E21B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dirty="0">
                <a:solidFill>
                  <a:srgbClr val="FFFFFF"/>
                </a:solidFill>
                <a:latin typeface="Bell MT" panose="02020503060305020303" pitchFamily="18" charset="0"/>
              </a:rPr>
              <a:t>APIs for VM Data Page Management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A98CB6-A6CD-590D-F511-11286F028E7A}"/>
              </a:ext>
            </a:extLst>
          </p:cNvPr>
          <p:cNvSpPr txBox="1">
            <a:spLocks/>
          </p:cNvSpPr>
          <p:nvPr/>
        </p:nvSpPr>
        <p:spPr>
          <a:xfrm>
            <a:off x="1232276" y="3801997"/>
            <a:ext cx="7172077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#define MARK_VM_PAGE_EMPTY(</a:t>
            </a:r>
            <a:r>
              <a:rPr lang="en-US" sz="1800" dirty="0" err="1"/>
              <a:t>vm_page_t_ptr</a:t>
            </a:r>
            <a:r>
              <a:rPr lang="en-US" sz="1800" dirty="0"/>
              <a:t>) </a:t>
            </a:r>
          </a:p>
          <a:p>
            <a:pPr marL="742950" lvl="2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Brief: Macro to mark a virtual memory page as empty.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792CD-5584-005A-7657-F6F7D8D43268}"/>
              </a:ext>
            </a:extLst>
          </p:cNvPr>
          <p:cNvSpPr>
            <a:spLocks/>
          </p:cNvSpPr>
          <p:nvPr/>
        </p:nvSpPr>
        <p:spPr>
          <a:xfrm>
            <a:off x="1232278" y="2110433"/>
            <a:ext cx="8033930" cy="18909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defTabSz="813816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kern="1200" dirty="0">
                <a:solidFill>
                  <a:schemeClr val="tx1"/>
                </a:solidFill>
              </a:rPr>
              <a:t>vm_bool_t mm_is_vm_page_empty(vm_page_t *</a:t>
            </a:r>
            <a:r>
              <a:rPr lang="fr-FR" kern="1200" dirty="0" err="1">
                <a:solidFill>
                  <a:schemeClr val="tx1"/>
                </a:solidFill>
              </a:rPr>
              <a:t>vm_page</a:t>
            </a:r>
            <a:r>
              <a:rPr lang="fr-FR" kern="1200" dirty="0">
                <a:solidFill>
                  <a:schemeClr val="tx1"/>
                </a:solidFill>
              </a:rPr>
              <a:t>);</a:t>
            </a:r>
          </a:p>
          <a:p>
            <a:pPr marL="406908" lvl="1" defTabSz="81381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kern="1200" dirty="0">
                <a:solidFill>
                  <a:schemeClr val="tx1"/>
                </a:solidFill>
              </a:rPr>
              <a:t>Brief: Checks if a virtual memory page is empty.</a:t>
            </a:r>
          </a:p>
          <a:p>
            <a:pPr marL="406908" lvl="1" defTabSz="81381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kern="1200" dirty="0">
                <a:solidFill>
                  <a:schemeClr val="tx1"/>
                </a:solidFill>
              </a:rPr>
              <a:t>Return: </a:t>
            </a:r>
          </a:p>
          <a:p>
            <a:pPr marL="813816" lvl="2" defTabSz="813816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</a:rPr>
              <a:t>MM_TRUE if the page is empty.</a:t>
            </a:r>
          </a:p>
          <a:p>
            <a:pPr marL="813816" lvl="2" defTabSz="813816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</a:rPr>
              <a:t>MM_FALSE if the page is not empty or if the input pointer is NULL</a:t>
            </a:r>
            <a:r>
              <a:rPr lang="en-US" kern="1200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05BE98-C67E-E7B7-D36A-57BC014C6013}"/>
              </a:ext>
            </a:extLst>
          </p:cNvPr>
          <p:cNvGrpSpPr/>
          <p:nvPr/>
        </p:nvGrpSpPr>
        <p:grpSpPr>
          <a:xfrm>
            <a:off x="9457904" y="1739349"/>
            <a:ext cx="1698423" cy="4327644"/>
            <a:chOff x="9434034" y="155259"/>
            <a:chExt cx="1359099" cy="332920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3C79DE-9C39-FFA6-56F4-DA558FF48189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2B1D218-123C-53BB-25A2-757B1E97B16A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C545CBE-0468-266C-6E84-EF8E87466C05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F5588CC-ED67-D1C7-6FB3-D25088EF200F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310A494-BC19-675D-5EB4-BF5A78A8C13B}"/>
              </a:ext>
            </a:extLst>
          </p:cNvPr>
          <p:cNvSpPr txBox="1"/>
          <p:nvPr/>
        </p:nvSpPr>
        <p:spPr>
          <a:xfrm>
            <a:off x="9457903" y="6093164"/>
            <a:ext cx="1698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2676798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E6AFA18-2C81-138D-36ED-FBD02E59F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111020"/>
              </p:ext>
            </p:extLst>
          </p:nvPr>
        </p:nvGraphicFramePr>
        <p:xfrm>
          <a:off x="3800052" y="1051321"/>
          <a:ext cx="1611332" cy="23410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566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566984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96DA1E4-0221-D65A-90DF-DD6C3E95178A}"/>
              </a:ext>
            </a:extLst>
          </p:cNvPr>
          <p:cNvSpPr txBox="1"/>
          <p:nvPr/>
        </p:nvSpPr>
        <p:spPr>
          <a:xfrm>
            <a:off x="3455308" y="3377326"/>
            <a:ext cx="230082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6CEDA3-FBAE-982A-AE3A-381418C4D2AC}"/>
              </a:ext>
            </a:extLst>
          </p:cNvPr>
          <p:cNvCxnSpPr>
            <a:cxnSpLocks/>
          </p:cNvCxnSpPr>
          <p:nvPr/>
        </p:nvCxnSpPr>
        <p:spPr>
          <a:xfrm>
            <a:off x="5141167" y="3194577"/>
            <a:ext cx="10181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267108-CA94-0577-BFB7-A9EECA672E1D}"/>
              </a:ext>
            </a:extLst>
          </p:cNvPr>
          <p:cNvGrpSpPr/>
          <p:nvPr/>
        </p:nvGrpSpPr>
        <p:grpSpPr>
          <a:xfrm>
            <a:off x="6159285" y="399071"/>
            <a:ext cx="1359100" cy="2994945"/>
            <a:chOff x="7124712" y="433101"/>
            <a:chExt cx="1611333" cy="441337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D955FB4-EBA2-551C-C6B6-78BC921505C6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07BE45-64DF-5D32-542A-B3212FD81E12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863D98-F850-C423-1DD3-2DCAE0ED494C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C6EEAD-E419-7F52-D2CD-D998229514E3}"/>
              </a:ext>
            </a:extLst>
          </p:cNvPr>
          <p:cNvGrpSpPr/>
          <p:nvPr/>
        </p:nvGrpSpPr>
        <p:grpSpPr>
          <a:xfrm>
            <a:off x="8266284" y="399071"/>
            <a:ext cx="1359100" cy="2994945"/>
            <a:chOff x="7124712" y="433101"/>
            <a:chExt cx="1611333" cy="4413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ED6B4D-8B2B-750E-435B-12E77513B70E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6890DB-9D84-F700-1BD0-6707DB0EDF02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B16DE60-E31B-BE3E-AB0F-3AB142D3D742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42D04A-33AF-097D-55D3-A8AABDF81393}"/>
              </a:ext>
            </a:extLst>
          </p:cNvPr>
          <p:cNvCxnSpPr>
            <a:cxnSpLocks/>
          </p:cNvCxnSpPr>
          <p:nvPr/>
        </p:nvCxnSpPr>
        <p:spPr>
          <a:xfrm>
            <a:off x="7333558" y="317451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4D379F-A0EA-2B6E-0231-E234CAAF995C}"/>
              </a:ext>
            </a:extLst>
          </p:cNvPr>
          <p:cNvGrpSpPr/>
          <p:nvPr/>
        </p:nvGrpSpPr>
        <p:grpSpPr>
          <a:xfrm>
            <a:off x="10373282" y="399071"/>
            <a:ext cx="1359099" cy="2994945"/>
            <a:chOff x="9434034" y="155259"/>
            <a:chExt cx="1359099" cy="332920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C12484-3F93-ED88-54D0-15EB81963800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55BB1FD-2572-5340-0C21-CB28CEEC4054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03419C8-22BB-ED18-3A0D-E6923B87E0E9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9CB0B57-FC8F-B511-939D-977E5225564A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pg_family</a:t>
                </a:r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89841C-6F52-C5EE-136E-B579617730FE}"/>
              </a:ext>
            </a:extLst>
          </p:cNvPr>
          <p:cNvCxnSpPr>
            <a:cxnSpLocks/>
          </p:cNvCxnSpPr>
          <p:nvPr/>
        </p:nvCxnSpPr>
        <p:spPr>
          <a:xfrm>
            <a:off x="9463921" y="3174518"/>
            <a:ext cx="106504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2CD81AB-7932-1EA6-5480-75AFBB3CA53E}"/>
              </a:ext>
            </a:extLst>
          </p:cNvPr>
          <p:cNvGrpSpPr/>
          <p:nvPr/>
        </p:nvGrpSpPr>
        <p:grpSpPr>
          <a:xfrm>
            <a:off x="393290" y="4157915"/>
            <a:ext cx="10687665" cy="690772"/>
            <a:chOff x="393290" y="4157915"/>
            <a:chExt cx="10687665" cy="69077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8BF5CA8-DB1B-DC56-316C-D33DBB81FEE8}"/>
                </a:ext>
              </a:extLst>
            </p:cNvPr>
            <p:cNvSpPr/>
            <p:nvPr/>
          </p:nvSpPr>
          <p:spPr>
            <a:xfrm>
              <a:off x="393290" y="4320275"/>
              <a:ext cx="10687665" cy="528412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 err="1"/>
                <a:t>curr</a:t>
              </a:r>
              <a:r>
                <a:rPr lang="en-US" sz="1400" kern="1200" dirty="0"/>
                <a:t>: Pointer variable to hold the current virtual memory page during iteration</a:t>
              </a: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0EB561C-5DFC-BF26-6945-CD1FA84427E3}"/>
                </a:ext>
              </a:extLst>
            </p:cNvPr>
            <p:cNvSpPr/>
            <p:nvPr/>
          </p:nvSpPr>
          <p:spPr>
            <a:xfrm>
              <a:off x="927673" y="4157915"/>
              <a:ext cx="7481365" cy="32472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vm_page_t *</a:t>
              </a:r>
              <a:r>
                <a:rPr lang="en-US" sz="1600" kern="1200" dirty="0" err="1"/>
                <a:t>curr</a:t>
              </a:r>
              <a:r>
                <a:rPr lang="en-US" sz="1600" kern="1200" dirty="0"/>
                <a:t> = NULL;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022BDF-63AC-46BB-3EC0-BBBD0D355231}"/>
              </a:ext>
            </a:extLst>
          </p:cNvPr>
          <p:cNvGrpSpPr/>
          <p:nvPr/>
        </p:nvGrpSpPr>
        <p:grpSpPr>
          <a:xfrm>
            <a:off x="393290" y="4908087"/>
            <a:ext cx="10687665" cy="690772"/>
            <a:chOff x="393290" y="4908087"/>
            <a:chExt cx="10687665" cy="6907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14F1E63-EE8A-103B-BD6F-C75E35C02D5D}"/>
                </a:ext>
              </a:extLst>
            </p:cNvPr>
            <p:cNvSpPr/>
            <p:nvPr/>
          </p:nvSpPr>
          <p:spPr>
            <a:xfrm>
              <a:off x="393290" y="5070447"/>
              <a:ext cx="10687665" cy="528412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Brief: Macro to iterate over virtual memory pages beginning from the first page of a page family.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D426D0A-C2D3-0255-5315-ABF06B134BB2}"/>
                </a:ext>
              </a:extLst>
            </p:cNvPr>
            <p:cNvSpPr/>
            <p:nvPr/>
          </p:nvSpPr>
          <p:spPr>
            <a:xfrm>
              <a:off x="927673" y="4908087"/>
              <a:ext cx="7481365" cy="32472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ITERATE_VM_PAGE_BEGIN(</a:t>
              </a:r>
              <a:r>
                <a:rPr lang="en-US" sz="1600" kern="1200" dirty="0" err="1"/>
                <a:t>vm_page_family_ptr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curr</a:t>
              </a:r>
              <a:r>
                <a:rPr lang="en-US" sz="1600" kern="1200" dirty="0"/>
                <a:t>)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AB0710-D9BE-6E07-4D84-4CF41C192273}"/>
              </a:ext>
            </a:extLst>
          </p:cNvPr>
          <p:cNvGrpSpPr/>
          <p:nvPr/>
        </p:nvGrpSpPr>
        <p:grpSpPr>
          <a:xfrm>
            <a:off x="393290" y="5658260"/>
            <a:ext cx="10687665" cy="690772"/>
            <a:chOff x="393290" y="5658260"/>
            <a:chExt cx="10687665" cy="69077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D12524-E6B7-85EE-6E69-F83CB0A360F4}"/>
                </a:ext>
              </a:extLst>
            </p:cNvPr>
            <p:cNvSpPr/>
            <p:nvPr/>
          </p:nvSpPr>
          <p:spPr>
            <a:xfrm>
              <a:off x="393290" y="5820620"/>
              <a:ext cx="10687665" cy="528412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Brief: Macro marking the end of the iteration over virtual memory pages.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C158B5B-A39D-AB4B-59E4-89424CAEB8A0}"/>
                </a:ext>
              </a:extLst>
            </p:cNvPr>
            <p:cNvSpPr/>
            <p:nvPr/>
          </p:nvSpPr>
          <p:spPr>
            <a:xfrm>
              <a:off x="927673" y="5658260"/>
              <a:ext cx="7481365" cy="32472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#define define ITERATE_VM_PAGE_END(</a:t>
              </a:r>
              <a:r>
                <a:rPr lang="en-US" sz="1600" kern="1200" dirty="0" err="1"/>
                <a:t>vm_page_family_ptr</a:t>
              </a:r>
              <a:r>
                <a:rPr lang="en-US" sz="1600" kern="1200" dirty="0"/>
                <a:t>, </a:t>
              </a:r>
              <a:r>
                <a:rPr lang="en-US" sz="1600" kern="1200" dirty="0" err="1"/>
                <a:t>curr</a:t>
              </a:r>
              <a:r>
                <a:rPr lang="en-US" sz="1600" kern="1200" dirty="0"/>
                <a:t>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6614ED1-4FA1-B70B-868A-E75FB7291C55}"/>
              </a:ext>
            </a:extLst>
          </p:cNvPr>
          <p:cNvSpPr txBox="1"/>
          <p:nvPr/>
        </p:nvSpPr>
        <p:spPr>
          <a:xfrm>
            <a:off x="136528" y="151509"/>
            <a:ext cx="5125057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I</a:t>
            </a:r>
            <a:r>
              <a:rPr lang="en-US" sz="3200" kern="1200" dirty="0">
                <a:latin typeface="Bell MT" panose="02020503060305020303" pitchFamily="18" charset="0"/>
              </a:rPr>
              <a:t>terate over virtual memory</a:t>
            </a:r>
          </a:p>
          <a:p>
            <a:r>
              <a:rPr lang="en-US" sz="3200" kern="1200" dirty="0">
                <a:latin typeface="Bell MT" panose="02020503060305020303" pitchFamily="18" charset="0"/>
              </a:rPr>
              <a:t> pages</a:t>
            </a:r>
            <a:endParaRPr lang="en-US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41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6A96-D654-46FC-D5A7-76652F5C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319944"/>
            <a:ext cx="7335835" cy="1046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 UNIX like OS,  there are two primary systems calls used to allocate/deallocate virtual memory blocks from the OS by a running process are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1CC74-A247-E63A-F66F-C08F1E3BCD75}"/>
              </a:ext>
            </a:extLst>
          </p:cNvPr>
          <p:cNvSpPr txBox="1"/>
          <p:nvPr/>
        </p:nvSpPr>
        <p:spPr>
          <a:xfrm>
            <a:off x="2548757" y="1549730"/>
            <a:ext cx="2480013" cy="1046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      malloc/free</a:t>
            </a:r>
          </a:p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(glibC library functions)</a:t>
            </a:r>
          </a:p>
          <a:p>
            <a:pPr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E41EFC7-6C29-4AA6-3503-DBACC630DF3F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1911543" y="2072949"/>
            <a:ext cx="637215" cy="1120477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83922BC-A27A-56E1-115F-639B63C9CEEA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5028770" y="2072950"/>
            <a:ext cx="575126" cy="1120476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F7DA9D-1ED8-F2E0-11C7-CF4173688697}"/>
              </a:ext>
            </a:extLst>
          </p:cNvPr>
          <p:cNvSpPr txBox="1"/>
          <p:nvPr/>
        </p:nvSpPr>
        <p:spPr>
          <a:xfrm>
            <a:off x="1013017" y="3193427"/>
            <a:ext cx="1797050" cy="336118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syscall: sbrk/brk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4BC2B-8F2B-30AB-EAA7-6BAED5953F87}"/>
              </a:ext>
            </a:extLst>
          </p:cNvPr>
          <p:cNvSpPr txBox="1"/>
          <p:nvPr/>
        </p:nvSpPr>
        <p:spPr>
          <a:xfrm>
            <a:off x="4277852" y="3193426"/>
            <a:ext cx="2652088" cy="6617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mmap/munmap (glibC fn)</a:t>
            </a:r>
          </a:p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syscall: mmap_pgoff()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D4EE6-78B9-8FA7-B337-5AD4960C3549}"/>
              </a:ext>
            </a:extLst>
          </p:cNvPr>
          <p:cNvSpPr txBox="1"/>
          <p:nvPr/>
        </p:nvSpPr>
        <p:spPr>
          <a:xfrm>
            <a:off x="565150" y="4003218"/>
            <a:ext cx="6447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Standard glibC memory management functions malloc, free, realloc, calloc, etc. invokes systems calls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this project, we shall go to make use of “mmap/munmap” functions for memory allocation for a process from kernel instead of sbrk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How do malloc &amp; free work in C!">
            <a:extLst>
              <a:ext uri="{FF2B5EF4-FFF2-40B4-BE49-F238E27FC236}">
                <a16:creationId xmlns:a16="http://schemas.microsoft.com/office/drawing/2014/main" id="{FF3346F5-CC62-168B-4F30-44B430F4B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71" y="702639"/>
            <a:ext cx="310515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5961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B4A1-2591-D980-22BA-0130D7C4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70911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Iteration over all memory blocks within a virtual memory page.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BAC455-75A7-135A-07C5-317A53246CD1}"/>
              </a:ext>
            </a:extLst>
          </p:cNvPr>
          <p:cNvGrpSpPr/>
          <p:nvPr/>
        </p:nvGrpSpPr>
        <p:grpSpPr>
          <a:xfrm>
            <a:off x="618239" y="1690688"/>
            <a:ext cx="8993304" cy="1117125"/>
            <a:chOff x="393291" y="4908087"/>
            <a:chExt cx="8945549" cy="65517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F4A3B80-D9B5-7A69-443A-12B976312174}"/>
                </a:ext>
              </a:extLst>
            </p:cNvPr>
            <p:cNvSpPr/>
            <p:nvPr/>
          </p:nvSpPr>
          <p:spPr>
            <a:xfrm>
              <a:off x="393291" y="5070446"/>
              <a:ext cx="8945549" cy="492813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kern="1200" dirty="0"/>
                <a:t>Brief: </a:t>
              </a:r>
              <a:r>
                <a:rPr lang="en-US" sz="1600" dirty="0"/>
                <a:t>Macro to begin iteration over all memory blocks 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dirty="0" err="1"/>
                <a:t>curr</a:t>
              </a:r>
              <a:r>
                <a:rPr lang="en-US" sz="1600" dirty="0"/>
                <a:t>: Pointer to hold the current memory block during iteration.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39863D2-79BA-368D-0F82-2CDDE01886DD}"/>
                </a:ext>
              </a:extLst>
            </p:cNvPr>
            <p:cNvSpPr/>
            <p:nvPr/>
          </p:nvSpPr>
          <p:spPr>
            <a:xfrm>
              <a:off x="927673" y="4908087"/>
              <a:ext cx="7481365" cy="223302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r>
                <a:rPr lang="en-US" sz="1600" dirty="0"/>
                <a:t>#define ITERATE_VM_PAGE_ALL_BLOCKS_BEGIN(</a:t>
              </a:r>
              <a:r>
                <a:rPr lang="en-US" sz="1600" dirty="0" err="1"/>
                <a:t>vm_page_ptr</a:t>
              </a:r>
              <a:r>
                <a:rPr lang="en-US" sz="1600" dirty="0"/>
                <a:t>, </a:t>
              </a:r>
              <a:r>
                <a:rPr lang="en-US" sz="1600" dirty="0" err="1"/>
                <a:t>curr</a:t>
              </a:r>
              <a:r>
                <a:rPr lang="en-US" sz="1600" dirty="0"/>
                <a:t>)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350238-88BA-30B6-DFEE-944CD4EB61AB}"/>
              </a:ext>
            </a:extLst>
          </p:cNvPr>
          <p:cNvGrpSpPr/>
          <p:nvPr/>
        </p:nvGrpSpPr>
        <p:grpSpPr>
          <a:xfrm>
            <a:off x="618239" y="2901285"/>
            <a:ext cx="8993304" cy="836321"/>
            <a:chOff x="393291" y="4908088"/>
            <a:chExt cx="8945549" cy="49048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5B7D77-ED41-13EE-7AF7-1299258F2983}"/>
                </a:ext>
              </a:extLst>
            </p:cNvPr>
            <p:cNvSpPr/>
            <p:nvPr/>
          </p:nvSpPr>
          <p:spPr>
            <a:xfrm>
              <a:off x="393291" y="5070446"/>
              <a:ext cx="8945549" cy="328128"/>
            </a:xfrm>
            <a:custGeom>
              <a:avLst/>
              <a:gdLst>
                <a:gd name="connsiteX0" fmla="*/ 0 w 10687665"/>
                <a:gd name="connsiteY0" fmla="*/ 0 h 528412"/>
                <a:gd name="connsiteX1" fmla="*/ 10687665 w 10687665"/>
                <a:gd name="connsiteY1" fmla="*/ 0 h 528412"/>
                <a:gd name="connsiteX2" fmla="*/ 10687665 w 10687665"/>
                <a:gd name="connsiteY2" fmla="*/ 528412 h 528412"/>
                <a:gd name="connsiteX3" fmla="*/ 0 w 10687665"/>
                <a:gd name="connsiteY3" fmla="*/ 528412 h 528412"/>
                <a:gd name="connsiteX4" fmla="*/ 0 w 10687665"/>
                <a:gd name="connsiteY4" fmla="*/ 0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665" h="528412">
                  <a:moveTo>
                    <a:pt x="0" y="0"/>
                  </a:moveTo>
                  <a:lnTo>
                    <a:pt x="10687665" y="0"/>
                  </a:lnTo>
                  <a:lnTo>
                    <a:pt x="10687665" y="528412"/>
                  </a:lnTo>
                  <a:lnTo>
                    <a:pt x="0" y="5284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482" tIns="229108" rIns="829482" bIns="99568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kern="1200" dirty="0"/>
                <a:t>Brief: </a:t>
              </a:r>
              <a:r>
                <a:rPr lang="en-US" sz="1600" dirty="0"/>
                <a:t>Macro to end iteration over all memory blocks.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D403D61-3930-71CE-119B-1A7FF68578D4}"/>
                </a:ext>
              </a:extLst>
            </p:cNvPr>
            <p:cNvSpPr/>
            <p:nvPr/>
          </p:nvSpPr>
          <p:spPr>
            <a:xfrm>
              <a:off x="927673" y="4908088"/>
              <a:ext cx="7481365" cy="251340"/>
            </a:xfrm>
            <a:custGeom>
              <a:avLst/>
              <a:gdLst>
                <a:gd name="connsiteX0" fmla="*/ 0 w 7481365"/>
                <a:gd name="connsiteY0" fmla="*/ 54121 h 324720"/>
                <a:gd name="connsiteX1" fmla="*/ 54121 w 7481365"/>
                <a:gd name="connsiteY1" fmla="*/ 0 h 324720"/>
                <a:gd name="connsiteX2" fmla="*/ 7427244 w 7481365"/>
                <a:gd name="connsiteY2" fmla="*/ 0 h 324720"/>
                <a:gd name="connsiteX3" fmla="*/ 7481365 w 7481365"/>
                <a:gd name="connsiteY3" fmla="*/ 54121 h 324720"/>
                <a:gd name="connsiteX4" fmla="*/ 7481365 w 7481365"/>
                <a:gd name="connsiteY4" fmla="*/ 270599 h 324720"/>
                <a:gd name="connsiteX5" fmla="*/ 7427244 w 7481365"/>
                <a:gd name="connsiteY5" fmla="*/ 324720 h 324720"/>
                <a:gd name="connsiteX6" fmla="*/ 54121 w 7481365"/>
                <a:gd name="connsiteY6" fmla="*/ 324720 h 324720"/>
                <a:gd name="connsiteX7" fmla="*/ 0 w 7481365"/>
                <a:gd name="connsiteY7" fmla="*/ 270599 h 324720"/>
                <a:gd name="connsiteX8" fmla="*/ 0 w 7481365"/>
                <a:gd name="connsiteY8" fmla="*/ 54121 h 3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1365" h="324720">
                  <a:moveTo>
                    <a:pt x="0" y="54121"/>
                  </a:moveTo>
                  <a:cubicBezTo>
                    <a:pt x="0" y="24231"/>
                    <a:pt x="24231" y="0"/>
                    <a:pt x="54121" y="0"/>
                  </a:cubicBezTo>
                  <a:lnTo>
                    <a:pt x="7427244" y="0"/>
                  </a:lnTo>
                  <a:cubicBezTo>
                    <a:pt x="7457134" y="0"/>
                    <a:pt x="7481365" y="24231"/>
                    <a:pt x="7481365" y="54121"/>
                  </a:cubicBezTo>
                  <a:lnTo>
                    <a:pt x="7481365" y="270599"/>
                  </a:lnTo>
                  <a:cubicBezTo>
                    <a:pt x="7481365" y="300489"/>
                    <a:pt x="7457134" y="324720"/>
                    <a:pt x="7427244" y="324720"/>
                  </a:cubicBezTo>
                  <a:lnTo>
                    <a:pt x="54121" y="324720"/>
                  </a:lnTo>
                  <a:cubicBezTo>
                    <a:pt x="24231" y="324720"/>
                    <a:pt x="0" y="300489"/>
                    <a:pt x="0" y="270599"/>
                  </a:cubicBezTo>
                  <a:lnTo>
                    <a:pt x="0" y="54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630" tIns="15852" rIns="298630" bIns="15852" numCol="1" spcCol="1270" anchor="ctr" anchorCtr="0">
              <a:noAutofit/>
            </a:bodyPr>
            <a:lstStyle/>
            <a:p>
              <a:r>
                <a:rPr lang="en-US" sz="1600" dirty="0"/>
                <a:t> #define ITERATE_VM_PAGE_ALL_BLOCKS_END(</a:t>
              </a:r>
              <a:r>
                <a:rPr lang="en-US" sz="1600" dirty="0" err="1"/>
                <a:t>vm_page_ptr</a:t>
              </a:r>
              <a:r>
                <a:rPr lang="en-US" sz="1600" dirty="0"/>
                <a:t>, </a:t>
              </a:r>
              <a:r>
                <a:rPr lang="en-US" sz="1600" dirty="0" err="1"/>
                <a:t>curr</a:t>
              </a:r>
              <a:r>
                <a:rPr lang="en-US" sz="1600" dirty="0"/>
                <a:t>)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06722D-6AA2-4D57-20A8-BBC92CEDB789}"/>
              </a:ext>
            </a:extLst>
          </p:cNvPr>
          <p:cNvGrpSpPr/>
          <p:nvPr/>
        </p:nvGrpSpPr>
        <p:grpSpPr>
          <a:xfrm>
            <a:off x="10148775" y="711520"/>
            <a:ext cx="1359101" cy="5900217"/>
            <a:chOff x="10148775" y="711520"/>
            <a:chExt cx="1359101" cy="59002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F0D267-B0EE-5A6D-779F-E7EDF0CF0674}"/>
                </a:ext>
              </a:extLst>
            </p:cNvPr>
            <p:cNvSpPr txBox="1"/>
            <p:nvPr/>
          </p:nvSpPr>
          <p:spPr>
            <a:xfrm>
              <a:off x="10313503" y="6242405"/>
              <a:ext cx="102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VM Page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0C8B71-9978-6DF9-2F13-A7E8670C8B8E}"/>
                </a:ext>
              </a:extLst>
            </p:cNvPr>
            <p:cNvSpPr/>
            <p:nvPr/>
          </p:nvSpPr>
          <p:spPr>
            <a:xfrm>
              <a:off x="10148776" y="5355044"/>
              <a:ext cx="1359099" cy="1962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512684-784B-53E5-C1D8-3929C9DAE691}"/>
                </a:ext>
              </a:extLst>
            </p:cNvPr>
            <p:cNvSpPr/>
            <p:nvPr/>
          </p:nvSpPr>
          <p:spPr>
            <a:xfrm>
              <a:off x="10148775" y="711520"/>
              <a:ext cx="1359098" cy="2140152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E10635-E90B-2AEB-88BA-AFB95F542199}"/>
                </a:ext>
              </a:extLst>
            </p:cNvPr>
            <p:cNvSpPr/>
            <p:nvPr/>
          </p:nvSpPr>
          <p:spPr>
            <a:xfrm>
              <a:off x="10148777" y="5567614"/>
              <a:ext cx="1359099" cy="65850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AFDC8C-87CF-82ED-014A-4E92B367B35F}"/>
                </a:ext>
              </a:extLst>
            </p:cNvPr>
            <p:cNvSpPr/>
            <p:nvPr/>
          </p:nvSpPr>
          <p:spPr>
            <a:xfrm>
              <a:off x="10148776" y="4401312"/>
              <a:ext cx="1359098" cy="937448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B86247B-B0EA-B8A1-C40E-81E7ACC9426C}"/>
                </a:ext>
              </a:extLst>
            </p:cNvPr>
            <p:cNvSpPr/>
            <p:nvPr/>
          </p:nvSpPr>
          <p:spPr>
            <a:xfrm>
              <a:off x="10148776" y="4205026"/>
              <a:ext cx="1359099" cy="1962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3A5C4EB-07B8-FD37-8884-DDB00A5D0736}"/>
                </a:ext>
              </a:extLst>
            </p:cNvPr>
            <p:cNvSpPr/>
            <p:nvPr/>
          </p:nvSpPr>
          <p:spPr>
            <a:xfrm>
              <a:off x="10148776" y="3072384"/>
              <a:ext cx="1359098" cy="1140266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1E120A3-4537-0B64-D1DB-051537E484C7}"/>
                </a:ext>
              </a:extLst>
            </p:cNvPr>
            <p:cNvSpPr/>
            <p:nvPr/>
          </p:nvSpPr>
          <p:spPr>
            <a:xfrm>
              <a:off x="10148775" y="2867956"/>
              <a:ext cx="1359099" cy="1962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926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94CB-EA83-B536-F6F5-F373E1C1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71" y="373790"/>
            <a:ext cx="6411686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ll MT" panose="02020503060305020303" pitchFamily="18" charset="0"/>
              </a:rPr>
              <a:t>The size of Free Data Block of an Empty VM Page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1CCBB1-28B0-5407-E91A-F89E74538AE3}"/>
              </a:ext>
            </a:extLst>
          </p:cNvPr>
          <p:cNvGrpSpPr/>
          <p:nvPr/>
        </p:nvGrpSpPr>
        <p:grpSpPr>
          <a:xfrm>
            <a:off x="8329878" y="1699353"/>
            <a:ext cx="1523249" cy="4021494"/>
            <a:chOff x="9434034" y="155259"/>
            <a:chExt cx="1359099" cy="33292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05AE51-503B-ADD9-98EF-FA40695B30AC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8CD304B-40E1-3DEB-9A34-4A75146DE3EB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9F4A91-220C-AE66-16CC-624D589FD6CD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4289BF5-CDF8-7243-5BE6-6B7B8F1FC558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pg_family</a:t>
                </a:r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6DF055-8A3C-FE05-1024-DFE376785F85}"/>
              </a:ext>
            </a:extLst>
          </p:cNvPr>
          <p:cNvGrpSpPr/>
          <p:nvPr/>
        </p:nvGrpSpPr>
        <p:grpSpPr>
          <a:xfrm>
            <a:off x="10258580" y="665544"/>
            <a:ext cx="1523249" cy="5055303"/>
            <a:chOff x="10040864" y="153667"/>
            <a:chExt cx="1523249" cy="57899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1D1FB34-16FE-D60A-8BF3-8BDBF7979FCB}"/>
                </a:ext>
              </a:extLst>
            </p:cNvPr>
            <p:cNvGrpSpPr/>
            <p:nvPr/>
          </p:nvGrpSpPr>
          <p:grpSpPr>
            <a:xfrm>
              <a:off x="10040864" y="2527676"/>
              <a:ext cx="1523249" cy="3415923"/>
              <a:chOff x="9434034" y="656582"/>
              <a:chExt cx="1359099" cy="282788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AD5A350-15DE-30B6-994D-50B21E877F10}"/>
                  </a:ext>
                </a:extLst>
              </p:cNvPr>
              <p:cNvSpPr/>
              <p:nvPr/>
            </p:nvSpPr>
            <p:spPr>
              <a:xfrm>
                <a:off x="9434034" y="2544079"/>
                <a:ext cx="1359099" cy="21819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9796FDF-9A24-4DFD-697E-674D191C12B3}"/>
                  </a:ext>
                </a:extLst>
              </p:cNvPr>
              <p:cNvGrpSpPr/>
              <p:nvPr/>
            </p:nvGrpSpPr>
            <p:grpSpPr>
              <a:xfrm>
                <a:off x="9434034" y="656582"/>
                <a:ext cx="1359099" cy="2827882"/>
                <a:chOff x="9397227" y="656582"/>
                <a:chExt cx="1359099" cy="2827882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B34AC45-3552-2ED4-AE9F-A4B82ADFF6C7}"/>
                    </a:ext>
                  </a:extLst>
                </p:cNvPr>
                <p:cNvSpPr/>
                <p:nvPr/>
              </p:nvSpPr>
              <p:spPr>
                <a:xfrm>
                  <a:off x="9397228" y="656582"/>
                  <a:ext cx="1359098" cy="1877686"/>
                </a:xfrm>
                <a:prstGeom prst="rect">
                  <a:avLst/>
                </a:prstGeom>
                <a:solidFill>
                  <a:srgbClr val="CCD2D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4048 Byte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51633CE-3793-6744-3426-8079FDC6C77F}"/>
                    </a:ext>
                  </a:extLst>
                </p:cNvPr>
                <p:cNvSpPr/>
                <p:nvPr/>
              </p:nvSpPr>
              <p:spPr>
                <a:xfrm>
                  <a:off x="9397227" y="2752462"/>
                  <a:ext cx="1359099" cy="732002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pg_family</a:t>
                  </a:r>
                </a:p>
                <a:p>
                  <a:pPr algn="ctr"/>
                  <a:r>
                    <a:rPr lang="en-US" sz="1400" dirty="0"/>
                    <a:t>next</a:t>
                  </a:r>
                </a:p>
                <a:p>
                  <a:pPr algn="ctr"/>
                  <a:r>
                    <a:rPr lang="en-US" sz="1400" dirty="0"/>
                    <a:t>prev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9BE431-E6F9-FF81-EF8C-03129654FFEF}"/>
                </a:ext>
              </a:extLst>
            </p:cNvPr>
            <p:cNvSpPr/>
            <p:nvPr/>
          </p:nvSpPr>
          <p:spPr>
            <a:xfrm>
              <a:off x="10040864" y="153667"/>
              <a:ext cx="1523248" cy="2374009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F9B7B2A-4566-8986-CE73-179F3BA3C759}"/>
              </a:ext>
            </a:extLst>
          </p:cNvPr>
          <p:cNvSpPr txBox="1"/>
          <p:nvPr/>
        </p:nvSpPr>
        <p:spPr>
          <a:xfrm>
            <a:off x="8491722" y="5715298"/>
            <a:ext cx="119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09462-2F35-91AF-884D-6EFB659EB27F}"/>
              </a:ext>
            </a:extLst>
          </p:cNvPr>
          <p:cNvSpPr txBox="1"/>
          <p:nvPr/>
        </p:nvSpPr>
        <p:spPr>
          <a:xfrm>
            <a:off x="10143105" y="5715298"/>
            <a:ext cx="1754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 Contiguous </a:t>
            </a:r>
          </a:p>
          <a:p>
            <a:pPr algn="ctr"/>
            <a:r>
              <a:rPr lang="en-US" dirty="0"/>
              <a:t>VM Page</a:t>
            </a:r>
          </a:p>
          <a:p>
            <a:pPr algn="ctr"/>
            <a:r>
              <a:rPr lang="en-US" dirty="0"/>
              <a:t>(Giant VM Page)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F2B962-AD5B-2782-47BB-B47202FA2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7" t="16712" r="5178" b="16229"/>
          <a:stretch/>
        </p:blipFill>
        <p:spPr>
          <a:xfrm>
            <a:off x="410171" y="1812484"/>
            <a:ext cx="7302009" cy="18724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2F2382-C99B-A329-7BA3-49658069CAC5}"/>
              </a:ext>
            </a:extLst>
          </p:cNvPr>
          <p:cNvSpPr txBox="1"/>
          <p:nvPr/>
        </p:nvSpPr>
        <p:spPr>
          <a:xfrm>
            <a:off x="410171" y="3846391"/>
            <a:ext cx="7804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Brief: Calculates the maximum allocatable memory within a virtual memory  page.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units: The number of memory units to be allocated.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Return: The maximum allocatable memory size in bytes.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Note: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Giant VM Page: Two or more contiguous VM Pages.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09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53BC6-F394-8CC0-5671-12EF400F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38" y="391821"/>
            <a:ext cx="5651962" cy="1640180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Bell MT" panose="02020503060305020303" pitchFamily="18" charset="0"/>
              </a:rPr>
              <a:t>Delete VM Page and Free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3F99-D4D1-6961-58D9-9817AC6D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38" y="2125648"/>
            <a:ext cx="5956762" cy="22475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void </a:t>
            </a:r>
            <a:r>
              <a:rPr lang="en-US" sz="2000" dirty="0" err="1"/>
              <a:t>mm_page_delete_and_free</a:t>
            </a:r>
            <a:r>
              <a:rPr lang="en-US" sz="2000" dirty="0"/>
              <a:t>(vm_page_t *</a:t>
            </a:r>
            <a:r>
              <a:rPr lang="en-US" sz="2000" dirty="0" err="1"/>
              <a:t>vm_page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Brief: Deletes and frees a virtual memory page.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vm_page</a:t>
            </a:r>
            <a:r>
              <a:rPr lang="en-US" sz="2000" dirty="0"/>
              <a:t>: Pointer to the virtual memory page to be deleted and freed.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F6EBE94-2DE9-636E-598D-A017CBCFD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604812"/>
              </p:ext>
            </p:extLst>
          </p:nvPr>
        </p:nvGraphicFramePr>
        <p:xfrm>
          <a:off x="4610834" y="3729762"/>
          <a:ext cx="1211612" cy="203554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161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5055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50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734427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446C46D-80FC-F64B-C3F5-0F4A9AF659D2}"/>
              </a:ext>
            </a:extLst>
          </p:cNvPr>
          <p:cNvSpPr txBox="1"/>
          <p:nvPr/>
        </p:nvSpPr>
        <p:spPr>
          <a:xfrm>
            <a:off x="4234056" y="5767927"/>
            <a:ext cx="2031966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20C0B7-6961-F7EB-9A20-280D8EE288B1}"/>
              </a:ext>
            </a:extLst>
          </p:cNvPr>
          <p:cNvCxnSpPr>
            <a:cxnSpLocks/>
          </p:cNvCxnSpPr>
          <p:nvPr/>
        </p:nvCxnSpPr>
        <p:spPr>
          <a:xfrm>
            <a:off x="5714911" y="5516481"/>
            <a:ext cx="106473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0EEE1C-5700-847B-27EB-540A0FF4A641}"/>
              </a:ext>
            </a:extLst>
          </p:cNvPr>
          <p:cNvGrpSpPr/>
          <p:nvPr/>
        </p:nvGrpSpPr>
        <p:grpSpPr>
          <a:xfrm>
            <a:off x="6779644" y="2431272"/>
            <a:ext cx="1211614" cy="3329205"/>
            <a:chOff x="7124712" y="433101"/>
            <a:chExt cx="1611333" cy="441337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579F919-DE58-5B58-4121-AA1A1E5D6BF4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EAC6C0-8E72-5E52-F6DF-01E167285299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9481389-7D7E-E037-EC00-0566C5BFB4D6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098A46-39B6-B54B-19D8-1C1B8F5F74E2}"/>
              </a:ext>
            </a:extLst>
          </p:cNvPr>
          <p:cNvGrpSpPr/>
          <p:nvPr/>
        </p:nvGrpSpPr>
        <p:grpSpPr>
          <a:xfrm>
            <a:off x="8657997" y="2431272"/>
            <a:ext cx="1211614" cy="3329205"/>
            <a:chOff x="7124712" y="433101"/>
            <a:chExt cx="1611333" cy="441337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0F23A6A-DCB3-E280-FF82-C84350BD870E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207085F-F786-8730-5625-AB784B73667F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3E1B89-99F7-1C5D-F3C3-B5169FCFACCD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pg_family</a:t>
              </a:r>
              <a:endParaRPr lang="en-US" sz="1400" dirty="0"/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C5DE64-7971-F20B-3AEB-49E72EA492DC}"/>
              </a:ext>
            </a:extLst>
          </p:cNvPr>
          <p:cNvCxnSpPr>
            <a:cxnSpLocks/>
          </p:cNvCxnSpPr>
          <p:nvPr/>
        </p:nvCxnSpPr>
        <p:spPr>
          <a:xfrm>
            <a:off x="7826488" y="5516481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7516E5-95E4-3EB5-4031-7A90EEDF7E79}"/>
              </a:ext>
            </a:extLst>
          </p:cNvPr>
          <p:cNvGrpSpPr/>
          <p:nvPr/>
        </p:nvGrpSpPr>
        <p:grpSpPr>
          <a:xfrm>
            <a:off x="10536349" y="2431272"/>
            <a:ext cx="1211613" cy="3329205"/>
            <a:chOff x="9434034" y="155259"/>
            <a:chExt cx="1359099" cy="332920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4BB42E9-909F-086C-A95A-2E88F3AB3317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6F6012A-5D4B-7867-1712-964051538570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09BFE68-62CB-366B-50BF-9C812E0C41B6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99AC863-D3FA-D66F-4C76-BFD62A261DF7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85534D-14E8-40D1-B65E-825F7EA55276}"/>
              </a:ext>
            </a:extLst>
          </p:cNvPr>
          <p:cNvCxnSpPr>
            <a:cxnSpLocks/>
          </p:cNvCxnSpPr>
          <p:nvPr/>
        </p:nvCxnSpPr>
        <p:spPr>
          <a:xfrm>
            <a:off x="9725670" y="5516481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2697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E7B4C-A2C2-A29E-8C3A-40297D3D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35" y="378664"/>
            <a:ext cx="4959603" cy="830540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Bell MT" panose="02020503060305020303" pitchFamily="18" charset="0"/>
              </a:rPr>
              <a:t>Allocate VM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9A22-032B-70E2-F55F-9B5FE4B7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35" y="1361133"/>
            <a:ext cx="4959603" cy="3522569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vm_pagea_t</a:t>
            </a:r>
            <a:r>
              <a:rPr lang="en-US" sz="2000" dirty="0"/>
              <a:t> </a:t>
            </a:r>
            <a:r>
              <a:rPr lang="en-US" sz="2000" dirty="0" err="1"/>
              <a:t>allocate_vm_page</a:t>
            </a:r>
            <a:r>
              <a:rPr lang="en-US" sz="2000" dirty="0"/>
              <a:t>(vm_page_family_t *vm_page_family)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34CC4E-983E-B914-6348-066A717C2A50}"/>
              </a:ext>
            </a:extLst>
          </p:cNvPr>
          <p:cNvGrpSpPr/>
          <p:nvPr/>
        </p:nvGrpSpPr>
        <p:grpSpPr>
          <a:xfrm>
            <a:off x="10091956" y="492497"/>
            <a:ext cx="1616602" cy="5342864"/>
            <a:chOff x="9952402" y="232073"/>
            <a:chExt cx="1616602" cy="53428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894C758-99AB-9F08-BAFC-CFB236E976DA}"/>
                </a:ext>
              </a:extLst>
            </p:cNvPr>
            <p:cNvGrpSpPr/>
            <p:nvPr/>
          </p:nvGrpSpPr>
          <p:grpSpPr>
            <a:xfrm>
              <a:off x="9952402" y="232073"/>
              <a:ext cx="1616602" cy="4610862"/>
              <a:chOff x="503853" y="405881"/>
              <a:chExt cx="1856793" cy="461086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532774-F00F-1384-3221-70023F4DF606}"/>
                  </a:ext>
                </a:extLst>
              </p:cNvPr>
              <p:cNvSpPr/>
              <p:nvPr/>
            </p:nvSpPr>
            <p:spPr>
              <a:xfrm>
                <a:off x="503854" y="405881"/>
                <a:ext cx="1856792" cy="3656755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27E0A2-BB91-6F37-0026-20B7B21B6A8B}"/>
                  </a:ext>
                </a:extLst>
              </p:cNvPr>
              <p:cNvSpPr txBox="1"/>
              <p:nvPr/>
            </p:nvSpPr>
            <p:spPr>
              <a:xfrm>
                <a:off x="503853" y="4062636"/>
                <a:ext cx="1856792" cy="954107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is_free = TRUE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block_size = 4048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prev_block = nil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 next_block = nil  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75EEE5-0887-AF3E-D389-4272F56807AD}"/>
                </a:ext>
              </a:extLst>
            </p:cNvPr>
            <p:cNvSpPr/>
            <p:nvPr/>
          </p:nvSpPr>
          <p:spPr>
            <a:xfrm>
              <a:off x="9952402" y="4842935"/>
              <a:ext cx="1616601" cy="73200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D74AB80-9743-BD14-25BF-282B5F813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41299"/>
              </p:ext>
            </p:extLst>
          </p:nvPr>
        </p:nvGraphicFramePr>
        <p:xfrm>
          <a:off x="2450964" y="3804646"/>
          <a:ext cx="1211612" cy="203554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1161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5055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50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734427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D6107A7-E420-12AB-1751-7F1D6B86304D}"/>
              </a:ext>
            </a:extLst>
          </p:cNvPr>
          <p:cNvSpPr txBox="1"/>
          <p:nvPr/>
        </p:nvSpPr>
        <p:spPr>
          <a:xfrm>
            <a:off x="2074186" y="5842811"/>
            <a:ext cx="2031966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E3BC94-51B4-F8E4-9C3F-882E5FB300B5}"/>
              </a:ext>
            </a:extLst>
          </p:cNvPr>
          <p:cNvCxnSpPr>
            <a:cxnSpLocks/>
          </p:cNvCxnSpPr>
          <p:nvPr/>
        </p:nvCxnSpPr>
        <p:spPr>
          <a:xfrm>
            <a:off x="3555041" y="5591365"/>
            <a:ext cx="106473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E6BD32-BD31-6265-A326-C962AE22A68F}"/>
              </a:ext>
            </a:extLst>
          </p:cNvPr>
          <p:cNvGrpSpPr/>
          <p:nvPr/>
        </p:nvGrpSpPr>
        <p:grpSpPr>
          <a:xfrm>
            <a:off x="4619774" y="2506156"/>
            <a:ext cx="1211614" cy="3329205"/>
            <a:chOff x="7124712" y="433101"/>
            <a:chExt cx="1611333" cy="441337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417263E-751E-6E39-3871-1CF2C3EEF25D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07E79F8-A224-E158-9440-BDB92A84566D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1A7899B-180F-7DBE-AEEA-2BA6F14329BD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pg_family</a:t>
              </a:r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01F20A0-97B1-0581-189D-67D38A78F36F}"/>
              </a:ext>
            </a:extLst>
          </p:cNvPr>
          <p:cNvGrpSpPr/>
          <p:nvPr/>
        </p:nvGrpSpPr>
        <p:grpSpPr>
          <a:xfrm>
            <a:off x="6498127" y="2506156"/>
            <a:ext cx="1211614" cy="3329205"/>
            <a:chOff x="7124712" y="433101"/>
            <a:chExt cx="1611333" cy="44133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B4E6DE-BFD0-7D9F-2B3C-7571260A635E}"/>
                </a:ext>
              </a:extLst>
            </p:cNvPr>
            <p:cNvSpPr/>
            <p:nvPr/>
          </p:nvSpPr>
          <p:spPr>
            <a:xfrm>
              <a:off x="7124713" y="433101"/>
              <a:ext cx="1611331" cy="3153747"/>
            </a:xfrm>
            <a:prstGeom prst="rect">
              <a:avLst/>
            </a:prstGeom>
            <a:solidFill>
              <a:srgbClr val="CCD2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4048 Byte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E6F0B0F-EDE2-65EA-BAF3-6B25321E1689}"/>
                </a:ext>
              </a:extLst>
            </p:cNvPr>
            <p:cNvSpPr/>
            <p:nvPr/>
          </p:nvSpPr>
          <p:spPr>
            <a:xfrm>
              <a:off x="7124713" y="3586848"/>
              <a:ext cx="1611332" cy="2892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75D199-E7B9-2F07-DC51-A8E53C91DB49}"/>
                </a:ext>
              </a:extLst>
            </p:cNvPr>
            <p:cNvSpPr/>
            <p:nvPr/>
          </p:nvSpPr>
          <p:spPr>
            <a:xfrm>
              <a:off x="7124712" y="3876097"/>
              <a:ext cx="1611332" cy="97038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pg_family</a:t>
              </a:r>
              <a:endParaRPr lang="en-US" sz="1400" dirty="0"/>
            </a:p>
            <a:p>
              <a:pPr algn="ctr"/>
              <a:r>
                <a:rPr lang="en-US" sz="1400" dirty="0"/>
                <a:t>next</a:t>
              </a:r>
            </a:p>
            <a:p>
              <a:pPr algn="ctr"/>
              <a:r>
                <a:rPr lang="en-US" sz="1400" dirty="0"/>
                <a:t>prev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43B866-0C2B-F634-FD07-B3E3827142DD}"/>
              </a:ext>
            </a:extLst>
          </p:cNvPr>
          <p:cNvCxnSpPr>
            <a:cxnSpLocks/>
          </p:cNvCxnSpPr>
          <p:nvPr/>
        </p:nvCxnSpPr>
        <p:spPr>
          <a:xfrm>
            <a:off x="5666618" y="5591365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2A2A88E-C50F-C9A3-C5FF-A1A3682A1086}"/>
              </a:ext>
            </a:extLst>
          </p:cNvPr>
          <p:cNvGrpSpPr/>
          <p:nvPr/>
        </p:nvGrpSpPr>
        <p:grpSpPr>
          <a:xfrm>
            <a:off x="8376479" y="2506156"/>
            <a:ext cx="1211613" cy="3329205"/>
            <a:chOff x="9434034" y="155259"/>
            <a:chExt cx="1359099" cy="332920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7A09CE4-D9C6-2D14-1689-A25C4753575E}"/>
                </a:ext>
              </a:extLst>
            </p:cNvPr>
            <p:cNvSpPr/>
            <p:nvPr/>
          </p:nvSpPr>
          <p:spPr>
            <a:xfrm>
              <a:off x="9434034" y="2544079"/>
              <a:ext cx="1359099" cy="2181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1572CE9-C54F-988E-A4E3-7B4D103397FF}"/>
                </a:ext>
              </a:extLst>
            </p:cNvPr>
            <p:cNvGrpSpPr/>
            <p:nvPr/>
          </p:nvGrpSpPr>
          <p:grpSpPr>
            <a:xfrm>
              <a:off x="9434034" y="155259"/>
              <a:ext cx="1359099" cy="3329205"/>
              <a:chOff x="9397227" y="155259"/>
              <a:chExt cx="1359099" cy="332920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76AF08E-5DCF-ED24-A402-6225C04F9263}"/>
                  </a:ext>
                </a:extLst>
              </p:cNvPr>
              <p:cNvSpPr/>
              <p:nvPr/>
            </p:nvSpPr>
            <p:spPr>
              <a:xfrm>
                <a:off x="9397228" y="155259"/>
                <a:ext cx="1359098" cy="2379009"/>
              </a:xfrm>
              <a:prstGeom prst="rect">
                <a:avLst/>
              </a:prstGeom>
              <a:solidFill>
                <a:srgbClr val="CCD2D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4048 Byte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B797C11-BBBE-F5C4-95D0-ED3EC94BA30E}"/>
                  </a:ext>
                </a:extLst>
              </p:cNvPr>
              <p:cNvSpPr/>
              <p:nvPr/>
            </p:nvSpPr>
            <p:spPr>
              <a:xfrm>
                <a:off x="9397227" y="2752462"/>
                <a:ext cx="1359099" cy="7320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pg_family</a:t>
                </a:r>
                <a:endParaRPr lang="en-US" sz="1400" dirty="0"/>
              </a:p>
              <a:p>
                <a:pPr algn="ctr"/>
                <a:r>
                  <a:rPr lang="en-US" sz="1400" dirty="0"/>
                  <a:t>next</a:t>
                </a:r>
              </a:p>
              <a:p>
                <a:pPr algn="ctr"/>
                <a:r>
                  <a:rPr lang="en-US" sz="1400" dirty="0"/>
                  <a:t>prev</a:t>
                </a:r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1AEFE3-CEC6-8ADA-78C4-B58720F440C9}"/>
              </a:ext>
            </a:extLst>
          </p:cNvPr>
          <p:cNvCxnSpPr>
            <a:cxnSpLocks/>
          </p:cNvCxnSpPr>
          <p:nvPr/>
        </p:nvCxnSpPr>
        <p:spPr>
          <a:xfrm>
            <a:off x="7565800" y="5591365"/>
            <a:ext cx="94947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DB51202-50AB-6BBB-D254-71471468D51B}"/>
              </a:ext>
            </a:extLst>
          </p:cNvPr>
          <p:cNvSpPr txBox="1"/>
          <p:nvPr/>
        </p:nvSpPr>
        <p:spPr>
          <a:xfrm>
            <a:off x="10117814" y="5823962"/>
            <a:ext cx="167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new VM page is requested from kernel</a:t>
            </a:r>
          </a:p>
        </p:txBody>
      </p:sp>
    </p:spTree>
    <p:extLst>
      <p:ext uri="{BB962C8B-B14F-4D97-AF65-F5344CB8AC3E}">
        <p14:creationId xmlns:p14="http://schemas.microsoft.com/office/powerpoint/2010/main" val="1563933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>
                <a:latin typeface="Bell MT" panose="02020503060305020303" pitchFamily="18" charset="0"/>
              </a:rPr>
              <a:t>TABLE OF CONTENTS</a:t>
            </a:r>
            <a:endParaRPr lang="en-US" sz="5600" dirty="0"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</a:t>
            </a:r>
            <a:r>
              <a:rPr lang="en-US" sz="2000">
                <a:solidFill>
                  <a:schemeClr val="accent2"/>
                </a:solidFill>
              </a:rPr>
              <a:t>Implementing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8651137" y="258302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8651137" y="2881048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ADD4C7-FBBF-FF48-1A34-EAD03AF12E3E}"/>
              </a:ext>
            </a:extLst>
          </p:cNvPr>
          <p:cNvCxnSpPr>
            <a:cxnSpLocks/>
          </p:cNvCxnSpPr>
          <p:nvPr/>
        </p:nvCxnSpPr>
        <p:spPr>
          <a:xfrm flipH="1">
            <a:off x="1828800" y="36125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3881-8E77-760F-E05B-6F41FE632706}"/>
              </a:ext>
            </a:extLst>
          </p:cNvPr>
          <p:cNvCxnSpPr>
            <a:cxnSpLocks/>
          </p:cNvCxnSpPr>
          <p:nvPr/>
        </p:nvCxnSpPr>
        <p:spPr>
          <a:xfrm flipH="1">
            <a:off x="1828800" y="39421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D18B4-212B-3F7D-5DCC-21248E594943}"/>
              </a:ext>
            </a:extLst>
          </p:cNvPr>
          <p:cNvCxnSpPr>
            <a:cxnSpLocks/>
          </p:cNvCxnSpPr>
          <p:nvPr/>
        </p:nvCxnSpPr>
        <p:spPr>
          <a:xfrm flipH="1">
            <a:off x="1716058" y="4679300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28B29B-D62A-1AEE-60EB-104D9E502E30}"/>
              </a:ext>
            </a:extLst>
          </p:cNvPr>
          <p:cNvCxnSpPr>
            <a:cxnSpLocks/>
          </p:cNvCxnSpPr>
          <p:nvPr/>
        </p:nvCxnSpPr>
        <p:spPr>
          <a:xfrm flipH="1">
            <a:off x="1716058" y="5008982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E0605-56E1-BA83-69D3-B2D6DDEDD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094" y="2451997"/>
            <a:ext cx="5447813" cy="323750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812157-B104-18A0-7FEB-9F6A6181749C}"/>
              </a:ext>
            </a:extLst>
          </p:cNvPr>
          <p:cNvCxnSpPr>
            <a:cxnSpLocks/>
          </p:cNvCxnSpPr>
          <p:nvPr/>
        </p:nvCxnSpPr>
        <p:spPr>
          <a:xfrm flipH="1">
            <a:off x="1716058" y="5740323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ADAE2A-65EF-0D02-9401-347859E8D732}"/>
              </a:ext>
            </a:extLst>
          </p:cNvPr>
          <p:cNvCxnSpPr>
            <a:cxnSpLocks/>
          </p:cNvCxnSpPr>
          <p:nvPr/>
        </p:nvCxnSpPr>
        <p:spPr>
          <a:xfrm flipH="1">
            <a:off x="1716058" y="6070005"/>
            <a:ext cx="273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7280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sz="2800" b="1" kern="1200" dirty="0">
                <a:solidFill>
                  <a:schemeClr val="tx1"/>
                </a:solidFill>
                <a:latin typeface="Bell MT" panose="02020503060305020303" pitchFamily="18" charset="0"/>
              </a:rPr>
              <a:t>06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Bell MT" panose="02020503060305020303" pitchFamily="18" charset="0"/>
              </a:rPr>
              <a:t>Phase 6 – Free Data Block Management</a:t>
            </a:r>
            <a:endParaRPr lang="en-US" sz="3200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A66544-5CF0-1ACA-99F9-5772F2305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" b="94907" l="10000" r="90000">
                        <a14:foregroundMark x1="46615" y1="8241" x2="52292" y2="7083"/>
                        <a14:foregroundMark x1="52292" y1="7083" x2="54870" y2="9491"/>
                        <a14:foregroundMark x1="45000" y1="87963" x2="40182" y2="90833"/>
                        <a14:foregroundMark x1="56875" y1="84861" x2="59688" y2="90880"/>
                        <a14:foregroundMark x1="59688" y1="90880" x2="64427" y2="91204"/>
                        <a14:foregroundMark x1="45313" y1="90556" x2="36458" y2="91111"/>
                        <a14:foregroundMark x1="36458" y1="91111" x2="40807" y2="94722"/>
                        <a14:foregroundMark x1="57031" y1="91389" x2="61380" y2="94907"/>
                        <a14:foregroundMark x1="61380" y1="94907" x2="57396" y2="92037"/>
                        <a14:foregroundMark x1="57396" y1="92037" x2="57109" y2="91389"/>
                        <a14:backgroundMark x1="45156" y1="92454" x2="45156" y2="92454"/>
                        <a14:backgroundMark x1="44635" y1="93704" x2="44635" y2="93704"/>
                        <a14:backgroundMark x1="44714" y1="93704" x2="44714" y2="93704"/>
                        <a14:backgroundMark x1="44766" y1="93287" x2="44766" y2="93287"/>
                        <a14:backgroundMark x1="44922" y1="92731" x2="44922" y2="92731"/>
                        <a14:backgroundMark x1="44479" y1="93704" x2="44479" y2="93704"/>
                        <a14:backgroundMark x1="30339" y1="90417" x2="30339" y2="90417"/>
                        <a14:backgroundMark x1="30052" y1="90324" x2="30052" y2="90324"/>
                        <a14:backgroundMark x1="44479" y1="94259" x2="44479" y2="94259"/>
                        <a14:backgroundMark x1="44818" y1="93704" x2="44818" y2="93704"/>
                        <a14:backgroundMark x1="45026" y1="92870" x2="45026" y2="92870"/>
                        <a14:backgroundMark x1="45026" y1="92130" x2="45026" y2="92130"/>
                        <a14:backgroundMark x1="44844" y1="92731" x2="44844" y2="92731"/>
                        <a14:backgroundMark x1="45156" y1="92130" x2="45156" y2="92130"/>
                        <a14:backgroundMark x1="45078" y1="91667" x2="45078" y2="91667"/>
                        <a14:backgroundMark x1="45052" y1="91806" x2="45052" y2="91806"/>
                        <a14:backgroundMark x1="65755" y1="91250" x2="65755" y2="91250"/>
                        <a14:backgroundMark x1="65755" y1="91250" x2="65443" y2="90556"/>
                        <a14:backgroundMark x1="64948" y1="91204" x2="65391" y2="9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36389" y="694532"/>
            <a:ext cx="8308792" cy="5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6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1AD0-BC1E-EE47-82DE-25DA709F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5" y="328901"/>
            <a:ext cx="9798309" cy="1147246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given Family, which data VM page should be used to meet the xmalloc request?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Ans: Select the page which has the largest free data block available – Worst Fit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8952F68-6F5F-A63F-3045-E811C673D2E5}"/>
              </a:ext>
            </a:extLst>
          </p:cNvPr>
          <p:cNvGrpSpPr/>
          <p:nvPr/>
        </p:nvGrpSpPr>
        <p:grpSpPr>
          <a:xfrm>
            <a:off x="3166094" y="1640050"/>
            <a:ext cx="5686316" cy="3490984"/>
            <a:chOff x="3074226" y="1589588"/>
            <a:chExt cx="7306236" cy="4513967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18F9080A-ADA2-25FD-F7C5-5280E25B3D92}"/>
                </a:ext>
              </a:extLst>
            </p:cNvPr>
            <p:cNvGrpSpPr/>
            <p:nvPr/>
          </p:nvGrpSpPr>
          <p:grpSpPr>
            <a:xfrm>
              <a:off x="3074226" y="1611466"/>
              <a:ext cx="1469535" cy="4476542"/>
              <a:chOff x="1654217" y="1767091"/>
              <a:chExt cx="1469535" cy="4476542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D428EE09-8EDF-144E-6220-4EB1D56EF793}"/>
                  </a:ext>
                </a:extLst>
              </p:cNvPr>
              <p:cNvSpPr txBox="1"/>
              <p:nvPr/>
            </p:nvSpPr>
            <p:spPr>
              <a:xfrm>
                <a:off x="1654217" y="5948783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EF6ED18-CAAE-2A4B-555D-D947C9ECA4C9}"/>
                  </a:ext>
                </a:extLst>
              </p:cNvPr>
              <p:cNvSpPr txBox="1"/>
              <p:nvPr/>
            </p:nvSpPr>
            <p:spPr>
              <a:xfrm>
                <a:off x="1659246" y="1767091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D205C4EE-6B61-119B-F0BB-FD4274377891}"/>
                  </a:ext>
                </a:extLst>
              </p:cNvPr>
              <p:cNvSpPr/>
              <p:nvPr/>
            </p:nvSpPr>
            <p:spPr>
              <a:xfrm>
                <a:off x="1655314" y="2064837"/>
                <a:ext cx="1464506" cy="3883946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58952"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FB1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BFC01814-0FA8-E570-7144-A84DBA61A252}"/>
                  </a:ext>
                </a:extLst>
              </p:cNvPr>
              <p:cNvSpPr/>
              <p:nvPr/>
            </p:nvSpPr>
            <p:spPr>
              <a:xfrm>
                <a:off x="1654217" y="1767091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EAFED52-1C79-8680-5E6F-C2BBA6B8B714}"/>
                </a:ext>
              </a:extLst>
            </p:cNvPr>
            <p:cNvGrpSpPr/>
            <p:nvPr/>
          </p:nvGrpSpPr>
          <p:grpSpPr>
            <a:xfrm>
              <a:off x="5005898" y="1605379"/>
              <a:ext cx="1475576" cy="4482629"/>
              <a:chOff x="5203140" y="1611466"/>
              <a:chExt cx="1475576" cy="4482629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09CD14A-42BE-2AC6-4216-7E213696B0D1}"/>
                  </a:ext>
                </a:extLst>
              </p:cNvPr>
              <p:cNvSpPr txBox="1"/>
              <p:nvPr/>
            </p:nvSpPr>
            <p:spPr>
              <a:xfrm>
                <a:off x="5206346" y="5799245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150DB887-9835-65D4-69EB-E2DB4458AD6D}"/>
                  </a:ext>
                </a:extLst>
              </p:cNvPr>
              <p:cNvSpPr txBox="1"/>
              <p:nvPr/>
            </p:nvSpPr>
            <p:spPr>
              <a:xfrm>
                <a:off x="5210278" y="1611466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61D9BBF0-9951-BF0B-B0A7-E9C8F5F273B6}"/>
                  </a:ext>
                </a:extLst>
              </p:cNvPr>
              <p:cNvSpPr txBox="1"/>
              <p:nvPr/>
            </p:nvSpPr>
            <p:spPr>
              <a:xfrm>
                <a:off x="5214210" y="1888465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90C67DE3-56BA-57FA-227F-A5E2ECB92442}"/>
                  </a:ext>
                </a:extLst>
              </p:cNvPr>
              <p:cNvSpPr/>
              <p:nvPr/>
            </p:nvSpPr>
            <p:spPr>
              <a:xfrm>
                <a:off x="5214210" y="2171551"/>
                <a:ext cx="1464506" cy="3344607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58952"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FB2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D90BC5B-4D18-A48A-7C81-66F43A232DB4}"/>
                  </a:ext>
                </a:extLst>
              </p:cNvPr>
              <p:cNvSpPr txBox="1"/>
              <p:nvPr/>
            </p:nvSpPr>
            <p:spPr>
              <a:xfrm>
                <a:off x="5203140" y="5519202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568FCC5-895A-A5EF-6758-818BF9516686}"/>
                  </a:ext>
                </a:extLst>
              </p:cNvPr>
              <p:cNvSpPr/>
              <p:nvPr/>
            </p:nvSpPr>
            <p:spPr>
              <a:xfrm>
                <a:off x="5206346" y="1617553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27AB136-DC42-F3F5-1E71-3D22888CC5AD}"/>
                </a:ext>
              </a:extLst>
            </p:cNvPr>
            <p:cNvGrpSpPr/>
            <p:nvPr/>
          </p:nvGrpSpPr>
          <p:grpSpPr>
            <a:xfrm>
              <a:off x="6953789" y="1620926"/>
              <a:ext cx="1475576" cy="4482629"/>
              <a:chOff x="7247174" y="1631975"/>
              <a:chExt cx="1475576" cy="4482629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F36F6A9-8ED7-7683-880C-8F689722AEBC}"/>
                  </a:ext>
                </a:extLst>
              </p:cNvPr>
              <p:cNvSpPr/>
              <p:nvPr/>
            </p:nvSpPr>
            <p:spPr>
              <a:xfrm>
                <a:off x="7258244" y="1908975"/>
                <a:ext cx="1453436" cy="809746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58952"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FB4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DB475A20-DEBE-80F9-9DE7-6A4E2A95A2E3}"/>
                  </a:ext>
                </a:extLst>
              </p:cNvPr>
              <p:cNvSpPr txBox="1"/>
              <p:nvPr/>
            </p:nvSpPr>
            <p:spPr>
              <a:xfrm>
                <a:off x="7250380" y="5819754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9776E224-55AF-5090-C7E6-9496E995B013}"/>
                  </a:ext>
                </a:extLst>
              </p:cNvPr>
              <p:cNvSpPr txBox="1"/>
              <p:nvPr/>
            </p:nvSpPr>
            <p:spPr>
              <a:xfrm>
                <a:off x="7254312" y="1631975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D890D91-7619-C587-EEF8-7BBC740847DF}"/>
                  </a:ext>
                </a:extLst>
              </p:cNvPr>
              <p:cNvSpPr txBox="1"/>
              <p:nvPr/>
            </p:nvSpPr>
            <p:spPr>
              <a:xfrm>
                <a:off x="7258244" y="2724808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9BE64068-6CE1-47F3-E069-872B44457D6A}"/>
                  </a:ext>
                </a:extLst>
              </p:cNvPr>
              <p:cNvSpPr/>
              <p:nvPr/>
            </p:nvSpPr>
            <p:spPr>
              <a:xfrm>
                <a:off x="7258244" y="3007895"/>
                <a:ext cx="1464506" cy="2528772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58952"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FB3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6547227-AD5B-DC41-3F57-616AEE7E1EC5}"/>
                  </a:ext>
                </a:extLst>
              </p:cNvPr>
              <p:cNvSpPr txBox="1"/>
              <p:nvPr/>
            </p:nvSpPr>
            <p:spPr>
              <a:xfrm>
                <a:off x="7247174" y="5539711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8E0842EA-9C98-AB8B-8E33-826578B1F448}"/>
                  </a:ext>
                </a:extLst>
              </p:cNvPr>
              <p:cNvSpPr/>
              <p:nvPr/>
            </p:nvSpPr>
            <p:spPr>
              <a:xfrm>
                <a:off x="7250380" y="1638062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4613EA9-9A68-FD9F-F4CC-7BDB6F879993}"/>
                </a:ext>
              </a:extLst>
            </p:cNvPr>
            <p:cNvGrpSpPr/>
            <p:nvPr/>
          </p:nvGrpSpPr>
          <p:grpSpPr>
            <a:xfrm>
              <a:off x="8904886" y="1589588"/>
              <a:ext cx="1475576" cy="4480569"/>
              <a:chOff x="7239310" y="1634035"/>
              <a:chExt cx="1475576" cy="4480569"/>
            </a:xfrm>
          </p:grpSpPr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768E1BB9-5653-E423-0712-52609393358C}"/>
                  </a:ext>
                </a:extLst>
              </p:cNvPr>
              <p:cNvSpPr txBox="1"/>
              <p:nvPr/>
            </p:nvSpPr>
            <p:spPr>
              <a:xfrm>
                <a:off x="7250380" y="5819754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D86BD3A8-C5E9-284C-81B9-EAF828510E6B}"/>
                  </a:ext>
                </a:extLst>
              </p:cNvPr>
              <p:cNvSpPr txBox="1"/>
              <p:nvPr/>
            </p:nvSpPr>
            <p:spPr>
              <a:xfrm>
                <a:off x="7246448" y="5271589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F7A4C20-AB1F-426A-B86D-A49C44C78AA3}"/>
                  </a:ext>
                </a:extLst>
              </p:cNvPr>
              <p:cNvSpPr/>
              <p:nvPr/>
            </p:nvSpPr>
            <p:spPr>
              <a:xfrm>
                <a:off x="7239310" y="1634035"/>
                <a:ext cx="1464506" cy="3634509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58952"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FB5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DF60C975-2B46-7108-94E9-AD284A43324C}"/>
                  </a:ext>
                </a:extLst>
              </p:cNvPr>
              <p:cNvSpPr txBox="1"/>
              <p:nvPr/>
            </p:nvSpPr>
            <p:spPr>
              <a:xfrm>
                <a:off x="7247174" y="5539711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E066CF7D-BBAF-7E76-ADC3-F6AD8EB65DB4}"/>
                  </a:ext>
                </a:extLst>
              </p:cNvPr>
              <p:cNvSpPr/>
              <p:nvPr/>
            </p:nvSpPr>
            <p:spPr>
              <a:xfrm>
                <a:off x="7250380" y="1638062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C8697FA-7E28-0D75-ED6B-80C276DEBEB4}"/>
                </a:ext>
              </a:extLst>
            </p:cNvPr>
            <p:cNvCxnSpPr>
              <a:cxnSpLocks/>
              <a:stCxn id="193" idx="3"/>
              <a:endCxn id="187" idx="1"/>
            </p:cNvCxnSpPr>
            <p:nvPr/>
          </p:nvCxnSpPr>
          <p:spPr>
            <a:xfrm>
              <a:off x="4538732" y="5931658"/>
              <a:ext cx="4703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DDFB35ED-0234-3EDF-B8DA-F00242F113FC}"/>
                </a:ext>
              </a:extLst>
            </p:cNvPr>
            <p:cNvCxnSpPr>
              <a:cxnSpLocks/>
            </p:cNvCxnSpPr>
            <p:nvPr/>
          </p:nvCxnSpPr>
          <p:spPr>
            <a:xfrm>
              <a:off x="6477542" y="5947204"/>
              <a:ext cx="4762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48286E2-7063-4F0D-3132-697B5ECAE3A5}"/>
                </a:ext>
              </a:extLst>
            </p:cNvPr>
            <p:cNvCxnSpPr>
              <a:cxnSpLocks/>
            </p:cNvCxnSpPr>
            <p:nvPr/>
          </p:nvCxnSpPr>
          <p:spPr>
            <a:xfrm>
              <a:off x="8425433" y="5947204"/>
              <a:ext cx="47945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id="{EE81A07E-6737-4B80-1A75-3CD6F5327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71248"/>
              </p:ext>
            </p:extLst>
          </p:nvPr>
        </p:nvGraphicFramePr>
        <p:xfrm>
          <a:off x="851258" y="2955606"/>
          <a:ext cx="1257945" cy="21754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7945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91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71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809329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5A84808B-5673-0B3C-C9BE-3FE20D20BBCC}"/>
              </a:ext>
            </a:extLst>
          </p:cNvPr>
          <p:cNvCxnSpPr>
            <a:cxnSpLocks/>
            <a:stCxn id="197" idx="3"/>
            <a:endCxn id="196" idx="1"/>
          </p:cNvCxnSpPr>
          <p:nvPr/>
        </p:nvCxnSpPr>
        <p:spPr>
          <a:xfrm flipV="1">
            <a:off x="2109203" y="3387990"/>
            <a:ext cx="1056891" cy="6553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93BD6BEA-ACCA-E189-0379-FFED8D003B90}"/>
              </a:ext>
            </a:extLst>
          </p:cNvPr>
          <p:cNvSpPr txBox="1"/>
          <p:nvPr/>
        </p:nvSpPr>
        <p:spPr>
          <a:xfrm>
            <a:off x="9231116" y="2723678"/>
            <a:ext cx="2109808" cy="1200329"/>
          </a:xfrm>
          <a:prstGeom prst="rect">
            <a:avLst/>
          </a:prstGeom>
          <a:solidFill>
            <a:srgbClr val="E7EAED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xmalloc(1, agent_t)</a:t>
            </a:r>
          </a:p>
          <a:p>
            <a:r>
              <a:rPr lang="en-US" dirty="0"/>
              <a:t>xfree(ptr1)</a:t>
            </a:r>
          </a:p>
          <a:p>
            <a:r>
              <a:rPr lang="en-US" dirty="0"/>
              <a:t>xfree(ptr2)</a:t>
            </a:r>
          </a:p>
          <a:p>
            <a:r>
              <a:rPr lang="en-US" dirty="0"/>
              <a:t>xmalloc(1, agent_t)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4F302D0-B1CF-8A27-2493-B17CA6B3309F}"/>
              </a:ext>
            </a:extLst>
          </p:cNvPr>
          <p:cNvSpPr txBox="1"/>
          <p:nvPr/>
        </p:nvSpPr>
        <p:spPr>
          <a:xfrm>
            <a:off x="148745" y="5768200"/>
            <a:ext cx="877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find the biggest free data block across all Data VM pages of a given page family?</a:t>
            </a:r>
          </a:p>
        </p:txBody>
      </p:sp>
    </p:spTree>
    <p:extLst>
      <p:ext uri="{BB962C8B-B14F-4D97-AF65-F5344CB8AC3E}">
        <p14:creationId xmlns:p14="http://schemas.microsoft.com/office/powerpoint/2010/main" val="1345530110"/>
      </p:ext>
    </p:extLst>
  </p:cSld>
  <p:clrMapOvr>
    <a:masterClrMapping/>
  </p:clrMapOvr>
  <p:transition spd="slow">
    <p:cover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2734FB-46CE-8C44-9317-C2B67E4ADF94}"/>
              </a:ext>
            </a:extLst>
          </p:cNvPr>
          <p:cNvSpPr txBox="1"/>
          <p:nvPr/>
        </p:nvSpPr>
        <p:spPr>
          <a:xfrm>
            <a:off x="605456" y="467608"/>
            <a:ext cx="10617866" cy="876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How to find the biggest free data block across all Data VM pages of a given page family?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Ans: Each Page Family must maintain a Max-Priority Queue of free data blocks.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F462065-03C2-9B22-A67D-8FEF494808E3}"/>
              </a:ext>
            </a:extLst>
          </p:cNvPr>
          <p:cNvGrpSpPr/>
          <p:nvPr/>
        </p:nvGrpSpPr>
        <p:grpSpPr>
          <a:xfrm>
            <a:off x="5229201" y="1385143"/>
            <a:ext cx="5201021" cy="3193049"/>
            <a:chOff x="3074226" y="1589588"/>
            <a:chExt cx="7306236" cy="451396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C9106BA-8C4B-D848-4930-1826DD4F46AF}"/>
                </a:ext>
              </a:extLst>
            </p:cNvPr>
            <p:cNvGrpSpPr/>
            <p:nvPr/>
          </p:nvGrpSpPr>
          <p:grpSpPr>
            <a:xfrm>
              <a:off x="3074226" y="1611466"/>
              <a:ext cx="1469535" cy="4476542"/>
              <a:chOff x="1654217" y="1767091"/>
              <a:chExt cx="1469535" cy="4476542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AFC420-0A65-1728-07FF-E78D991DAF74}"/>
                  </a:ext>
                </a:extLst>
              </p:cNvPr>
              <p:cNvSpPr txBox="1"/>
              <p:nvPr/>
            </p:nvSpPr>
            <p:spPr>
              <a:xfrm>
                <a:off x="1654217" y="5948783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BB0E23-89C5-39B6-6CFE-2792DCBC0CC9}"/>
                  </a:ext>
                </a:extLst>
              </p:cNvPr>
              <p:cNvSpPr txBox="1"/>
              <p:nvPr/>
            </p:nvSpPr>
            <p:spPr>
              <a:xfrm>
                <a:off x="1659246" y="1767091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AB26238-995B-0BAE-B304-642BBF41443C}"/>
                  </a:ext>
                </a:extLst>
              </p:cNvPr>
              <p:cNvSpPr/>
              <p:nvPr/>
            </p:nvSpPr>
            <p:spPr>
              <a:xfrm>
                <a:off x="1655314" y="2064837"/>
                <a:ext cx="1464506" cy="3883946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90646">
                  <a:spcAft>
                    <a:spcPts val="546"/>
                  </a:spcAft>
                </a:pPr>
                <a:r>
                  <a:rPr lang="en-US" sz="1638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FB1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A5C5DAF-B059-2EC7-B21B-7701B602EFB2}"/>
                  </a:ext>
                </a:extLst>
              </p:cNvPr>
              <p:cNvSpPr/>
              <p:nvPr/>
            </p:nvSpPr>
            <p:spPr>
              <a:xfrm>
                <a:off x="1654217" y="1767091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17741D0-D472-9ADD-BA8B-C193237ED96D}"/>
                </a:ext>
              </a:extLst>
            </p:cNvPr>
            <p:cNvGrpSpPr/>
            <p:nvPr/>
          </p:nvGrpSpPr>
          <p:grpSpPr>
            <a:xfrm>
              <a:off x="5005898" y="1605379"/>
              <a:ext cx="1475576" cy="4482629"/>
              <a:chOff x="5203140" y="1611466"/>
              <a:chExt cx="1475576" cy="4482629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1DD4133-E263-AFA7-8A39-169E270F8DA3}"/>
                  </a:ext>
                </a:extLst>
              </p:cNvPr>
              <p:cNvSpPr txBox="1"/>
              <p:nvPr/>
            </p:nvSpPr>
            <p:spPr>
              <a:xfrm>
                <a:off x="5206346" y="5799245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D2214AA-FF07-AC41-5B47-E53B52B675C8}"/>
                  </a:ext>
                </a:extLst>
              </p:cNvPr>
              <p:cNvSpPr txBox="1"/>
              <p:nvPr/>
            </p:nvSpPr>
            <p:spPr>
              <a:xfrm>
                <a:off x="5210278" y="1611466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47593CE-F608-583E-1B62-1BB0A516B4C6}"/>
                  </a:ext>
                </a:extLst>
              </p:cNvPr>
              <p:cNvSpPr txBox="1"/>
              <p:nvPr/>
            </p:nvSpPr>
            <p:spPr>
              <a:xfrm>
                <a:off x="5214210" y="1888465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865D1BA-8DA8-B329-7DEA-6C57024B479C}"/>
                  </a:ext>
                </a:extLst>
              </p:cNvPr>
              <p:cNvSpPr/>
              <p:nvPr/>
            </p:nvSpPr>
            <p:spPr>
              <a:xfrm>
                <a:off x="5214210" y="2171551"/>
                <a:ext cx="1464506" cy="3344607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90646">
                  <a:spcAft>
                    <a:spcPts val="546"/>
                  </a:spcAft>
                </a:pPr>
                <a:r>
                  <a:rPr lang="en-US" sz="163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FB2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FE650E5-097F-845F-C0FB-DAFFD022518F}"/>
                  </a:ext>
                </a:extLst>
              </p:cNvPr>
              <p:cNvSpPr txBox="1"/>
              <p:nvPr/>
            </p:nvSpPr>
            <p:spPr>
              <a:xfrm>
                <a:off x="5203140" y="5519202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AF529CD-287D-C864-C0EE-8997610FB7CF}"/>
                  </a:ext>
                </a:extLst>
              </p:cNvPr>
              <p:cNvSpPr/>
              <p:nvPr/>
            </p:nvSpPr>
            <p:spPr>
              <a:xfrm>
                <a:off x="5206346" y="1617553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12CAAB3-9FE3-8005-AD3D-6FC208E9283F}"/>
                </a:ext>
              </a:extLst>
            </p:cNvPr>
            <p:cNvGrpSpPr/>
            <p:nvPr/>
          </p:nvGrpSpPr>
          <p:grpSpPr>
            <a:xfrm>
              <a:off x="6953789" y="1620926"/>
              <a:ext cx="1475576" cy="4482629"/>
              <a:chOff x="7247174" y="1631975"/>
              <a:chExt cx="1475576" cy="4482629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4FB03B-AA0E-C7C4-0A17-7B690D925B4A}"/>
                  </a:ext>
                </a:extLst>
              </p:cNvPr>
              <p:cNvSpPr/>
              <p:nvPr/>
            </p:nvSpPr>
            <p:spPr>
              <a:xfrm>
                <a:off x="7258244" y="1908975"/>
                <a:ext cx="1453436" cy="809746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90646">
                  <a:spcAft>
                    <a:spcPts val="546"/>
                  </a:spcAft>
                </a:pPr>
                <a:r>
                  <a:rPr lang="en-US" sz="163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FB4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B062D9A-6EAD-2862-E25F-69BD17771CC6}"/>
                  </a:ext>
                </a:extLst>
              </p:cNvPr>
              <p:cNvSpPr txBox="1"/>
              <p:nvPr/>
            </p:nvSpPr>
            <p:spPr>
              <a:xfrm>
                <a:off x="7250380" y="5819754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54C772C-7EF9-9494-69D0-A5715700E449}"/>
                  </a:ext>
                </a:extLst>
              </p:cNvPr>
              <p:cNvSpPr txBox="1"/>
              <p:nvPr/>
            </p:nvSpPr>
            <p:spPr>
              <a:xfrm>
                <a:off x="7254312" y="1631975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EB6CE68-FAFA-51EC-E05F-F5C2EC508F2C}"/>
                  </a:ext>
                </a:extLst>
              </p:cNvPr>
              <p:cNvSpPr txBox="1"/>
              <p:nvPr/>
            </p:nvSpPr>
            <p:spPr>
              <a:xfrm>
                <a:off x="7258244" y="2724808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AA0BEAA-F706-6DA8-BB77-B0AD8B0205B6}"/>
                  </a:ext>
                </a:extLst>
              </p:cNvPr>
              <p:cNvSpPr/>
              <p:nvPr/>
            </p:nvSpPr>
            <p:spPr>
              <a:xfrm>
                <a:off x="7258244" y="3007895"/>
                <a:ext cx="1464506" cy="2528772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90646">
                  <a:spcAft>
                    <a:spcPts val="546"/>
                  </a:spcAft>
                </a:pPr>
                <a:r>
                  <a:rPr lang="en-US" sz="163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FB3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865FC2D-1F60-DABF-1492-5897B4C704F8}"/>
                  </a:ext>
                </a:extLst>
              </p:cNvPr>
              <p:cNvSpPr txBox="1"/>
              <p:nvPr/>
            </p:nvSpPr>
            <p:spPr>
              <a:xfrm>
                <a:off x="7247174" y="5539711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DF76B31-7400-A9CA-8360-EACEC5E92FEC}"/>
                  </a:ext>
                </a:extLst>
              </p:cNvPr>
              <p:cNvSpPr/>
              <p:nvPr/>
            </p:nvSpPr>
            <p:spPr>
              <a:xfrm>
                <a:off x="7250380" y="1638062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D57731E-8BA3-D5B6-5F7E-567EB9642962}"/>
                </a:ext>
              </a:extLst>
            </p:cNvPr>
            <p:cNvGrpSpPr/>
            <p:nvPr/>
          </p:nvGrpSpPr>
          <p:grpSpPr>
            <a:xfrm>
              <a:off x="8904886" y="1589588"/>
              <a:ext cx="1475576" cy="4480569"/>
              <a:chOff x="7239310" y="1634035"/>
              <a:chExt cx="1475576" cy="4480569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4B5F775-1723-63E7-1FC5-1CDAF41C7D5F}"/>
                  </a:ext>
                </a:extLst>
              </p:cNvPr>
              <p:cNvSpPr txBox="1"/>
              <p:nvPr/>
            </p:nvSpPr>
            <p:spPr>
              <a:xfrm>
                <a:off x="7250380" y="5819754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29C9A80-AC5A-4A0B-CC73-C91DAFC8E370}"/>
                  </a:ext>
                </a:extLst>
              </p:cNvPr>
              <p:cNvSpPr txBox="1"/>
              <p:nvPr/>
            </p:nvSpPr>
            <p:spPr>
              <a:xfrm>
                <a:off x="7246448" y="5271589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12617C6-DB23-E31F-E501-E1ACE06B6811}"/>
                  </a:ext>
                </a:extLst>
              </p:cNvPr>
              <p:cNvSpPr/>
              <p:nvPr/>
            </p:nvSpPr>
            <p:spPr>
              <a:xfrm>
                <a:off x="7239310" y="1634035"/>
                <a:ext cx="1464506" cy="3634509"/>
              </a:xfrm>
              <a:prstGeom prst="rect">
                <a:avLst/>
              </a:prstGeom>
              <a:solidFill>
                <a:srgbClr val="CCD2D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90646">
                  <a:spcAft>
                    <a:spcPts val="546"/>
                  </a:spcAft>
                </a:pPr>
                <a:r>
                  <a:rPr lang="en-US" sz="163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FB5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37F318-68FB-FBBC-6547-259F30CBA35A}"/>
                  </a:ext>
                </a:extLst>
              </p:cNvPr>
              <p:cNvSpPr txBox="1"/>
              <p:nvPr/>
            </p:nvSpPr>
            <p:spPr>
              <a:xfrm>
                <a:off x="7247174" y="5539711"/>
                <a:ext cx="1464506" cy="276999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 rtlCol="0">
                <a:spAutoFit/>
              </a:bodyPr>
              <a:lstStyle/>
              <a:p>
                <a:pPr algn="ctr" defTabSz="758952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E41EEBE-7C54-C596-3342-7FABC3344DBF}"/>
                  </a:ext>
                </a:extLst>
              </p:cNvPr>
              <p:cNvSpPr/>
              <p:nvPr/>
            </p:nvSpPr>
            <p:spPr>
              <a:xfrm>
                <a:off x="7250380" y="1638062"/>
                <a:ext cx="1464506" cy="4476542"/>
              </a:xfrm>
              <a:prstGeom prst="rect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F6914C7-1E16-AA11-B97E-B4A01C1FB75A}"/>
                </a:ext>
              </a:extLst>
            </p:cNvPr>
            <p:cNvCxnSpPr>
              <a:cxnSpLocks/>
              <a:stCxn id="71" idx="3"/>
              <a:endCxn id="65" idx="1"/>
            </p:cNvCxnSpPr>
            <p:nvPr/>
          </p:nvCxnSpPr>
          <p:spPr>
            <a:xfrm>
              <a:off x="4538732" y="5931658"/>
              <a:ext cx="4703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C4A123A-87BC-15D3-115F-3B35F708FBDE}"/>
                </a:ext>
              </a:extLst>
            </p:cNvPr>
            <p:cNvCxnSpPr>
              <a:cxnSpLocks/>
            </p:cNvCxnSpPr>
            <p:nvPr/>
          </p:nvCxnSpPr>
          <p:spPr>
            <a:xfrm>
              <a:off x="6477542" y="5947204"/>
              <a:ext cx="4762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E1B8306-3468-8C25-5AFF-C63105F09B92}"/>
                </a:ext>
              </a:extLst>
            </p:cNvPr>
            <p:cNvCxnSpPr>
              <a:cxnSpLocks/>
            </p:cNvCxnSpPr>
            <p:nvPr/>
          </p:nvCxnSpPr>
          <p:spPr>
            <a:xfrm>
              <a:off x="8425433" y="5947204"/>
              <a:ext cx="47945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0FA7DA-5599-2E47-E8A9-1D32F4879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405683"/>
              </p:ext>
            </p:extLst>
          </p:nvPr>
        </p:nvGraphicFramePr>
        <p:xfrm>
          <a:off x="1788237" y="2971279"/>
          <a:ext cx="1257945" cy="21754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7945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91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7169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809329">
                <a:tc>
                  <a:txBody>
                    <a:bodyPr/>
                    <a:lstStyle/>
                    <a:p>
                      <a:r>
                        <a:rPr lang="en-US" dirty="0"/>
                        <a:t>agent_t</a:t>
                      </a:r>
                    </a:p>
                    <a:p>
                      <a:r>
                        <a:rPr lang="en-US" dirty="0"/>
                        <a:t>size = 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788D54A-0A2D-8260-A996-F5E71AE0DEE5}"/>
              </a:ext>
            </a:extLst>
          </p:cNvPr>
          <p:cNvCxnSpPr>
            <a:cxnSpLocks/>
            <a:stCxn id="6" idx="3"/>
            <a:endCxn id="74" idx="1"/>
          </p:cNvCxnSpPr>
          <p:nvPr/>
        </p:nvCxnSpPr>
        <p:spPr>
          <a:xfrm flipV="1">
            <a:off x="3046182" y="2983907"/>
            <a:ext cx="2183019" cy="10750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3E8F293-6660-B2BA-8E79-769E755DCEE5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3046182" y="4058993"/>
            <a:ext cx="2179369" cy="15293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E3A836D-FB14-02F3-4ECC-E3E66596F70D}"/>
              </a:ext>
            </a:extLst>
          </p:cNvPr>
          <p:cNvGrpSpPr/>
          <p:nvPr/>
        </p:nvGrpSpPr>
        <p:grpSpPr>
          <a:xfrm>
            <a:off x="5225551" y="5393227"/>
            <a:ext cx="6358190" cy="400372"/>
            <a:chOff x="5225551" y="5178622"/>
            <a:chExt cx="6358190" cy="4003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2B6FD9-A7C3-D3A7-E26E-2AF1DF0242BD}"/>
                </a:ext>
              </a:extLst>
            </p:cNvPr>
            <p:cNvSpPr/>
            <p:nvPr/>
          </p:nvSpPr>
          <p:spPr>
            <a:xfrm>
              <a:off x="5225551" y="5178622"/>
              <a:ext cx="1042524" cy="39030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90646">
                <a:spcAft>
                  <a:spcPts val="546"/>
                </a:spcAft>
              </a:pPr>
              <a:r>
                <a:rPr lang="en-US" sz="163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FB1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DDF290-E0C1-AFF0-E4D0-FD4CB0551CFD}"/>
                </a:ext>
              </a:extLst>
            </p:cNvPr>
            <p:cNvSpPr/>
            <p:nvPr/>
          </p:nvSpPr>
          <p:spPr>
            <a:xfrm>
              <a:off x="6555107" y="5178622"/>
              <a:ext cx="1042524" cy="39030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90646">
                <a:spcAft>
                  <a:spcPts val="546"/>
                </a:spcAft>
              </a:pPr>
              <a:r>
                <a:rPr lang="en-US" sz="163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FB</a:t>
              </a:r>
              <a:r>
                <a:rPr lang="en-US" sz="1638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45C38F-255D-F8E0-D279-973796A706A6}"/>
                </a:ext>
              </a:extLst>
            </p:cNvPr>
            <p:cNvSpPr/>
            <p:nvPr/>
          </p:nvSpPr>
          <p:spPr>
            <a:xfrm>
              <a:off x="7884663" y="5188694"/>
              <a:ext cx="1042524" cy="39030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90646">
                <a:spcAft>
                  <a:spcPts val="546"/>
                </a:spcAft>
              </a:pPr>
              <a:r>
                <a:rPr lang="en-US" sz="163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FB</a:t>
              </a:r>
              <a:r>
                <a:rPr lang="en-US" sz="1638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820C8B-0DA8-2DCA-3D7D-A7A26F278AF5}"/>
                </a:ext>
              </a:extLst>
            </p:cNvPr>
            <p:cNvSpPr/>
            <p:nvPr/>
          </p:nvSpPr>
          <p:spPr>
            <a:xfrm>
              <a:off x="9212940" y="5187043"/>
              <a:ext cx="1042524" cy="39030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90646">
                <a:spcAft>
                  <a:spcPts val="546"/>
                </a:spcAft>
              </a:pPr>
              <a:r>
                <a:rPr lang="en-US" sz="163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FB</a:t>
              </a:r>
              <a:r>
                <a:rPr lang="en-US" sz="1638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137D5F3-968D-DEFC-3893-B3BF111596D5}"/>
                </a:ext>
              </a:extLst>
            </p:cNvPr>
            <p:cNvSpPr/>
            <p:nvPr/>
          </p:nvSpPr>
          <p:spPr>
            <a:xfrm>
              <a:off x="10541217" y="5188479"/>
              <a:ext cx="1042524" cy="390300"/>
            </a:xfrm>
            <a:prstGeom prst="rect">
              <a:avLst/>
            </a:prstGeom>
            <a:solidFill>
              <a:srgbClr val="CCD2D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90646">
                <a:spcAft>
                  <a:spcPts val="546"/>
                </a:spcAft>
              </a:pPr>
              <a:r>
                <a:rPr lang="en-US" sz="163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FB</a:t>
              </a:r>
              <a:r>
                <a:rPr lang="en-US" sz="1638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84E9A3D-DD35-AC53-C821-E365B9DB7E76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80" y="5382193"/>
              <a:ext cx="8250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02EB36C-B3A2-9A89-A35B-D15B5569BE5F}"/>
                </a:ext>
              </a:extLst>
            </p:cNvPr>
            <p:cNvCxnSpPr>
              <a:cxnSpLocks/>
            </p:cNvCxnSpPr>
            <p:nvPr/>
          </p:nvCxnSpPr>
          <p:spPr>
            <a:xfrm>
              <a:off x="7332104" y="5384666"/>
              <a:ext cx="82480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820FCF8-A1A6-4D41-F0B7-4EDAD2A230C8}"/>
                </a:ext>
              </a:extLst>
            </p:cNvPr>
            <p:cNvCxnSpPr>
              <a:cxnSpLocks/>
            </p:cNvCxnSpPr>
            <p:nvPr/>
          </p:nvCxnSpPr>
          <p:spPr>
            <a:xfrm>
              <a:off x="8657359" y="5382193"/>
              <a:ext cx="82480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E24E1AC-507E-68F2-CA1B-AB9AB7AD5C44}"/>
                </a:ext>
              </a:extLst>
            </p:cNvPr>
            <p:cNvCxnSpPr>
              <a:cxnSpLocks/>
            </p:cNvCxnSpPr>
            <p:nvPr/>
          </p:nvCxnSpPr>
          <p:spPr>
            <a:xfrm>
              <a:off x="10009940" y="5382193"/>
              <a:ext cx="82480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852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10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CE638-B0FE-7D0B-475D-2FDFC4A9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Bell MT" panose="02020503060305020303" pitchFamily="18" charset="0"/>
              </a:rPr>
              <a:t>Glue Concept</a:t>
            </a:r>
          </a:p>
        </p:txBody>
      </p:sp>
      <p:pic>
        <p:nvPicPr>
          <p:cNvPr id="1028" name="Picture 4" descr="Joe's Blog----TECH: Linux Kernel Portability-Data Type Data, 42% OFF">
            <a:extLst>
              <a:ext uri="{FF2B5EF4-FFF2-40B4-BE49-F238E27FC236}">
                <a16:creationId xmlns:a16="http://schemas.microsoft.com/office/drawing/2014/main" id="{0497CA42-0A60-FC19-0178-C84046650E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198964"/>
            <a:ext cx="7188199" cy="445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094740"/>
      </p:ext>
    </p:extLst>
  </p:cSld>
  <p:clrMapOvr>
    <a:masterClrMapping/>
  </p:clrMapOvr>
  <p:transition spd="slow">
    <p:cover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D0140-3DE9-2BF4-54E9-8F284EC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ll MT" panose="02020503060305020303" pitchFamily="18" charset="0"/>
              </a:rPr>
              <a:t>Glue Concept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07E3-EB6C-A8EF-01CF-8C1E12D3F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000" dirty="0"/>
              <a:t>Let’s introduce a new way of using Standard Data Structure – </a:t>
            </a:r>
            <a:r>
              <a:rPr lang="en-US" sz="2000" b="1" i="1" dirty="0"/>
              <a:t>The Glue Concept.</a:t>
            </a:r>
          </a:p>
          <a:p>
            <a:r>
              <a:rPr lang="en-US" sz="2000" dirty="0"/>
              <a:t>We shell redefine out DLL library in a new way algorithm.</a:t>
            </a:r>
          </a:p>
          <a:p>
            <a:r>
              <a:rPr lang="en-US" sz="2000" dirty="0"/>
              <a:t>We will realize the benefits of using Glue Libraries over Traditional Library.</a:t>
            </a:r>
          </a:p>
          <a:p>
            <a:r>
              <a:rPr lang="en-US" sz="2000" dirty="0"/>
              <a:t>Linux kernel code use GLUED version of standard data structure such as Tree, Linked List etc.</a:t>
            </a:r>
          </a:p>
          <a:p>
            <a:r>
              <a:rPr lang="en-US" sz="2000" dirty="0"/>
              <a:t>Even in industry, it’s easier to find glue libraries being used instead of traditional libraries.</a:t>
            </a:r>
          </a:p>
          <a:p>
            <a:r>
              <a:rPr lang="en-US" sz="2000" dirty="0"/>
              <a:t>Let us call our Glue Doubly linked list as Glthreads – Just a name change, it’s still a doubly linked list.</a:t>
            </a:r>
          </a:p>
          <a:p>
            <a:r>
              <a:rPr lang="en-US" sz="2000" dirty="0"/>
              <a:t>The Glue concept are applicable to any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131785090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66" name="Rectangle 316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9A8C-06AE-0E07-B575-E1BB0D64D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Let discuss how mmap/munmap functions/syscalls can be used by user space process to request and release virtual memory page to and from the kernel, and then we will discuss the implementation</a:t>
            </a:r>
          </a:p>
        </p:txBody>
      </p:sp>
      <p:sp>
        <p:nvSpPr>
          <p:cNvPr id="3168" name="Rectangle 316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0" name="Rectangle 316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2" name="Rectangle 317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4" name="Rectangle 317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How does OS manage memory and virtual memory? – Programmer Prodigy">
            <a:extLst>
              <a:ext uri="{FF2B5EF4-FFF2-40B4-BE49-F238E27FC236}">
                <a16:creationId xmlns:a16="http://schemas.microsoft.com/office/drawing/2014/main" id="{AE2FA923-D7AD-3562-CC01-0E81A1A9E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1823752"/>
            <a:ext cx="4170530" cy="324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88652"/>
      </p:ext>
    </p:extLst>
  </p:cSld>
  <p:clrMapOvr>
    <a:masterClrMapping/>
  </p:clrMapOvr>
  <p:transition spd="slow">
    <p:cover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D0140-3DE9-2BF4-54E9-8F284EC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ll MT" panose="02020503060305020303" pitchFamily="18" charset="0"/>
              </a:rPr>
              <a:t>Glthreads – Glued Doubly Linked List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07E3-EB6C-A8EF-01CF-8C1E12D3F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851" y="2328548"/>
            <a:ext cx="3579672" cy="4815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Traditional DLL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E2172E-C164-E4BA-3A5C-1CEA9ACBAB91}"/>
              </a:ext>
            </a:extLst>
          </p:cNvPr>
          <p:cNvSpPr txBox="1">
            <a:spLocks/>
          </p:cNvSpPr>
          <p:nvPr/>
        </p:nvSpPr>
        <p:spPr>
          <a:xfrm>
            <a:off x="6672883" y="2328548"/>
            <a:ext cx="3004076" cy="48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Glthreads DLL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489F56-887E-787E-8B49-506652A2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61" y="2855793"/>
            <a:ext cx="4848225" cy="2905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D6E9CD-64FE-14F1-CB6A-14A12704A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893" y="2810075"/>
            <a:ext cx="4848225" cy="295084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650CC7-E989-9989-8324-408B6EBD89AE}"/>
              </a:ext>
            </a:extLst>
          </p:cNvPr>
          <p:cNvSpPr txBox="1">
            <a:spLocks/>
          </p:cNvSpPr>
          <p:nvPr/>
        </p:nvSpPr>
        <p:spPr>
          <a:xfrm>
            <a:off x="1156851" y="5874893"/>
            <a:ext cx="6700834" cy="983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Glthread nodes don’t have </a:t>
            </a:r>
            <a:r>
              <a:rPr lang="en-US" sz="2000" i="1" dirty="0">
                <a:solidFill>
                  <a:schemeClr val="accent6"/>
                </a:solidFill>
              </a:rPr>
              <a:t>void *data</a:t>
            </a:r>
            <a:r>
              <a:rPr lang="en-US" sz="2000" dirty="0"/>
              <a:t> member.</a:t>
            </a:r>
          </a:p>
          <a:p>
            <a:pPr marL="0" indent="0">
              <a:buNone/>
            </a:pPr>
            <a:r>
              <a:rPr lang="en-US" sz="2000" dirty="0"/>
              <a:t>Then how do glthreads hold the application data?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841445"/>
      </p:ext>
    </p:extLst>
  </p:cSld>
  <p:clrMapOvr>
    <a:masterClrMapping/>
  </p:clrMapOvr>
  <p:transition spd="slow">
    <p:cov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D0140-3DE9-2BF4-54E9-8F284EC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8121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Glthreads Vs Traditional DLL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07E3-EB6C-A8EF-01CF-8C1E12D3F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84" y="1064273"/>
            <a:ext cx="2659181" cy="5963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Traditional DLL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E2172E-C164-E4BA-3A5C-1CEA9ACBAB91}"/>
              </a:ext>
            </a:extLst>
          </p:cNvPr>
          <p:cNvSpPr txBox="1">
            <a:spLocks/>
          </p:cNvSpPr>
          <p:nvPr/>
        </p:nvSpPr>
        <p:spPr>
          <a:xfrm>
            <a:off x="481942" y="3565043"/>
            <a:ext cx="2659181" cy="59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Glthreads DLL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023F3BFE-9F38-EFF8-A6AD-E570C796F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54044"/>
              </p:ext>
            </p:extLst>
          </p:nvPr>
        </p:nvGraphicFramePr>
        <p:xfrm>
          <a:off x="750623" y="2719256"/>
          <a:ext cx="2211237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7079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9EB89F41-D2C4-79A8-935A-EB4CF6CB3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633293"/>
              </p:ext>
            </p:extLst>
          </p:nvPr>
        </p:nvGraphicFramePr>
        <p:xfrm>
          <a:off x="3438322" y="2719255"/>
          <a:ext cx="2211237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7079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908159F-9CA1-8591-20E9-684EB9861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74377"/>
              </p:ext>
            </p:extLst>
          </p:nvPr>
        </p:nvGraphicFramePr>
        <p:xfrm>
          <a:off x="6126021" y="2719255"/>
          <a:ext cx="2211237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7079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CF986DE-29F3-7382-CDF8-31981ECC5D8F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2961860" y="2947628"/>
            <a:ext cx="47646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357DBD-0FEC-3A63-75A4-7710E63EE7EA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5649559" y="2947628"/>
            <a:ext cx="4764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DA357CC-2A32-4CB3-A3E9-C4A383DBAD4E}"/>
              </a:ext>
            </a:extLst>
          </p:cNvPr>
          <p:cNvSpPr/>
          <p:nvPr/>
        </p:nvSpPr>
        <p:spPr>
          <a:xfrm>
            <a:off x="3140765" y="1673490"/>
            <a:ext cx="1232452" cy="456745"/>
          </a:xfrm>
          <a:prstGeom prst="rect">
            <a:avLst/>
          </a:prstGeom>
          <a:solidFill>
            <a:srgbClr val="CCD2D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4A4574-A1EB-4433-0D99-DD8F501C9B49}"/>
              </a:ext>
            </a:extLst>
          </p:cNvPr>
          <p:cNvSpPr/>
          <p:nvPr/>
        </p:nvSpPr>
        <p:spPr>
          <a:xfrm>
            <a:off x="4705034" y="1673490"/>
            <a:ext cx="1232452" cy="456745"/>
          </a:xfrm>
          <a:prstGeom prst="rect">
            <a:avLst/>
          </a:prstGeom>
          <a:solidFill>
            <a:srgbClr val="CCD2D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96200E9-6A41-859E-9D9E-ED1608D8808D}"/>
              </a:ext>
            </a:extLst>
          </p:cNvPr>
          <p:cNvSpPr/>
          <p:nvPr/>
        </p:nvSpPr>
        <p:spPr>
          <a:xfrm>
            <a:off x="6269303" y="1698787"/>
            <a:ext cx="1232452" cy="456745"/>
          </a:xfrm>
          <a:prstGeom prst="rect">
            <a:avLst/>
          </a:prstGeom>
          <a:solidFill>
            <a:srgbClr val="CCD2D8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33817CC6-CCD6-65EE-85DA-FFAC25E89CB1}"/>
              </a:ext>
            </a:extLst>
          </p:cNvPr>
          <p:cNvCxnSpPr>
            <a:cxnSpLocks/>
            <a:stCxn id="46" idx="0"/>
            <a:endCxn id="53" idx="2"/>
          </p:cNvCxnSpPr>
          <p:nvPr/>
        </p:nvCxnSpPr>
        <p:spPr>
          <a:xfrm rot="5400000" flipH="1" flipV="1">
            <a:off x="2512106" y="1474371"/>
            <a:ext cx="589021" cy="19007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108B21A6-607D-85EE-0138-BC013FCCBE2E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rot="5400000" flipH="1" flipV="1">
            <a:off x="4638090" y="2036085"/>
            <a:ext cx="589020" cy="7773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AF677F78-FFB5-A64C-3075-40BEF1F5F146}"/>
              </a:ext>
            </a:extLst>
          </p:cNvPr>
          <p:cNvCxnSpPr>
            <a:cxnSpLocks/>
            <a:stCxn id="49" idx="0"/>
            <a:endCxn id="57" idx="2"/>
          </p:cNvCxnSpPr>
          <p:nvPr/>
        </p:nvCxnSpPr>
        <p:spPr>
          <a:xfrm rot="16200000" flipV="1">
            <a:off x="6776723" y="2264339"/>
            <a:ext cx="563723" cy="34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7F47DF3-A996-4F13-AFAE-C996F3B0B311}"/>
              </a:ext>
            </a:extLst>
          </p:cNvPr>
          <p:cNvGrpSpPr/>
          <p:nvPr/>
        </p:nvGrpSpPr>
        <p:grpSpPr>
          <a:xfrm>
            <a:off x="786582" y="4382924"/>
            <a:ext cx="6400350" cy="1164064"/>
            <a:chOff x="786582" y="3948707"/>
            <a:chExt cx="6400350" cy="116406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A733A07-6CF4-27CB-7FDA-211E47E10195}"/>
                </a:ext>
              </a:extLst>
            </p:cNvPr>
            <p:cNvSpPr/>
            <p:nvPr/>
          </p:nvSpPr>
          <p:spPr>
            <a:xfrm>
              <a:off x="786582" y="4444873"/>
              <a:ext cx="6400350" cy="6678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EE9D702-F9E3-8EA3-1757-46FA0A45313A}"/>
                </a:ext>
              </a:extLst>
            </p:cNvPr>
            <p:cNvGrpSpPr/>
            <p:nvPr/>
          </p:nvGrpSpPr>
          <p:grpSpPr>
            <a:xfrm>
              <a:off x="1067101" y="3965997"/>
              <a:ext cx="1488145" cy="1073734"/>
              <a:chOff x="1048578" y="3906078"/>
              <a:chExt cx="1247361" cy="94684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8F2A12E-C988-8344-12F0-D933CEF87ECF}"/>
                  </a:ext>
                </a:extLst>
              </p:cNvPr>
              <p:cNvSpPr/>
              <p:nvPr/>
            </p:nvSpPr>
            <p:spPr>
              <a:xfrm>
                <a:off x="1048578" y="3906078"/>
                <a:ext cx="1247361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 data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FBF1D05-7D29-B766-B5C2-DF8BBD8E3F91}"/>
                  </a:ext>
                </a:extLst>
              </p:cNvPr>
              <p:cNvSpPr/>
              <p:nvPr/>
            </p:nvSpPr>
            <p:spPr>
              <a:xfrm>
                <a:off x="1048578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Left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8B80592-0634-E87C-1B80-EA32BF0EBFFD}"/>
                  </a:ext>
                </a:extLst>
              </p:cNvPr>
              <p:cNvSpPr/>
              <p:nvPr/>
            </p:nvSpPr>
            <p:spPr>
              <a:xfrm>
                <a:off x="1669773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Right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7CA9D15-9C0C-C58B-E635-A8084BACE081}"/>
                </a:ext>
              </a:extLst>
            </p:cNvPr>
            <p:cNvGrpSpPr/>
            <p:nvPr/>
          </p:nvGrpSpPr>
          <p:grpSpPr>
            <a:xfrm>
              <a:off x="3225754" y="3955057"/>
              <a:ext cx="1488145" cy="1073734"/>
              <a:chOff x="1048578" y="3906078"/>
              <a:chExt cx="1247361" cy="94684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11902CF-5FB5-2341-BD52-F7A2291B1323}"/>
                  </a:ext>
                </a:extLst>
              </p:cNvPr>
              <p:cNvSpPr/>
              <p:nvPr/>
            </p:nvSpPr>
            <p:spPr>
              <a:xfrm>
                <a:off x="1048578" y="3906078"/>
                <a:ext cx="1247361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 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0DDF24E-1BCC-93C6-62E4-2027378885E1}"/>
                  </a:ext>
                </a:extLst>
              </p:cNvPr>
              <p:cNvSpPr/>
              <p:nvPr/>
            </p:nvSpPr>
            <p:spPr>
              <a:xfrm>
                <a:off x="1048578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Left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74296AB-6ED2-1C71-6DD5-5CE057A61CC0}"/>
                  </a:ext>
                </a:extLst>
              </p:cNvPr>
              <p:cNvSpPr/>
              <p:nvPr/>
            </p:nvSpPr>
            <p:spPr>
              <a:xfrm>
                <a:off x="1669773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Right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9B44FA6-16BB-617A-33D9-B899BAB51D6E}"/>
                </a:ext>
              </a:extLst>
            </p:cNvPr>
            <p:cNvGrpSpPr/>
            <p:nvPr/>
          </p:nvGrpSpPr>
          <p:grpSpPr>
            <a:xfrm>
              <a:off x="5455006" y="3948707"/>
              <a:ext cx="1488145" cy="1073734"/>
              <a:chOff x="1048578" y="3906078"/>
              <a:chExt cx="1247361" cy="94684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E0684C-8E22-6192-AB70-16FBA009829C}"/>
                  </a:ext>
                </a:extLst>
              </p:cNvPr>
              <p:cNvSpPr/>
              <p:nvPr/>
            </p:nvSpPr>
            <p:spPr>
              <a:xfrm>
                <a:off x="1048578" y="3906078"/>
                <a:ext cx="1247361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 data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FAB92A1-1BFE-DE2F-B8EE-0CFA6EA4663D}"/>
                  </a:ext>
                </a:extLst>
              </p:cNvPr>
              <p:cNvSpPr/>
              <p:nvPr/>
            </p:nvSpPr>
            <p:spPr>
              <a:xfrm>
                <a:off x="1048578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Left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FBCEB59-F9DA-DE70-E68B-9389CBBEF43B}"/>
                  </a:ext>
                </a:extLst>
              </p:cNvPr>
              <p:cNvSpPr/>
              <p:nvPr/>
            </p:nvSpPr>
            <p:spPr>
              <a:xfrm>
                <a:off x="1669773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Right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893FEB0-309B-A8FC-AB3F-74F660D377EC}"/>
                </a:ext>
              </a:extLst>
            </p:cNvPr>
            <p:cNvCxnSpPr>
              <a:cxnSpLocks/>
              <a:stCxn id="64" idx="3"/>
              <a:endCxn id="74" idx="1"/>
            </p:cNvCxnSpPr>
            <p:nvPr/>
          </p:nvCxnSpPr>
          <p:spPr>
            <a:xfrm flipV="1">
              <a:off x="2555246" y="4760358"/>
              <a:ext cx="670508" cy="1094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4527C54-16BA-7E8C-396A-5C94BFA05A94}"/>
                </a:ext>
              </a:extLst>
            </p:cNvPr>
            <p:cNvCxnSpPr>
              <a:cxnSpLocks/>
              <a:stCxn id="75" idx="3"/>
              <a:endCxn id="78" idx="1"/>
            </p:cNvCxnSpPr>
            <p:nvPr/>
          </p:nvCxnSpPr>
          <p:spPr>
            <a:xfrm flipV="1">
              <a:off x="4713899" y="4754008"/>
              <a:ext cx="741107" cy="63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CFBAB8C-9900-A2D4-0AA0-99C93FC7EF9D}"/>
              </a:ext>
            </a:extLst>
          </p:cNvPr>
          <p:cNvSpPr txBox="1"/>
          <p:nvPr/>
        </p:nvSpPr>
        <p:spPr>
          <a:xfrm>
            <a:off x="7961493" y="3681999"/>
            <a:ext cx="28906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struct </a:t>
            </a:r>
            <a:r>
              <a:rPr lang="en-US" dirty="0" err="1"/>
              <a:t>app_data</a:t>
            </a:r>
            <a:r>
              <a:rPr lang="en-US" dirty="0"/>
              <a:t>_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&lt;node of Glthread&gt;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Glue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312851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D0140-3DE9-2BF4-54E9-8F284EC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ll MT" panose="02020503060305020303" pitchFamily="18" charset="0"/>
              </a:rPr>
              <a:t>Offset manipulation in C structures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07E3-EB6C-A8EF-01CF-8C1E12D3F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44" y="2112952"/>
            <a:ext cx="8049779" cy="9154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We need to write a C macro which computes the offset of a given field in each C structure.</a:t>
            </a:r>
          </a:p>
          <a:p>
            <a:pPr marL="0" indent="0">
              <a:buNone/>
            </a:pPr>
            <a:r>
              <a:rPr lang="en-US" sz="2000" dirty="0"/>
              <a:t>Ex: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DD8D29D-1C32-9E18-10D9-5F19F6682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56868"/>
              </p:ext>
            </p:extLst>
          </p:nvPr>
        </p:nvGraphicFramePr>
        <p:xfrm>
          <a:off x="5453658" y="3003701"/>
          <a:ext cx="6383512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95878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1595878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1595878">
                  <a:extLst>
                    <a:ext uri="{9D8B030D-6E8A-4147-A177-3AD203B41FA5}">
                      <a16:colId xmlns:a16="http://schemas.microsoft.com/office/drawing/2014/main" val="1788181901"/>
                    </a:ext>
                  </a:extLst>
                </a:gridCol>
                <a:gridCol w="1595878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&lt;salary&gt;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&lt;designation&gt;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</a:t>
                      </a:r>
                      <a:r>
                        <a:rPr lang="en-US" b="0" dirty="0" err="1"/>
                        <a:t>emp_id</a:t>
                      </a:r>
                      <a:r>
                        <a:rPr lang="en-US" b="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E1504495-023A-1FD4-8099-487C69BC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44" y="3028436"/>
            <a:ext cx="4115738" cy="2489767"/>
          </a:xfrm>
          <a:prstGeom prst="rect">
            <a:avLst/>
          </a:prstGeom>
        </p:spPr>
      </p:pic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6E0DEE1-F054-5B6F-B76B-0695F62CD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10512"/>
              </p:ext>
            </p:extLst>
          </p:nvPr>
        </p:nvGraphicFramePr>
        <p:xfrm>
          <a:off x="5448368" y="3753484"/>
          <a:ext cx="6383511" cy="1849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27837">
                  <a:extLst>
                    <a:ext uri="{9D8B030D-6E8A-4147-A177-3AD203B41FA5}">
                      <a16:colId xmlns:a16="http://schemas.microsoft.com/office/drawing/2014/main" val="3102623644"/>
                    </a:ext>
                  </a:extLst>
                </a:gridCol>
                <a:gridCol w="2127837">
                  <a:extLst>
                    <a:ext uri="{9D8B030D-6E8A-4147-A177-3AD203B41FA5}">
                      <a16:colId xmlns:a16="http://schemas.microsoft.com/office/drawing/2014/main" val="425168215"/>
                    </a:ext>
                  </a:extLst>
                </a:gridCol>
                <a:gridCol w="2127837">
                  <a:extLst>
                    <a:ext uri="{9D8B030D-6E8A-4147-A177-3AD203B41FA5}">
                      <a16:colId xmlns:a16="http://schemas.microsoft.com/office/drawing/2014/main" val="2562811790"/>
                    </a:ext>
                  </a:extLst>
                </a:gridCol>
              </a:tblGrid>
              <a:tr h="353659">
                <a:tc>
                  <a:txBody>
                    <a:bodyPr/>
                    <a:lstStyle/>
                    <a:p>
                      <a:r>
                        <a:rPr lang="en-US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6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72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31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1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47733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7117B9C-FB0E-3E19-DEB9-87FF908CF2FE}"/>
              </a:ext>
            </a:extLst>
          </p:cNvPr>
          <p:cNvSpPr txBox="1"/>
          <p:nvPr/>
        </p:nvSpPr>
        <p:spPr>
          <a:xfrm>
            <a:off x="5448368" y="2614366"/>
            <a:ext cx="286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footprint of object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3270FA5-7C54-2BF0-042F-25E54451E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44" y="5748957"/>
            <a:ext cx="7316867" cy="97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37875"/>
      </p:ext>
    </p:extLst>
  </p:cSld>
  <p:clrMapOvr>
    <a:masterClrMapping/>
  </p:clrMapOvr>
  <p:transition spd="slow">
    <p:cover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023E8-E234-DBA7-3984-069F9DDA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61" y="86065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DE012-DF22-3586-39FF-0369989E56CB}"/>
              </a:ext>
            </a:extLst>
          </p:cNvPr>
          <p:cNvSpPr txBox="1"/>
          <p:nvPr/>
        </p:nvSpPr>
        <p:spPr>
          <a:xfrm>
            <a:off x="153061" y="1289805"/>
            <a:ext cx="38093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Print the Employee details.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919832-73CB-BD9B-851E-1046F0BD2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85" y="1807806"/>
            <a:ext cx="6128869" cy="2578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E74FE0-79A1-21D3-4A02-B977126C2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125038" y="1807806"/>
            <a:ext cx="4674665" cy="2578687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7104383-44F1-66C5-28A1-11EFB3F3E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711042"/>
              </p:ext>
            </p:extLst>
          </p:nvPr>
        </p:nvGraphicFramePr>
        <p:xfrm>
          <a:off x="487533" y="5152273"/>
          <a:ext cx="7961920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92384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1592384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1592384">
                  <a:extLst>
                    <a:ext uri="{9D8B030D-6E8A-4147-A177-3AD203B41FA5}">
                      <a16:colId xmlns:a16="http://schemas.microsoft.com/office/drawing/2014/main" val="1788181901"/>
                    </a:ext>
                  </a:extLst>
                </a:gridCol>
                <a:gridCol w="1592384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  <a:gridCol w="1592384">
                  <a:extLst>
                    <a:ext uri="{9D8B030D-6E8A-4147-A177-3AD203B41FA5}">
                      <a16:colId xmlns:a16="http://schemas.microsoft.com/office/drawing/2014/main" val="3029572470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&lt;salary&gt;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&lt;designation&gt;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</a:t>
                      </a:r>
                      <a:r>
                        <a:rPr lang="en-US" b="0" dirty="0" err="1"/>
                        <a:t>emp_id</a:t>
                      </a:r>
                      <a:r>
                        <a:rPr lang="en-US" b="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&lt;</a:t>
                      </a:r>
                      <a:r>
                        <a:rPr lang="en-US" b="0" dirty="0" err="1"/>
                        <a:t>glnode</a:t>
                      </a:r>
                      <a:r>
                        <a:rPr lang="en-US" b="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D5384AC-7C82-3072-53EC-2DC572158A58}"/>
              </a:ext>
            </a:extLst>
          </p:cNvPr>
          <p:cNvSpPr txBox="1"/>
          <p:nvPr/>
        </p:nvSpPr>
        <p:spPr>
          <a:xfrm>
            <a:off x="153061" y="4608631"/>
            <a:ext cx="46912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Memory Layout of the object of type emp_t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101B7E-3CE6-A746-9B8D-ED028A6C8330}"/>
              </a:ext>
            </a:extLst>
          </p:cNvPr>
          <p:cNvCxnSpPr>
            <a:cxnSpLocks/>
          </p:cNvCxnSpPr>
          <p:nvPr/>
        </p:nvCxnSpPr>
        <p:spPr>
          <a:xfrm flipV="1">
            <a:off x="482245" y="5644634"/>
            <a:ext cx="0" cy="513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4A9F51-130C-F5B3-993D-35C13034BA74}"/>
              </a:ext>
            </a:extLst>
          </p:cNvPr>
          <p:cNvCxnSpPr>
            <a:cxnSpLocks/>
          </p:cNvCxnSpPr>
          <p:nvPr/>
        </p:nvCxnSpPr>
        <p:spPr>
          <a:xfrm flipV="1">
            <a:off x="6857645" y="5644634"/>
            <a:ext cx="0" cy="513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B7A04B-2BD3-D6F2-FFF7-ACE3698FA29B}"/>
              </a:ext>
            </a:extLst>
          </p:cNvPr>
          <p:cNvSpPr txBox="1"/>
          <p:nvPr/>
        </p:nvSpPr>
        <p:spPr>
          <a:xfrm>
            <a:off x="482243" y="5819364"/>
            <a:ext cx="23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what we need!!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5926DE-5E9F-ACB1-162A-B6F0377820DF}"/>
              </a:ext>
            </a:extLst>
          </p:cNvPr>
          <p:cNvSpPr txBox="1"/>
          <p:nvPr/>
        </p:nvSpPr>
        <p:spPr>
          <a:xfrm>
            <a:off x="6857643" y="5819364"/>
            <a:ext cx="2325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what we have!!</a:t>
            </a:r>
          </a:p>
        </p:txBody>
      </p:sp>
    </p:spTree>
    <p:extLst>
      <p:ext uri="{BB962C8B-B14F-4D97-AF65-F5344CB8AC3E}">
        <p14:creationId xmlns:p14="http://schemas.microsoft.com/office/powerpoint/2010/main" val="2904203801"/>
      </p:ext>
    </p:extLst>
  </p:cSld>
  <p:clrMapOvr>
    <a:masterClrMapping/>
  </p:clrMapOvr>
  <p:transition spd="slow">
    <p:cover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D0140-3DE9-2BF4-54E9-8F284EC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ll MT" panose="02020503060305020303" pitchFamily="18" charset="0"/>
              </a:rPr>
              <a:t>Glthreads – Node insertion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F4B12-9628-F589-913B-3ACFA04CB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56851" y="2222837"/>
            <a:ext cx="4674665" cy="257868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640497-19CD-DA8D-26A6-DE43B8C2D8A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486400" y="3486270"/>
            <a:ext cx="1306286" cy="67518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C8DA26-F20C-27A8-89AC-AA30B80BED2A}"/>
              </a:ext>
            </a:extLst>
          </p:cNvPr>
          <p:cNvSpPr txBox="1"/>
          <p:nvPr/>
        </p:nvSpPr>
        <p:spPr>
          <a:xfrm>
            <a:off x="6792686" y="2332108"/>
            <a:ext cx="5001209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Notice that, to add an object to </a:t>
            </a:r>
            <a:r>
              <a:rPr lang="en-US" b="1" i="1" dirty="0"/>
              <a:t>glthread DLL</a:t>
            </a:r>
            <a:r>
              <a:rPr lang="en-US" dirty="0"/>
              <a:t>, glthread node itself must be a member of structure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mean, while designing the application, Developer knew beforehand that he going to glue (add) the object of emp_t type to glthread DLL.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85B58D-02D7-E3FC-9F46-BCB5BE9AE900}"/>
              </a:ext>
            </a:extLst>
          </p:cNvPr>
          <p:cNvSpPr txBox="1"/>
          <p:nvPr/>
        </p:nvSpPr>
        <p:spPr>
          <a:xfrm>
            <a:off x="1156851" y="4984693"/>
            <a:ext cx="6788269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 API to insert a new glthread node after the current node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367B0F-4AFA-392B-8773-DFE47A1E4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51" y="5533402"/>
            <a:ext cx="9311221" cy="63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77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D0140-3DE9-2BF4-54E9-8F284EC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ll MT" panose="02020503060305020303" pitchFamily="18" charset="0"/>
              </a:rPr>
              <a:t>Glthreads – Iteration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F4B12-9628-F589-913B-3ACFA04CB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56851" y="2222837"/>
            <a:ext cx="4674665" cy="2578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9D1DF9-6032-3CB5-9BAD-FFF6E079A1E2}"/>
              </a:ext>
            </a:extLst>
          </p:cNvPr>
          <p:cNvGrpSpPr/>
          <p:nvPr/>
        </p:nvGrpSpPr>
        <p:grpSpPr>
          <a:xfrm>
            <a:off x="2895820" y="5056174"/>
            <a:ext cx="6400350" cy="1164064"/>
            <a:chOff x="786582" y="3948707"/>
            <a:chExt cx="6400350" cy="11640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AEAEC5-FC40-2FFC-9008-AC31CE9E89A1}"/>
                </a:ext>
              </a:extLst>
            </p:cNvPr>
            <p:cNvSpPr/>
            <p:nvPr/>
          </p:nvSpPr>
          <p:spPr>
            <a:xfrm>
              <a:off x="786582" y="4444873"/>
              <a:ext cx="6400350" cy="6678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4FF743-5E2D-1BAD-AAE3-BEA6B8B253D1}"/>
                </a:ext>
              </a:extLst>
            </p:cNvPr>
            <p:cNvGrpSpPr/>
            <p:nvPr/>
          </p:nvGrpSpPr>
          <p:grpSpPr>
            <a:xfrm>
              <a:off x="1067101" y="3965997"/>
              <a:ext cx="1488145" cy="1073734"/>
              <a:chOff x="1048578" y="3906078"/>
              <a:chExt cx="1247361" cy="94684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888BFBD-A076-AA8F-F778-0F94EF2A510F}"/>
                  </a:ext>
                </a:extLst>
              </p:cNvPr>
              <p:cNvSpPr/>
              <p:nvPr/>
            </p:nvSpPr>
            <p:spPr>
              <a:xfrm>
                <a:off x="1048578" y="3906078"/>
                <a:ext cx="1247361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 data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F0D942F-D260-853B-A036-76CF2FF55FB6}"/>
                  </a:ext>
                </a:extLst>
              </p:cNvPr>
              <p:cNvSpPr/>
              <p:nvPr/>
            </p:nvSpPr>
            <p:spPr>
              <a:xfrm>
                <a:off x="1048578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Left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591E19A-650B-544B-2C47-04B7EC5D6B1B}"/>
                  </a:ext>
                </a:extLst>
              </p:cNvPr>
              <p:cNvSpPr/>
              <p:nvPr/>
            </p:nvSpPr>
            <p:spPr>
              <a:xfrm>
                <a:off x="1669773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Right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675ECF1-40F4-15C4-CABA-B4A119A76E76}"/>
                </a:ext>
              </a:extLst>
            </p:cNvPr>
            <p:cNvGrpSpPr/>
            <p:nvPr/>
          </p:nvGrpSpPr>
          <p:grpSpPr>
            <a:xfrm>
              <a:off x="3225754" y="3955057"/>
              <a:ext cx="1488145" cy="1073734"/>
              <a:chOff x="1048578" y="3906078"/>
              <a:chExt cx="1247361" cy="94684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452DD0B-DBFF-CE7B-E530-FE0085A2767F}"/>
                  </a:ext>
                </a:extLst>
              </p:cNvPr>
              <p:cNvSpPr/>
              <p:nvPr/>
            </p:nvSpPr>
            <p:spPr>
              <a:xfrm>
                <a:off x="1048578" y="3906078"/>
                <a:ext cx="1247361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 data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DB3A80D-A2B5-B24A-7840-4790FF5BAAB1}"/>
                  </a:ext>
                </a:extLst>
              </p:cNvPr>
              <p:cNvSpPr/>
              <p:nvPr/>
            </p:nvSpPr>
            <p:spPr>
              <a:xfrm>
                <a:off x="1048578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Left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AA17E10-6E23-9806-7825-ECEB743A36A1}"/>
                  </a:ext>
                </a:extLst>
              </p:cNvPr>
              <p:cNvSpPr/>
              <p:nvPr/>
            </p:nvSpPr>
            <p:spPr>
              <a:xfrm>
                <a:off x="1669773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Right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3FF06F-0468-22E0-29CC-09B843560CF4}"/>
                </a:ext>
              </a:extLst>
            </p:cNvPr>
            <p:cNvGrpSpPr/>
            <p:nvPr/>
          </p:nvGrpSpPr>
          <p:grpSpPr>
            <a:xfrm>
              <a:off x="5455006" y="3948707"/>
              <a:ext cx="1488145" cy="1073734"/>
              <a:chOff x="1048578" y="3906078"/>
              <a:chExt cx="1247361" cy="94684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1C64F4E-81A0-1D95-7CEB-60449AE7D84D}"/>
                  </a:ext>
                </a:extLst>
              </p:cNvPr>
              <p:cNvSpPr/>
              <p:nvPr/>
            </p:nvSpPr>
            <p:spPr>
              <a:xfrm>
                <a:off x="1048578" y="3906078"/>
                <a:ext cx="1247361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App data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A802FC-4439-5E8C-A8C8-3A7499F17CC9}"/>
                  </a:ext>
                </a:extLst>
              </p:cNvPr>
              <p:cNvSpPr/>
              <p:nvPr/>
            </p:nvSpPr>
            <p:spPr>
              <a:xfrm>
                <a:off x="1048578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Left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6C3560A-846A-F1F6-A81C-300A310811B4}"/>
                  </a:ext>
                </a:extLst>
              </p:cNvPr>
              <p:cNvSpPr/>
              <p:nvPr/>
            </p:nvSpPr>
            <p:spPr>
              <a:xfrm>
                <a:off x="1669773" y="4379498"/>
                <a:ext cx="626166" cy="473420"/>
              </a:xfrm>
              <a:prstGeom prst="rect">
                <a:avLst/>
              </a:prstGeom>
              <a:ln>
                <a:solidFill>
                  <a:srgbClr val="CCD2D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Right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1B0244-6E99-BA06-1BCD-FC08593C234C}"/>
                </a:ext>
              </a:extLst>
            </p:cNvPr>
            <p:cNvCxnSpPr>
              <a:cxnSpLocks/>
              <a:stCxn id="23" idx="3"/>
              <a:endCxn id="19" idx="1"/>
            </p:cNvCxnSpPr>
            <p:nvPr/>
          </p:nvCxnSpPr>
          <p:spPr>
            <a:xfrm flipV="1">
              <a:off x="2555246" y="4760358"/>
              <a:ext cx="670508" cy="1094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E94A68C-33E6-2887-E5A8-B68D523BC8CA}"/>
                </a:ext>
              </a:extLst>
            </p:cNvPr>
            <p:cNvCxnSpPr>
              <a:cxnSpLocks/>
              <a:stCxn id="20" idx="3"/>
              <a:endCxn id="14" idx="1"/>
            </p:cNvCxnSpPr>
            <p:nvPr/>
          </p:nvCxnSpPr>
          <p:spPr>
            <a:xfrm flipV="1">
              <a:off x="4713899" y="4754008"/>
              <a:ext cx="741107" cy="63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30587518-2756-6058-A824-14B474869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33"/>
          <a:stretch/>
        </p:blipFill>
        <p:spPr>
          <a:xfrm>
            <a:off x="6198794" y="2222837"/>
            <a:ext cx="5716325" cy="257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53672"/>
      </p:ext>
    </p:extLst>
  </p:cSld>
  <p:clrMapOvr>
    <a:masterClrMapping/>
  </p:clrMapOvr>
  <p:transition spd="slow">
    <p:cover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F4B12-9628-F589-913B-3ACFA04CB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56851" y="2222837"/>
            <a:ext cx="4674665" cy="257868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C5DB565-B340-2D85-2A5B-359E79DE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Bell MT" panose="02020503060305020303" pitchFamily="18" charset="0"/>
              </a:rPr>
              <a:t>Glthreads – Node Removal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E7BF11A-B4ED-FC30-3B74-13C27E134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41772"/>
              </p:ext>
            </p:extLst>
          </p:nvPr>
        </p:nvGraphicFramePr>
        <p:xfrm>
          <a:off x="2123850" y="5471071"/>
          <a:ext cx="2211237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7079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D9B12EB-4366-5B70-7A55-15C2C6BED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28174"/>
              </p:ext>
            </p:extLst>
          </p:nvPr>
        </p:nvGraphicFramePr>
        <p:xfrm>
          <a:off x="4811549" y="5471070"/>
          <a:ext cx="2211237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7079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DF4770-BAE7-ABBF-A591-7E8500B99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695775"/>
              </p:ext>
            </p:extLst>
          </p:nvPr>
        </p:nvGraphicFramePr>
        <p:xfrm>
          <a:off x="7499248" y="5471070"/>
          <a:ext cx="2211237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7079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737079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07DAB83B-D0F9-A6A7-97A8-B246ACEF8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865" y="2222837"/>
            <a:ext cx="5902300" cy="2578687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DFB35D-DB48-1392-08A7-8BFD2E7B246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4335087" y="5699443"/>
            <a:ext cx="47646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03E25F-F7FB-0ED0-230F-DCA281FAB2C9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7022786" y="5699443"/>
            <a:ext cx="4764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597455"/>
      </p:ext>
    </p:extLst>
  </p:cSld>
  <p:clrMapOvr>
    <a:masterClrMapping/>
  </p:clrMapOvr>
  <p:transition spd="slow">
    <p:cover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2D23F-A670-43DD-FCE5-24D1A82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Glthread – Benefits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7A83-BDA0-C412-BFA0-7C9DBF950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4"/>
            <a:ext cx="9880893" cy="15563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Why have we twisted things a little if we are accomplishing the same  end goals before by traditional DLL?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Let us discuss the benefits of glthread DLL over traditional DLL.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Let us see the problem with traditional DLL. This problem applies to traditional Tree, Queues,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9866E-3091-4B7E-5B67-B48D84070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38" y="3924475"/>
            <a:ext cx="4115738" cy="248976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C85B10-904C-EFBE-87CC-50C9FFB01FAF}"/>
              </a:ext>
            </a:extLst>
          </p:cNvPr>
          <p:cNvSpPr txBox="1">
            <a:spLocks/>
          </p:cNvSpPr>
          <p:nvPr/>
        </p:nvSpPr>
        <p:spPr>
          <a:xfrm>
            <a:off x="5371948" y="3924475"/>
            <a:ext cx="6535571" cy="155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Our application is maintaining three DLL: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L1: DLL to maintaining the records of employees.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L2: DLL to maintaining records of employees above </a:t>
            </a:r>
            <a:r>
              <a:rPr lang="en-US" sz="1800" dirty="0" err="1"/>
              <a:t>Mgr</a:t>
            </a:r>
            <a:r>
              <a:rPr lang="en-US" sz="1800" dirty="0"/>
              <a:t> level.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L3: DLL to maintaining the records of employees whose promotion are due.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9548148"/>
      </p:ext>
    </p:extLst>
  </p:cSld>
  <p:clrMapOvr>
    <a:masterClrMapping/>
  </p:clrMapOvr>
  <p:transition spd="slow">
    <p:cover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2D23F-A670-43DD-FCE5-24D1A82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Glthread – Benefits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7A83-BDA0-C412-BFA0-7C9DBF950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4"/>
            <a:ext cx="9880893" cy="15563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Multi-reference scenarios – Traditional DLL case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0F19E1-F43B-E7A2-317C-F2261D4211A0}"/>
              </a:ext>
            </a:extLst>
          </p:cNvPr>
          <p:cNvGrpSpPr/>
          <p:nvPr/>
        </p:nvGrpSpPr>
        <p:grpSpPr>
          <a:xfrm>
            <a:off x="7407680" y="1839389"/>
            <a:ext cx="1368767" cy="1951716"/>
            <a:chOff x="3176339" y="3999730"/>
            <a:chExt cx="1488145" cy="21474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FE5C99-CF85-2BDF-BB88-53965B082108}"/>
                </a:ext>
              </a:extLst>
            </p:cNvPr>
            <p:cNvSpPr/>
            <p:nvPr/>
          </p:nvSpPr>
          <p:spPr>
            <a:xfrm>
              <a:off x="3176339" y="5073464"/>
              <a:ext cx="1488145" cy="536867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VP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497BD1-703F-FCB1-07F5-6D45E96A43D5}"/>
                </a:ext>
              </a:extLst>
            </p:cNvPr>
            <p:cNvSpPr/>
            <p:nvPr/>
          </p:nvSpPr>
          <p:spPr>
            <a:xfrm>
              <a:off x="3176339" y="5610331"/>
              <a:ext cx="747038" cy="536867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Left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4C1907-39C5-AE6D-5BCB-67B0406F8CEC}"/>
                </a:ext>
              </a:extLst>
            </p:cNvPr>
            <p:cNvSpPr/>
            <p:nvPr/>
          </p:nvSpPr>
          <p:spPr>
            <a:xfrm>
              <a:off x="3917446" y="5610331"/>
              <a:ext cx="747038" cy="536867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Right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7841D0-159E-FA89-6512-44CAEB09A8CC}"/>
                </a:ext>
              </a:extLst>
            </p:cNvPr>
            <p:cNvSpPr/>
            <p:nvPr/>
          </p:nvSpPr>
          <p:spPr>
            <a:xfrm>
              <a:off x="3176339" y="4536597"/>
              <a:ext cx="1488145" cy="536867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1500000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A5AC44-0988-CFA3-5C5C-9256D56418BE}"/>
                </a:ext>
              </a:extLst>
            </p:cNvPr>
            <p:cNvSpPr/>
            <p:nvPr/>
          </p:nvSpPr>
          <p:spPr>
            <a:xfrm>
              <a:off x="3176339" y="3999730"/>
              <a:ext cx="1488145" cy="536867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Mahmoud</a:t>
              </a:r>
            </a:p>
          </p:txBody>
        </p:sp>
      </p:grp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AF4A7E5-3BAE-C13E-6300-33C2378C5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67717"/>
              </p:ext>
            </p:extLst>
          </p:nvPr>
        </p:nvGraphicFramePr>
        <p:xfrm>
          <a:off x="1798921" y="3773727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344D081-CD11-D74D-90F8-7832803F8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497285"/>
              </p:ext>
            </p:extLst>
          </p:nvPr>
        </p:nvGraphicFramePr>
        <p:xfrm>
          <a:off x="3112999" y="3773727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41691B4-DFD1-EDDA-8565-EA681A53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23207"/>
              </p:ext>
            </p:extLst>
          </p:nvPr>
        </p:nvGraphicFramePr>
        <p:xfrm>
          <a:off x="4427077" y="3773727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3479C4-FFD9-CAD3-8B83-F2D7546C72E8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3934084" y="4002100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FB8A2001-93F1-2450-F999-AF585BCA2440}"/>
              </a:ext>
            </a:extLst>
          </p:cNvPr>
          <p:cNvCxnSpPr>
            <a:cxnSpLocks/>
            <a:stCxn id="34" idx="0"/>
            <a:endCxn id="9" idx="1"/>
          </p:cNvCxnSpPr>
          <p:nvPr/>
        </p:nvCxnSpPr>
        <p:spPr>
          <a:xfrm rot="5400000" flipH="1" flipV="1">
            <a:off x="5108353" y="1474401"/>
            <a:ext cx="714515" cy="388413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049C1F0-896A-6A6A-573E-234F392CFD1F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2620006" y="4002100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52AF2FA1-6E85-A116-2138-76C2B4FB0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136129"/>
              </p:ext>
            </p:extLst>
          </p:nvPr>
        </p:nvGraphicFramePr>
        <p:xfrm>
          <a:off x="3874840" y="4821703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A575A0A0-FD95-9F70-2437-47716FEE3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47845"/>
              </p:ext>
            </p:extLst>
          </p:nvPr>
        </p:nvGraphicFramePr>
        <p:xfrm>
          <a:off x="5188918" y="4821703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91293642-1AB5-A662-B318-E9D60DD0F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222165"/>
              </p:ext>
            </p:extLst>
          </p:nvPr>
        </p:nvGraphicFramePr>
        <p:xfrm>
          <a:off x="6502996" y="4821703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B833C60-0B06-96F8-C828-D74650C1E042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010003" y="5050076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BADAAC5-334B-32C4-3230-485D0686C1BE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4695925" y="5050076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53A8F9D0-86D9-6B7F-AC1B-2C62683CF51C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6317012" y="3064865"/>
            <a:ext cx="1039287" cy="24743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06E4CE4A-648B-02E5-1620-238713D41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044845"/>
              </p:ext>
            </p:extLst>
          </p:nvPr>
        </p:nvGraphicFramePr>
        <p:xfrm>
          <a:off x="8408285" y="4403209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E1A4FB9B-1F42-25C2-C0CF-1C355F08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86846"/>
              </p:ext>
            </p:extLst>
          </p:nvPr>
        </p:nvGraphicFramePr>
        <p:xfrm>
          <a:off x="9722363" y="4403209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2B9A0A12-EBE9-1980-660A-A941F9DB6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8091"/>
              </p:ext>
            </p:extLst>
          </p:nvPr>
        </p:nvGraphicFramePr>
        <p:xfrm>
          <a:off x="11036441" y="4403209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E538828-2C6F-F09D-881D-003D5DBF6C7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10543448" y="4631582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B1330AF-4C40-0823-3CB2-598A6F788085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9229370" y="4631582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71F227F6-5953-40DF-2AE6-01583500285B}"/>
              </a:ext>
            </a:extLst>
          </p:cNvPr>
          <p:cNvCxnSpPr>
            <a:cxnSpLocks/>
            <a:stCxn id="68" idx="0"/>
            <a:endCxn id="9" idx="3"/>
          </p:cNvCxnSpPr>
          <p:nvPr/>
        </p:nvCxnSpPr>
        <p:spPr>
          <a:xfrm rot="16200000" flipV="1">
            <a:off x="8782678" y="3052982"/>
            <a:ext cx="1343997" cy="135645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EABBBB7E-DE2B-9E4D-719D-B56C14B52CA3}"/>
              </a:ext>
            </a:extLst>
          </p:cNvPr>
          <p:cNvSpPr txBox="1">
            <a:spLocks/>
          </p:cNvSpPr>
          <p:nvPr/>
        </p:nvSpPr>
        <p:spPr>
          <a:xfrm>
            <a:off x="953438" y="5522446"/>
            <a:ext cx="9880893" cy="122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Now suppose, Mahmoud leaves the company, and you need to remove his record from all lists.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So, iterate over all lists one by one, find the record matching with Mahmoud, and un-reference it from all lists.</a:t>
            </a:r>
          </a:p>
        </p:txBody>
      </p:sp>
    </p:spTree>
    <p:extLst>
      <p:ext uri="{BB962C8B-B14F-4D97-AF65-F5344CB8AC3E}">
        <p14:creationId xmlns:p14="http://schemas.microsoft.com/office/powerpoint/2010/main" val="1540828221"/>
      </p:ext>
    </p:extLst>
  </p:cSld>
  <p:clrMapOvr>
    <a:masterClrMapping/>
  </p:clrMapOvr>
  <p:transition spd="slow">
    <p:cover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2D23F-A670-43DD-FCE5-24D1A82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Glthread – Benefits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7A83-BDA0-C412-BFA0-7C9DBF950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4"/>
            <a:ext cx="9880893" cy="15563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Multi-reference scenarios – Traditional DLL case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0F19E1-F43B-E7A2-317C-F2261D4211A0}"/>
              </a:ext>
            </a:extLst>
          </p:cNvPr>
          <p:cNvGrpSpPr/>
          <p:nvPr/>
        </p:nvGrpSpPr>
        <p:grpSpPr>
          <a:xfrm>
            <a:off x="7407680" y="1839389"/>
            <a:ext cx="1368767" cy="1951716"/>
            <a:chOff x="3176339" y="3999730"/>
            <a:chExt cx="1488145" cy="21474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FE5C99-CF85-2BDF-BB88-53965B082108}"/>
                </a:ext>
              </a:extLst>
            </p:cNvPr>
            <p:cNvSpPr/>
            <p:nvPr/>
          </p:nvSpPr>
          <p:spPr>
            <a:xfrm>
              <a:off x="3176339" y="5073464"/>
              <a:ext cx="1488145" cy="536867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VP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497BD1-703F-FCB1-07F5-6D45E96A43D5}"/>
                </a:ext>
              </a:extLst>
            </p:cNvPr>
            <p:cNvSpPr/>
            <p:nvPr/>
          </p:nvSpPr>
          <p:spPr>
            <a:xfrm>
              <a:off x="3176339" y="5610331"/>
              <a:ext cx="747038" cy="536867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Left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4C1907-39C5-AE6D-5BCB-67B0406F8CEC}"/>
                </a:ext>
              </a:extLst>
            </p:cNvPr>
            <p:cNvSpPr/>
            <p:nvPr/>
          </p:nvSpPr>
          <p:spPr>
            <a:xfrm>
              <a:off x="3917446" y="5610331"/>
              <a:ext cx="747038" cy="536867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Right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7841D0-159E-FA89-6512-44CAEB09A8CC}"/>
                </a:ext>
              </a:extLst>
            </p:cNvPr>
            <p:cNvSpPr/>
            <p:nvPr/>
          </p:nvSpPr>
          <p:spPr>
            <a:xfrm>
              <a:off x="3176339" y="4536597"/>
              <a:ext cx="1488145" cy="536867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1500000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A5AC44-0988-CFA3-5C5C-9256D56418BE}"/>
                </a:ext>
              </a:extLst>
            </p:cNvPr>
            <p:cNvSpPr/>
            <p:nvPr/>
          </p:nvSpPr>
          <p:spPr>
            <a:xfrm>
              <a:off x="3176339" y="3999730"/>
              <a:ext cx="1488145" cy="536867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Mahmoud</a:t>
              </a:r>
            </a:p>
          </p:txBody>
        </p:sp>
      </p:grp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AF4A7E5-3BAE-C13E-6300-33C2378C5246}"/>
              </a:ext>
            </a:extLst>
          </p:cNvPr>
          <p:cNvGraphicFramePr>
            <a:graphicFrameLocks noGrp="1"/>
          </p:cNvGraphicFramePr>
          <p:nvPr/>
        </p:nvGraphicFramePr>
        <p:xfrm>
          <a:off x="1798921" y="3773727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344D081-CD11-D74D-90F8-7832803F8243}"/>
              </a:ext>
            </a:extLst>
          </p:cNvPr>
          <p:cNvGraphicFramePr>
            <a:graphicFrameLocks noGrp="1"/>
          </p:cNvGraphicFramePr>
          <p:nvPr/>
        </p:nvGraphicFramePr>
        <p:xfrm>
          <a:off x="3112999" y="3773727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41691B4-DFD1-EDDA-8565-EA681A536D08}"/>
              </a:ext>
            </a:extLst>
          </p:cNvPr>
          <p:cNvGraphicFramePr>
            <a:graphicFrameLocks noGrp="1"/>
          </p:cNvGraphicFramePr>
          <p:nvPr/>
        </p:nvGraphicFramePr>
        <p:xfrm>
          <a:off x="4427077" y="3773727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3479C4-FFD9-CAD3-8B83-F2D7546C72E8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3934084" y="4002100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FB8A2001-93F1-2450-F999-AF585BCA2440}"/>
              </a:ext>
            </a:extLst>
          </p:cNvPr>
          <p:cNvCxnSpPr>
            <a:cxnSpLocks/>
            <a:stCxn id="34" idx="0"/>
            <a:endCxn id="9" idx="1"/>
          </p:cNvCxnSpPr>
          <p:nvPr/>
        </p:nvCxnSpPr>
        <p:spPr>
          <a:xfrm rot="5400000" flipH="1" flipV="1">
            <a:off x="5108353" y="1474401"/>
            <a:ext cx="714515" cy="388413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049C1F0-896A-6A6A-573E-234F392CFD1F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2620006" y="4002100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52AF2FA1-6E85-A116-2138-76C2B4FB04A5}"/>
              </a:ext>
            </a:extLst>
          </p:cNvPr>
          <p:cNvGraphicFramePr>
            <a:graphicFrameLocks noGrp="1"/>
          </p:cNvGraphicFramePr>
          <p:nvPr/>
        </p:nvGraphicFramePr>
        <p:xfrm>
          <a:off x="3874840" y="4821703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A575A0A0-FD95-9F70-2437-47716FEE3BBA}"/>
              </a:ext>
            </a:extLst>
          </p:cNvPr>
          <p:cNvGraphicFramePr>
            <a:graphicFrameLocks noGrp="1"/>
          </p:cNvGraphicFramePr>
          <p:nvPr/>
        </p:nvGraphicFramePr>
        <p:xfrm>
          <a:off x="5188918" y="4821703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91293642-1AB5-A662-B318-E9D60DD0F355}"/>
              </a:ext>
            </a:extLst>
          </p:cNvPr>
          <p:cNvGraphicFramePr>
            <a:graphicFrameLocks noGrp="1"/>
          </p:cNvGraphicFramePr>
          <p:nvPr/>
        </p:nvGraphicFramePr>
        <p:xfrm>
          <a:off x="6502996" y="4821703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B833C60-0B06-96F8-C828-D74650C1E042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010003" y="5050076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BADAAC5-334B-32C4-3230-485D0686C1BE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4695925" y="5050076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53A8F9D0-86D9-6B7F-AC1B-2C62683CF51C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6317012" y="3064865"/>
            <a:ext cx="1039287" cy="24743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06E4CE4A-648B-02E5-1620-238713D41E94}"/>
              </a:ext>
            </a:extLst>
          </p:cNvPr>
          <p:cNvGraphicFramePr>
            <a:graphicFrameLocks noGrp="1"/>
          </p:cNvGraphicFramePr>
          <p:nvPr/>
        </p:nvGraphicFramePr>
        <p:xfrm>
          <a:off x="8408285" y="4403209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E1A4FB9B-1F42-25C2-C0CF-1C355F0853C3}"/>
              </a:ext>
            </a:extLst>
          </p:cNvPr>
          <p:cNvGraphicFramePr>
            <a:graphicFrameLocks noGrp="1"/>
          </p:cNvGraphicFramePr>
          <p:nvPr/>
        </p:nvGraphicFramePr>
        <p:xfrm>
          <a:off x="9722363" y="4403209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2B9A0A12-EBE9-1980-660A-A941F9DB6F70}"/>
              </a:ext>
            </a:extLst>
          </p:cNvPr>
          <p:cNvGraphicFramePr>
            <a:graphicFrameLocks noGrp="1"/>
          </p:cNvGraphicFramePr>
          <p:nvPr/>
        </p:nvGraphicFramePr>
        <p:xfrm>
          <a:off x="11036441" y="4403209"/>
          <a:ext cx="821085" cy="4567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695">
                  <a:extLst>
                    <a:ext uri="{9D8B030D-6E8A-4147-A177-3AD203B41FA5}">
                      <a16:colId xmlns:a16="http://schemas.microsoft.com/office/drawing/2014/main" val="3452691449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2812421897"/>
                    </a:ext>
                  </a:extLst>
                </a:gridCol>
                <a:gridCol w="273695">
                  <a:extLst>
                    <a:ext uri="{9D8B030D-6E8A-4147-A177-3AD203B41FA5}">
                      <a16:colId xmlns:a16="http://schemas.microsoft.com/office/drawing/2014/main" val="3453067529"/>
                    </a:ext>
                  </a:extLst>
                </a:gridCol>
              </a:tblGrid>
              <a:tr h="4567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78317"/>
                  </a:ext>
                </a:extLst>
              </a:tr>
            </a:tbl>
          </a:graphicData>
        </a:graphic>
      </p:graphicFrame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E538828-2C6F-F09D-881D-003D5DBF6C7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10543448" y="4631582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B1330AF-4C40-0823-3CB2-598A6F788085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9229370" y="4631582"/>
            <a:ext cx="492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71F227F6-5953-40DF-2AE6-01583500285B}"/>
              </a:ext>
            </a:extLst>
          </p:cNvPr>
          <p:cNvCxnSpPr>
            <a:cxnSpLocks/>
            <a:stCxn id="68" idx="0"/>
            <a:endCxn id="9" idx="3"/>
          </p:cNvCxnSpPr>
          <p:nvPr/>
        </p:nvCxnSpPr>
        <p:spPr>
          <a:xfrm rot="16200000" flipV="1">
            <a:off x="8782678" y="3052982"/>
            <a:ext cx="1343997" cy="135645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EABBBB7E-DE2B-9E4D-719D-B56C14B52CA3}"/>
              </a:ext>
            </a:extLst>
          </p:cNvPr>
          <p:cNvSpPr txBox="1">
            <a:spLocks/>
          </p:cNvSpPr>
          <p:nvPr/>
        </p:nvSpPr>
        <p:spPr>
          <a:xfrm>
            <a:off x="953438" y="5522446"/>
            <a:ext cx="9880893" cy="122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Now suppose, Mahmoud leaves the company, and you need to remove his record from all lists.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So, iterate over all lists one by one, find the record matching with Mahmoud, and un-reference it from all lists.</a:t>
            </a:r>
          </a:p>
        </p:txBody>
      </p:sp>
    </p:spTree>
    <p:extLst>
      <p:ext uri="{BB962C8B-B14F-4D97-AF65-F5344CB8AC3E}">
        <p14:creationId xmlns:p14="http://schemas.microsoft.com/office/powerpoint/2010/main" val="259455268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FEA6C-7EE2-0AC6-DE61-433357651AA3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addr1 = mmap();</a:t>
            </a:r>
          </a:p>
        </p:txBody>
      </p:sp>
    </p:spTree>
    <p:extLst>
      <p:ext uri="{BB962C8B-B14F-4D97-AF65-F5344CB8AC3E}">
        <p14:creationId xmlns:p14="http://schemas.microsoft.com/office/powerpoint/2010/main" val="3885817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9" grpId="0"/>
      <p:bldP spid="10" grpId="0"/>
      <p:bldP spid="13" grpId="0"/>
      <p:bldP spid="14" grpId="0" animBg="1"/>
      <p:bldP spid="11" grpId="0" animBg="1"/>
      <p:bldP spid="18" grpId="0" animBg="1"/>
      <p:bldP spid="20" grpId="0"/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BC31-D5CB-9846-7F2D-DDDC5C27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7D4B4-DDBC-528E-A5D3-ADDB60D0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5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3BA61-6DDB-696F-FC7D-8C6EE062EE2A}"/>
              </a:ext>
            </a:extLst>
          </p:cNvPr>
          <p:cNvSpPr/>
          <p:nvPr/>
        </p:nvSpPr>
        <p:spPr>
          <a:xfrm>
            <a:off x="8352183" y="12386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0290E-EE57-C024-6BE0-BBC710B3171D}"/>
              </a:ext>
            </a:extLst>
          </p:cNvPr>
          <p:cNvSpPr/>
          <p:nvPr/>
        </p:nvSpPr>
        <p:spPr>
          <a:xfrm>
            <a:off x="5044144" y="3895300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Database">
            <a:extLst>
              <a:ext uri="{FF2B5EF4-FFF2-40B4-BE49-F238E27FC236}">
                <a16:creationId xmlns:a16="http://schemas.microsoft.com/office/drawing/2014/main" id="{D8C20579-4FFE-9765-D844-B2D5583265D8}"/>
              </a:ext>
            </a:extLst>
          </p:cNvPr>
          <p:cNvSpPr/>
          <p:nvPr/>
        </p:nvSpPr>
        <p:spPr>
          <a:xfrm>
            <a:off x="5269651" y="4063033"/>
            <a:ext cx="410414" cy="4100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E5F1C3-9996-BD01-324E-BF05845D0CA3}"/>
              </a:ext>
            </a:extLst>
          </p:cNvPr>
          <p:cNvSpPr/>
          <p:nvPr/>
        </p:nvSpPr>
        <p:spPr>
          <a:xfrm>
            <a:off x="5905572" y="3895300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VM page allocated are need not be contiguous in heap memory segment of the process as opposed to “sbrk” behavior.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addr1 = mmap();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AB125-7D38-6F95-3112-5CA18504FD1C}"/>
              </a:ext>
            </a:extLst>
          </p:cNvPr>
          <p:cNvSpPr txBox="1"/>
          <p:nvPr/>
        </p:nvSpPr>
        <p:spPr>
          <a:xfrm>
            <a:off x="6633273" y="1751363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addr2 = mmap();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7F231F-FBD4-2A84-EE37-6ED7C255EECB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76EEEF-67AE-6091-9366-5D72C9C26D93}"/>
              </a:ext>
            </a:extLst>
          </p:cNvPr>
          <p:cNvSpPr/>
          <p:nvPr/>
        </p:nvSpPr>
        <p:spPr>
          <a:xfrm>
            <a:off x="1429749" y="16068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2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3" grpId="0"/>
      <p:bldP spid="35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  <a:gradFill flip="none" rotWithShape="1">
            <a:gsLst>
              <a:gs pos="0">
                <a:srgbClr val="CCD2D8">
                  <a:shade val="30000"/>
                  <a:satMod val="115000"/>
                </a:srgbClr>
              </a:gs>
              <a:gs pos="50000">
                <a:srgbClr val="CCD2D8">
                  <a:shade val="67500"/>
                  <a:satMod val="115000"/>
                </a:srgbClr>
              </a:gs>
              <a:gs pos="100000">
                <a:srgbClr val="CCD2D8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3BA61-6DDB-696F-FC7D-8C6EE062EE2A}"/>
              </a:ext>
            </a:extLst>
          </p:cNvPr>
          <p:cNvSpPr/>
          <p:nvPr/>
        </p:nvSpPr>
        <p:spPr>
          <a:xfrm>
            <a:off x="8352183" y="12386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LMM is assigned the VM complete page from kernel, LMM will future split VM page to meet the application hunger for memory.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0290E-EE57-C024-6BE0-BBC710B3171D}"/>
              </a:ext>
            </a:extLst>
          </p:cNvPr>
          <p:cNvSpPr/>
          <p:nvPr/>
        </p:nvSpPr>
        <p:spPr>
          <a:xfrm>
            <a:off x="5044144" y="3895300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Database">
            <a:extLst>
              <a:ext uri="{FF2B5EF4-FFF2-40B4-BE49-F238E27FC236}">
                <a16:creationId xmlns:a16="http://schemas.microsoft.com/office/drawing/2014/main" id="{D8C20579-4FFE-9765-D844-B2D5583265D8}"/>
              </a:ext>
            </a:extLst>
          </p:cNvPr>
          <p:cNvSpPr/>
          <p:nvPr/>
        </p:nvSpPr>
        <p:spPr>
          <a:xfrm>
            <a:off x="5269651" y="4063033"/>
            <a:ext cx="410414" cy="4100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E5F1C3-9996-BD01-324E-BF05845D0CA3}"/>
              </a:ext>
            </a:extLst>
          </p:cNvPr>
          <p:cNvSpPr/>
          <p:nvPr/>
        </p:nvSpPr>
        <p:spPr>
          <a:xfrm>
            <a:off x="5905572" y="3895300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VM page allocated are need not be contiguous in heap memory segment of the process as opposed to “sbrk” behavior.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addr1 = mmap();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AB125-7D38-6F95-3112-5CA18504FD1C}"/>
              </a:ext>
            </a:extLst>
          </p:cNvPr>
          <p:cNvSpPr txBox="1"/>
          <p:nvPr/>
        </p:nvSpPr>
        <p:spPr>
          <a:xfrm>
            <a:off x="6633273" y="1751363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addr2 = mmap();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7F231F-FBD4-2A84-EE37-6ED7C255EECB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EEEF-67AE-6091-9366-5D72C9C26D93}"/>
              </a:ext>
            </a:extLst>
          </p:cNvPr>
          <p:cNvSpPr/>
          <p:nvPr/>
        </p:nvSpPr>
        <p:spPr>
          <a:xfrm>
            <a:off x="8352183" y="1775007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04E5EA-F55D-3FC8-CBBD-EA9C1DA3CF54}"/>
              </a:ext>
            </a:extLst>
          </p:cNvPr>
          <p:cNvSpPr/>
          <p:nvPr/>
        </p:nvSpPr>
        <p:spPr>
          <a:xfrm>
            <a:off x="5044144" y="4885389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 descr="Flowchart">
            <a:extLst>
              <a:ext uri="{FF2B5EF4-FFF2-40B4-BE49-F238E27FC236}">
                <a16:creationId xmlns:a16="http://schemas.microsoft.com/office/drawing/2014/main" id="{A92EA385-157B-430A-2FC8-02DBB3982324}"/>
              </a:ext>
            </a:extLst>
          </p:cNvPr>
          <p:cNvSpPr/>
          <p:nvPr/>
        </p:nvSpPr>
        <p:spPr>
          <a:xfrm>
            <a:off x="5269651" y="5053122"/>
            <a:ext cx="410414" cy="41001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167ED4-D9BE-9212-1913-5320F62CE262}"/>
              </a:ext>
            </a:extLst>
          </p:cNvPr>
          <p:cNvSpPr/>
          <p:nvPr/>
        </p:nvSpPr>
        <p:spPr>
          <a:xfrm>
            <a:off x="5905572" y="4885389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Heap memory segment is just a data structure maintained by kernel for every process, which keeps track of virtual memory page being used by the process (LMM).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DC8C5B-A6F0-E9DF-61AA-94A37E7041C7}"/>
              </a:ext>
            </a:extLst>
          </p:cNvPr>
          <p:cNvSpPr/>
          <p:nvPr/>
        </p:nvSpPr>
        <p:spPr>
          <a:xfrm>
            <a:off x="1429749" y="16068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1781C5-EB87-487A-D6BB-0F8DA627A938}"/>
              </a:ext>
            </a:extLst>
          </p:cNvPr>
          <p:cNvSpPr/>
          <p:nvPr/>
        </p:nvSpPr>
        <p:spPr>
          <a:xfrm>
            <a:off x="5044144" y="5875478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 descr="Maze">
            <a:extLst>
              <a:ext uri="{FF2B5EF4-FFF2-40B4-BE49-F238E27FC236}">
                <a16:creationId xmlns:a16="http://schemas.microsoft.com/office/drawing/2014/main" id="{BFCC23A3-933E-30EC-1977-7E0655DC4DE6}"/>
              </a:ext>
            </a:extLst>
          </p:cNvPr>
          <p:cNvSpPr/>
          <p:nvPr/>
        </p:nvSpPr>
        <p:spPr>
          <a:xfrm>
            <a:off x="5269651" y="6043211"/>
            <a:ext cx="410414" cy="41001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2BBB86-C4B3-7C9D-65FA-1DFE3B219588}"/>
              </a:ext>
            </a:extLst>
          </p:cNvPr>
          <p:cNvSpPr/>
          <p:nvPr/>
        </p:nvSpPr>
        <p:spPr>
          <a:xfrm>
            <a:off x="5905572" y="5875478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Our LMM always request and release memory from kernel in virtual memory PAGE_SIZE granularity.</a:t>
            </a:r>
          </a:p>
        </p:txBody>
      </p:sp>
    </p:spTree>
    <p:extLst>
      <p:ext uri="{BB962C8B-B14F-4D97-AF65-F5344CB8AC3E}">
        <p14:creationId xmlns:p14="http://schemas.microsoft.com/office/powerpoint/2010/main" val="255216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24" grpId="0" animBg="1"/>
      <p:bldP spid="25" grpId="0" animBg="1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2938</TotalTime>
  <Words>6297</Words>
  <Application>Microsoft Office PowerPoint</Application>
  <PresentationFormat>Widescreen</PresentationFormat>
  <Paragraphs>1194</Paragraphs>
  <Slides>70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Aptos</vt:lpstr>
      <vt:lpstr>Aptos Display</vt:lpstr>
      <vt:lpstr>Arial</vt:lpstr>
      <vt:lpstr>Bell MT</vt:lpstr>
      <vt:lpstr>Calibri</vt:lpstr>
      <vt:lpstr>Wingdings</vt:lpstr>
      <vt:lpstr>Office Theme</vt:lpstr>
      <vt:lpstr>Heap Memory Management  </vt:lpstr>
      <vt:lpstr>TABLE OF CONTENTS</vt:lpstr>
      <vt:lpstr>PowerPoint Presentation</vt:lpstr>
      <vt:lpstr>Phase 1 - VM Page De(allocation)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 for VM Page (De)allocation from kernel</vt:lpstr>
      <vt:lpstr>Component Interaction</vt:lpstr>
      <vt:lpstr>Component Interaction</vt:lpstr>
      <vt:lpstr>Component Interaction</vt:lpstr>
      <vt:lpstr>TABLE OF CONTENTS</vt:lpstr>
      <vt:lpstr>PowerPoint Presentation</vt:lpstr>
      <vt:lpstr>Phase 2 – Page Family Registration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a Looping Macros</vt:lpstr>
      <vt:lpstr>LMM Integration with Application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OF CONTENTS</vt:lpstr>
      <vt:lpstr>PowerPoint Presentation</vt:lpstr>
      <vt:lpstr>PowerPoint Presentation</vt:lpstr>
      <vt:lpstr>PowerPoint Presentation</vt:lpstr>
      <vt:lpstr>APIs for VM Data Page Management</vt:lpstr>
      <vt:lpstr>PowerPoint Presentation</vt:lpstr>
      <vt:lpstr>Iteration over all memory blocks within a virtual memory page.</vt:lpstr>
      <vt:lpstr>The size of Free Data Block of an Empty VM Page</vt:lpstr>
      <vt:lpstr>Delete VM Page and Free it</vt:lpstr>
      <vt:lpstr>Allocate VM Page</vt:lpstr>
      <vt:lpstr>TABLE OF CONTENTS</vt:lpstr>
      <vt:lpstr>PowerPoint Presentation</vt:lpstr>
      <vt:lpstr>PowerPoint Presentation</vt:lpstr>
      <vt:lpstr>PowerPoint Presentation</vt:lpstr>
      <vt:lpstr>Glue Concept</vt:lpstr>
      <vt:lpstr>Glue Concept</vt:lpstr>
      <vt:lpstr>Glthreads – Glued Doubly Linked List</vt:lpstr>
      <vt:lpstr>Glthreads Vs Traditional DLL</vt:lpstr>
      <vt:lpstr>Offset manipulation in C structures</vt:lpstr>
      <vt:lpstr>Cont.</vt:lpstr>
      <vt:lpstr>Glthreads – Node insertion</vt:lpstr>
      <vt:lpstr>Glthreads – Iteration</vt:lpstr>
      <vt:lpstr>Glthreads – Node Removal</vt:lpstr>
      <vt:lpstr>Glthread – Benefits</vt:lpstr>
      <vt:lpstr>Glthread – Benefits</vt:lpstr>
      <vt:lpstr>Glthread – Benefits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Memory Management  </dc:title>
  <dc:creator>Mahmoud Abdelraouf Mahmoud</dc:creator>
  <cp:lastModifiedBy>Mahmoud Abdelraouf Mahmoud</cp:lastModifiedBy>
  <cp:revision>329</cp:revision>
  <dcterms:created xsi:type="dcterms:W3CDTF">2024-03-24T10:08:52Z</dcterms:created>
  <dcterms:modified xsi:type="dcterms:W3CDTF">2024-04-28T22:32:52Z</dcterms:modified>
</cp:coreProperties>
</file>