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8" r:id="rId1"/>
  </p:sldMasterIdLst>
  <p:notesMasterIdLst>
    <p:notesMasterId r:id="rId58"/>
  </p:notesMasterIdLst>
  <p:sldIdLst>
    <p:sldId id="256" r:id="rId2"/>
    <p:sldId id="268" r:id="rId3"/>
    <p:sldId id="269" r:id="rId4"/>
    <p:sldId id="257" r:id="rId5"/>
    <p:sldId id="260" r:id="rId6"/>
    <p:sldId id="261" r:id="rId7"/>
    <p:sldId id="262" r:id="rId8"/>
    <p:sldId id="286" r:id="rId9"/>
    <p:sldId id="288" r:id="rId10"/>
    <p:sldId id="263" r:id="rId11"/>
    <p:sldId id="266" r:id="rId12"/>
    <p:sldId id="292" r:id="rId13"/>
    <p:sldId id="267" r:id="rId14"/>
    <p:sldId id="273" r:id="rId15"/>
    <p:sldId id="274" r:id="rId16"/>
    <p:sldId id="270" r:id="rId17"/>
    <p:sldId id="275" r:id="rId18"/>
    <p:sldId id="281" r:id="rId19"/>
    <p:sldId id="276" r:id="rId20"/>
    <p:sldId id="278" r:id="rId21"/>
    <p:sldId id="280" r:id="rId22"/>
    <p:sldId id="279" r:id="rId23"/>
    <p:sldId id="277" r:id="rId24"/>
    <p:sldId id="282" r:id="rId25"/>
    <p:sldId id="283" r:id="rId26"/>
    <p:sldId id="284" r:id="rId27"/>
    <p:sldId id="285" r:id="rId28"/>
    <p:sldId id="289" r:id="rId29"/>
    <p:sldId id="293" r:id="rId30"/>
    <p:sldId id="294" r:id="rId31"/>
    <p:sldId id="296" r:id="rId32"/>
    <p:sldId id="297" r:id="rId33"/>
    <p:sldId id="301" r:id="rId34"/>
    <p:sldId id="298" r:id="rId35"/>
    <p:sldId id="302" r:id="rId36"/>
    <p:sldId id="300" r:id="rId37"/>
    <p:sldId id="303" r:id="rId38"/>
    <p:sldId id="306" r:id="rId39"/>
    <p:sldId id="305" r:id="rId40"/>
    <p:sldId id="307" r:id="rId41"/>
    <p:sldId id="308" r:id="rId42"/>
    <p:sldId id="309" r:id="rId43"/>
    <p:sldId id="310" r:id="rId44"/>
    <p:sldId id="312" r:id="rId45"/>
    <p:sldId id="313" r:id="rId46"/>
    <p:sldId id="311" r:id="rId47"/>
    <p:sldId id="314" r:id="rId48"/>
    <p:sldId id="315" r:id="rId49"/>
    <p:sldId id="316" r:id="rId50"/>
    <p:sldId id="317" r:id="rId51"/>
    <p:sldId id="318" r:id="rId52"/>
    <p:sldId id="319" r:id="rId53"/>
    <p:sldId id="320" r:id="rId54"/>
    <p:sldId id="321" r:id="rId55"/>
    <p:sldId id="322" r:id="rId56"/>
    <p:sldId id="323" r:id="rId5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D2D8"/>
    <a:srgbClr val="E7EAED"/>
    <a:srgbClr val="E97132"/>
    <a:srgbClr val="0F9ED5"/>
    <a:srgbClr val="827015"/>
    <a:srgbClr val="822415"/>
    <a:srgbClr val="8215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227" autoAdjust="0"/>
    <p:restoredTop sz="95039" autoAdjust="0"/>
  </p:normalViewPr>
  <p:slideViewPr>
    <p:cSldViewPr snapToGrid="0">
      <p:cViewPr varScale="1">
        <p:scale>
          <a:sx n="82" d="100"/>
          <a:sy n="82" d="100"/>
        </p:scale>
        <p:origin x="523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69573C-BE23-44DB-BA1A-B3687F0C6EAF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4E237F-5FEC-4295-90EA-194170409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8253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4E237F-5FEC-4295-90EA-194170409B6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1414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4E237F-5FEC-4295-90EA-194170409B6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1500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4E237F-5FEC-4295-90EA-194170409B6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2833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4E237F-5FEC-4295-90EA-194170409B6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1455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4E237F-5FEC-4295-90EA-194170409B6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8924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4C7B7-A248-A4BC-C39D-ED12C60959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ECAD23-986B-7E20-C3B2-7B0C6A9CDE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E770B0-9B40-DD23-18AF-5AC2BE4BF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/>
            <a:fld id="{A5B0A250-5CC0-1746-B209-08E8B0DAE6AF}" type="datetimeFigureOut">
              <a:rPr lang="en-US" smtClean="0"/>
              <a:pPr algn="l"/>
              <a:t>4/16/2024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1C2F7E-E9FF-E712-ED3C-D4CBD2913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EF16F5-DF5C-1B9E-95FA-375F3DD8B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251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CC350-91A0-FB92-0EE2-154645597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84EAFB-FBE6-A346-CA5E-6E2D32F1C8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8ABBF4-5170-5E43-041F-9DF21C348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4/16/2024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FE3C51-283A-0828-0343-063C7843D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080738-2AF5-F6DF-80B2-8089342A4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208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3522C3-C17D-6A36-954D-32230148FC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C0BD17-BCAD-9CEF-B58A-67BA47EF8B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AF6AF-F83D-EBD7-BB24-E40CDFF13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211C0D-81C8-5F5A-4676-78BD98674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0421A8-CD2D-8781-C3F7-EB7607EA3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693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13558-5A54-E8E2-A054-FFA69239B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B8971E-9E16-9CB4-22E6-3BF5BFB13E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81D887-7F23-4884-8461-4FEB2564D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4/16/2024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93EB5F-3DA5-6411-B2A8-B68A2E474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193A7E-859C-F8A2-B08C-194B756B3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868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F3607-2171-B640-BEDE-D5B0459D6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196894-2F33-7978-D9B1-275603E7B3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951CE4-6A9A-30D1-9A1C-B56DE1272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4/16/2024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082A79-7D26-19C5-2D38-987A8881A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BEEDAD-0EE2-3057-D11B-85CDA586E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392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26CCF-C6AD-7A8D-A895-FF70D4F1E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4A8DF9-63D2-ECEB-722F-D1CA4A7975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48D99E-FB37-21A2-01D3-C1C355578F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0B3199-9F7F-ABED-77E4-264FE79FA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4/16/2024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A222D7-1EF0-9856-53B3-C7CF5BF3E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857218-3235-01DE-E907-0B8F22AF6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1744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5CC34-3C07-BFF6-1458-082E82E64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EC4CED-4100-9BD2-0F0F-EFCD3D855D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CF5A2D-3CBE-3987-7C2C-B7E449A6A5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618C91-566F-278A-58E1-51004C5264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807EE8-7057-C134-A71E-D75553E335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9D8EE6-357C-5F46-A08D-A0B9785D0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4/16/2024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01321E-E3BB-A027-D961-3CF899423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D784D1-CEA1-40A2-B255-FBBB55B4A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423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2B6B4-8636-51A3-0DA6-0E2216E8A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64BBB0-3D56-E7D7-C539-4728078E0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4/16/2024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F92E73-5B14-98AD-D30A-50DFA018D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C734E8-3D74-70D7-A485-63EA29307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758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846924-92AD-5612-0E07-0BC440402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4/16/2024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514353-2378-5A08-C378-169E455D3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D01A96-835D-3053-A769-8E271EBA9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712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FA9D5-EFDE-A418-53F6-A0BDD5161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323DC1-F019-A99E-6ECE-5A25B02E07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E0477C-9223-3948-EB42-1804DA7E71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D57D40-6559-EB6E-2350-7B95464F5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4/16/2024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BA9244-7C5B-6936-7612-C254F58A2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773479-5878-8D2A-0341-372965F92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090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5DD52-261C-01EE-1DD8-D28A8FDA3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075436-2AED-A1A0-A161-86820B9B56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5D39A4-2449-04EB-C6FA-776B861FFF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DD650E-F178-2348-EB6B-6A678C8DB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4/16/2024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9030DD-8FA4-8E8D-EACC-E6102EE02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D5D9BF-4793-7C8D-D984-FAFE085AB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027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30DDE8-8067-A9DA-DD10-BBEDA47B0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127C2F-E937-861D-9626-C725A3AD76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8FCC2D-0A8A-1F22-C86C-91D8BA160F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5B0A250-5CC0-1746-B209-08E8B0DAE6AF}" type="datetimeFigureOut">
              <a:rPr lang="en-US" smtClean="0"/>
              <a:pPr/>
              <a:t>4/16/2024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12064C-4AF2-B478-9B9C-DE62EF3771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16F37E-D94D-7533-AD37-24C5FF5076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001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9" r:id="rId1"/>
    <p:sldLayoutId id="2147483960" r:id="rId2"/>
    <p:sldLayoutId id="2147483961" r:id="rId3"/>
    <p:sldLayoutId id="2147483962" r:id="rId4"/>
    <p:sldLayoutId id="2147483963" r:id="rId5"/>
    <p:sldLayoutId id="2147483964" r:id="rId6"/>
    <p:sldLayoutId id="2147483965" r:id="rId7"/>
    <p:sldLayoutId id="2147483966" r:id="rId8"/>
    <p:sldLayoutId id="2147483967" r:id="rId9"/>
    <p:sldLayoutId id="2147483968" r:id="rId10"/>
    <p:sldLayoutId id="214748396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jpeg"/><Relationship Id="rId4" Type="http://schemas.openxmlformats.org/officeDocument/2006/relationships/image" Target="../media/image18.svg"/></Relationships>
</file>

<file path=ppt/slides/_rels/slide2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Relationship Id="rId9" Type="http://schemas.openxmlformats.org/officeDocument/2006/relationships/image" Target="../media/image1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90" name="Rectangle 208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2" name="Rectangle 209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94" name="Rectangle 209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6" name="Rectangle 209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98" name="Freeform: Shape 209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E9E884-1420-B001-8B65-D1CF4C9553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0041" y="2767106"/>
            <a:ext cx="2880828" cy="3071906"/>
          </a:xfrm>
        </p:spPr>
        <p:txBody>
          <a:bodyPr anchor="t">
            <a:normAutofit/>
          </a:bodyPr>
          <a:lstStyle/>
          <a:p>
            <a:pPr algn="l"/>
            <a:r>
              <a:rPr lang="en-US" sz="4000" dirty="0">
                <a:solidFill>
                  <a:srgbClr val="FFFFFF"/>
                </a:solidFill>
              </a:rPr>
              <a:t>Heap Memory Management </a:t>
            </a:r>
            <a:br>
              <a:rPr lang="en-US" sz="4000" dirty="0">
                <a:solidFill>
                  <a:srgbClr val="FFFFFF"/>
                </a:solidFill>
              </a:rPr>
            </a:b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9D1366-3D5A-2F4F-5269-15539A7CF9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0042" y="806824"/>
            <a:ext cx="2919738" cy="1494117"/>
          </a:xfrm>
        </p:spPr>
        <p:txBody>
          <a:bodyPr anchor="b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1700" dirty="0">
                <a:solidFill>
                  <a:srgbClr val="FFFFFF"/>
                </a:solidFill>
              </a:rPr>
              <a:t>Advanced System Programming under Linux Training @STMicroelectronic.</a:t>
            </a:r>
          </a:p>
          <a:p>
            <a:pPr algn="l">
              <a:spcAft>
                <a:spcPts val="600"/>
              </a:spcAft>
            </a:pPr>
            <a:r>
              <a:rPr lang="en-US" sz="1700" dirty="0">
                <a:solidFill>
                  <a:srgbClr val="FFFFFF"/>
                </a:solidFill>
              </a:rPr>
              <a:t> Instructor: Eng. Reda Maher.</a:t>
            </a:r>
          </a:p>
        </p:txBody>
      </p:sp>
      <p:pic>
        <p:nvPicPr>
          <p:cNvPr id="2052" name="Picture 4" descr="4. Malloc Library — DPDK 2.0.0 documentation">
            <a:extLst>
              <a:ext uri="{FF2B5EF4-FFF2-40B4-BE49-F238E27FC236}">
                <a16:creationId xmlns:a16="http://schemas.microsoft.com/office/drawing/2014/main" id="{99442029-710C-7993-D4F8-BD4089E9DC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02428" y="710313"/>
            <a:ext cx="7225748" cy="5437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1729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CEB0E-ACA0-32DD-FF57-D74F94F8D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API for VM Page (De)allocation from kernel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D9520-DD44-AB9C-B5ED-01675E99A4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8238"/>
            <a:ext cx="10515600" cy="178850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Requesting “units” number of contiguous pages from kernel</a:t>
            </a:r>
          </a:p>
          <a:p>
            <a:r>
              <a:rPr lang="en-US" sz="1800" dirty="0"/>
              <a:t>Static void *</a:t>
            </a:r>
            <a:r>
              <a:rPr lang="en-US" sz="1800" dirty="0" err="1"/>
              <a:t>mm_get_new_vm_page_from_kernel</a:t>
            </a:r>
            <a:r>
              <a:rPr lang="en-US" sz="1800" dirty="0"/>
              <a:t>(int units);</a:t>
            </a:r>
          </a:p>
          <a:p>
            <a:pPr lvl="1"/>
            <a:r>
              <a:rPr lang="en-US" sz="1800" dirty="0"/>
              <a:t>Brief: Allocate a new virtual memory page from the kernel.	</a:t>
            </a:r>
          </a:p>
          <a:p>
            <a:pPr lvl="1"/>
            <a:r>
              <a:rPr lang="en-US" sz="1800" dirty="0"/>
              <a:t>Returning: Pointer to the allocated memory page, or NULL if allocation fails.</a:t>
            </a:r>
          </a:p>
          <a:p>
            <a:pPr marL="457200" lvl="1" indent="0">
              <a:buNone/>
            </a:pPr>
            <a:r>
              <a:rPr lang="en-US" sz="1800" dirty="0"/>
              <a:t>		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AD7569B-BE27-F579-C4F2-EBDA7150FE0E}"/>
              </a:ext>
            </a:extLst>
          </p:cNvPr>
          <p:cNvSpPr/>
          <p:nvPr/>
        </p:nvSpPr>
        <p:spPr>
          <a:xfrm>
            <a:off x="4411371" y="2924073"/>
            <a:ext cx="2211355" cy="5598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VM Page 3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9E62C4-4E44-CBAE-B36D-C47CA21DF0AA}"/>
              </a:ext>
            </a:extLst>
          </p:cNvPr>
          <p:cNvSpPr/>
          <p:nvPr/>
        </p:nvSpPr>
        <p:spPr>
          <a:xfrm>
            <a:off x="4411371" y="3647041"/>
            <a:ext cx="2211355" cy="5598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VM Page 2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4F8AC3-7719-CFB9-F489-6EF1BD1F0B68}"/>
              </a:ext>
            </a:extLst>
          </p:cNvPr>
          <p:cNvSpPr/>
          <p:nvPr/>
        </p:nvSpPr>
        <p:spPr>
          <a:xfrm>
            <a:off x="4411371" y="4370010"/>
            <a:ext cx="2211355" cy="5598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VM Page 1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E605F9C-D80F-B350-6F4F-2E6A5E5F6C27}"/>
              </a:ext>
            </a:extLst>
          </p:cNvPr>
          <p:cNvCxnSpPr>
            <a:cxnSpLocks/>
            <a:stCxn id="9" idx="1"/>
          </p:cNvCxnSpPr>
          <p:nvPr/>
        </p:nvCxnSpPr>
        <p:spPr>
          <a:xfrm flipH="1" flipV="1">
            <a:off x="6736080" y="4929846"/>
            <a:ext cx="1052971" cy="1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2A8CD7C-562F-7ABF-CE7F-F63B7DAE0A68}"/>
              </a:ext>
            </a:extLst>
          </p:cNvPr>
          <p:cNvSpPr/>
          <p:nvPr/>
        </p:nvSpPr>
        <p:spPr>
          <a:xfrm>
            <a:off x="7789051" y="4649928"/>
            <a:ext cx="1952107" cy="55983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Returned address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AAE70114-F49D-6856-4529-2CAC408DF719}"/>
              </a:ext>
            </a:extLst>
          </p:cNvPr>
          <p:cNvSpPr txBox="1">
            <a:spLocks/>
          </p:cNvSpPr>
          <p:nvPr/>
        </p:nvSpPr>
        <p:spPr>
          <a:xfrm>
            <a:off x="838200" y="5059965"/>
            <a:ext cx="10515600" cy="16020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Requesting “units” number of contiguous pages to kernel</a:t>
            </a:r>
          </a:p>
          <a:p>
            <a:r>
              <a:rPr lang="en-US" sz="1800" dirty="0"/>
              <a:t>Static void </a:t>
            </a:r>
            <a:r>
              <a:rPr lang="en-US" sz="1800" dirty="0" err="1"/>
              <a:t>mm_return_vm_page_to_kernel</a:t>
            </a:r>
            <a:r>
              <a:rPr lang="en-US" sz="1800" dirty="0"/>
              <a:t>(void *</a:t>
            </a:r>
            <a:r>
              <a:rPr lang="en-US" sz="1800" dirty="0" err="1"/>
              <a:t>vm_page</a:t>
            </a:r>
            <a:r>
              <a:rPr lang="en-US" sz="1800" dirty="0"/>
              <a:t>, int units);</a:t>
            </a:r>
          </a:p>
          <a:p>
            <a:pPr lvl="1"/>
            <a:r>
              <a:rPr lang="en-US" sz="1800" dirty="0"/>
              <a:t>Brief: Return a virtual memory page to the kernel.		</a:t>
            </a:r>
          </a:p>
        </p:txBody>
      </p:sp>
    </p:spTree>
    <p:extLst>
      <p:ext uri="{BB962C8B-B14F-4D97-AF65-F5344CB8AC3E}">
        <p14:creationId xmlns:p14="http://schemas.microsoft.com/office/powerpoint/2010/main" val="192970410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A6740-C776-ABD4-F41B-4980B4B40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196" y="365125"/>
            <a:ext cx="4553336" cy="1325563"/>
          </a:xfrm>
        </p:spPr>
        <p:txBody>
          <a:bodyPr/>
          <a:lstStyle/>
          <a:p>
            <a:r>
              <a:rPr lang="en-US" dirty="0"/>
              <a:t>Component Interaction</a:t>
            </a:r>
          </a:p>
        </p:txBody>
      </p:sp>
      <p:sp>
        <p:nvSpPr>
          <p:cNvPr id="7" name="Straight Connector 6">
            <a:extLst>
              <a:ext uri="{FF2B5EF4-FFF2-40B4-BE49-F238E27FC236}">
                <a16:creationId xmlns:a16="http://schemas.microsoft.com/office/drawing/2014/main" id="{6FA184D6-54ED-643E-8197-8926B768A3E5}"/>
              </a:ext>
            </a:extLst>
          </p:cNvPr>
          <p:cNvSpPr/>
          <p:nvPr/>
        </p:nvSpPr>
        <p:spPr>
          <a:xfrm>
            <a:off x="485195" y="1827903"/>
            <a:ext cx="4553336" cy="0"/>
          </a:xfrm>
          <a:prstGeom prst="line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6AF0A78-E08E-9684-D08E-F17404E9F5D8}"/>
              </a:ext>
            </a:extLst>
          </p:cNvPr>
          <p:cNvSpPr/>
          <p:nvPr/>
        </p:nvSpPr>
        <p:spPr>
          <a:xfrm>
            <a:off x="485195" y="1827903"/>
            <a:ext cx="4553336" cy="777115"/>
          </a:xfrm>
          <a:custGeom>
            <a:avLst/>
            <a:gdLst>
              <a:gd name="connsiteX0" fmla="*/ 0 w 4553336"/>
              <a:gd name="connsiteY0" fmla="*/ 0 h 777115"/>
              <a:gd name="connsiteX1" fmla="*/ 4553336 w 4553336"/>
              <a:gd name="connsiteY1" fmla="*/ 0 h 777115"/>
              <a:gd name="connsiteX2" fmla="*/ 4553336 w 4553336"/>
              <a:gd name="connsiteY2" fmla="*/ 777115 h 777115"/>
              <a:gd name="connsiteX3" fmla="*/ 0 w 4553336"/>
              <a:gd name="connsiteY3" fmla="*/ 777115 h 777115"/>
              <a:gd name="connsiteX4" fmla="*/ 0 w 4553336"/>
              <a:gd name="connsiteY4" fmla="*/ 0 h 777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53336" h="777115">
                <a:moveTo>
                  <a:pt x="0" y="0"/>
                </a:moveTo>
                <a:lnTo>
                  <a:pt x="4553336" y="0"/>
                </a:lnTo>
                <a:lnTo>
                  <a:pt x="4553336" y="777115"/>
                </a:lnTo>
                <a:lnTo>
                  <a:pt x="0" y="77711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0960" tIns="60960" rIns="60960" bIns="60960" numCol="1" spcCol="1270" anchor="t" anchorCtr="0">
            <a:noAutofit/>
          </a:bodyPr>
          <a:lstStyle/>
          <a:p>
            <a:pPr marL="0" lvl="0" indent="0" algn="l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600" kern="1200" dirty="0"/>
              <a:t>Memory allocation/deallocation between process and glibC can happen of any size.</a:t>
            </a:r>
          </a:p>
        </p:txBody>
      </p:sp>
      <p:sp>
        <p:nvSpPr>
          <p:cNvPr id="11" name="Straight Connector 10">
            <a:extLst>
              <a:ext uri="{FF2B5EF4-FFF2-40B4-BE49-F238E27FC236}">
                <a16:creationId xmlns:a16="http://schemas.microsoft.com/office/drawing/2014/main" id="{4EBF91C8-4711-725D-A878-009BFA8C11F1}"/>
              </a:ext>
            </a:extLst>
          </p:cNvPr>
          <p:cNvSpPr/>
          <p:nvPr/>
        </p:nvSpPr>
        <p:spPr>
          <a:xfrm>
            <a:off x="485195" y="2605019"/>
            <a:ext cx="4553336" cy="0"/>
          </a:xfrm>
          <a:prstGeom prst="line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9C87E62B-72AC-9242-EFAA-F68E5FB66928}"/>
              </a:ext>
            </a:extLst>
          </p:cNvPr>
          <p:cNvSpPr/>
          <p:nvPr/>
        </p:nvSpPr>
        <p:spPr>
          <a:xfrm>
            <a:off x="485195" y="2605019"/>
            <a:ext cx="4553336" cy="777115"/>
          </a:xfrm>
          <a:custGeom>
            <a:avLst/>
            <a:gdLst>
              <a:gd name="connsiteX0" fmla="*/ 0 w 4553336"/>
              <a:gd name="connsiteY0" fmla="*/ 0 h 777115"/>
              <a:gd name="connsiteX1" fmla="*/ 4553336 w 4553336"/>
              <a:gd name="connsiteY1" fmla="*/ 0 h 777115"/>
              <a:gd name="connsiteX2" fmla="*/ 4553336 w 4553336"/>
              <a:gd name="connsiteY2" fmla="*/ 777115 h 777115"/>
              <a:gd name="connsiteX3" fmla="*/ 0 w 4553336"/>
              <a:gd name="connsiteY3" fmla="*/ 777115 h 777115"/>
              <a:gd name="connsiteX4" fmla="*/ 0 w 4553336"/>
              <a:gd name="connsiteY4" fmla="*/ 0 h 777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53336" h="777115">
                <a:moveTo>
                  <a:pt x="0" y="0"/>
                </a:moveTo>
                <a:lnTo>
                  <a:pt x="4553336" y="0"/>
                </a:lnTo>
                <a:lnTo>
                  <a:pt x="4553336" y="777115"/>
                </a:lnTo>
                <a:lnTo>
                  <a:pt x="0" y="77711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0960" tIns="60960" rIns="60960" bIns="60960" numCol="1" spcCol="1270" anchor="t" anchorCtr="0">
            <a:noAutofit/>
          </a:bodyPr>
          <a:lstStyle/>
          <a:p>
            <a:pPr marL="0" lvl="0" indent="0" algn="l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600" kern="1200" dirty="0"/>
              <a:t>Memory allocation and deallocation between glibC and kernel MMU happen only in unit of page size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288F73C-1E9F-F684-6178-A56F3BBA1C8C}"/>
              </a:ext>
            </a:extLst>
          </p:cNvPr>
          <p:cNvSpPr/>
          <p:nvPr/>
        </p:nvSpPr>
        <p:spPr>
          <a:xfrm>
            <a:off x="9740382" y="823913"/>
            <a:ext cx="2200073" cy="173355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space process/Application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14244CB-D9E0-8E50-93FC-5651BF76B8A3}"/>
              </a:ext>
            </a:extLst>
          </p:cNvPr>
          <p:cNvSpPr/>
          <p:nvPr/>
        </p:nvSpPr>
        <p:spPr>
          <a:xfrm>
            <a:off x="5265098" y="823913"/>
            <a:ext cx="2234485" cy="17335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glibC library</a:t>
            </a:r>
          </a:p>
          <a:p>
            <a:pPr algn="ctr"/>
            <a:r>
              <a:rPr lang="en-US" dirty="0"/>
              <a:t>malloc/free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3F66966-BF80-4C3D-7061-E6EDCA33B256}"/>
              </a:ext>
            </a:extLst>
          </p:cNvPr>
          <p:cNvSpPr/>
          <p:nvPr/>
        </p:nvSpPr>
        <p:spPr>
          <a:xfrm>
            <a:off x="5267419" y="4759325"/>
            <a:ext cx="2200073" cy="1733550"/>
          </a:xfrm>
          <a:prstGeom prst="rect">
            <a:avLst/>
          </a:prstGeom>
          <a:solidFill>
            <a:srgbClr val="CCD2D8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Kernel MMU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(Virtual address space of a user space process)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F0A4ECE-38E3-7E1C-C01E-AB3DFCD3A220}"/>
              </a:ext>
            </a:extLst>
          </p:cNvPr>
          <p:cNvCxnSpPr>
            <a:cxnSpLocks/>
          </p:cNvCxnSpPr>
          <p:nvPr/>
        </p:nvCxnSpPr>
        <p:spPr>
          <a:xfrm flipH="1">
            <a:off x="7499583" y="1184988"/>
            <a:ext cx="2240799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DB0B9E0-EEC6-412E-4FDB-F8E05E82729E}"/>
              </a:ext>
            </a:extLst>
          </p:cNvPr>
          <p:cNvSpPr txBox="1"/>
          <p:nvPr/>
        </p:nvSpPr>
        <p:spPr>
          <a:xfrm>
            <a:off x="7726149" y="658574"/>
            <a:ext cx="175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malloc (x Bytes)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D0CB54A-99BC-CCFA-B94B-B84D8C447AC8}"/>
              </a:ext>
            </a:extLst>
          </p:cNvPr>
          <p:cNvCxnSpPr>
            <a:cxnSpLocks/>
          </p:cNvCxnSpPr>
          <p:nvPr/>
        </p:nvCxnSpPr>
        <p:spPr>
          <a:xfrm>
            <a:off x="5513895" y="2557463"/>
            <a:ext cx="0" cy="2201862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CFDAF168-5867-4B5B-68CA-C69FBF34065E}"/>
              </a:ext>
            </a:extLst>
          </p:cNvPr>
          <p:cNvSpPr txBox="1"/>
          <p:nvPr/>
        </p:nvSpPr>
        <p:spPr>
          <a:xfrm>
            <a:off x="5510786" y="2802253"/>
            <a:ext cx="1357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Sbrk/mmap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86E073B-B97F-4C04-87AA-EDCB3AB1C5A6}"/>
              </a:ext>
            </a:extLst>
          </p:cNvPr>
          <p:cNvCxnSpPr>
            <a:cxnSpLocks/>
          </p:cNvCxnSpPr>
          <p:nvPr/>
        </p:nvCxnSpPr>
        <p:spPr>
          <a:xfrm flipV="1">
            <a:off x="7100099" y="3903709"/>
            <a:ext cx="0" cy="855616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1A660B32-1EE3-D9EA-2E1C-8E9282FC0C62}"/>
              </a:ext>
            </a:extLst>
          </p:cNvPr>
          <p:cNvSpPr txBox="1"/>
          <p:nvPr/>
        </p:nvSpPr>
        <p:spPr>
          <a:xfrm>
            <a:off x="6500319" y="3534377"/>
            <a:ext cx="119955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1 VM Page</a:t>
            </a:r>
          </a:p>
        </p:txBody>
      </p:sp>
    </p:spTree>
    <p:extLst>
      <p:ext uri="{BB962C8B-B14F-4D97-AF65-F5344CB8AC3E}">
        <p14:creationId xmlns:p14="http://schemas.microsoft.com/office/powerpoint/2010/main" val="397037040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/>
      <p:bldP spid="11" grpId="0" animBg="1"/>
      <p:bldP spid="12" grpId="0"/>
      <p:bldP spid="4" grpId="0" animBg="1"/>
      <p:bldP spid="5" grpId="0" animBg="1"/>
      <p:bldP spid="6" grpId="0" animBg="1"/>
      <p:bldP spid="9" grpId="0"/>
      <p:bldP spid="26" grpId="0"/>
      <p:bldP spid="3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A6740-C776-ABD4-F41B-4980B4B40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196" y="365125"/>
            <a:ext cx="4553336" cy="1325563"/>
          </a:xfrm>
        </p:spPr>
        <p:txBody>
          <a:bodyPr/>
          <a:lstStyle/>
          <a:p>
            <a:r>
              <a:rPr lang="en-US" dirty="0"/>
              <a:t>Component Interaction</a:t>
            </a:r>
          </a:p>
        </p:txBody>
      </p:sp>
      <p:sp>
        <p:nvSpPr>
          <p:cNvPr id="7" name="Straight Connector 6">
            <a:extLst>
              <a:ext uri="{FF2B5EF4-FFF2-40B4-BE49-F238E27FC236}">
                <a16:creationId xmlns:a16="http://schemas.microsoft.com/office/drawing/2014/main" id="{6FA184D6-54ED-643E-8197-8926B768A3E5}"/>
              </a:ext>
            </a:extLst>
          </p:cNvPr>
          <p:cNvSpPr/>
          <p:nvPr/>
        </p:nvSpPr>
        <p:spPr>
          <a:xfrm>
            <a:off x="485195" y="1827903"/>
            <a:ext cx="4553336" cy="0"/>
          </a:xfrm>
          <a:prstGeom prst="line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6AF0A78-E08E-9684-D08E-F17404E9F5D8}"/>
              </a:ext>
            </a:extLst>
          </p:cNvPr>
          <p:cNvSpPr/>
          <p:nvPr/>
        </p:nvSpPr>
        <p:spPr>
          <a:xfrm>
            <a:off x="485195" y="1827903"/>
            <a:ext cx="4553336" cy="777115"/>
          </a:xfrm>
          <a:custGeom>
            <a:avLst/>
            <a:gdLst>
              <a:gd name="connsiteX0" fmla="*/ 0 w 4553336"/>
              <a:gd name="connsiteY0" fmla="*/ 0 h 777115"/>
              <a:gd name="connsiteX1" fmla="*/ 4553336 w 4553336"/>
              <a:gd name="connsiteY1" fmla="*/ 0 h 777115"/>
              <a:gd name="connsiteX2" fmla="*/ 4553336 w 4553336"/>
              <a:gd name="connsiteY2" fmla="*/ 777115 h 777115"/>
              <a:gd name="connsiteX3" fmla="*/ 0 w 4553336"/>
              <a:gd name="connsiteY3" fmla="*/ 777115 h 777115"/>
              <a:gd name="connsiteX4" fmla="*/ 0 w 4553336"/>
              <a:gd name="connsiteY4" fmla="*/ 0 h 777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53336" h="777115">
                <a:moveTo>
                  <a:pt x="0" y="0"/>
                </a:moveTo>
                <a:lnTo>
                  <a:pt x="4553336" y="0"/>
                </a:lnTo>
                <a:lnTo>
                  <a:pt x="4553336" y="777115"/>
                </a:lnTo>
                <a:lnTo>
                  <a:pt x="0" y="77711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0960" tIns="60960" rIns="60960" bIns="60960" numCol="1" spcCol="1270" anchor="t" anchorCtr="0">
            <a:noAutofit/>
          </a:bodyPr>
          <a:lstStyle/>
          <a:p>
            <a:pPr marL="0" lvl="0" indent="0" algn="l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600" kern="1200" dirty="0"/>
              <a:t>Memory allocation/deallocation between process and glibC can happen of any size.</a:t>
            </a:r>
          </a:p>
        </p:txBody>
      </p:sp>
      <p:sp>
        <p:nvSpPr>
          <p:cNvPr id="11" name="Straight Connector 10">
            <a:extLst>
              <a:ext uri="{FF2B5EF4-FFF2-40B4-BE49-F238E27FC236}">
                <a16:creationId xmlns:a16="http://schemas.microsoft.com/office/drawing/2014/main" id="{4EBF91C8-4711-725D-A878-009BFA8C11F1}"/>
              </a:ext>
            </a:extLst>
          </p:cNvPr>
          <p:cNvSpPr/>
          <p:nvPr/>
        </p:nvSpPr>
        <p:spPr>
          <a:xfrm>
            <a:off x="485195" y="2605019"/>
            <a:ext cx="4553336" cy="0"/>
          </a:xfrm>
          <a:prstGeom prst="line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9C87E62B-72AC-9242-EFAA-F68E5FB66928}"/>
              </a:ext>
            </a:extLst>
          </p:cNvPr>
          <p:cNvSpPr/>
          <p:nvPr/>
        </p:nvSpPr>
        <p:spPr>
          <a:xfrm>
            <a:off x="485195" y="2605019"/>
            <a:ext cx="4553336" cy="777115"/>
          </a:xfrm>
          <a:custGeom>
            <a:avLst/>
            <a:gdLst>
              <a:gd name="connsiteX0" fmla="*/ 0 w 4553336"/>
              <a:gd name="connsiteY0" fmla="*/ 0 h 777115"/>
              <a:gd name="connsiteX1" fmla="*/ 4553336 w 4553336"/>
              <a:gd name="connsiteY1" fmla="*/ 0 h 777115"/>
              <a:gd name="connsiteX2" fmla="*/ 4553336 w 4553336"/>
              <a:gd name="connsiteY2" fmla="*/ 777115 h 777115"/>
              <a:gd name="connsiteX3" fmla="*/ 0 w 4553336"/>
              <a:gd name="connsiteY3" fmla="*/ 777115 h 777115"/>
              <a:gd name="connsiteX4" fmla="*/ 0 w 4553336"/>
              <a:gd name="connsiteY4" fmla="*/ 0 h 777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53336" h="777115">
                <a:moveTo>
                  <a:pt x="0" y="0"/>
                </a:moveTo>
                <a:lnTo>
                  <a:pt x="4553336" y="0"/>
                </a:lnTo>
                <a:lnTo>
                  <a:pt x="4553336" y="777115"/>
                </a:lnTo>
                <a:lnTo>
                  <a:pt x="0" y="77711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0960" tIns="60960" rIns="60960" bIns="60960" numCol="1" spcCol="1270" anchor="t" anchorCtr="0">
            <a:noAutofit/>
          </a:bodyPr>
          <a:lstStyle/>
          <a:p>
            <a:pPr marL="0" lvl="0" indent="0" algn="l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600" kern="1200" dirty="0"/>
              <a:t>Memory allocation and deallocation between glibC and kernel MMU happen only in unit of page size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288F73C-1E9F-F684-6178-A56F3BBA1C8C}"/>
              </a:ext>
            </a:extLst>
          </p:cNvPr>
          <p:cNvSpPr/>
          <p:nvPr/>
        </p:nvSpPr>
        <p:spPr>
          <a:xfrm>
            <a:off x="9740382" y="823913"/>
            <a:ext cx="2200073" cy="173355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space process/Application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14244CB-D9E0-8E50-93FC-5651BF76B8A3}"/>
              </a:ext>
            </a:extLst>
          </p:cNvPr>
          <p:cNvSpPr/>
          <p:nvPr/>
        </p:nvSpPr>
        <p:spPr>
          <a:xfrm>
            <a:off x="5265098" y="823913"/>
            <a:ext cx="2234485" cy="17335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glibC library</a:t>
            </a:r>
          </a:p>
          <a:p>
            <a:pPr algn="ctr"/>
            <a:r>
              <a:rPr lang="en-US" dirty="0"/>
              <a:t>malloc/free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3F66966-BF80-4C3D-7061-E6EDCA33B256}"/>
              </a:ext>
            </a:extLst>
          </p:cNvPr>
          <p:cNvSpPr/>
          <p:nvPr/>
        </p:nvSpPr>
        <p:spPr>
          <a:xfrm>
            <a:off x="5267419" y="4759325"/>
            <a:ext cx="2200073" cy="1733550"/>
          </a:xfrm>
          <a:prstGeom prst="rect">
            <a:avLst/>
          </a:prstGeom>
          <a:solidFill>
            <a:srgbClr val="CCD2D8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Kernel MMU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(Virtual address space of a user space process)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F0A4ECE-38E3-7E1C-C01E-AB3DFCD3A220}"/>
              </a:ext>
            </a:extLst>
          </p:cNvPr>
          <p:cNvCxnSpPr>
            <a:cxnSpLocks/>
          </p:cNvCxnSpPr>
          <p:nvPr/>
        </p:nvCxnSpPr>
        <p:spPr>
          <a:xfrm flipH="1">
            <a:off x="7499583" y="1184988"/>
            <a:ext cx="2240799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DB0B9E0-EEC6-412E-4FDB-F8E05E82729E}"/>
              </a:ext>
            </a:extLst>
          </p:cNvPr>
          <p:cNvSpPr txBox="1"/>
          <p:nvPr/>
        </p:nvSpPr>
        <p:spPr>
          <a:xfrm>
            <a:off x="7726149" y="658574"/>
            <a:ext cx="175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malloc (x Bytes)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D0CB54A-99BC-CCFA-B94B-B84D8C447AC8}"/>
              </a:ext>
            </a:extLst>
          </p:cNvPr>
          <p:cNvCxnSpPr>
            <a:cxnSpLocks/>
          </p:cNvCxnSpPr>
          <p:nvPr/>
        </p:nvCxnSpPr>
        <p:spPr>
          <a:xfrm>
            <a:off x="5513895" y="2557463"/>
            <a:ext cx="0" cy="2201862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CFDAF168-5867-4B5B-68CA-C69FBF34065E}"/>
              </a:ext>
            </a:extLst>
          </p:cNvPr>
          <p:cNvSpPr txBox="1"/>
          <p:nvPr/>
        </p:nvSpPr>
        <p:spPr>
          <a:xfrm>
            <a:off x="5510786" y="2802253"/>
            <a:ext cx="1357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Sbrk/mmap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02D6CD-665C-32EA-E399-71B2086E590C}"/>
              </a:ext>
            </a:extLst>
          </p:cNvPr>
          <p:cNvSpPr txBox="1"/>
          <p:nvPr/>
        </p:nvSpPr>
        <p:spPr>
          <a:xfrm>
            <a:off x="5771851" y="2064012"/>
            <a:ext cx="119955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1 VM Page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4E272DC-1094-34C7-674E-66922473BA9F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7499583" y="2248678"/>
            <a:ext cx="593461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CD1C23B-84B9-E11F-5E39-B109C5767F50}"/>
              </a:ext>
            </a:extLst>
          </p:cNvPr>
          <p:cNvSpPr txBox="1"/>
          <p:nvPr/>
        </p:nvSpPr>
        <p:spPr>
          <a:xfrm>
            <a:off x="8093044" y="2064012"/>
            <a:ext cx="1398140" cy="369332"/>
          </a:xfrm>
          <a:prstGeom prst="rect">
            <a:avLst/>
          </a:prstGeom>
          <a:solidFill>
            <a:srgbClr val="CCD2D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0x00000000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40F04F5-45F6-4684-7CE3-72780B1167DA}"/>
              </a:ext>
            </a:extLst>
          </p:cNvPr>
          <p:cNvSpPr txBox="1"/>
          <p:nvPr/>
        </p:nvSpPr>
        <p:spPr>
          <a:xfrm>
            <a:off x="8350422" y="2372797"/>
            <a:ext cx="883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 Bytes</a:t>
            </a:r>
          </a:p>
        </p:txBody>
      </p:sp>
      <p:sp>
        <p:nvSpPr>
          <p:cNvPr id="25" name="Straight Connector 24">
            <a:extLst>
              <a:ext uri="{FF2B5EF4-FFF2-40B4-BE49-F238E27FC236}">
                <a16:creationId xmlns:a16="http://schemas.microsoft.com/office/drawing/2014/main" id="{9955E551-B61C-06AB-8D95-58E8851A0F22}"/>
              </a:ext>
            </a:extLst>
          </p:cNvPr>
          <p:cNvSpPr/>
          <p:nvPr/>
        </p:nvSpPr>
        <p:spPr>
          <a:xfrm>
            <a:off x="485195" y="3382134"/>
            <a:ext cx="4553336" cy="0"/>
          </a:xfrm>
          <a:prstGeom prst="line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13C13A3C-D9AE-D00E-4C12-1EC8A719A417}"/>
              </a:ext>
            </a:extLst>
          </p:cNvPr>
          <p:cNvSpPr/>
          <p:nvPr/>
        </p:nvSpPr>
        <p:spPr>
          <a:xfrm>
            <a:off x="485195" y="3382134"/>
            <a:ext cx="4553336" cy="777115"/>
          </a:xfrm>
          <a:custGeom>
            <a:avLst/>
            <a:gdLst>
              <a:gd name="connsiteX0" fmla="*/ 0 w 4553336"/>
              <a:gd name="connsiteY0" fmla="*/ 0 h 777115"/>
              <a:gd name="connsiteX1" fmla="*/ 4553336 w 4553336"/>
              <a:gd name="connsiteY1" fmla="*/ 0 h 777115"/>
              <a:gd name="connsiteX2" fmla="*/ 4553336 w 4553336"/>
              <a:gd name="connsiteY2" fmla="*/ 777115 h 777115"/>
              <a:gd name="connsiteX3" fmla="*/ 0 w 4553336"/>
              <a:gd name="connsiteY3" fmla="*/ 777115 h 777115"/>
              <a:gd name="connsiteX4" fmla="*/ 0 w 4553336"/>
              <a:gd name="connsiteY4" fmla="*/ 0 h 777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53336" h="777115">
                <a:moveTo>
                  <a:pt x="0" y="0"/>
                </a:moveTo>
                <a:lnTo>
                  <a:pt x="4553336" y="0"/>
                </a:lnTo>
                <a:lnTo>
                  <a:pt x="4553336" y="777115"/>
                </a:lnTo>
                <a:lnTo>
                  <a:pt x="0" y="77711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0960" tIns="60960" rIns="60960" bIns="60960" numCol="1" spcCol="1270" anchor="t" anchorCtr="0">
            <a:noAutofit/>
          </a:bodyPr>
          <a:lstStyle/>
          <a:p>
            <a:pPr marL="0" lvl="0" indent="0" algn="l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600" kern="1200" dirty="0"/>
              <a:t>System calls (sbrk/mmap) are expensive calls </a:t>
            </a:r>
          </a:p>
        </p:txBody>
      </p:sp>
      <p:sp>
        <p:nvSpPr>
          <p:cNvPr id="29" name="Straight Connector 28">
            <a:extLst>
              <a:ext uri="{FF2B5EF4-FFF2-40B4-BE49-F238E27FC236}">
                <a16:creationId xmlns:a16="http://schemas.microsoft.com/office/drawing/2014/main" id="{BBF366CF-A9AE-14D5-F252-83C460D637D6}"/>
              </a:ext>
            </a:extLst>
          </p:cNvPr>
          <p:cNvSpPr/>
          <p:nvPr/>
        </p:nvSpPr>
        <p:spPr>
          <a:xfrm>
            <a:off x="485195" y="4159250"/>
            <a:ext cx="4553336" cy="0"/>
          </a:xfrm>
          <a:prstGeom prst="line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343D0952-14F8-C42D-09E3-90A53BCE2F39}"/>
              </a:ext>
            </a:extLst>
          </p:cNvPr>
          <p:cNvSpPr/>
          <p:nvPr/>
        </p:nvSpPr>
        <p:spPr>
          <a:xfrm>
            <a:off x="485195" y="4159250"/>
            <a:ext cx="4553336" cy="777115"/>
          </a:xfrm>
          <a:custGeom>
            <a:avLst/>
            <a:gdLst>
              <a:gd name="connsiteX0" fmla="*/ 0 w 4553336"/>
              <a:gd name="connsiteY0" fmla="*/ 0 h 777115"/>
              <a:gd name="connsiteX1" fmla="*/ 4553336 w 4553336"/>
              <a:gd name="connsiteY1" fmla="*/ 0 h 777115"/>
              <a:gd name="connsiteX2" fmla="*/ 4553336 w 4553336"/>
              <a:gd name="connsiteY2" fmla="*/ 777115 h 777115"/>
              <a:gd name="connsiteX3" fmla="*/ 0 w 4553336"/>
              <a:gd name="connsiteY3" fmla="*/ 777115 h 777115"/>
              <a:gd name="connsiteX4" fmla="*/ 0 w 4553336"/>
              <a:gd name="connsiteY4" fmla="*/ 0 h 777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53336" h="777115">
                <a:moveTo>
                  <a:pt x="0" y="0"/>
                </a:moveTo>
                <a:lnTo>
                  <a:pt x="4553336" y="0"/>
                </a:lnTo>
                <a:lnTo>
                  <a:pt x="4553336" y="777115"/>
                </a:lnTo>
                <a:lnTo>
                  <a:pt x="0" y="77711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0960" tIns="60960" rIns="60960" bIns="60960" numCol="1" spcCol="1270" anchor="t" anchorCtr="0">
            <a:noAutofit/>
          </a:bodyPr>
          <a:lstStyle/>
          <a:p>
            <a:pPr marL="0" lvl="0" indent="0" algn="l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600" kern="1200" dirty="0"/>
              <a:t>glibC caches the VM page allocation by kernel MMU and allocates small chunks from it to a process</a:t>
            </a:r>
          </a:p>
        </p:txBody>
      </p:sp>
      <p:sp>
        <p:nvSpPr>
          <p:cNvPr id="32" name="Straight Connector 31">
            <a:extLst>
              <a:ext uri="{FF2B5EF4-FFF2-40B4-BE49-F238E27FC236}">
                <a16:creationId xmlns:a16="http://schemas.microsoft.com/office/drawing/2014/main" id="{CD6FA736-5BBD-88E5-104B-FBBDE0F95A09}"/>
              </a:ext>
            </a:extLst>
          </p:cNvPr>
          <p:cNvSpPr/>
          <p:nvPr/>
        </p:nvSpPr>
        <p:spPr>
          <a:xfrm>
            <a:off x="485195" y="4936365"/>
            <a:ext cx="4553336" cy="0"/>
          </a:xfrm>
          <a:prstGeom prst="line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3362E290-4191-7FEA-9955-B41D8FE6519B}"/>
              </a:ext>
            </a:extLst>
          </p:cNvPr>
          <p:cNvSpPr/>
          <p:nvPr/>
        </p:nvSpPr>
        <p:spPr>
          <a:xfrm>
            <a:off x="485195" y="4936365"/>
            <a:ext cx="4553336" cy="777115"/>
          </a:xfrm>
          <a:custGeom>
            <a:avLst/>
            <a:gdLst>
              <a:gd name="connsiteX0" fmla="*/ 0 w 4553336"/>
              <a:gd name="connsiteY0" fmla="*/ 0 h 777115"/>
              <a:gd name="connsiteX1" fmla="*/ 4553336 w 4553336"/>
              <a:gd name="connsiteY1" fmla="*/ 0 h 777115"/>
              <a:gd name="connsiteX2" fmla="*/ 4553336 w 4553336"/>
              <a:gd name="connsiteY2" fmla="*/ 777115 h 777115"/>
              <a:gd name="connsiteX3" fmla="*/ 0 w 4553336"/>
              <a:gd name="connsiteY3" fmla="*/ 777115 h 777115"/>
              <a:gd name="connsiteX4" fmla="*/ 0 w 4553336"/>
              <a:gd name="connsiteY4" fmla="*/ 0 h 777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53336" h="777115">
                <a:moveTo>
                  <a:pt x="0" y="0"/>
                </a:moveTo>
                <a:lnTo>
                  <a:pt x="4553336" y="0"/>
                </a:lnTo>
                <a:lnTo>
                  <a:pt x="4553336" y="777115"/>
                </a:lnTo>
                <a:lnTo>
                  <a:pt x="0" y="77711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0960" tIns="60960" rIns="60960" bIns="60960" numCol="1" spcCol="1270" anchor="t" anchorCtr="0">
            <a:noAutofit/>
          </a:bodyPr>
          <a:lstStyle/>
          <a:p>
            <a:pPr marL="0" lvl="0" indent="0" algn="l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600" kern="1200" dirty="0"/>
              <a:t>When glibC detects that process freed all memory in each VM page, glibC return the page to the kernel MMU (sbrk/munmap)</a:t>
            </a:r>
          </a:p>
        </p:txBody>
      </p:sp>
      <p:sp>
        <p:nvSpPr>
          <p:cNvPr id="34" name="Straight Connector 33">
            <a:extLst>
              <a:ext uri="{FF2B5EF4-FFF2-40B4-BE49-F238E27FC236}">
                <a16:creationId xmlns:a16="http://schemas.microsoft.com/office/drawing/2014/main" id="{D3F13C9B-BA72-3637-06E5-44A85ECB275D}"/>
              </a:ext>
            </a:extLst>
          </p:cNvPr>
          <p:cNvSpPr/>
          <p:nvPr/>
        </p:nvSpPr>
        <p:spPr>
          <a:xfrm>
            <a:off x="485195" y="5713480"/>
            <a:ext cx="4553336" cy="0"/>
          </a:xfrm>
          <a:prstGeom prst="line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1E799F19-0E1E-5321-B7B4-F3AA291FEED1}"/>
              </a:ext>
            </a:extLst>
          </p:cNvPr>
          <p:cNvSpPr/>
          <p:nvPr/>
        </p:nvSpPr>
        <p:spPr>
          <a:xfrm>
            <a:off x="485195" y="5713480"/>
            <a:ext cx="4553336" cy="777115"/>
          </a:xfrm>
          <a:custGeom>
            <a:avLst/>
            <a:gdLst>
              <a:gd name="connsiteX0" fmla="*/ 0 w 4553336"/>
              <a:gd name="connsiteY0" fmla="*/ 0 h 777115"/>
              <a:gd name="connsiteX1" fmla="*/ 4553336 w 4553336"/>
              <a:gd name="connsiteY1" fmla="*/ 0 h 777115"/>
              <a:gd name="connsiteX2" fmla="*/ 4553336 w 4553336"/>
              <a:gd name="connsiteY2" fmla="*/ 777115 h 777115"/>
              <a:gd name="connsiteX3" fmla="*/ 0 w 4553336"/>
              <a:gd name="connsiteY3" fmla="*/ 777115 h 777115"/>
              <a:gd name="connsiteX4" fmla="*/ 0 w 4553336"/>
              <a:gd name="connsiteY4" fmla="*/ 0 h 777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53336" h="777115">
                <a:moveTo>
                  <a:pt x="0" y="0"/>
                </a:moveTo>
                <a:lnTo>
                  <a:pt x="4553336" y="0"/>
                </a:lnTo>
                <a:lnTo>
                  <a:pt x="4553336" y="777115"/>
                </a:lnTo>
                <a:lnTo>
                  <a:pt x="0" y="77711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0960" tIns="60960" rIns="60960" bIns="60960" numCol="1" spcCol="1270" anchor="t" anchorCtr="0">
            <a:noAutofit/>
          </a:bodyPr>
          <a:lstStyle/>
          <a:p>
            <a:pPr marL="0" lvl="0" indent="0" algn="l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600" kern="1200" dirty="0"/>
              <a:t>In this project we shall replace glibC MMU with our own Heap memory  manager 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5CA70B1-E19A-F329-B15C-3ACF9139A4C5}"/>
              </a:ext>
            </a:extLst>
          </p:cNvPr>
          <p:cNvCxnSpPr>
            <a:cxnSpLocks/>
          </p:cNvCxnSpPr>
          <p:nvPr/>
        </p:nvCxnSpPr>
        <p:spPr>
          <a:xfrm flipV="1">
            <a:off x="7100099" y="3903709"/>
            <a:ext cx="0" cy="855616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11407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7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47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/>
      <p:bldP spid="22" grpId="0" animBg="1"/>
      <p:bldP spid="23" grpId="0"/>
      <p:bldP spid="25" grpId="0" animBg="1"/>
      <p:bldP spid="27" grpId="0"/>
      <p:bldP spid="29" grpId="0" animBg="1"/>
      <p:bldP spid="31" grpId="0"/>
      <p:bldP spid="32" grpId="0" animBg="1"/>
      <p:bldP spid="33" grpId="0"/>
      <p:bldP spid="34" grpId="0" animBg="1"/>
      <p:bldP spid="3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A6740-C776-ABD4-F41B-4980B4B40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196" y="365125"/>
            <a:ext cx="4553336" cy="1325563"/>
          </a:xfrm>
        </p:spPr>
        <p:txBody>
          <a:bodyPr/>
          <a:lstStyle/>
          <a:p>
            <a:r>
              <a:rPr lang="en-US" dirty="0"/>
              <a:t>Component Interaction</a:t>
            </a:r>
          </a:p>
        </p:txBody>
      </p:sp>
      <p:sp>
        <p:nvSpPr>
          <p:cNvPr id="7" name="Straight Connector 6">
            <a:extLst>
              <a:ext uri="{FF2B5EF4-FFF2-40B4-BE49-F238E27FC236}">
                <a16:creationId xmlns:a16="http://schemas.microsoft.com/office/drawing/2014/main" id="{D41FA0FF-0B83-4CA5-9565-9B9048576D67}"/>
              </a:ext>
            </a:extLst>
          </p:cNvPr>
          <p:cNvSpPr/>
          <p:nvPr/>
        </p:nvSpPr>
        <p:spPr>
          <a:xfrm>
            <a:off x="485195" y="1827903"/>
            <a:ext cx="4553336" cy="0"/>
          </a:xfrm>
          <a:prstGeom prst="line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83612FA-1FC1-400A-5919-2CA325043D74}"/>
              </a:ext>
            </a:extLst>
          </p:cNvPr>
          <p:cNvSpPr/>
          <p:nvPr/>
        </p:nvSpPr>
        <p:spPr>
          <a:xfrm>
            <a:off x="485195" y="1827903"/>
            <a:ext cx="4553336" cy="777115"/>
          </a:xfrm>
          <a:custGeom>
            <a:avLst/>
            <a:gdLst>
              <a:gd name="connsiteX0" fmla="*/ 0 w 4553336"/>
              <a:gd name="connsiteY0" fmla="*/ 0 h 777115"/>
              <a:gd name="connsiteX1" fmla="*/ 4553336 w 4553336"/>
              <a:gd name="connsiteY1" fmla="*/ 0 h 777115"/>
              <a:gd name="connsiteX2" fmla="*/ 4553336 w 4553336"/>
              <a:gd name="connsiteY2" fmla="*/ 777115 h 777115"/>
              <a:gd name="connsiteX3" fmla="*/ 0 w 4553336"/>
              <a:gd name="connsiteY3" fmla="*/ 777115 h 777115"/>
              <a:gd name="connsiteX4" fmla="*/ 0 w 4553336"/>
              <a:gd name="connsiteY4" fmla="*/ 0 h 777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53336" h="777115">
                <a:moveTo>
                  <a:pt x="0" y="0"/>
                </a:moveTo>
                <a:lnTo>
                  <a:pt x="4553336" y="0"/>
                </a:lnTo>
                <a:lnTo>
                  <a:pt x="4553336" y="777115"/>
                </a:lnTo>
                <a:lnTo>
                  <a:pt x="0" y="77711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0960" tIns="60960" rIns="60960" bIns="60960" numCol="1" spcCol="1270" anchor="t" anchorCtr="0">
            <a:noAutofit/>
          </a:bodyPr>
          <a:lstStyle/>
          <a:p>
            <a:pPr marL="0" lvl="0" indent="0" algn="l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600" kern="1200" dirty="0"/>
              <a:t>Memory allocation/deallocation between process and glibC can happen of any size.</a:t>
            </a:r>
          </a:p>
        </p:txBody>
      </p:sp>
      <p:sp>
        <p:nvSpPr>
          <p:cNvPr id="11" name="Straight Connector 10">
            <a:extLst>
              <a:ext uri="{FF2B5EF4-FFF2-40B4-BE49-F238E27FC236}">
                <a16:creationId xmlns:a16="http://schemas.microsoft.com/office/drawing/2014/main" id="{11DDF0C0-2456-57CF-3F4B-2BC4F7DB2621}"/>
              </a:ext>
            </a:extLst>
          </p:cNvPr>
          <p:cNvSpPr/>
          <p:nvPr/>
        </p:nvSpPr>
        <p:spPr>
          <a:xfrm>
            <a:off x="485195" y="2605019"/>
            <a:ext cx="4553336" cy="0"/>
          </a:xfrm>
          <a:prstGeom prst="line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618CDB5-0E70-38CB-2577-4F238A5705D0}"/>
              </a:ext>
            </a:extLst>
          </p:cNvPr>
          <p:cNvSpPr/>
          <p:nvPr/>
        </p:nvSpPr>
        <p:spPr>
          <a:xfrm>
            <a:off x="485195" y="2605019"/>
            <a:ext cx="4553336" cy="777115"/>
          </a:xfrm>
          <a:custGeom>
            <a:avLst/>
            <a:gdLst>
              <a:gd name="connsiteX0" fmla="*/ 0 w 4553336"/>
              <a:gd name="connsiteY0" fmla="*/ 0 h 777115"/>
              <a:gd name="connsiteX1" fmla="*/ 4553336 w 4553336"/>
              <a:gd name="connsiteY1" fmla="*/ 0 h 777115"/>
              <a:gd name="connsiteX2" fmla="*/ 4553336 w 4553336"/>
              <a:gd name="connsiteY2" fmla="*/ 777115 h 777115"/>
              <a:gd name="connsiteX3" fmla="*/ 0 w 4553336"/>
              <a:gd name="connsiteY3" fmla="*/ 777115 h 777115"/>
              <a:gd name="connsiteX4" fmla="*/ 0 w 4553336"/>
              <a:gd name="connsiteY4" fmla="*/ 0 h 777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53336" h="777115">
                <a:moveTo>
                  <a:pt x="0" y="0"/>
                </a:moveTo>
                <a:lnTo>
                  <a:pt x="4553336" y="0"/>
                </a:lnTo>
                <a:lnTo>
                  <a:pt x="4553336" y="777115"/>
                </a:lnTo>
                <a:lnTo>
                  <a:pt x="0" y="77711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0960" tIns="60960" rIns="60960" bIns="60960" numCol="1" spcCol="1270" anchor="t" anchorCtr="0">
            <a:noAutofit/>
          </a:bodyPr>
          <a:lstStyle/>
          <a:p>
            <a:pPr marL="0" lvl="0" indent="0" algn="l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600" kern="1200" dirty="0"/>
              <a:t>Memory allocation and deallocation between glibC and kernel MMU happen only in unit of page size</a:t>
            </a:r>
          </a:p>
        </p:txBody>
      </p:sp>
      <p:sp>
        <p:nvSpPr>
          <p:cNvPr id="13" name="Straight Connector 12">
            <a:extLst>
              <a:ext uri="{FF2B5EF4-FFF2-40B4-BE49-F238E27FC236}">
                <a16:creationId xmlns:a16="http://schemas.microsoft.com/office/drawing/2014/main" id="{D0709082-FA19-725C-308D-CBD8F92847B6}"/>
              </a:ext>
            </a:extLst>
          </p:cNvPr>
          <p:cNvSpPr/>
          <p:nvPr/>
        </p:nvSpPr>
        <p:spPr>
          <a:xfrm>
            <a:off x="485195" y="3382134"/>
            <a:ext cx="4553336" cy="0"/>
          </a:xfrm>
          <a:prstGeom prst="line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BABD12D-72C3-5523-BC8C-B1853951052C}"/>
              </a:ext>
            </a:extLst>
          </p:cNvPr>
          <p:cNvSpPr/>
          <p:nvPr/>
        </p:nvSpPr>
        <p:spPr>
          <a:xfrm>
            <a:off x="485195" y="3382134"/>
            <a:ext cx="4553336" cy="777115"/>
          </a:xfrm>
          <a:custGeom>
            <a:avLst/>
            <a:gdLst>
              <a:gd name="connsiteX0" fmla="*/ 0 w 4553336"/>
              <a:gd name="connsiteY0" fmla="*/ 0 h 777115"/>
              <a:gd name="connsiteX1" fmla="*/ 4553336 w 4553336"/>
              <a:gd name="connsiteY1" fmla="*/ 0 h 777115"/>
              <a:gd name="connsiteX2" fmla="*/ 4553336 w 4553336"/>
              <a:gd name="connsiteY2" fmla="*/ 777115 h 777115"/>
              <a:gd name="connsiteX3" fmla="*/ 0 w 4553336"/>
              <a:gd name="connsiteY3" fmla="*/ 777115 h 777115"/>
              <a:gd name="connsiteX4" fmla="*/ 0 w 4553336"/>
              <a:gd name="connsiteY4" fmla="*/ 0 h 777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53336" h="777115">
                <a:moveTo>
                  <a:pt x="0" y="0"/>
                </a:moveTo>
                <a:lnTo>
                  <a:pt x="4553336" y="0"/>
                </a:lnTo>
                <a:lnTo>
                  <a:pt x="4553336" y="777115"/>
                </a:lnTo>
                <a:lnTo>
                  <a:pt x="0" y="77711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0960" tIns="60960" rIns="60960" bIns="60960" numCol="1" spcCol="1270" anchor="t" anchorCtr="0">
            <a:noAutofit/>
          </a:bodyPr>
          <a:lstStyle/>
          <a:p>
            <a:pPr marL="0" lvl="0" indent="0" algn="l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600" kern="1200" dirty="0"/>
              <a:t>System calls (sbrk/mmap) are expensive calls </a:t>
            </a:r>
          </a:p>
        </p:txBody>
      </p:sp>
      <p:sp>
        <p:nvSpPr>
          <p:cNvPr id="15" name="Straight Connector 14">
            <a:extLst>
              <a:ext uri="{FF2B5EF4-FFF2-40B4-BE49-F238E27FC236}">
                <a16:creationId xmlns:a16="http://schemas.microsoft.com/office/drawing/2014/main" id="{97FBE3BC-A85E-DF27-9A6D-E84701ABE2DA}"/>
              </a:ext>
            </a:extLst>
          </p:cNvPr>
          <p:cNvSpPr/>
          <p:nvPr/>
        </p:nvSpPr>
        <p:spPr>
          <a:xfrm>
            <a:off x="485195" y="4159250"/>
            <a:ext cx="4553336" cy="0"/>
          </a:xfrm>
          <a:prstGeom prst="line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5828C848-E5AC-A478-AA3C-074FBE3AED62}"/>
              </a:ext>
            </a:extLst>
          </p:cNvPr>
          <p:cNvSpPr/>
          <p:nvPr/>
        </p:nvSpPr>
        <p:spPr>
          <a:xfrm>
            <a:off x="485195" y="4159250"/>
            <a:ext cx="4553336" cy="777115"/>
          </a:xfrm>
          <a:custGeom>
            <a:avLst/>
            <a:gdLst>
              <a:gd name="connsiteX0" fmla="*/ 0 w 4553336"/>
              <a:gd name="connsiteY0" fmla="*/ 0 h 777115"/>
              <a:gd name="connsiteX1" fmla="*/ 4553336 w 4553336"/>
              <a:gd name="connsiteY1" fmla="*/ 0 h 777115"/>
              <a:gd name="connsiteX2" fmla="*/ 4553336 w 4553336"/>
              <a:gd name="connsiteY2" fmla="*/ 777115 h 777115"/>
              <a:gd name="connsiteX3" fmla="*/ 0 w 4553336"/>
              <a:gd name="connsiteY3" fmla="*/ 777115 h 777115"/>
              <a:gd name="connsiteX4" fmla="*/ 0 w 4553336"/>
              <a:gd name="connsiteY4" fmla="*/ 0 h 777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53336" h="777115">
                <a:moveTo>
                  <a:pt x="0" y="0"/>
                </a:moveTo>
                <a:lnTo>
                  <a:pt x="4553336" y="0"/>
                </a:lnTo>
                <a:lnTo>
                  <a:pt x="4553336" y="777115"/>
                </a:lnTo>
                <a:lnTo>
                  <a:pt x="0" y="77711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0960" tIns="60960" rIns="60960" bIns="60960" numCol="1" spcCol="1270" anchor="t" anchorCtr="0">
            <a:noAutofit/>
          </a:bodyPr>
          <a:lstStyle/>
          <a:p>
            <a:pPr marL="0" lvl="0" indent="0" algn="l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600" kern="1200" dirty="0"/>
              <a:t>glibC caches the VM page allocation by kernel MMU and allocates small chunks from it to a process</a:t>
            </a:r>
          </a:p>
        </p:txBody>
      </p:sp>
      <p:sp>
        <p:nvSpPr>
          <p:cNvPr id="18" name="Straight Connector 17">
            <a:extLst>
              <a:ext uri="{FF2B5EF4-FFF2-40B4-BE49-F238E27FC236}">
                <a16:creationId xmlns:a16="http://schemas.microsoft.com/office/drawing/2014/main" id="{72FD4596-C20C-3C33-03E6-675FB686FFAC}"/>
              </a:ext>
            </a:extLst>
          </p:cNvPr>
          <p:cNvSpPr/>
          <p:nvPr/>
        </p:nvSpPr>
        <p:spPr>
          <a:xfrm>
            <a:off x="485195" y="4936365"/>
            <a:ext cx="4553336" cy="0"/>
          </a:xfrm>
          <a:prstGeom prst="line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ACD008CE-C625-66E3-F8DA-6FC8EEBC289D}"/>
              </a:ext>
            </a:extLst>
          </p:cNvPr>
          <p:cNvSpPr/>
          <p:nvPr/>
        </p:nvSpPr>
        <p:spPr>
          <a:xfrm>
            <a:off x="485195" y="4936365"/>
            <a:ext cx="4553336" cy="777115"/>
          </a:xfrm>
          <a:custGeom>
            <a:avLst/>
            <a:gdLst>
              <a:gd name="connsiteX0" fmla="*/ 0 w 4553336"/>
              <a:gd name="connsiteY0" fmla="*/ 0 h 777115"/>
              <a:gd name="connsiteX1" fmla="*/ 4553336 w 4553336"/>
              <a:gd name="connsiteY1" fmla="*/ 0 h 777115"/>
              <a:gd name="connsiteX2" fmla="*/ 4553336 w 4553336"/>
              <a:gd name="connsiteY2" fmla="*/ 777115 h 777115"/>
              <a:gd name="connsiteX3" fmla="*/ 0 w 4553336"/>
              <a:gd name="connsiteY3" fmla="*/ 777115 h 777115"/>
              <a:gd name="connsiteX4" fmla="*/ 0 w 4553336"/>
              <a:gd name="connsiteY4" fmla="*/ 0 h 777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53336" h="777115">
                <a:moveTo>
                  <a:pt x="0" y="0"/>
                </a:moveTo>
                <a:lnTo>
                  <a:pt x="4553336" y="0"/>
                </a:lnTo>
                <a:lnTo>
                  <a:pt x="4553336" y="777115"/>
                </a:lnTo>
                <a:lnTo>
                  <a:pt x="0" y="77711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0960" tIns="60960" rIns="60960" bIns="60960" numCol="1" spcCol="1270" anchor="t" anchorCtr="0">
            <a:noAutofit/>
          </a:bodyPr>
          <a:lstStyle/>
          <a:p>
            <a:pPr marL="0" lvl="0" indent="0" algn="l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600" kern="1200" dirty="0"/>
              <a:t>When glibC detects that process freed all memory in each VM page, glibC return the page to the kernel MMU (sbrk/munmap)</a:t>
            </a:r>
          </a:p>
        </p:txBody>
      </p:sp>
      <p:sp>
        <p:nvSpPr>
          <p:cNvPr id="22" name="Straight Connector 21">
            <a:extLst>
              <a:ext uri="{FF2B5EF4-FFF2-40B4-BE49-F238E27FC236}">
                <a16:creationId xmlns:a16="http://schemas.microsoft.com/office/drawing/2014/main" id="{516977C6-F1B3-A16D-5D42-E4E57090E80F}"/>
              </a:ext>
            </a:extLst>
          </p:cNvPr>
          <p:cNvSpPr/>
          <p:nvPr/>
        </p:nvSpPr>
        <p:spPr>
          <a:xfrm>
            <a:off x="485195" y="5713480"/>
            <a:ext cx="4553336" cy="0"/>
          </a:xfrm>
          <a:prstGeom prst="line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AC3E481-D841-53D4-5726-3834EB2772ED}"/>
              </a:ext>
            </a:extLst>
          </p:cNvPr>
          <p:cNvSpPr/>
          <p:nvPr/>
        </p:nvSpPr>
        <p:spPr>
          <a:xfrm>
            <a:off x="485195" y="5713480"/>
            <a:ext cx="4553336" cy="777115"/>
          </a:xfrm>
          <a:custGeom>
            <a:avLst/>
            <a:gdLst>
              <a:gd name="connsiteX0" fmla="*/ 0 w 4553336"/>
              <a:gd name="connsiteY0" fmla="*/ 0 h 777115"/>
              <a:gd name="connsiteX1" fmla="*/ 4553336 w 4553336"/>
              <a:gd name="connsiteY1" fmla="*/ 0 h 777115"/>
              <a:gd name="connsiteX2" fmla="*/ 4553336 w 4553336"/>
              <a:gd name="connsiteY2" fmla="*/ 777115 h 777115"/>
              <a:gd name="connsiteX3" fmla="*/ 0 w 4553336"/>
              <a:gd name="connsiteY3" fmla="*/ 777115 h 777115"/>
              <a:gd name="connsiteX4" fmla="*/ 0 w 4553336"/>
              <a:gd name="connsiteY4" fmla="*/ 0 h 777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53336" h="777115">
                <a:moveTo>
                  <a:pt x="0" y="0"/>
                </a:moveTo>
                <a:lnTo>
                  <a:pt x="4553336" y="0"/>
                </a:lnTo>
                <a:lnTo>
                  <a:pt x="4553336" y="777115"/>
                </a:lnTo>
                <a:lnTo>
                  <a:pt x="0" y="77711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0960" tIns="60960" rIns="60960" bIns="60960" numCol="1" spcCol="1270" anchor="t" anchorCtr="0">
            <a:noAutofit/>
          </a:bodyPr>
          <a:lstStyle/>
          <a:p>
            <a:pPr marL="0" lvl="0" indent="0" algn="l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600" kern="1200" dirty="0"/>
              <a:t>In this project we shall replace glibC MMU with our own Heap memory  manager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288F73C-1E9F-F684-6178-A56F3BBA1C8C}"/>
              </a:ext>
            </a:extLst>
          </p:cNvPr>
          <p:cNvSpPr/>
          <p:nvPr/>
        </p:nvSpPr>
        <p:spPr>
          <a:xfrm>
            <a:off x="9740382" y="823913"/>
            <a:ext cx="2200073" cy="173355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space process/Application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14244CB-D9E0-8E50-93FC-5651BF76B8A3}"/>
              </a:ext>
            </a:extLst>
          </p:cNvPr>
          <p:cNvSpPr/>
          <p:nvPr/>
        </p:nvSpPr>
        <p:spPr>
          <a:xfrm>
            <a:off x="5265098" y="823913"/>
            <a:ext cx="2234485" cy="173355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Our own Memory Manager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3F66966-BF80-4C3D-7061-E6EDCA33B256}"/>
              </a:ext>
            </a:extLst>
          </p:cNvPr>
          <p:cNvSpPr/>
          <p:nvPr/>
        </p:nvSpPr>
        <p:spPr>
          <a:xfrm>
            <a:off x="5267419" y="4759325"/>
            <a:ext cx="2200073" cy="1733550"/>
          </a:xfrm>
          <a:prstGeom prst="rect">
            <a:avLst/>
          </a:prstGeom>
          <a:solidFill>
            <a:srgbClr val="CCD2D8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Kernel MMU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(Virtual address space of a user space process)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F0A4ECE-38E3-7E1C-C01E-AB3DFCD3A220}"/>
              </a:ext>
            </a:extLst>
          </p:cNvPr>
          <p:cNvCxnSpPr>
            <a:cxnSpLocks/>
          </p:cNvCxnSpPr>
          <p:nvPr/>
        </p:nvCxnSpPr>
        <p:spPr>
          <a:xfrm flipH="1">
            <a:off x="7499583" y="1184988"/>
            <a:ext cx="2240799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DB0B9E0-EEC6-412E-4FDB-F8E05E82729E}"/>
              </a:ext>
            </a:extLst>
          </p:cNvPr>
          <p:cNvSpPr txBox="1"/>
          <p:nvPr/>
        </p:nvSpPr>
        <p:spPr>
          <a:xfrm>
            <a:off x="7676535" y="661264"/>
            <a:ext cx="188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Xmalloc (x Bytes)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6D75E1E-2886-62A8-2949-184B700C033B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7499583" y="2248678"/>
            <a:ext cx="593461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8EBC243-85D4-FCE1-555B-4C400A4882E1}"/>
              </a:ext>
            </a:extLst>
          </p:cNvPr>
          <p:cNvSpPr txBox="1"/>
          <p:nvPr/>
        </p:nvSpPr>
        <p:spPr>
          <a:xfrm>
            <a:off x="8093044" y="2064012"/>
            <a:ext cx="1398140" cy="369332"/>
          </a:xfrm>
          <a:prstGeom prst="rect">
            <a:avLst/>
          </a:prstGeom>
          <a:solidFill>
            <a:srgbClr val="CCD2D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0x00000000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7DE1229-F9E2-5A9B-8EA5-F0A4EF65BDB4}"/>
              </a:ext>
            </a:extLst>
          </p:cNvPr>
          <p:cNvSpPr txBox="1"/>
          <p:nvPr/>
        </p:nvSpPr>
        <p:spPr>
          <a:xfrm>
            <a:off x="8350422" y="2372797"/>
            <a:ext cx="883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 Bytes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D0CB54A-99BC-CCFA-B94B-B84D8C447AC8}"/>
              </a:ext>
            </a:extLst>
          </p:cNvPr>
          <p:cNvCxnSpPr>
            <a:cxnSpLocks/>
          </p:cNvCxnSpPr>
          <p:nvPr/>
        </p:nvCxnSpPr>
        <p:spPr>
          <a:xfrm>
            <a:off x="5513895" y="2557463"/>
            <a:ext cx="0" cy="2201862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CFDAF168-5867-4B5B-68CA-C69FBF34065E}"/>
              </a:ext>
            </a:extLst>
          </p:cNvPr>
          <p:cNvSpPr txBox="1"/>
          <p:nvPr/>
        </p:nvSpPr>
        <p:spPr>
          <a:xfrm>
            <a:off x="5510786" y="2802253"/>
            <a:ext cx="1357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Sbrk/mmap</a:t>
            </a:r>
            <a:endParaRPr lang="en-US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86E073B-B97F-4C04-87AA-EDCB3AB1C5A6}"/>
              </a:ext>
            </a:extLst>
          </p:cNvPr>
          <p:cNvCxnSpPr>
            <a:cxnSpLocks/>
          </p:cNvCxnSpPr>
          <p:nvPr/>
        </p:nvCxnSpPr>
        <p:spPr>
          <a:xfrm flipV="1">
            <a:off x="7100099" y="3903709"/>
            <a:ext cx="0" cy="855616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11A32F50-8B4F-97A2-54C9-7E4826432B3F}"/>
              </a:ext>
            </a:extLst>
          </p:cNvPr>
          <p:cNvSpPr txBox="1"/>
          <p:nvPr/>
        </p:nvSpPr>
        <p:spPr>
          <a:xfrm>
            <a:off x="5771851" y="2064012"/>
            <a:ext cx="119955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1 VM Page</a:t>
            </a:r>
          </a:p>
        </p:txBody>
      </p:sp>
    </p:spTree>
    <p:extLst>
      <p:ext uri="{BB962C8B-B14F-4D97-AF65-F5344CB8AC3E}">
        <p14:creationId xmlns:p14="http://schemas.microsoft.com/office/powerpoint/2010/main" val="3796367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5999DB-6EB1-B84C-8932-DD0B55A54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842237" cy="1325563"/>
          </a:xfrm>
        </p:spPr>
        <p:txBody>
          <a:bodyPr>
            <a:normAutofit/>
          </a:bodyPr>
          <a:lstStyle/>
          <a:p>
            <a:r>
              <a:rPr lang="en" sz="5600" dirty="0">
                <a:latin typeface="Bell MT" panose="02020503060305020303" pitchFamily="18" charset="0"/>
              </a:rPr>
              <a:t>TABLE OF CONTENTS</a:t>
            </a:r>
            <a:endParaRPr lang="en-US" sz="5600" dirty="0">
              <a:latin typeface="Bell MT" panose="02020503060305020303" pitchFamily="18" charset="0"/>
            </a:endParaRPr>
          </a:p>
        </p:txBody>
      </p:sp>
      <p:cxnSp>
        <p:nvCxnSpPr>
          <p:cNvPr id="1033" name="Straight Connector 1032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8" name="Graphic 12">
            <a:extLst>
              <a:ext uri="{FF2B5EF4-FFF2-40B4-BE49-F238E27FC236}">
                <a16:creationId xmlns:a16="http://schemas.microsoft.com/office/drawing/2014/main" id="{58BDB0EE-D238-415B-9ED8-62AA6AB2A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03882" y="591829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37" name="Graphic 11">
            <a:extLst>
              <a:ext uri="{FF2B5EF4-FFF2-40B4-BE49-F238E27FC236}">
                <a16:creationId xmlns:a16="http://schemas.microsoft.com/office/drawing/2014/main" id="{C5B55FC3-961D-4325-82F1-DE92B0D04E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62662" y="821124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39" name="Graphic 13">
            <a:extLst>
              <a:ext uri="{FF2B5EF4-FFF2-40B4-BE49-F238E27FC236}">
                <a16:creationId xmlns:a16="http://schemas.microsoft.com/office/drawing/2014/main" id="{4C8AB332-D09E-4F28-943C-DABDD4716A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88342" y="1336268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ECEFD9-645D-D9D7-2C86-919FF90F68B6}"/>
              </a:ext>
            </a:extLst>
          </p:cNvPr>
          <p:cNvSpPr txBox="1"/>
          <p:nvPr/>
        </p:nvSpPr>
        <p:spPr>
          <a:xfrm>
            <a:off x="838200" y="1981704"/>
            <a:ext cx="3610548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886968">
              <a:spcAft>
                <a:spcPts val="600"/>
              </a:spcAft>
            </a:pP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01</a:t>
            </a:r>
          </a:p>
          <a:p>
            <a:pPr algn="r" defTabSz="886968">
              <a:spcAft>
                <a:spcPts val="600"/>
              </a:spcAft>
            </a:pPr>
            <a:r>
              <a:rPr lang="en-US" sz="200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Phase 1 – VM Page De(allocation)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A553B9-B1FD-B467-06CD-581272C80500}"/>
              </a:ext>
            </a:extLst>
          </p:cNvPr>
          <p:cNvSpPr txBox="1"/>
          <p:nvPr/>
        </p:nvSpPr>
        <p:spPr>
          <a:xfrm>
            <a:off x="838200" y="3028309"/>
            <a:ext cx="3610548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886968">
              <a:spcAft>
                <a:spcPts val="600"/>
              </a:spcAft>
            </a:pP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02</a:t>
            </a:r>
          </a:p>
          <a:p>
            <a:pPr algn="r" defTabSz="886968">
              <a:spcAft>
                <a:spcPts val="600"/>
              </a:spcAft>
            </a:pPr>
            <a:r>
              <a:rPr lang="en-US" sz="200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Phase 2 – Page Family Registration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B61C6C-C1ED-F4F6-8BA4-E3E81B66FDF1}"/>
              </a:ext>
            </a:extLst>
          </p:cNvPr>
          <p:cNvSpPr txBox="1"/>
          <p:nvPr/>
        </p:nvSpPr>
        <p:spPr>
          <a:xfrm>
            <a:off x="838200" y="4070750"/>
            <a:ext cx="3610548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886968">
              <a:spcAft>
                <a:spcPts val="600"/>
              </a:spcAft>
            </a:pP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03</a:t>
            </a:r>
          </a:p>
          <a:p>
            <a:pPr algn="r" defTabSz="886968">
              <a:spcAft>
                <a:spcPts val="600"/>
              </a:spcAft>
            </a:pPr>
            <a:r>
              <a:rPr lang="en-US" sz="200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Phase 3 – Meta and Data Blocks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27176B-CAD0-FEF1-3B47-1FFB58F37A90}"/>
              </a:ext>
            </a:extLst>
          </p:cNvPr>
          <p:cNvSpPr txBox="1"/>
          <p:nvPr/>
        </p:nvSpPr>
        <p:spPr>
          <a:xfrm>
            <a:off x="7743252" y="1981704"/>
            <a:ext cx="3610548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86968">
              <a:spcAft>
                <a:spcPts val="600"/>
              </a:spcAft>
            </a:pP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05</a:t>
            </a:r>
          </a:p>
          <a:p>
            <a:pPr defTabSz="886968">
              <a:spcAft>
                <a:spcPts val="600"/>
              </a:spcAft>
            </a:pPr>
            <a:r>
              <a:rPr lang="en-US" sz="200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Phase 5 – VM Page Management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84CAA8-A694-CA87-B552-72E6D36566D1}"/>
              </a:ext>
            </a:extLst>
          </p:cNvPr>
          <p:cNvSpPr txBox="1"/>
          <p:nvPr/>
        </p:nvSpPr>
        <p:spPr>
          <a:xfrm>
            <a:off x="838200" y="5117355"/>
            <a:ext cx="3610548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886968">
              <a:spcAft>
                <a:spcPts val="600"/>
              </a:spcAft>
            </a:pP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04</a:t>
            </a:r>
          </a:p>
          <a:p>
            <a:pPr algn="r" defTabSz="886968">
              <a:spcAft>
                <a:spcPts val="600"/>
              </a:spcAft>
            </a:pPr>
            <a:r>
              <a:rPr lang="en-US" sz="200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Phase 4 – Block Splitting and Merging 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80ADB3-5AE1-BDC8-D47A-388211E0DBC2}"/>
              </a:ext>
            </a:extLst>
          </p:cNvPr>
          <p:cNvSpPr txBox="1"/>
          <p:nvPr/>
        </p:nvSpPr>
        <p:spPr>
          <a:xfrm>
            <a:off x="7743252" y="3028309"/>
            <a:ext cx="3610548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86968">
              <a:spcAft>
                <a:spcPts val="600"/>
              </a:spcAft>
            </a:pP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06</a:t>
            </a:r>
          </a:p>
          <a:p>
            <a:pPr defTabSz="886968">
              <a:spcAft>
                <a:spcPts val="600"/>
              </a:spcAft>
            </a:pPr>
            <a:r>
              <a:rPr lang="en-US" sz="200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Phase 6 – Free Data Block Management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7C45F4-2655-32EF-CD99-26246F587935}"/>
              </a:ext>
            </a:extLst>
          </p:cNvPr>
          <p:cNvSpPr txBox="1"/>
          <p:nvPr/>
        </p:nvSpPr>
        <p:spPr>
          <a:xfrm>
            <a:off x="7743252" y="4070751"/>
            <a:ext cx="3610548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86968">
              <a:spcAft>
                <a:spcPts val="600"/>
              </a:spcAft>
            </a:pP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07</a:t>
            </a:r>
          </a:p>
          <a:p>
            <a:pPr defTabSz="886968">
              <a:spcAft>
                <a:spcPts val="600"/>
              </a:spcAft>
            </a:pPr>
            <a:r>
              <a:rPr lang="en-US" sz="200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Phase 7 – Final Push – Implement Xmalloc &amp; Xfree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373CA7-E51A-FC87-5D0F-1BBB0ECF6B3F}"/>
              </a:ext>
            </a:extLst>
          </p:cNvPr>
          <p:cNvSpPr txBox="1"/>
          <p:nvPr/>
        </p:nvSpPr>
        <p:spPr>
          <a:xfrm>
            <a:off x="7743252" y="5121519"/>
            <a:ext cx="361054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86968">
              <a:spcAft>
                <a:spcPts val="600"/>
              </a:spcAft>
            </a:pP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08</a:t>
            </a:r>
          </a:p>
          <a:p>
            <a:pPr defTabSz="886968">
              <a:spcAft>
                <a:spcPts val="600"/>
              </a:spcAft>
            </a:pPr>
            <a:r>
              <a:rPr lang="en-US" sz="200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Phase 8 – </a:t>
            </a:r>
            <a:r>
              <a:rPr lang="en-US" sz="2000" dirty="0">
                <a:solidFill>
                  <a:schemeClr val="accent2"/>
                </a:solidFill>
              </a:rPr>
              <a:t>Implementing Xfree</a:t>
            </a:r>
            <a:endParaRPr lang="en-US" sz="2400" dirty="0">
              <a:solidFill>
                <a:schemeClr val="accent2"/>
              </a:solidFill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6171ED0-A838-1820-A2B8-953E0A81F975}"/>
              </a:ext>
            </a:extLst>
          </p:cNvPr>
          <p:cNvCxnSpPr>
            <a:cxnSpLocks/>
          </p:cNvCxnSpPr>
          <p:nvPr/>
        </p:nvCxnSpPr>
        <p:spPr>
          <a:xfrm flipH="1">
            <a:off x="3100219" y="2583023"/>
            <a:ext cx="62701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1ECAEFC-2666-2A04-AE9F-5851993B1B6B}"/>
              </a:ext>
            </a:extLst>
          </p:cNvPr>
          <p:cNvCxnSpPr>
            <a:cxnSpLocks/>
          </p:cNvCxnSpPr>
          <p:nvPr/>
        </p:nvCxnSpPr>
        <p:spPr>
          <a:xfrm flipH="1">
            <a:off x="3100219" y="2892739"/>
            <a:ext cx="62701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66A735E6-7D06-EB7C-C5DA-8B957B0710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991" b="94907" l="10000" r="90000">
                        <a14:foregroundMark x1="46615" y1="8241" x2="52292" y2="7083"/>
                        <a14:foregroundMark x1="52292" y1="7083" x2="54870" y2="9491"/>
                        <a14:foregroundMark x1="45000" y1="87963" x2="40182" y2="90833"/>
                        <a14:foregroundMark x1="56875" y1="84861" x2="59688" y2="90880"/>
                        <a14:foregroundMark x1="59688" y1="90880" x2="64427" y2="91204"/>
                        <a14:foregroundMark x1="45313" y1="90556" x2="36458" y2="91111"/>
                        <a14:foregroundMark x1="36458" y1="91111" x2="40807" y2="94722"/>
                        <a14:foregroundMark x1="57031" y1="91389" x2="61380" y2="94907"/>
                        <a14:foregroundMark x1="61380" y1="94907" x2="57396" y2="92037"/>
                        <a14:foregroundMark x1="57396" y1="92037" x2="57109" y2="91389"/>
                        <a14:backgroundMark x1="45156" y1="92454" x2="45156" y2="92454"/>
                        <a14:backgroundMark x1="44635" y1="93704" x2="44635" y2="93704"/>
                        <a14:backgroundMark x1="44714" y1="93704" x2="44714" y2="93704"/>
                        <a14:backgroundMark x1="44766" y1="93287" x2="44766" y2="93287"/>
                        <a14:backgroundMark x1="44922" y1="92731" x2="44922" y2="92731"/>
                        <a14:backgroundMark x1="44479" y1="93704" x2="44479" y2="93704"/>
                        <a14:backgroundMark x1="30339" y1="90417" x2="30339" y2="90417"/>
                        <a14:backgroundMark x1="30052" y1="90324" x2="30052" y2="90324"/>
                        <a14:backgroundMark x1="44479" y1="94259" x2="44479" y2="94259"/>
                        <a14:backgroundMark x1="44818" y1="93704" x2="44818" y2="93704"/>
                        <a14:backgroundMark x1="45026" y1="92870" x2="45026" y2="92870"/>
                        <a14:backgroundMark x1="45026" y1="92130" x2="45026" y2="92130"/>
                        <a14:backgroundMark x1="44844" y1="92731" x2="44844" y2="92731"/>
                        <a14:backgroundMark x1="45156" y1="92130" x2="45156" y2="92130"/>
                        <a14:backgroundMark x1="45078" y1="91667" x2="45078" y2="91667"/>
                        <a14:backgroundMark x1="45052" y1="91806" x2="45052" y2="91806"/>
                        <a14:backgroundMark x1="65755" y1="91250" x2="65755" y2="91250"/>
                        <a14:backgroundMark x1="65755" y1="91250" x2="65443" y2="90556"/>
                        <a14:backgroundMark x1="64948" y1="91204" x2="65391" y2="9083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372094" y="2451997"/>
            <a:ext cx="5447813" cy="3237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15312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" dur="600" fill="hold"/>
                                        <p:tgtEl>
                                          <p:spTgt spid="3"/>
                                        </p:tgtEl>
                                      </p:cBhvr>
                                      <p:by x="4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6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5" dur="600" fill="hold"/>
                                        <p:tgtEl>
                                          <p:spTgt spid="12"/>
                                        </p:tgtEl>
                                      </p:cBhvr>
                                      <p:by x="4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3346177D-ADC4-4968-B747-5CFCD390B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DFED8A-E934-C0CE-C470-AB2BA71B2A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6502" y="2405894"/>
            <a:ext cx="5754896" cy="3197464"/>
          </a:xfrm>
        </p:spPr>
        <p:txBody>
          <a:bodyPr anchor="t">
            <a:normAutofit/>
          </a:bodyPr>
          <a:lstStyle/>
          <a:p>
            <a:pPr marL="0" indent="0" defTabSz="886968">
              <a:spcAft>
                <a:spcPts val="600"/>
              </a:spcAft>
              <a:buNone/>
            </a:pPr>
            <a:r>
              <a:rPr lang="en-US" b="1" kern="1200" dirty="0">
                <a:solidFill>
                  <a:schemeClr val="tx1"/>
                </a:solidFill>
                <a:latin typeface="Bell MT" panose="02020503060305020303" pitchFamily="18" charset="0"/>
              </a:rPr>
              <a:t>02</a:t>
            </a:r>
          </a:p>
          <a:p>
            <a:pPr marL="0" indent="0" defTabSz="886968">
              <a:spcAft>
                <a:spcPts val="600"/>
              </a:spcAft>
              <a:buNone/>
            </a:pPr>
            <a:r>
              <a:rPr lang="en-US" sz="2800" kern="1200" dirty="0">
                <a:solidFill>
                  <a:schemeClr val="accent2"/>
                </a:solidFill>
                <a:latin typeface="Bell MT" panose="02020503060305020303" pitchFamily="18" charset="0"/>
              </a:rPr>
              <a:t>Phase 2 – Page Family Registration</a:t>
            </a:r>
            <a:endParaRPr lang="en-US" sz="3200" dirty="0">
              <a:solidFill>
                <a:schemeClr val="accent2"/>
              </a:solidFill>
              <a:latin typeface="Bell MT" panose="02020503060305020303" pitchFamily="18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844A943-BF79-4FEA-ABB1-3BD54D236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90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437CC72-F4A8-4DC3-AFAB-D22C482C8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BC453AF-79A1-B5DB-CB12-B564CDFB2C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991" b="94907" l="10000" r="90000">
                        <a14:foregroundMark x1="46615" y1="8241" x2="52292" y2="7083"/>
                        <a14:foregroundMark x1="52292" y1="7083" x2="54870" y2="9491"/>
                        <a14:foregroundMark x1="45000" y1="87963" x2="40182" y2="90833"/>
                        <a14:foregroundMark x1="56875" y1="84861" x2="59688" y2="90880"/>
                        <a14:foregroundMark x1="59688" y1="90880" x2="64427" y2="91204"/>
                        <a14:foregroundMark x1="45313" y1="90556" x2="36458" y2="91111"/>
                        <a14:foregroundMark x1="36458" y1="91111" x2="40807" y2="94722"/>
                        <a14:foregroundMark x1="57031" y1="91389" x2="61380" y2="94907"/>
                        <a14:foregroundMark x1="61380" y1="94907" x2="57396" y2="92037"/>
                        <a14:foregroundMark x1="57396" y1="92037" x2="57109" y2="91389"/>
                        <a14:backgroundMark x1="45156" y1="92454" x2="45156" y2="92454"/>
                        <a14:backgroundMark x1="44635" y1="93704" x2="44635" y2="93704"/>
                        <a14:backgroundMark x1="44714" y1="93704" x2="44714" y2="93704"/>
                        <a14:backgroundMark x1="44766" y1="93287" x2="44766" y2="93287"/>
                        <a14:backgroundMark x1="44922" y1="92731" x2="44922" y2="92731"/>
                        <a14:backgroundMark x1="44479" y1="93704" x2="44479" y2="93704"/>
                        <a14:backgroundMark x1="30339" y1="90417" x2="30339" y2="90417"/>
                        <a14:backgroundMark x1="30052" y1="90324" x2="30052" y2="90324"/>
                        <a14:backgroundMark x1="44479" y1="94259" x2="44479" y2="94259"/>
                        <a14:backgroundMark x1="44818" y1="93704" x2="44818" y2="93704"/>
                        <a14:backgroundMark x1="45026" y1="92870" x2="45026" y2="92870"/>
                        <a14:backgroundMark x1="45026" y1="92130" x2="45026" y2="92130"/>
                        <a14:backgroundMark x1="44844" y1="92731" x2="44844" y2="92731"/>
                        <a14:backgroundMark x1="45156" y1="92130" x2="45156" y2="92130"/>
                        <a14:backgroundMark x1="45078" y1="91667" x2="45078" y2="91667"/>
                        <a14:backgroundMark x1="45052" y1="91806" x2="45052" y2="91806"/>
                        <a14:backgroundMark x1="65755" y1="91250" x2="65755" y2="91250"/>
                        <a14:backgroundMark x1="65755" y1="91250" x2="65443" y2="90556"/>
                        <a14:backgroundMark x1="64948" y1="91204" x2="65391" y2="9083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336389" y="694532"/>
            <a:ext cx="8308792" cy="5011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3136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1EDD30-742C-25A0-0D68-C2B78703E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Phase 2 – Page Family Registration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CFC2FE-0A85-7245-CA82-7FF23BAFFE2D}"/>
              </a:ext>
            </a:extLst>
          </p:cNvPr>
          <p:cNvSpPr>
            <a:spLocks/>
          </p:cNvSpPr>
          <p:nvPr/>
        </p:nvSpPr>
        <p:spPr>
          <a:xfrm>
            <a:off x="1041729" y="2112579"/>
            <a:ext cx="10132483" cy="453402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85750" indent="-285750" defTabSz="877824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172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Page Family Registration mean, the user space application relying on LMM, during initialization, tell LMM the details of the structure’s application is using .</a:t>
            </a:r>
          </a:p>
          <a:p>
            <a:pPr marL="285750" indent="-285750" defTabSz="877824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172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Application may be using 100s of structures.</a:t>
            </a:r>
          </a:p>
          <a:p>
            <a:pPr marL="285750" indent="-285750" defTabSz="877824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172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is essential since LMM need to know how much bytes to be allocated to application if application issues request for memory allocation for a structure. </a:t>
            </a:r>
          </a:p>
          <a:p>
            <a:pPr defTabSz="877824">
              <a:lnSpc>
                <a:spcPct val="90000"/>
              </a:lnSpc>
              <a:spcAft>
                <a:spcPts val="600"/>
              </a:spcAft>
            </a:pPr>
            <a:endParaRPr lang="en-US" sz="1728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877824">
              <a:lnSpc>
                <a:spcPct val="90000"/>
              </a:lnSpc>
              <a:spcAft>
                <a:spcPts val="600"/>
              </a:spcAft>
            </a:pPr>
            <a:endParaRPr lang="en-US" sz="1728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877824">
              <a:lnSpc>
                <a:spcPct val="90000"/>
              </a:lnSpc>
              <a:spcAft>
                <a:spcPts val="600"/>
              </a:spcAft>
            </a:pPr>
            <a:endParaRPr lang="en-US" sz="1728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877824">
              <a:lnSpc>
                <a:spcPct val="90000"/>
              </a:lnSpc>
              <a:spcAft>
                <a:spcPts val="600"/>
              </a:spcAft>
            </a:pPr>
            <a:endParaRPr lang="en-US" sz="1728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877824">
              <a:lnSpc>
                <a:spcPct val="90000"/>
              </a:lnSpc>
              <a:spcAft>
                <a:spcPts val="600"/>
              </a:spcAft>
            </a:pPr>
            <a:endParaRPr lang="en-US" sz="1728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877824">
              <a:lnSpc>
                <a:spcPct val="90000"/>
              </a:lnSpc>
              <a:spcAft>
                <a:spcPts val="600"/>
              </a:spcAft>
            </a:pPr>
            <a:endParaRPr lang="en-US" sz="1728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877824">
              <a:lnSpc>
                <a:spcPct val="90000"/>
              </a:lnSpc>
              <a:spcAft>
                <a:spcPts val="600"/>
              </a:spcAft>
            </a:pPr>
            <a:endParaRPr lang="en-US" sz="1728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85750" indent="-285750" defTabSz="877824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172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LMM need to store application’s structure information: Name of structure and its size.</a:t>
            </a:r>
          </a:p>
          <a:p>
            <a:pPr marL="285750" indent="-285750" defTabSz="877824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172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LMM uses VM Pages as requested from kernel to store registration information.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7FAF51-48F7-3DED-7B7B-B5DD0B5EEE0F}"/>
              </a:ext>
            </a:extLst>
          </p:cNvPr>
          <p:cNvSpPr/>
          <p:nvPr/>
        </p:nvSpPr>
        <p:spPr>
          <a:xfrm>
            <a:off x="2048273" y="3731129"/>
            <a:ext cx="2153076" cy="167039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7824">
              <a:spcAft>
                <a:spcPts val="600"/>
              </a:spcAft>
            </a:pPr>
            <a:r>
              <a:rPr lang="en-US" sz="1728" kern="1200" dirty="0">
                <a:solidFill>
                  <a:schemeClr val="bg1"/>
                </a:solidFill>
              </a:rPr>
              <a:t>Our own Memory Manager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D4FB0E2-85B3-035A-43E7-891BDDEBEBCE}"/>
              </a:ext>
            </a:extLst>
          </p:cNvPr>
          <p:cNvSpPr/>
          <p:nvPr/>
        </p:nvSpPr>
        <p:spPr>
          <a:xfrm>
            <a:off x="8567958" y="3731129"/>
            <a:ext cx="2119917" cy="1670391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7824">
              <a:spcAft>
                <a:spcPts val="600"/>
              </a:spcAft>
            </a:pPr>
            <a:r>
              <a:rPr lang="en-US" sz="1728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User space process/Application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A115844-FB61-A097-C66D-422F8FB35107}"/>
              </a:ext>
            </a:extLst>
          </p:cNvPr>
          <p:cNvCxnSpPr/>
          <p:nvPr/>
        </p:nvCxnSpPr>
        <p:spPr>
          <a:xfrm flipH="1">
            <a:off x="4175267" y="4083568"/>
            <a:ext cx="4392692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E9B1CDA-9CDE-4162-9012-340B71CC711A}"/>
              </a:ext>
            </a:extLst>
          </p:cNvPr>
          <p:cNvCxnSpPr>
            <a:cxnSpLocks/>
            <a:stCxn id="5" idx="1"/>
            <a:endCxn id="4" idx="3"/>
          </p:cNvCxnSpPr>
          <p:nvPr/>
        </p:nvCxnSpPr>
        <p:spPr>
          <a:xfrm flipH="1">
            <a:off x="4201348" y="4566325"/>
            <a:ext cx="4366610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0BC070B-13F4-421E-9BDD-39954905D78F}"/>
              </a:ext>
            </a:extLst>
          </p:cNvPr>
          <p:cNvCxnSpPr/>
          <p:nvPr/>
        </p:nvCxnSpPr>
        <p:spPr>
          <a:xfrm flipH="1">
            <a:off x="4175267" y="5149397"/>
            <a:ext cx="4392692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F71C89B-A8CD-C140-00E2-AD2B8E6FAEFA}"/>
              </a:ext>
            </a:extLst>
          </p:cNvPr>
          <p:cNvSpPr txBox="1"/>
          <p:nvPr/>
        </p:nvSpPr>
        <p:spPr>
          <a:xfrm>
            <a:off x="5404090" y="3704068"/>
            <a:ext cx="1961125" cy="355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77824">
              <a:spcAft>
                <a:spcPts val="600"/>
              </a:spcAft>
            </a:pPr>
            <a:r>
              <a:rPr lang="en-US" sz="172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person_t, 60B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E5B793C-1FE2-D6C7-0C67-D7BF3DA3C012}"/>
              </a:ext>
            </a:extLst>
          </p:cNvPr>
          <p:cNvSpPr txBox="1"/>
          <p:nvPr/>
        </p:nvSpPr>
        <p:spPr>
          <a:xfrm>
            <a:off x="5047567" y="4185285"/>
            <a:ext cx="2674173" cy="355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77824">
              <a:spcAft>
                <a:spcPts val="600"/>
              </a:spcAft>
            </a:pPr>
            <a:r>
              <a:rPr lang="en-US" sz="172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occcupation_t, 120B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2266D8F-67A5-87B5-CA52-766B2083FA48}"/>
              </a:ext>
            </a:extLst>
          </p:cNvPr>
          <p:cNvSpPr txBox="1"/>
          <p:nvPr/>
        </p:nvSpPr>
        <p:spPr>
          <a:xfrm>
            <a:off x="5391050" y="4775905"/>
            <a:ext cx="1961125" cy="355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77824">
              <a:spcAft>
                <a:spcPts val="600"/>
              </a:spcAft>
            </a:pPr>
            <a:r>
              <a:rPr lang="en-US" sz="172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student_t, 75B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293554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2" grpId="0"/>
      <p:bldP spid="13" grpId="0"/>
      <p:bldP spid="1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3E3E8CB-C7CE-3331-7732-0D96A4C861E6}"/>
              </a:ext>
            </a:extLst>
          </p:cNvPr>
          <p:cNvSpPr/>
          <p:nvPr/>
        </p:nvSpPr>
        <p:spPr>
          <a:xfrm>
            <a:off x="5409134" y="728346"/>
            <a:ext cx="1956506" cy="151788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90042">
              <a:spcAft>
                <a:spcPts val="540"/>
              </a:spcAft>
            </a:pPr>
            <a:r>
              <a:rPr lang="en-US" sz="1555" kern="1200" dirty="0">
                <a:solidFill>
                  <a:schemeClr val="bg1"/>
                </a:solidFill>
              </a:rPr>
              <a:t>Our own Memory Manager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8D8A3FF-89BC-60EF-5AD0-C47F99EA7F2C}"/>
              </a:ext>
            </a:extLst>
          </p:cNvPr>
          <p:cNvSpPr/>
          <p:nvPr/>
        </p:nvSpPr>
        <p:spPr>
          <a:xfrm>
            <a:off x="9487506" y="728346"/>
            <a:ext cx="1926374" cy="1517889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90042">
              <a:spcAft>
                <a:spcPts val="540"/>
              </a:spcAft>
            </a:pPr>
            <a:r>
              <a:rPr lang="en-US" sz="1555" kern="1200" dirty="0">
                <a:solidFill>
                  <a:schemeClr val="bg1"/>
                </a:solidFill>
              </a:rPr>
              <a:t>User space process/Application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86D4683-4EC0-6370-09EF-BCA4750C18D2}"/>
              </a:ext>
            </a:extLst>
          </p:cNvPr>
          <p:cNvCxnSpPr>
            <a:cxnSpLocks/>
          </p:cNvCxnSpPr>
          <p:nvPr/>
        </p:nvCxnSpPr>
        <p:spPr>
          <a:xfrm flipH="1">
            <a:off x="7365640" y="1041058"/>
            <a:ext cx="2121866" cy="755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DEB8EBE-F9FE-2E0D-613C-7C9677F4C712}"/>
              </a:ext>
            </a:extLst>
          </p:cNvPr>
          <p:cNvCxnSpPr>
            <a:cxnSpLocks/>
          </p:cNvCxnSpPr>
          <p:nvPr/>
        </p:nvCxnSpPr>
        <p:spPr>
          <a:xfrm flipH="1">
            <a:off x="7365640" y="2015039"/>
            <a:ext cx="2121866" cy="2091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D6025B0-701E-201F-BEA2-1104DB528F90}"/>
              </a:ext>
            </a:extLst>
          </p:cNvPr>
          <p:cNvSpPr txBox="1"/>
          <p:nvPr/>
        </p:nvSpPr>
        <p:spPr>
          <a:xfrm>
            <a:off x="7786535" y="715524"/>
            <a:ext cx="1782080" cy="3316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90042">
              <a:spcAft>
                <a:spcPts val="540"/>
              </a:spcAft>
            </a:pPr>
            <a:r>
              <a:rPr lang="en-US" sz="1555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person_t</a:t>
            </a:r>
            <a:r>
              <a:rPr lang="en-US" sz="1555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60B</a:t>
            </a:r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5FEC73-381B-6084-A220-B99FB80280C2}"/>
              </a:ext>
            </a:extLst>
          </p:cNvPr>
          <p:cNvSpPr txBox="1"/>
          <p:nvPr/>
        </p:nvSpPr>
        <p:spPr>
          <a:xfrm>
            <a:off x="7462561" y="1152808"/>
            <a:ext cx="2430028" cy="3316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90042">
              <a:spcAft>
                <a:spcPts val="540"/>
              </a:spcAft>
            </a:pPr>
            <a:r>
              <a:rPr lang="en-US" sz="1555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occcupation_t, 120B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3E33B8B-DE5A-86AC-2983-1AE7A75E28A5}"/>
              </a:ext>
            </a:extLst>
          </p:cNvPr>
          <p:cNvSpPr txBox="1"/>
          <p:nvPr/>
        </p:nvSpPr>
        <p:spPr>
          <a:xfrm>
            <a:off x="7774685" y="1689506"/>
            <a:ext cx="1782080" cy="3316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90042">
              <a:spcAft>
                <a:spcPts val="540"/>
              </a:spcAft>
            </a:pPr>
            <a:r>
              <a:rPr lang="en-US" sz="1555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student_t, 75B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B9E0458-C699-DB76-41D6-2CBF6C93E764}"/>
              </a:ext>
            </a:extLst>
          </p:cNvPr>
          <p:cNvSpPr txBox="1"/>
          <p:nvPr/>
        </p:nvSpPr>
        <p:spPr>
          <a:xfrm>
            <a:off x="778120" y="4602953"/>
            <a:ext cx="10608861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 defTabSz="82296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LMM request VM pages(s) from kernel to store registration information.</a:t>
            </a:r>
          </a:p>
          <a:p>
            <a:pPr marL="257175" indent="-257175" defTabSz="82296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information: structure name and structure size is called a </a:t>
            </a:r>
            <a:r>
              <a:rPr lang="en-US" kern="1200" dirty="0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page family (vm_page_family_t).</a:t>
            </a:r>
          </a:p>
          <a:p>
            <a:pPr marL="257175" indent="-257175" defTabSz="82296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VM page stores the page families, starting from bottom to top, in a contiguous manner.</a:t>
            </a:r>
          </a:p>
          <a:p>
            <a:pPr marL="257175" indent="-257175" defTabSz="82296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VM page used to store page families are called </a:t>
            </a:r>
            <a:r>
              <a:rPr lang="en-US" kern="1200" dirty="0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(vm_page_for_families_t).</a:t>
            </a:r>
          </a:p>
          <a:p>
            <a:pPr marL="257175" indent="-257175" defTabSz="82296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LMM needs more VM pages to store more Application’s pages families, LMM request more VM page.</a:t>
            </a:r>
          </a:p>
          <a:p>
            <a:pPr marL="257175" indent="-257175" defTabSz="82296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Multiple VM pages for families are linked through linked list, most recent one – The head.</a:t>
            </a:r>
            <a:endParaRPr lang="en-US" sz="2000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D2514BC-3B0E-9079-D7D1-552EBE419C72}"/>
              </a:ext>
            </a:extLst>
          </p:cNvPr>
          <p:cNvCxnSpPr>
            <a:cxnSpLocks/>
            <a:stCxn id="44" idx="0"/>
            <a:endCxn id="54" idx="2"/>
          </p:cNvCxnSpPr>
          <p:nvPr/>
        </p:nvCxnSpPr>
        <p:spPr>
          <a:xfrm flipV="1">
            <a:off x="2867948" y="3562709"/>
            <a:ext cx="970924" cy="3499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FA56894-EC73-2887-14F5-3BD1C3A347D1}"/>
              </a:ext>
            </a:extLst>
          </p:cNvPr>
          <p:cNvCxnSpPr>
            <a:cxnSpLocks/>
            <a:stCxn id="44" idx="0"/>
            <a:endCxn id="53" idx="2"/>
          </p:cNvCxnSpPr>
          <p:nvPr/>
        </p:nvCxnSpPr>
        <p:spPr>
          <a:xfrm flipH="1" flipV="1">
            <a:off x="1583785" y="3562710"/>
            <a:ext cx="1284163" cy="3499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B28B70C-6FB2-7C46-BA87-ED0DD2079663}"/>
              </a:ext>
            </a:extLst>
          </p:cNvPr>
          <p:cNvSpPr txBox="1"/>
          <p:nvPr/>
        </p:nvSpPr>
        <p:spPr>
          <a:xfrm>
            <a:off x="1595738" y="3912656"/>
            <a:ext cx="2544419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vm_page_for_families_t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53" name="Table 52">
            <a:extLst>
              <a:ext uri="{FF2B5EF4-FFF2-40B4-BE49-F238E27FC236}">
                <a16:creationId xmlns:a16="http://schemas.microsoft.com/office/drawing/2014/main" id="{8E14A847-DD9A-8B3D-A283-13D48E0044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9414564"/>
              </p:ext>
            </p:extLst>
          </p:nvPr>
        </p:nvGraphicFramePr>
        <p:xfrm>
          <a:off x="778119" y="338385"/>
          <a:ext cx="1611333" cy="3224325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611333">
                  <a:extLst>
                    <a:ext uri="{9D8B030D-6E8A-4147-A177-3AD203B41FA5}">
                      <a16:colId xmlns:a16="http://schemas.microsoft.com/office/drawing/2014/main" val="1954843106"/>
                    </a:ext>
                  </a:extLst>
                </a:gridCol>
              </a:tblGrid>
              <a:tr h="6448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7546792"/>
                  </a:ext>
                </a:extLst>
              </a:tr>
              <a:tr h="6448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0892719"/>
                  </a:ext>
                </a:extLst>
              </a:tr>
              <a:tr h="644865"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5732310"/>
                  </a:ext>
                </a:extLst>
              </a:tr>
              <a:tr h="644865">
                <a:tc>
                  <a:txBody>
                    <a:bodyPr/>
                    <a:lstStyle/>
                    <a:p>
                      <a:r>
                        <a:rPr lang="en-US" dirty="0"/>
                        <a:t>exam_t</a:t>
                      </a:r>
                    </a:p>
                    <a:p>
                      <a:r>
                        <a:rPr lang="en-US" dirty="0"/>
                        <a:t>size = 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7698426"/>
                  </a:ext>
                </a:extLst>
              </a:tr>
              <a:tr h="6448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2984918"/>
                  </a:ext>
                </a:extLst>
              </a:tr>
            </a:tbl>
          </a:graphicData>
        </a:graphic>
      </p:graphicFrame>
      <p:graphicFrame>
        <p:nvGraphicFramePr>
          <p:cNvPr id="54" name="Table 53">
            <a:extLst>
              <a:ext uri="{FF2B5EF4-FFF2-40B4-BE49-F238E27FC236}">
                <a16:creationId xmlns:a16="http://schemas.microsoft.com/office/drawing/2014/main" id="{0941A063-2F4D-EDC6-28FF-82C8F2C05F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9066385"/>
              </p:ext>
            </p:extLst>
          </p:nvPr>
        </p:nvGraphicFramePr>
        <p:xfrm>
          <a:off x="3033206" y="338384"/>
          <a:ext cx="1611332" cy="3224325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611332">
                  <a:extLst>
                    <a:ext uri="{9D8B030D-6E8A-4147-A177-3AD203B41FA5}">
                      <a16:colId xmlns:a16="http://schemas.microsoft.com/office/drawing/2014/main" val="1954843106"/>
                    </a:ext>
                  </a:extLst>
                </a:gridCol>
              </a:tblGrid>
              <a:tr h="644865"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7546792"/>
                  </a:ext>
                </a:extLst>
              </a:tr>
              <a:tr h="6448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0892719"/>
                  </a:ext>
                </a:extLst>
              </a:tr>
              <a:tr h="6448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5732310"/>
                  </a:ext>
                </a:extLst>
              </a:tr>
              <a:tr h="6448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7698426"/>
                  </a:ext>
                </a:extLst>
              </a:tr>
              <a:tr h="6448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2984918"/>
                  </a:ext>
                </a:extLst>
              </a:tr>
            </a:tbl>
          </a:graphicData>
        </a:graphic>
      </p:graphicFrame>
      <p:sp>
        <p:nvSpPr>
          <p:cNvPr id="58" name="TextBox 57">
            <a:extLst>
              <a:ext uri="{FF2B5EF4-FFF2-40B4-BE49-F238E27FC236}">
                <a16:creationId xmlns:a16="http://schemas.microsoft.com/office/drawing/2014/main" id="{E0DF00B7-49EF-FF46-3029-1F593CD2C66A}"/>
              </a:ext>
            </a:extLst>
          </p:cNvPr>
          <p:cNvSpPr txBox="1"/>
          <p:nvPr/>
        </p:nvSpPr>
        <p:spPr>
          <a:xfrm>
            <a:off x="1292893" y="3057976"/>
            <a:ext cx="678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next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0117C8C-77A4-DB09-69BE-39BDFD7696B7}"/>
              </a:ext>
            </a:extLst>
          </p:cNvPr>
          <p:cNvSpPr txBox="1"/>
          <p:nvPr/>
        </p:nvSpPr>
        <p:spPr>
          <a:xfrm>
            <a:off x="3547978" y="3057976"/>
            <a:ext cx="678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next</a:t>
            </a:r>
          </a:p>
        </p:txBody>
      </p: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128E204B-BAE3-401E-8252-2479DA20840F}"/>
              </a:ext>
            </a:extLst>
          </p:cNvPr>
          <p:cNvCxnSpPr>
            <a:cxnSpLocks/>
            <a:stCxn id="59" idx="3"/>
            <a:endCxn id="77" idx="0"/>
          </p:cNvCxnSpPr>
          <p:nvPr/>
        </p:nvCxnSpPr>
        <p:spPr>
          <a:xfrm>
            <a:off x="4226707" y="3242642"/>
            <a:ext cx="820519" cy="485348"/>
          </a:xfrm>
          <a:prstGeom prst="bentConnector2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17A0F005-5591-414B-0FA2-C0EA39E48F60}"/>
              </a:ext>
            </a:extLst>
          </p:cNvPr>
          <p:cNvSpPr txBox="1"/>
          <p:nvPr/>
        </p:nvSpPr>
        <p:spPr>
          <a:xfrm>
            <a:off x="4644537" y="3727990"/>
            <a:ext cx="805378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NULL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A5117284-3B54-E170-C690-E03F3442FC09}"/>
              </a:ext>
            </a:extLst>
          </p:cNvPr>
          <p:cNvCxnSpPr>
            <a:cxnSpLocks/>
            <a:stCxn id="87" idx="1"/>
            <a:endCxn id="54" idx="3"/>
          </p:cNvCxnSpPr>
          <p:nvPr/>
        </p:nvCxnSpPr>
        <p:spPr>
          <a:xfrm flipH="1" flipV="1">
            <a:off x="4644538" y="1950546"/>
            <a:ext cx="752735" cy="9070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841435CD-41A0-FFAB-5163-7E314E3C4C4A}"/>
              </a:ext>
            </a:extLst>
          </p:cNvPr>
          <p:cNvCxnSpPr>
            <a:cxnSpLocks/>
            <a:stCxn id="87" idx="1"/>
          </p:cNvCxnSpPr>
          <p:nvPr/>
        </p:nvCxnSpPr>
        <p:spPr>
          <a:xfrm flipH="1" flipV="1">
            <a:off x="4644537" y="2596139"/>
            <a:ext cx="752736" cy="2614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3C5454F7-32E9-BE80-0245-E9A7C9DD6180}"/>
              </a:ext>
            </a:extLst>
          </p:cNvPr>
          <p:cNvSpPr txBox="1"/>
          <p:nvPr/>
        </p:nvSpPr>
        <p:spPr>
          <a:xfrm>
            <a:off x="5397273" y="2672910"/>
            <a:ext cx="1956506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vm_page_family_t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19181A83-CA24-704A-DF26-8A22D0F83CA8}"/>
              </a:ext>
            </a:extLst>
          </p:cNvPr>
          <p:cNvCxnSpPr>
            <a:cxnSpLocks/>
            <a:stCxn id="58" idx="3"/>
            <a:endCxn id="59" idx="1"/>
          </p:cNvCxnSpPr>
          <p:nvPr/>
        </p:nvCxnSpPr>
        <p:spPr>
          <a:xfrm>
            <a:off x="1971622" y="3242642"/>
            <a:ext cx="1576356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C6030DC6-652F-8F6D-C30B-C7148E8A5D15}"/>
              </a:ext>
            </a:extLst>
          </p:cNvPr>
          <p:cNvCxnSpPr>
            <a:cxnSpLocks/>
            <a:stCxn id="5" idx="1"/>
            <a:endCxn id="4" idx="3"/>
          </p:cNvCxnSpPr>
          <p:nvPr/>
        </p:nvCxnSpPr>
        <p:spPr>
          <a:xfrm flipH="1">
            <a:off x="7365640" y="1487291"/>
            <a:ext cx="2121866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2" name="TextBox 151">
            <a:extLst>
              <a:ext uri="{FF2B5EF4-FFF2-40B4-BE49-F238E27FC236}">
                <a16:creationId xmlns:a16="http://schemas.microsoft.com/office/drawing/2014/main" id="{E09925FF-B624-2DB2-EFFD-6E7B19706AA9}"/>
              </a:ext>
            </a:extLst>
          </p:cNvPr>
          <p:cNvSpPr txBox="1"/>
          <p:nvPr/>
        </p:nvSpPr>
        <p:spPr>
          <a:xfrm>
            <a:off x="3028734" y="1623466"/>
            <a:ext cx="1611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occcupation</a:t>
            </a:r>
            <a:r>
              <a:rPr lang="en-US" dirty="0"/>
              <a:t>_t</a:t>
            </a:r>
          </a:p>
          <a:p>
            <a:r>
              <a:rPr lang="en-US" dirty="0"/>
              <a:t>size = 120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314049CC-8BF0-BEB1-EBB0-E9141908B4FD}"/>
              </a:ext>
            </a:extLst>
          </p:cNvPr>
          <p:cNvSpPr txBox="1"/>
          <p:nvPr/>
        </p:nvSpPr>
        <p:spPr>
          <a:xfrm>
            <a:off x="3037177" y="985300"/>
            <a:ext cx="1611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student_t</a:t>
            </a:r>
          </a:p>
          <a:p>
            <a:r>
              <a:rPr lang="en-US" dirty="0"/>
              <a:t>size = 75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7B067C7A-BC05-CA77-F8D3-34FD9D2BA8AC}"/>
              </a:ext>
            </a:extLst>
          </p:cNvPr>
          <p:cNvSpPr txBox="1"/>
          <p:nvPr/>
        </p:nvSpPr>
        <p:spPr>
          <a:xfrm>
            <a:off x="3037177" y="2272973"/>
            <a:ext cx="1611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person_t</a:t>
            </a:r>
          </a:p>
          <a:p>
            <a:r>
              <a:rPr lang="en-US" dirty="0"/>
              <a:t>size = 60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60880332-9A90-2180-790E-1534AEC2152A}"/>
              </a:ext>
            </a:extLst>
          </p:cNvPr>
          <p:cNvSpPr txBox="1"/>
          <p:nvPr/>
        </p:nvSpPr>
        <p:spPr>
          <a:xfrm>
            <a:off x="3028734" y="338383"/>
            <a:ext cx="1611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agent_t</a:t>
            </a:r>
          </a:p>
          <a:p>
            <a:r>
              <a:rPr lang="en-US" dirty="0"/>
              <a:t>size = 120</a:t>
            </a:r>
          </a:p>
        </p:txBody>
      </p:sp>
    </p:spTree>
    <p:extLst>
      <p:ext uri="{BB962C8B-B14F-4D97-AF65-F5344CB8AC3E}">
        <p14:creationId xmlns:p14="http://schemas.microsoft.com/office/powerpoint/2010/main" val="41276522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58" grpId="0"/>
      <p:bldP spid="59" grpId="0"/>
      <p:bldP spid="77" grpId="0" animBg="1"/>
      <p:bldP spid="87" grpId="0" animBg="1"/>
      <p:bldP spid="152" grpId="0"/>
      <p:bldP spid="153" grpId="0"/>
      <p:bldP spid="154" grpId="0"/>
      <p:bldP spid="15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3E3E8CB-C7CE-3331-7732-0D96A4C861E6}"/>
              </a:ext>
            </a:extLst>
          </p:cNvPr>
          <p:cNvSpPr/>
          <p:nvPr/>
        </p:nvSpPr>
        <p:spPr>
          <a:xfrm>
            <a:off x="5409134" y="728346"/>
            <a:ext cx="1956506" cy="151788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90042">
              <a:spcAft>
                <a:spcPts val="540"/>
              </a:spcAft>
            </a:pPr>
            <a:r>
              <a:rPr lang="en-US" sz="1555" kern="1200" dirty="0">
                <a:solidFill>
                  <a:schemeClr val="bg1"/>
                </a:solidFill>
              </a:rPr>
              <a:t>Our own Memory Manager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8D8A3FF-89BC-60EF-5AD0-C47F99EA7F2C}"/>
              </a:ext>
            </a:extLst>
          </p:cNvPr>
          <p:cNvSpPr/>
          <p:nvPr/>
        </p:nvSpPr>
        <p:spPr>
          <a:xfrm>
            <a:off x="9487506" y="728346"/>
            <a:ext cx="1926374" cy="1517889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90042">
              <a:spcAft>
                <a:spcPts val="540"/>
              </a:spcAft>
            </a:pPr>
            <a:r>
              <a:rPr lang="en-US" sz="1555" kern="1200" dirty="0">
                <a:solidFill>
                  <a:schemeClr val="bg1"/>
                </a:solidFill>
              </a:rPr>
              <a:t>User space process/Application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86D4683-4EC0-6370-09EF-BCA4750C18D2}"/>
              </a:ext>
            </a:extLst>
          </p:cNvPr>
          <p:cNvCxnSpPr>
            <a:cxnSpLocks/>
          </p:cNvCxnSpPr>
          <p:nvPr/>
        </p:nvCxnSpPr>
        <p:spPr>
          <a:xfrm flipH="1">
            <a:off x="7365640" y="1041058"/>
            <a:ext cx="2121866" cy="755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DEB8EBE-F9FE-2E0D-613C-7C9677F4C712}"/>
              </a:ext>
            </a:extLst>
          </p:cNvPr>
          <p:cNvCxnSpPr>
            <a:cxnSpLocks/>
          </p:cNvCxnSpPr>
          <p:nvPr/>
        </p:nvCxnSpPr>
        <p:spPr>
          <a:xfrm flipH="1">
            <a:off x="7365640" y="2015039"/>
            <a:ext cx="2121866" cy="2091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D6025B0-701E-201F-BEA2-1104DB528F90}"/>
              </a:ext>
            </a:extLst>
          </p:cNvPr>
          <p:cNvSpPr txBox="1"/>
          <p:nvPr/>
        </p:nvSpPr>
        <p:spPr>
          <a:xfrm>
            <a:off x="7786535" y="715524"/>
            <a:ext cx="1782080" cy="3316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90042">
              <a:spcAft>
                <a:spcPts val="540"/>
              </a:spcAft>
            </a:pPr>
            <a:r>
              <a:rPr lang="en-US" sz="1555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person_t</a:t>
            </a:r>
            <a:r>
              <a:rPr lang="en-US" sz="1555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60B</a:t>
            </a:r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5FEC73-381B-6084-A220-B99FB80280C2}"/>
              </a:ext>
            </a:extLst>
          </p:cNvPr>
          <p:cNvSpPr txBox="1"/>
          <p:nvPr/>
        </p:nvSpPr>
        <p:spPr>
          <a:xfrm>
            <a:off x="7462561" y="1152808"/>
            <a:ext cx="2430028" cy="3316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90042">
              <a:spcAft>
                <a:spcPts val="540"/>
              </a:spcAft>
            </a:pPr>
            <a:r>
              <a:rPr lang="en-US" sz="1555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occcupation_t, 120B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3E33B8B-DE5A-86AC-2983-1AE7A75E28A5}"/>
              </a:ext>
            </a:extLst>
          </p:cNvPr>
          <p:cNvSpPr txBox="1"/>
          <p:nvPr/>
        </p:nvSpPr>
        <p:spPr>
          <a:xfrm>
            <a:off x="7774685" y="1689506"/>
            <a:ext cx="1782080" cy="3316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90042">
              <a:spcAft>
                <a:spcPts val="540"/>
              </a:spcAft>
            </a:pPr>
            <a:r>
              <a:rPr lang="en-US" sz="1555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student_t, 75B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B9E0458-C699-DB76-41D6-2CBF6C93E764}"/>
              </a:ext>
            </a:extLst>
          </p:cNvPr>
          <p:cNvSpPr txBox="1"/>
          <p:nvPr/>
        </p:nvSpPr>
        <p:spPr>
          <a:xfrm>
            <a:off x="778120" y="4602953"/>
            <a:ext cx="10608861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 defTabSz="82296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LMM request VM pages(s) from kernel to store registration information.</a:t>
            </a:r>
          </a:p>
          <a:p>
            <a:pPr marL="257175" indent="-257175" defTabSz="82296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information: structure name and structure size is called </a:t>
            </a:r>
            <a:r>
              <a:rPr lang="en-US" kern="1200" dirty="0">
                <a:latin typeface="+mn-lt"/>
                <a:ea typeface="+mn-ea"/>
                <a:cs typeface="+mn-cs"/>
              </a:rPr>
              <a:t>a</a:t>
            </a:r>
            <a:r>
              <a:rPr lang="en-US" kern="1200" dirty="0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 page family (vm_page_family_t).</a:t>
            </a:r>
          </a:p>
          <a:p>
            <a:pPr marL="257175" indent="-257175" defTabSz="82296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VM page stores the page families, starting from bottom to top, in a contiguous manner.</a:t>
            </a:r>
          </a:p>
          <a:p>
            <a:pPr marL="257175" indent="-257175" defTabSz="82296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VM page used to store page families are called </a:t>
            </a:r>
            <a:r>
              <a:rPr lang="en-US" kern="1200" dirty="0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(vm_page_for_families_t).</a:t>
            </a:r>
          </a:p>
          <a:p>
            <a:pPr marL="257175" indent="-257175" defTabSz="82296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LMM needs more VM pages to store more Application’s pages families, LMM request more VM page.</a:t>
            </a:r>
          </a:p>
          <a:p>
            <a:pPr marL="257175" indent="-257175" defTabSz="82296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Multiple VM pages for families are linked through linked list, most recent one – The head.</a:t>
            </a:r>
            <a:endParaRPr lang="en-US" sz="2000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D2514BC-3B0E-9079-D7D1-552EBE419C72}"/>
              </a:ext>
            </a:extLst>
          </p:cNvPr>
          <p:cNvCxnSpPr>
            <a:cxnSpLocks/>
            <a:stCxn id="44" idx="0"/>
            <a:endCxn id="54" idx="2"/>
          </p:cNvCxnSpPr>
          <p:nvPr/>
        </p:nvCxnSpPr>
        <p:spPr>
          <a:xfrm flipV="1">
            <a:off x="2867948" y="3562709"/>
            <a:ext cx="970924" cy="3499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FA56894-EC73-2887-14F5-3BD1C3A347D1}"/>
              </a:ext>
            </a:extLst>
          </p:cNvPr>
          <p:cNvCxnSpPr>
            <a:cxnSpLocks/>
            <a:stCxn id="44" idx="0"/>
            <a:endCxn id="53" idx="2"/>
          </p:cNvCxnSpPr>
          <p:nvPr/>
        </p:nvCxnSpPr>
        <p:spPr>
          <a:xfrm flipH="1" flipV="1">
            <a:off x="1583785" y="3562710"/>
            <a:ext cx="1284163" cy="3499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B28B70C-6FB2-7C46-BA87-ED0DD2079663}"/>
              </a:ext>
            </a:extLst>
          </p:cNvPr>
          <p:cNvSpPr txBox="1"/>
          <p:nvPr/>
        </p:nvSpPr>
        <p:spPr>
          <a:xfrm>
            <a:off x="1595738" y="3912656"/>
            <a:ext cx="2544419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vm_page_for_families_t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53" name="Table 52">
            <a:extLst>
              <a:ext uri="{FF2B5EF4-FFF2-40B4-BE49-F238E27FC236}">
                <a16:creationId xmlns:a16="http://schemas.microsoft.com/office/drawing/2014/main" id="{8E14A847-DD9A-8B3D-A283-13D48E0044D4}"/>
              </a:ext>
            </a:extLst>
          </p:cNvPr>
          <p:cNvGraphicFramePr>
            <a:graphicFrameLocks noGrp="1"/>
          </p:cNvGraphicFramePr>
          <p:nvPr/>
        </p:nvGraphicFramePr>
        <p:xfrm>
          <a:off x="778119" y="338385"/>
          <a:ext cx="1611333" cy="3224325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611333">
                  <a:extLst>
                    <a:ext uri="{9D8B030D-6E8A-4147-A177-3AD203B41FA5}">
                      <a16:colId xmlns:a16="http://schemas.microsoft.com/office/drawing/2014/main" val="1954843106"/>
                    </a:ext>
                  </a:extLst>
                </a:gridCol>
              </a:tblGrid>
              <a:tr h="6448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7546792"/>
                  </a:ext>
                </a:extLst>
              </a:tr>
              <a:tr h="6448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0892719"/>
                  </a:ext>
                </a:extLst>
              </a:tr>
              <a:tr h="644865"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5732310"/>
                  </a:ext>
                </a:extLst>
              </a:tr>
              <a:tr h="644865">
                <a:tc>
                  <a:txBody>
                    <a:bodyPr/>
                    <a:lstStyle/>
                    <a:p>
                      <a:r>
                        <a:rPr lang="en-US" dirty="0"/>
                        <a:t>exam_t</a:t>
                      </a:r>
                    </a:p>
                    <a:p>
                      <a:r>
                        <a:rPr lang="en-US" dirty="0"/>
                        <a:t>size = 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7698426"/>
                  </a:ext>
                </a:extLst>
              </a:tr>
              <a:tr h="6448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2984918"/>
                  </a:ext>
                </a:extLst>
              </a:tr>
            </a:tbl>
          </a:graphicData>
        </a:graphic>
      </p:graphicFrame>
      <p:graphicFrame>
        <p:nvGraphicFramePr>
          <p:cNvPr id="54" name="Table 53">
            <a:extLst>
              <a:ext uri="{FF2B5EF4-FFF2-40B4-BE49-F238E27FC236}">
                <a16:creationId xmlns:a16="http://schemas.microsoft.com/office/drawing/2014/main" id="{0941A063-2F4D-EDC6-28FF-82C8F2C05F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1193762"/>
              </p:ext>
            </p:extLst>
          </p:nvPr>
        </p:nvGraphicFramePr>
        <p:xfrm>
          <a:off x="3033206" y="338384"/>
          <a:ext cx="1611332" cy="3224325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611332">
                  <a:extLst>
                    <a:ext uri="{9D8B030D-6E8A-4147-A177-3AD203B41FA5}">
                      <a16:colId xmlns:a16="http://schemas.microsoft.com/office/drawing/2014/main" val="1954843106"/>
                    </a:ext>
                  </a:extLst>
                </a:gridCol>
              </a:tblGrid>
              <a:tr h="644865"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7546792"/>
                  </a:ext>
                </a:extLst>
              </a:tr>
              <a:tr h="6448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0892719"/>
                  </a:ext>
                </a:extLst>
              </a:tr>
              <a:tr h="6448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5732310"/>
                  </a:ext>
                </a:extLst>
              </a:tr>
              <a:tr h="6448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7698426"/>
                  </a:ext>
                </a:extLst>
              </a:tr>
              <a:tr h="6448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2984918"/>
                  </a:ext>
                </a:extLst>
              </a:tr>
            </a:tbl>
          </a:graphicData>
        </a:graphic>
      </p:graphicFrame>
      <p:sp>
        <p:nvSpPr>
          <p:cNvPr id="58" name="TextBox 57">
            <a:extLst>
              <a:ext uri="{FF2B5EF4-FFF2-40B4-BE49-F238E27FC236}">
                <a16:creationId xmlns:a16="http://schemas.microsoft.com/office/drawing/2014/main" id="{E0DF00B7-49EF-FF46-3029-1F593CD2C66A}"/>
              </a:ext>
            </a:extLst>
          </p:cNvPr>
          <p:cNvSpPr txBox="1"/>
          <p:nvPr/>
        </p:nvSpPr>
        <p:spPr>
          <a:xfrm>
            <a:off x="1292893" y="3057976"/>
            <a:ext cx="678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next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0117C8C-77A4-DB09-69BE-39BDFD7696B7}"/>
              </a:ext>
            </a:extLst>
          </p:cNvPr>
          <p:cNvSpPr txBox="1"/>
          <p:nvPr/>
        </p:nvSpPr>
        <p:spPr>
          <a:xfrm>
            <a:off x="3547978" y="3057976"/>
            <a:ext cx="678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next</a:t>
            </a:r>
          </a:p>
        </p:txBody>
      </p: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128E204B-BAE3-401E-8252-2479DA20840F}"/>
              </a:ext>
            </a:extLst>
          </p:cNvPr>
          <p:cNvCxnSpPr>
            <a:cxnSpLocks/>
            <a:stCxn id="59" idx="3"/>
            <a:endCxn id="77" idx="0"/>
          </p:cNvCxnSpPr>
          <p:nvPr/>
        </p:nvCxnSpPr>
        <p:spPr>
          <a:xfrm>
            <a:off x="4226707" y="3242642"/>
            <a:ext cx="820519" cy="485348"/>
          </a:xfrm>
          <a:prstGeom prst="bentConnector2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17A0F005-5591-414B-0FA2-C0EA39E48F60}"/>
              </a:ext>
            </a:extLst>
          </p:cNvPr>
          <p:cNvSpPr txBox="1"/>
          <p:nvPr/>
        </p:nvSpPr>
        <p:spPr>
          <a:xfrm>
            <a:off x="4644537" y="3727990"/>
            <a:ext cx="805378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NULL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A5117284-3B54-E170-C690-E03F3442FC09}"/>
              </a:ext>
            </a:extLst>
          </p:cNvPr>
          <p:cNvCxnSpPr>
            <a:cxnSpLocks/>
            <a:stCxn id="87" idx="1"/>
            <a:endCxn id="54" idx="3"/>
          </p:cNvCxnSpPr>
          <p:nvPr/>
        </p:nvCxnSpPr>
        <p:spPr>
          <a:xfrm flipH="1" flipV="1">
            <a:off x="4644538" y="1950546"/>
            <a:ext cx="752736" cy="9070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841435CD-41A0-FFAB-5163-7E314E3C4C4A}"/>
              </a:ext>
            </a:extLst>
          </p:cNvPr>
          <p:cNvCxnSpPr>
            <a:cxnSpLocks/>
            <a:stCxn id="87" idx="1"/>
          </p:cNvCxnSpPr>
          <p:nvPr/>
        </p:nvCxnSpPr>
        <p:spPr>
          <a:xfrm flipH="1" flipV="1">
            <a:off x="4644537" y="2596139"/>
            <a:ext cx="752737" cy="2614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3C5454F7-32E9-BE80-0245-E9A7C9DD6180}"/>
              </a:ext>
            </a:extLst>
          </p:cNvPr>
          <p:cNvSpPr txBox="1"/>
          <p:nvPr/>
        </p:nvSpPr>
        <p:spPr>
          <a:xfrm>
            <a:off x="5397274" y="2672910"/>
            <a:ext cx="1956506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vm_page_family_t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19181A83-CA24-704A-DF26-8A22D0F83CA8}"/>
              </a:ext>
            </a:extLst>
          </p:cNvPr>
          <p:cNvCxnSpPr>
            <a:cxnSpLocks/>
            <a:stCxn id="58" idx="3"/>
            <a:endCxn id="59" idx="1"/>
          </p:cNvCxnSpPr>
          <p:nvPr/>
        </p:nvCxnSpPr>
        <p:spPr>
          <a:xfrm>
            <a:off x="1971622" y="3242642"/>
            <a:ext cx="1576356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C6030DC6-652F-8F6D-C30B-C7148E8A5D15}"/>
              </a:ext>
            </a:extLst>
          </p:cNvPr>
          <p:cNvCxnSpPr>
            <a:cxnSpLocks/>
            <a:stCxn id="5" idx="1"/>
            <a:endCxn id="4" idx="3"/>
          </p:cNvCxnSpPr>
          <p:nvPr/>
        </p:nvCxnSpPr>
        <p:spPr>
          <a:xfrm flipH="1">
            <a:off x="7365640" y="1487291"/>
            <a:ext cx="2121866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40130D2E-602F-D701-B875-FCDF52A50937}"/>
              </a:ext>
            </a:extLst>
          </p:cNvPr>
          <p:cNvSpPr txBox="1"/>
          <p:nvPr/>
        </p:nvSpPr>
        <p:spPr>
          <a:xfrm>
            <a:off x="3028734" y="1623466"/>
            <a:ext cx="1611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occcupation</a:t>
            </a:r>
            <a:r>
              <a:rPr lang="en-US" dirty="0"/>
              <a:t>_t</a:t>
            </a:r>
          </a:p>
          <a:p>
            <a:r>
              <a:rPr lang="en-US" dirty="0"/>
              <a:t>size = 120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5D4FC63-B9D1-4E6F-5FDE-54CE67F32CDC}"/>
              </a:ext>
            </a:extLst>
          </p:cNvPr>
          <p:cNvSpPr txBox="1"/>
          <p:nvPr/>
        </p:nvSpPr>
        <p:spPr>
          <a:xfrm>
            <a:off x="3037177" y="985300"/>
            <a:ext cx="1611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student_t</a:t>
            </a:r>
          </a:p>
          <a:p>
            <a:r>
              <a:rPr lang="en-US" dirty="0"/>
              <a:t>size = 75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86A9873-6C89-F08E-453B-C64B9D665EEF}"/>
              </a:ext>
            </a:extLst>
          </p:cNvPr>
          <p:cNvSpPr txBox="1"/>
          <p:nvPr/>
        </p:nvSpPr>
        <p:spPr>
          <a:xfrm>
            <a:off x="3037177" y="2272973"/>
            <a:ext cx="1611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person_t</a:t>
            </a:r>
          </a:p>
          <a:p>
            <a:r>
              <a:rPr lang="en-US" dirty="0"/>
              <a:t>size = 60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FBFCA05-9DF8-4253-CB42-88495F2864FF}"/>
              </a:ext>
            </a:extLst>
          </p:cNvPr>
          <p:cNvSpPr txBox="1"/>
          <p:nvPr/>
        </p:nvSpPr>
        <p:spPr>
          <a:xfrm>
            <a:off x="3028734" y="338383"/>
            <a:ext cx="1611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agent_t</a:t>
            </a:r>
          </a:p>
          <a:p>
            <a:r>
              <a:rPr lang="en-US" dirty="0"/>
              <a:t>size = 120</a:t>
            </a:r>
          </a:p>
        </p:txBody>
      </p:sp>
    </p:spTree>
    <p:extLst>
      <p:ext uri="{BB962C8B-B14F-4D97-AF65-F5344CB8AC3E}">
        <p14:creationId xmlns:p14="http://schemas.microsoft.com/office/powerpoint/2010/main" val="2149025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3E3E8CB-C7CE-3331-7732-0D96A4C861E6}"/>
              </a:ext>
            </a:extLst>
          </p:cNvPr>
          <p:cNvSpPr/>
          <p:nvPr/>
        </p:nvSpPr>
        <p:spPr>
          <a:xfrm>
            <a:off x="5409134" y="728346"/>
            <a:ext cx="1956506" cy="151788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90042">
              <a:spcAft>
                <a:spcPts val="540"/>
              </a:spcAft>
            </a:pPr>
            <a:r>
              <a:rPr lang="en-US" sz="1555" kern="1200" dirty="0">
                <a:solidFill>
                  <a:schemeClr val="bg1"/>
                </a:solidFill>
              </a:rPr>
              <a:t>Our own Memory Manager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8D8A3FF-89BC-60EF-5AD0-C47F99EA7F2C}"/>
              </a:ext>
            </a:extLst>
          </p:cNvPr>
          <p:cNvSpPr/>
          <p:nvPr/>
        </p:nvSpPr>
        <p:spPr>
          <a:xfrm>
            <a:off x="9487506" y="728346"/>
            <a:ext cx="1926374" cy="1517889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90042">
              <a:spcAft>
                <a:spcPts val="540"/>
              </a:spcAft>
            </a:pPr>
            <a:r>
              <a:rPr lang="en-US" sz="1555" kern="1200" dirty="0">
                <a:solidFill>
                  <a:schemeClr val="bg1"/>
                </a:solidFill>
              </a:rPr>
              <a:t>User space process/Application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86D4683-4EC0-6370-09EF-BCA4750C18D2}"/>
              </a:ext>
            </a:extLst>
          </p:cNvPr>
          <p:cNvCxnSpPr>
            <a:cxnSpLocks/>
          </p:cNvCxnSpPr>
          <p:nvPr/>
        </p:nvCxnSpPr>
        <p:spPr>
          <a:xfrm flipH="1">
            <a:off x="7365640" y="1041058"/>
            <a:ext cx="2121866" cy="755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9F473FD-1493-D1DF-4F47-CD703AD5D1E3}"/>
              </a:ext>
            </a:extLst>
          </p:cNvPr>
          <p:cNvCxnSpPr>
            <a:cxnSpLocks/>
            <a:stCxn id="5" idx="1"/>
            <a:endCxn id="4" idx="3"/>
          </p:cNvCxnSpPr>
          <p:nvPr/>
        </p:nvCxnSpPr>
        <p:spPr>
          <a:xfrm flipH="1">
            <a:off x="7365640" y="1487291"/>
            <a:ext cx="2121866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DEB8EBE-F9FE-2E0D-613C-7C9677F4C712}"/>
              </a:ext>
            </a:extLst>
          </p:cNvPr>
          <p:cNvCxnSpPr>
            <a:cxnSpLocks/>
          </p:cNvCxnSpPr>
          <p:nvPr/>
        </p:nvCxnSpPr>
        <p:spPr>
          <a:xfrm flipH="1">
            <a:off x="7365640" y="2015039"/>
            <a:ext cx="2121866" cy="2091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D6025B0-701E-201F-BEA2-1104DB528F90}"/>
              </a:ext>
            </a:extLst>
          </p:cNvPr>
          <p:cNvSpPr txBox="1"/>
          <p:nvPr/>
        </p:nvSpPr>
        <p:spPr>
          <a:xfrm>
            <a:off x="7786535" y="715524"/>
            <a:ext cx="1782080" cy="3316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90042">
              <a:spcAft>
                <a:spcPts val="540"/>
              </a:spcAft>
            </a:pPr>
            <a:r>
              <a:rPr lang="en-US" sz="1555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person_t</a:t>
            </a:r>
            <a:r>
              <a:rPr lang="en-US" sz="1555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60B</a:t>
            </a:r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5FEC73-381B-6084-A220-B99FB80280C2}"/>
              </a:ext>
            </a:extLst>
          </p:cNvPr>
          <p:cNvSpPr txBox="1"/>
          <p:nvPr/>
        </p:nvSpPr>
        <p:spPr>
          <a:xfrm>
            <a:off x="7462561" y="1152808"/>
            <a:ext cx="2430028" cy="3316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90042">
              <a:spcAft>
                <a:spcPts val="540"/>
              </a:spcAft>
            </a:pPr>
            <a:r>
              <a:rPr lang="en-US" sz="1555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occcupation_t</a:t>
            </a:r>
            <a:r>
              <a:rPr lang="en-US" sz="1555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120B</a:t>
            </a:r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3E33B8B-DE5A-86AC-2983-1AE7A75E28A5}"/>
              </a:ext>
            </a:extLst>
          </p:cNvPr>
          <p:cNvSpPr txBox="1"/>
          <p:nvPr/>
        </p:nvSpPr>
        <p:spPr>
          <a:xfrm>
            <a:off x="7774685" y="1689506"/>
            <a:ext cx="1782080" cy="3316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90042">
              <a:spcAft>
                <a:spcPts val="540"/>
              </a:spcAft>
            </a:pPr>
            <a:r>
              <a:rPr lang="en-US" sz="1555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student_t</a:t>
            </a:r>
            <a:r>
              <a:rPr lang="en-US" sz="1555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75B</a:t>
            </a:r>
            <a:endParaRPr lang="en-US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D2514BC-3B0E-9079-D7D1-552EBE419C72}"/>
              </a:ext>
            </a:extLst>
          </p:cNvPr>
          <p:cNvCxnSpPr>
            <a:cxnSpLocks/>
            <a:stCxn id="44" idx="0"/>
            <a:endCxn id="54" idx="2"/>
          </p:cNvCxnSpPr>
          <p:nvPr/>
        </p:nvCxnSpPr>
        <p:spPr>
          <a:xfrm flipV="1">
            <a:off x="2867948" y="3562709"/>
            <a:ext cx="970923" cy="3499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FA56894-EC73-2887-14F5-3BD1C3A347D1}"/>
              </a:ext>
            </a:extLst>
          </p:cNvPr>
          <p:cNvCxnSpPr>
            <a:cxnSpLocks/>
            <a:stCxn id="44" idx="0"/>
            <a:endCxn id="53" idx="2"/>
          </p:cNvCxnSpPr>
          <p:nvPr/>
        </p:nvCxnSpPr>
        <p:spPr>
          <a:xfrm flipH="1" flipV="1">
            <a:off x="1583786" y="3562710"/>
            <a:ext cx="1284162" cy="3499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B28B70C-6FB2-7C46-BA87-ED0DD2079663}"/>
              </a:ext>
            </a:extLst>
          </p:cNvPr>
          <p:cNvSpPr txBox="1"/>
          <p:nvPr/>
        </p:nvSpPr>
        <p:spPr>
          <a:xfrm>
            <a:off x="1595738" y="3912656"/>
            <a:ext cx="2544419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vm_page_for_families_t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53" name="Table 52">
            <a:extLst>
              <a:ext uri="{FF2B5EF4-FFF2-40B4-BE49-F238E27FC236}">
                <a16:creationId xmlns:a16="http://schemas.microsoft.com/office/drawing/2014/main" id="{8E14A847-DD9A-8B3D-A283-13D48E0044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3541253"/>
              </p:ext>
            </p:extLst>
          </p:nvPr>
        </p:nvGraphicFramePr>
        <p:xfrm>
          <a:off x="778120" y="338385"/>
          <a:ext cx="1611333" cy="3224325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611333">
                  <a:extLst>
                    <a:ext uri="{9D8B030D-6E8A-4147-A177-3AD203B41FA5}">
                      <a16:colId xmlns:a16="http://schemas.microsoft.com/office/drawing/2014/main" val="1954843106"/>
                    </a:ext>
                  </a:extLst>
                </a:gridCol>
              </a:tblGrid>
              <a:tr h="6448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7546792"/>
                  </a:ext>
                </a:extLst>
              </a:tr>
              <a:tr h="6448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0892719"/>
                  </a:ext>
                </a:extLst>
              </a:tr>
              <a:tr h="6448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algn="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5732310"/>
                  </a:ext>
                </a:extLst>
              </a:tr>
              <a:tr h="644865">
                <a:tc>
                  <a:txBody>
                    <a:bodyPr/>
                    <a:lstStyle/>
                    <a:p>
                      <a:r>
                        <a:rPr lang="en-US" dirty="0"/>
                        <a:t>exam_t</a:t>
                      </a:r>
                    </a:p>
                    <a:p>
                      <a:r>
                        <a:rPr lang="en-US" dirty="0"/>
                        <a:t>size = 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7698426"/>
                  </a:ext>
                </a:extLst>
              </a:tr>
              <a:tr h="6448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2984918"/>
                  </a:ext>
                </a:extLst>
              </a:tr>
            </a:tbl>
          </a:graphicData>
        </a:graphic>
      </p:graphicFrame>
      <p:graphicFrame>
        <p:nvGraphicFramePr>
          <p:cNvPr id="54" name="Table 53">
            <a:extLst>
              <a:ext uri="{FF2B5EF4-FFF2-40B4-BE49-F238E27FC236}">
                <a16:creationId xmlns:a16="http://schemas.microsoft.com/office/drawing/2014/main" id="{0941A063-2F4D-EDC6-28FF-82C8F2C05F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4226600"/>
              </p:ext>
            </p:extLst>
          </p:nvPr>
        </p:nvGraphicFramePr>
        <p:xfrm>
          <a:off x="3033205" y="338384"/>
          <a:ext cx="1611333" cy="3224325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611333">
                  <a:extLst>
                    <a:ext uri="{9D8B030D-6E8A-4147-A177-3AD203B41FA5}">
                      <a16:colId xmlns:a16="http://schemas.microsoft.com/office/drawing/2014/main" val="1954843106"/>
                    </a:ext>
                  </a:extLst>
                </a:gridCol>
              </a:tblGrid>
              <a:tr h="644865"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7546792"/>
                  </a:ext>
                </a:extLst>
              </a:tr>
              <a:tr h="6448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0892719"/>
                  </a:ext>
                </a:extLst>
              </a:tr>
              <a:tr h="6448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5732310"/>
                  </a:ext>
                </a:extLst>
              </a:tr>
              <a:tr h="6448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7698426"/>
                  </a:ext>
                </a:extLst>
              </a:tr>
              <a:tr h="6448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2984918"/>
                  </a:ext>
                </a:extLst>
              </a:tr>
            </a:tbl>
          </a:graphicData>
        </a:graphic>
      </p:graphicFrame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6B6222A7-533E-55CC-9A33-9E77AC4E3DDA}"/>
              </a:ext>
            </a:extLst>
          </p:cNvPr>
          <p:cNvCxnSpPr>
            <a:cxnSpLocks/>
            <a:stCxn id="58" idx="3"/>
            <a:endCxn id="59" idx="1"/>
          </p:cNvCxnSpPr>
          <p:nvPr/>
        </p:nvCxnSpPr>
        <p:spPr>
          <a:xfrm>
            <a:off x="1971622" y="3242642"/>
            <a:ext cx="1576356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E0DF00B7-49EF-FF46-3029-1F593CD2C66A}"/>
              </a:ext>
            </a:extLst>
          </p:cNvPr>
          <p:cNvSpPr txBox="1"/>
          <p:nvPr/>
        </p:nvSpPr>
        <p:spPr>
          <a:xfrm>
            <a:off x="1292893" y="3057976"/>
            <a:ext cx="678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next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0117C8C-77A4-DB09-69BE-39BDFD7696B7}"/>
              </a:ext>
            </a:extLst>
          </p:cNvPr>
          <p:cNvSpPr txBox="1"/>
          <p:nvPr/>
        </p:nvSpPr>
        <p:spPr>
          <a:xfrm>
            <a:off x="3547978" y="3057976"/>
            <a:ext cx="678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next</a:t>
            </a:r>
          </a:p>
        </p:txBody>
      </p: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128E204B-BAE3-401E-8252-2479DA20840F}"/>
              </a:ext>
            </a:extLst>
          </p:cNvPr>
          <p:cNvCxnSpPr>
            <a:cxnSpLocks/>
            <a:stCxn id="59" idx="3"/>
            <a:endCxn id="77" idx="0"/>
          </p:cNvCxnSpPr>
          <p:nvPr/>
        </p:nvCxnSpPr>
        <p:spPr>
          <a:xfrm>
            <a:off x="4226707" y="3242642"/>
            <a:ext cx="820519" cy="485348"/>
          </a:xfrm>
          <a:prstGeom prst="bentConnector2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17A0F005-5591-414B-0FA2-C0EA39E48F60}"/>
              </a:ext>
            </a:extLst>
          </p:cNvPr>
          <p:cNvSpPr txBox="1"/>
          <p:nvPr/>
        </p:nvSpPr>
        <p:spPr>
          <a:xfrm>
            <a:off x="4644537" y="3727990"/>
            <a:ext cx="805378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NULL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A5117284-3B54-E170-C690-E03F3442FC09}"/>
              </a:ext>
            </a:extLst>
          </p:cNvPr>
          <p:cNvCxnSpPr>
            <a:cxnSpLocks/>
            <a:stCxn id="87" idx="1"/>
            <a:endCxn id="54" idx="3"/>
          </p:cNvCxnSpPr>
          <p:nvPr/>
        </p:nvCxnSpPr>
        <p:spPr>
          <a:xfrm flipH="1" flipV="1">
            <a:off x="4644538" y="1950546"/>
            <a:ext cx="752736" cy="9070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841435CD-41A0-FFAB-5163-7E314E3C4C4A}"/>
              </a:ext>
            </a:extLst>
          </p:cNvPr>
          <p:cNvCxnSpPr>
            <a:cxnSpLocks/>
            <a:stCxn id="87" idx="1"/>
          </p:cNvCxnSpPr>
          <p:nvPr/>
        </p:nvCxnSpPr>
        <p:spPr>
          <a:xfrm flipH="1" flipV="1">
            <a:off x="4644537" y="2596139"/>
            <a:ext cx="752737" cy="2614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3C5454F7-32E9-BE80-0245-E9A7C9DD6180}"/>
              </a:ext>
            </a:extLst>
          </p:cNvPr>
          <p:cNvSpPr txBox="1"/>
          <p:nvPr/>
        </p:nvSpPr>
        <p:spPr>
          <a:xfrm>
            <a:off x="5397274" y="2672910"/>
            <a:ext cx="1956506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vm_page_family_t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0F0DD07-380F-484A-2FEA-477CA111F2C9}"/>
              </a:ext>
            </a:extLst>
          </p:cNvPr>
          <p:cNvSpPr txBox="1"/>
          <p:nvPr/>
        </p:nvSpPr>
        <p:spPr>
          <a:xfrm>
            <a:off x="3028734" y="1623466"/>
            <a:ext cx="1611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occcupation</a:t>
            </a:r>
            <a:r>
              <a:rPr lang="en-US" dirty="0"/>
              <a:t>_t</a:t>
            </a:r>
          </a:p>
          <a:p>
            <a:r>
              <a:rPr lang="en-US" dirty="0"/>
              <a:t>size = 120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52C7D7A-9ADD-95D4-F2F2-59EF862BDF9C}"/>
              </a:ext>
            </a:extLst>
          </p:cNvPr>
          <p:cNvSpPr txBox="1"/>
          <p:nvPr/>
        </p:nvSpPr>
        <p:spPr>
          <a:xfrm>
            <a:off x="3037177" y="985300"/>
            <a:ext cx="1611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student_t</a:t>
            </a:r>
          </a:p>
          <a:p>
            <a:r>
              <a:rPr lang="en-US" dirty="0"/>
              <a:t>size = 75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C743B50-2CDB-870E-E9CE-6754448B43F4}"/>
              </a:ext>
            </a:extLst>
          </p:cNvPr>
          <p:cNvSpPr txBox="1"/>
          <p:nvPr/>
        </p:nvSpPr>
        <p:spPr>
          <a:xfrm>
            <a:off x="3037177" y="2272973"/>
            <a:ext cx="1611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person_t</a:t>
            </a:r>
          </a:p>
          <a:p>
            <a:r>
              <a:rPr lang="en-US" dirty="0"/>
              <a:t>size = 60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836623B-8F3F-9260-D18D-99E322E60A40}"/>
              </a:ext>
            </a:extLst>
          </p:cNvPr>
          <p:cNvSpPr txBox="1"/>
          <p:nvPr/>
        </p:nvSpPr>
        <p:spPr>
          <a:xfrm>
            <a:off x="3028734" y="338383"/>
            <a:ext cx="1611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agent_t</a:t>
            </a:r>
          </a:p>
          <a:p>
            <a:r>
              <a:rPr lang="en-US" dirty="0"/>
              <a:t>size = 120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BA19C03-0A22-AAEB-8A33-DAB9B35FE7DC}"/>
              </a:ext>
            </a:extLst>
          </p:cNvPr>
          <p:cNvGrpSpPr/>
          <p:nvPr/>
        </p:nvGrpSpPr>
        <p:grpSpPr>
          <a:xfrm>
            <a:off x="778120" y="4460885"/>
            <a:ext cx="10763182" cy="2032496"/>
            <a:chOff x="778120" y="4460885"/>
            <a:chExt cx="10763182" cy="2032496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D74EEFFA-CCF5-BB1D-0779-2E75F143F81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7929" t="15280" r="7954" b="15503"/>
            <a:stretch/>
          </p:blipFill>
          <p:spPr>
            <a:xfrm>
              <a:off x="7365640" y="4460885"/>
              <a:ext cx="4175662" cy="2032496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6B47BD8E-D9EB-99C7-2DBA-63D9351A4D1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7743" t="15281" r="7972" b="15804"/>
            <a:stretch/>
          </p:blipFill>
          <p:spPr>
            <a:xfrm>
              <a:off x="778120" y="4460885"/>
              <a:ext cx="4175662" cy="197950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78187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5999DB-6EB1-B84C-8932-DD0B55A54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842237" cy="1325563"/>
          </a:xfrm>
        </p:spPr>
        <p:txBody>
          <a:bodyPr>
            <a:normAutofit/>
          </a:bodyPr>
          <a:lstStyle/>
          <a:p>
            <a:r>
              <a:rPr lang="en" sz="5600" dirty="0">
                <a:latin typeface="Bell MT" panose="02020503060305020303" pitchFamily="18" charset="0"/>
              </a:rPr>
              <a:t>TABLE OF CONTENTS</a:t>
            </a:r>
            <a:endParaRPr lang="en-US" sz="5600" dirty="0">
              <a:latin typeface="Bell MT" panose="02020503060305020303" pitchFamily="18" charset="0"/>
            </a:endParaRPr>
          </a:p>
        </p:txBody>
      </p:sp>
      <p:cxnSp>
        <p:nvCxnSpPr>
          <p:cNvPr id="1033" name="Straight Connector 1032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8" name="Graphic 12">
            <a:extLst>
              <a:ext uri="{FF2B5EF4-FFF2-40B4-BE49-F238E27FC236}">
                <a16:creationId xmlns:a16="http://schemas.microsoft.com/office/drawing/2014/main" id="{58BDB0EE-D238-415B-9ED8-62AA6AB2A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03882" y="591829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37" name="Graphic 11">
            <a:extLst>
              <a:ext uri="{FF2B5EF4-FFF2-40B4-BE49-F238E27FC236}">
                <a16:creationId xmlns:a16="http://schemas.microsoft.com/office/drawing/2014/main" id="{C5B55FC3-961D-4325-82F1-DE92B0D04E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62662" y="821124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39" name="Graphic 13">
            <a:extLst>
              <a:ext uri="{FF2B5EF4-FFF2-40B4-BE49-F238E27FC236}">
                <a16:creationId xmlns:a16="http://schemas.microsoft.com/office/drawing/2014/main" id="{4C8AB332-D09E-4F28-943C-DABDD4716A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88342" y="1336268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ECEFD9-645D-D9D7-2C86-919FF90F68B6}"/>
              </a:ext>
            </a:extLst>
          </p:cNvPr>
          <p:cNvSpPr txBox="1"/>
          <p:nvPr/>
        </p:nvSpPr>
        <p:spPr>
          <a:xfrm>
            <a:off x="838200" y="1981704"/>
            <a:ext cx="3610548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886968">
              <a:spcAft>
                <a:spcPts val="600"/>
              </a:spcAft>
            </a:pP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01</a:t>
            </a:r>
          </a:p>
          <a:p>
            <a:pPr algn="r" defTabSz="886968">
              <a:spcAft>
                <a:spcPts val="600"/>
              </a:spcAft>
            </a:pPr>
            <a:r>
              <a:rPr lang="en-US" sz="200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Phase 1 – VM Page De(allocation)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A553B9-B1FD-B467-06CD-581272C80500}"/>
              </a:ext>
            </a:extLst>
          </p:cNvPr>
          <p:cNvSpPr txBox="1"/>
          <p:nvPr/>
        </p:nvSpPr>
        <p:spPr>
          <a:xfrm>
            <a:off x="838200" y="3028309"/>
            <a:ext cx="3610548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886968">
              <a:spcAft>
                <a:spcPts val="600"/>
              </a:spcAft>
            </a:pP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02</a:t>
            </a:r>
          </a:p>
          <a:p>
            <a:pPr algn="r" defTabSz="886968">
              <a:spcAft>
                <a:spcPts val="600"/>
              </a:spcAft>
            </a:pPr>
            <a:r>
              <a:rPr lang="en-US" sz="200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Phase 2 – Page Family Registration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B61C6C-C1ED-F4F6-8BA4-E3E81B66FDF1}"/>
              </a:ext>
            </a:extLst>
          </p:cNvPr>
          <p:cNvSpPr txBox="1"/>
          <p:nvPr/>
        </p:nvSpPr>
        <p:spPr>
          <a:xfrm>
            <a:off x="838200" y="4070750"/>
            <a:ext cx="3610548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886968">
              <a:spcAft>
                <a:spcPts val="600"/>
              </a:spcAft>
            </a:pP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03</a:t>
            </a:r>
          </a:p>
          <a:p>
            <a:pPr algn="r" defTabSz="886968">
              <a:spcAft>
                <a:spcPts val="600"/>
              </a:spcAft>
            </a:pPr>
            <a:r>
              <a:rPr lang="en-US" sz="200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Phase 3 – Meta and Data Blocks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27176B-CAD0-FEF1-3B47-1FFB58F37A90}"/>
              </a:ext>
            </a:extLst>
          </p:cNvPr>
          <p:cNvSpPr txBox="1"/>
          <p:nvPr/>
        </p:nvSpPr>
        <p:spPr>
          <a:xfrm>
            <a:off x="7743252" y="1981704"/>
            <a:ext cx="3610548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86968">
              <a:spcAft>
                <a:spcPts val="600"/>
              </a:spcAft>
            </a:pP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05</a:t>
            </a:r>
          </a:p>
          <a:p>
            <a:pPr defTabSz="886968">
              <a:spcAft>
                <a:spcPts val="600"/>
              </a:spcAft>
            </a:pPr>
            <a:r>
              <a:rPr lang="en-US" sz="200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Phase 5 – VM Page Management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84CAA8-A694-CA87-B552-72E6D36566D1}"/>
              </a:ext>
            </a:extLst>
          </p:cNvPr>
          <p:cNvSpPr txBox="1"/>
          <p:nvPr/>
        </p:nvSpPr>
        <p:spPr>
          <a:xfrm>
            <a:off x="838200" y="5117355"/>
            <a:ext cx="3610548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886968">
              <a:spcAft>
                <a:spcPts val="600"/>
              </a:spcAft>
            </a:pP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04</a:t>
            </a:r>
          </a:p>
          <a:p>
            <a:pPr algn="r" defTabSz="886968">
              <a:spcAft>
                <a:spcPts val="600"/>
              </a:spcAft>
            </a:pPr>
            <a:r>
              <a:rPr lang="en-US" sz="200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Phase 4 – Block Splitting and Merging 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80ADB3-5AE1-BDC8-D47A-388211E0DBC2}"/>
              </a:ext>
            </a:extLst>
          </p:cNvPr>
          <p:cNvSpPr txBox="1"/>
          <p:nvPr/>
        </p:nvSpPr>
        <p:spPr>
          <a:xfrm>
            <a:off x="7743252" y="3028309"/>
            <a:ext cx="3610548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86968">
              <a:spcAft>
                <a:spcPts val="600"/>
              </a:spcAft>
            </a:pP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06</a:t>
            </a:r>
          </a:p>
          <a:p>
            <a:pPr defTabSz="886968">
              <a:spcAft>
                <a:spcPts val="600"/>
              </a:spcAft>
            </a:pPr>
            <a:r>
              <a:rPr lang="en-US" sz="200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Phase 6 – Free Data Block Management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7C45F4-2655-32EF-CD99-26246F587935}"/>
              </a:ext>
            </a:extLst>
          </p:cNvPr>
          <p:cNvSpPr txBox="1"/>
          <p:nvPr/>
        </p:nvSpPr>
        <p:spPr>
          <a:xfrm>
            <a:off x="7743252" y="4070751"/>
            <a:ext cx="3610548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86968">
              <a:spcAft>
                <a:spcPts val="600"/>
              </a:spcAft>
            </a:pP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07</a:t>
            </a:r>
          </a:p>
          <a:p>
            <a:pPr defTabSz="886968">
              <a:spcAft>
                <a:spcPts val="600"/>
              </a:spcAft>
            </a:pPr>
            <a:r>
              <a:rPr lang="en-US" sz="200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Phase 7 – Final Push – Implement Xmalloc &amp; Xfree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373CA7-E51A-FC87-5D0F-1BBB0ECF6B3F}"/>
              </a:ext>
            </a:extLst>
          </p:cNvPr>
          <p:cNvSpPr txBox="1"/>
          <p:nvPr/>
        </p:nvSpPr>
        <p:spPr>
          <a:xfrm>
            <a:off x="7743252" y="5121519"/>
            <a:ext cx="361054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86968">
              <a:spcAft>
                <a:spcPts val="600"/>
              </a:spcAft>
            </a:pP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08</a:t>
            </a:r>
          </a:p>
          <a:p>
            <a:pPr defTabSz="886968">
              <a:spcAft>
                <a:spcPts val="600"/>
              </a:spcAft>
            </a:pPr>
            <a:r>
              <a:rPr lang="en-US" sz="200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Phase 8 – </a:t>
            </a:r>
            <a:r>
              <a:rPr lang="en-US" sz="2000" dirty="0">
                <a:solidFill>
                  <a:schemeClr val="accent2"/>
                </a:solidFill>
              </a:rPr>
              <a:t>Implementing Xfree</a:t>
            </a:r>
            <a:endParaRPr lang="en-US" sz="2400" dirty="0">
              <a:solidFill>
                <a:schemeClr val="accent2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DD5BC11-F9FC-BEDC-16FC-5379812F09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991" b="94907" l="10000" r="90000">
                        <a14:foregroundMark x1="46615" y1="8241" x2="52292" y2="7083"/>
                        <a14:foregroundMark x1="52292" y1="7083" x2="54870" y2="9491"/>
                        <a14:foregroundMark x1="45000" y1="87963" x2="40182" y2="90833"/>
                        <a14:foregroundMark x1="56875" y1="84861" x2="59688" y2="90880"/>
                        <a14:foregroundMark x1="59688" y1="90880" x2="64427" y2="91204"/>
                        <a14:foregroundMark x1="45313" y1="90556" x2="36458" y2="91111"/>
                        <a14:foregroundMark x1="36458" y1="91111" x2="40807" y2="94722"/>
                        <a14:foregroundMark x1="57031" y1="91389" x2="61380" y2="94907"/>
                        <a14:foregroundMark x1="61380" y1="94907" x2="57396" y2="92037"/>
                        <a14:foregroundMark x1="57396" y1="92037" x2="57109" y2="91389"/>
                        <a14:backgroundMark x1="45156" y1="92454" x2="45156" y2="92454"/>
                        <a14:backgroundMark x1="44635" y1="93704" x2="44635" y2="93704"/>
                        <a14:backgroundMark x1="44714" y1="93704" x2="44714" y2="93704"/>
                        <a14:backgroundMark x1="44766" y1="93287" x2="44766" y2="93287"/>
                        <a14:backgroundMark x1="44922" y1="92731" x2="44922" y2="92731"/>
                        <a14:backgroundMark x1="44479" y1="93704" x2="44479" y2="93704"/>
                        <a14:backgroundMark x1="30339" y1="90417" x2="30339" y2="90417"/>
                        <a14:backgroundMark x1="30052" y1="90324" x2="30052" y2="90324"/>
                        <a14:backgroundMark x1="44479" y1="94259" x2="44479" y2="94259"/>
                        <a14:backgroundMark x1="44818" y1="93704" x2="44818" y2="93704"/>
                        <a14:backgroundMark x1="45026" y1="92870" x2="45026" y2="92870"/>
                        <a14:backgroundMark x1="45026" y1="92130" x2="45026" y2="92130"/>
                        <a14:backgroundMark x1="44844" y1="92731" x2="44844" y2="92731"/>
                        <a14:backgroundMark x1="45156" y1="92130" x2="45156" y2="92130"/>
                        <a14:backgroundMark x1="45078" y1="91667" x2="45078" y2="91667"/>
                        <a14:backgroundMark x1="45052" y1="91806" x2="45052" y2="91806"/>
                        <a14:backgroundMark x1="65755" y1="91250" x2="65755" y2="91250"/>
                        <a14:backgroundMark x1="65755" y1="91250" x2="65443" y2="90556"/>
                        <a14:backgroundMark x1="64948" y1="91204" x2="65391" y2="9083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372094" y="2451997"/>
            <a:ext cx="5447813" cy="3237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55758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3E3E8CB-C7CE-3331-7732-0D96A4C861E6}"/>
              </a:ext>
            </a:extLst>
          </p:cNvPr>
          <p:cNvSpPr/>
          <p:nvPr/>
        </p:nvSpPr>
        <p:spPr>
          <a:xfrm>
            <a:off x="5409134" y="728346"/>
            <a:ext cx="1956506" cy="151788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90042">
              <a:spcAft>
                <a:spcPts val="540"/>
              </a:spcAft>
            </a:pPr>
            <a:r>
              <a:rPr lang="en-US" sz="1555" kern="1200" dirty="0">
                <a:solidFill>
                  <a:schemeClr val="bg1"/>
                </a:solidFill>
              </a:rPr>
              <a:t>Our own Memory Manager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8D8A3FF-89BC-60EF-5AD0-C47F99EA7F2C}"/>
              </a:ext>
            </a:extLst>
          </p:cNvPr>
          <p:cNvSpPr/>
          <p:nvPr/>
        </p:nvSpPr>
        <p:spPr>
          <a:xfrm>
            <a:off x="9487506" y="728346"/>
            <a:ext cx="1926374" cy="1517889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90042">
              <a:spcAft>
                <a:spcPts val="540"/>
              </a:spcAft>
            </a:pPr>
            <a:r>
              <a:rPr lang="en-US" sz="1555" kern="1200" dirty="0">
                <a:solidFill>
                  <a:schemeClr val="bg1"/>
                </a:solidFill>
              </a:rPr>
              <a:t>User space process/Application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86D4683-4EC0-6370-09EF-BCA4750C18D2}"/>
              </a:ext>
            </a:extLst>
          </p:cNvPr>
          <p:cNvCxnSpPr>
            <a:cxnSpLocks/>
          </p:cNvCxnSpPr>
          <p:nvPr/>
        </p:nvCxnSpPr>
        <p:spPr>
          <a:xfrm flipH="1">
            <a:off x="7365640" y="1041058"/>
            <a:ext cx="2121866" cy="755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9F473FD-1493-D1DF-4F47-CD703AD5D1E3}"/>
              </a:ext>
            </a:extLst>
          </p:cNvPr>
          <p:cNvCxnSpPr>
            <a:cxnSpLocks/>
            <a:stCxn id="5" idx="1"/>
            <a:endCxn id="4" idx="3"/>
          </p:cNvCxnSpPr>
          <p:nvPr/>
        </p:nvCxnSpPr>
        <p:spPr>
          <a:xfrm flipH="1">
            <a:off x="7365640" y="1487291"/>
            <a:ext cx="2121866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DEB8EBE-F9FE-2E0D-613C-7C9677F4C712}"/>
              </a:ext>
            </a:extLst>
          </p:cNvPr>
          <p:cNvCxnSpPr>
            <a:cxnSpLocks/>
          </p:cNvCxnSpPr>
          <p:nvPr/>
        </p:nvCxnSpPr>
        <p:spPr>
          <a:xfrm flipH="1">
            <a:off x="7365640" y="2015039"/>
            <a:ext cx="2121866" cy="2091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D6025B0-701E-201F-BEA2-1104DB528F90}"/>
              </a:ext>
            </a:extLst>
          </p:cNvPr>
          <p:cNvSpPr txBox="1"/>
          <p:nvPr/>
        </p:nvSpPr>
        <p:spPr>
          <a:xfrm>
            <a:off x="7786535" y="715524"/>
            <a:ext cx="1782080" cy="3316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90042">
              <a:spcAft>
                <a:spcPts val="540"/>
              </a:spcAft>
            </a:pPr>
            <a:r>
              <a:rPr lang="en-US" sz="1555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person_t, 60B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5FEC73-381B-6084-A220-B99FB80280C2}"/>
              </a:ext>
            </a:extLst>
          </p:cNvPr>
          <p:cNvSpPr txBox="1"/>
          <p:nvPr/>
        </p:nvSpPr>
        <p:spPr>
          <a:xfrm>
            <a:off x="7462561" y="1152808"/>
            <a:ext cx="2430028" cy="3316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90042">
              <a:spcAft>
                <a:spcPts val="540"/>
              </a:spcAft>
            </a:pPr>
            <a:r>
              <a:rPr lang="en-US" sz="1555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occcupation_t, 120B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3E33B8B-DE5A-86AC-2983-1AE7A75E28A5}"/>
              </a:ext>
            </a:extLst>
          </p:cNvPr>
          <p:cNvSpPr txBox="1"/>
          <p:nvPr/>
        </p:nvSpPr>
        <p:spPr>
          <a:xfrm>
            <a:off x="7774685" y="1689506"/>
            <a:ext cx="1782080" cy="3316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90042">
              <a:spcAft>
                <a:spcPts val="540"/>
              </a:spcAft>
            </a:pPr>
            <a:r>
              <a:rPr lang="en-US" sz="1555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student_t, 75B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EB794C9-0056-B4EE-36E2-F6FDEEC26562}"/>
              </a:ext>
            </a:extLst>
          </p:cNvPr>
          <p:cNvSpPr txBox="1"/>
          <p:nvPr/>
        </p:nvSpPr>
        <p:spPr>
          <a:xfrm>
            <a:off x="220771" y="4455228"/>
            <a:ext cx="1071311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82296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/>
              <a:t>How Application Process going to report its page family information to LMM?</a:t>
            </a:r>
          </a:p>
          <a:p>
            <a:pPr marL="285750" indent="-285750" defTabSz="82296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/>
              <a:t>LMM provide an API using which User Application can perform page family registration with LMM</a:t>
            </a:r>
          </a:p>
          <a:p>
            <a:pPr marL="285750" indent="-285750" defTabSz="82296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6"/>
                </a:solidFill>
              </a:rPr>
              <a:t>Void mm_instantiate_new_page_family (char *struct_name, uint32_t struct_size);</a:t>
            </a:r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53049B28-644A-AB19-E6AE-3D67EC40B6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0102403"/>
              </p:ext>
            </p:extLst>
          </p:nvPr>
        </p:nvGraphicFramePr>
        <p:xfrm>
          <a:off x="282625" y="348145"/>
          <a:ext cx="1611333" cy="3224325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611333">
                  <a:extLst>
                    <a:ext uri="{9D8B030D-6E8A-4147-A177-3AD203B41FA5}">
                      <a16:colId xmlns:a16="http://schemas.microsoft.com/office/drawing/2014/main" val="1954843106"/>
                    </a:ext>
                  </a:extLst>
                </a:gridCol>
              </a:tblGrid>
              <a:tr h="644865"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7546792"/>
                  </a:ext>
                </a:extLst>
              </a:tr>
              <a:tr h="6448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0892719"/>
                  </a:ext>
                </a:extLst>
              </a:tr>
              <a:tr h="6448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5732310"/>
                  </a:ext>
                </a:extLst>
              </a:tr>
              <a:tr h="6448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7698426"/>
                  </a:ext>
                </a:extLst>
              </a:tr>
              <a:tr h="6448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2984918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E0B4B3C6-36B3-05B7-9B42-A3DBBB8F987C}"/>
              </a:ext>
            </a:extLst>
          </p:cNvPr>
          <p:cNvSpPr txBox="1"/>
          <p:nvPr/>
        </p:nvSpPr>
        <p:spPr>
          <a:xfrm>
            <a:off x="797398" y="3067737"/>
            <a:ext cx="678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next</a:t>
            </a:r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0AB6E907-9062-821C-72E2-1A9D742EE8B5}"/>
              </a:ext>
            </a:extLst>
          </p:cNvPr>
          <p:cNvCxnSpPr>
            <a:cxnSpLocks/>
            <a:stCxn id="21" idx="3"/>
            <a:endCxn id="23" idx="0"/>
          </p:cNvCxnSpPr>
          <p:nvPr/>
        </p:nvCxnSpPr>
        <p:spPr>
          <a:xfrm>
            <a:off x="1476127" y="3252403"/>
            <a:ext cx="820519" cy="485348"/>
          </a:xfrm>
          <a:prstGeom prst="bentConnector2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92989C9-3703-1F73-69CC-A40FC01A39A1}"/>
              </a:ext>
            </a:extLst>
          </p:cNvPr>
          <p:cNvSpPr txBox="1"/>
          <p:nvPr/>
        </p:nvSpPr>
        <p:spPr>
          <a:xfrm>
            <a:off x="1893957" y="3737751"/>
            <a:ext cx="805378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NULL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0A1EA9F-D3D9-842B-5FCD-0CDA7C50CE0F}"/>
              </a:ext>
            </a:extLst>
          </p:cNvPr>
          <p:cNvCxnSpPr>
            <a:cxnSpLocks/>
            <a:stCxn id="26" idx="1"/>
            <a:endCxn id="20" idx="3"/>
          </p:cNvCxnSpPr>
          <p:nvPr/>
        </p:nvCxnSpPr>
        <p:spPr>
          <a:xfrm flipH="1" flipV="1">
            <a:off x="1893958" y="1960307"/>
            <a:ext cx="752735" cy="9070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FA7E18F-7F9B-3951-1489-E411736DA2E2}"/>
              </a:ext>
            </a:extLst>
          </p:cNvPr>
          <p:cNvCxnSpPr>
            <a:cxnSpLocks/>
            <a:stCxn id="26" idx="1"/>
          </p:cNvCxnSpPr>
          <p:nvPr/>
        </p:nvCxnSpPr>
        <p:spPr>
          <a:xfrm flipH="1" flipV="1">
            <a:off x="1893957" y="2605900"/>
            <a:ext cx="752736" cy="2614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4272DFF6-FBF8-C0CD-55DB-AE51A43FE944}"/>
              </a:ext>
            </a:extLst>
          </p:cNvPr>
          <p:cNvSpPr txBox="1"/>
          <p:nvPr/>
        </p:nvSpPr>
        <p:spPr>
          <a:xfrm>
            <a:off x="2646693" y="2682671"/>
            <a:ext cx="1965063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vm_page_family_t</a:t>
            </a:r>
          </a:p>
        </p:txBody>
      </p:sp>
    </p:spTree>
    <p:extLst>
      <p:ext uri="{BB962C8B-B14F-4D97-AF65-F5344CB8AC3E}">
        <p14:creationId xmlns:p14="http://schemas.microsoft.com/office/powerpoint/2010/main" val="26066937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3E3E8CB-C7CE-3331-7732-0D96A4C861E6}"/>
              </a:ext>
            </a:extLst>
          </p:cNvPr>
          <p:cNvSpPr/>
          <p:nvPr/>
        </p:nvSpPr>
        <p:spPr>
          <a:xfrm>
            <a:off x="5409134" y="728346"/>
            <a:ext cx="1956506" cy="151788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90042">
              <a:spcAft>
                <a:spcPts val="540"/>
              </a:spcAft>
            </a:pPr>
            <a:r>
              <a:rPr lang="en-US" sz="1555" kern="1200" dirty="0">
                <a:solidFill>
                  <a:schemeClr val="bg1"/>
                </a:solidFill>
              </a:rPr>
              <a:t>Our own Memory Manager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8D8A3FF-89BC-60EF-5AD0-C47F99EA7F2C}"/>
              </a:ext>
            </a:extLst>
          </p:cNvPr>
          <p:cNvSpPr/>
          <p:nvPr/>
        </p:nvSpPr>
        <p:spPr>
          <a:xfrm>
            <a:off x="9487506" y="728346"/>
            <a:ext cx="1926374" cy="1517889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90042">
              <a:spcAft>
                <a:spcPts val="540"/>
              </a:spcAft>
            </a:pPr>
            <a:r>
              <a:rPr lang="en-US" sz="1555" kern="1200" dirty="0">
                <a:solidFill>
                  <a:schemeClr val="bg1"/>
                </a:solidFill>
              </a:rPr>
              <a:t>User space process/Application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86D4683-4EC0-6370-09EF-BCA4750C18D2}"/>
              </a:ext>
            </a:extLst>
          </p:cNvPr>
          <p:cNvCxnSpPr>
            <a:cxnSpLocks/>
          </p:cNvCxnSpPr>
          <p:nvPr/>
        </p:nvCxnSpPr>
        <p:spPr>
          <a:xfrm flipH="1">
            <a:off x="7365640" y="1041058"/>
            <a:ext cx="2121866" cy="755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9F473FD-1493-D1DF-4F47-CD703AD5D1E3}"/>
              </a:ext>
            </a:extLst>
          </p:cNvPr>
          <p:cNvCxnSpPr>
            <a:cxnSpLocks/>
            <a:stCxn id="5" idx="1"/>
            <a:endCxn id="4" idx="3"/>
          </p:cNvCxnSpPr>
          <p:nvPr/>
        </p:nvCxnSpPr>
        <p:spPr>
          <a:xfrm flipH="1">
            <a:off x="7365640" y="1487291"/>
            <a:ext cx="2121866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DEB8EBE-F9FE-2E0D-613C-7C9677F4C712}"/>
              </a:ext>
            </a:extLst>
          </p:cNvPr>
          <p:cNvCxnSpPr>
            <a:cxnSpLocks/>
          </p:cNvCxnSpPr>
          <p:nvPr/>
        </p:nvCxnSpPr>
        <p:spPr>
          <a:xfrm flipH="1">
            <a:off x="7365640" y="2015039"/>
            <a:ext cx="2121866" cy="2091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D6025B0-701E-201F-BEA2-1104DB528F90}"/>
              </a:ext>
            </a:extLst>
          </p:cNvPr>
          <p:cNvSpPr txBox="1"/>
          <p:nvPr/>
        </p:nvSpPr>
        <p:spPr>
          <a:xfrm>
            <a:off x="7786535" y="715524"/>
            <a:ext cx="1782080" cy="3316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90042">
              <a:spcAft>
                <a:spcPts val="540"/>
              </a:spcAft>
            </a:pPr>
            <a:r>
              <a:rPr lang="en-US" sz="1555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person_t, 60B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5FEC73-381B-6084-A220-B99FB80280C2}"/>
              </a:ext>
            </a:extLst>
          </p:cNvPr>
          <p:cNvSpPr txBox="1"/>
          <p:nvPr/>
        </p:nvSpPr>
        <p:spPr>
          <a:xfrm>
            <a:off x="7462561" y="1152808"/>
            <a:ext cx="2430028" cy="3316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90042">
              <a:spcAft>
                <a:spcPts val="540"/>
              </a:spcAft>
            </a:pPr>
            <a:r>
              <a:rPr lang="en-US" sz="1555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occcupation_t, 120B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3E33B8B-DE5A-86AC-2983-1AE7A75E28A5}"/>
              </a:ext>
            </a:extLst>
          </p:cNvPr>
          <p:cNvSpPr txBox="1"/>
          <p:nvPr/>
        </p:nvSpPr>
        <p:spPr>
          <a:xfrm>
            <a:off x="7774685" y="1689506"/>
            <a:ext cx="1782080" cy="3316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90042">
              <a:spcAft>
                <a:spcPts val="540"/>
              </a:spcAft>
            </a:pPr>
            <a:r>
              <a:rPr lang="en-US" sz="1555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student_t, 75B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EB794C9-0056-B4EE-36E2-F6FDEEC26562}"/>
              </a:ext>
            </a:extLst>
          </p:cNvPr>
          <p:cNvSpPr txBox="1"/>
          <p:nvPr/>
        </p:nvSpPr>
        <p:spPr>
          <a:xfrm>
            <a:off x="220771" y="4455228"/>
            <a:ext cx="1071311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82296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/>
              <a:t>How Application Process going to report its page family information to LMM?</a:t>
            </a:r>
          </a:p>
          <a:p>
            <a:pPr marL="285750" indent="-285750" defTabSz="82296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/>
              <a:t>LMM provide an API using which User Application can perform page family registration with LMM</a:t>
            </a:r>
          </a:p>
          <a:p>
            <a:pPr marL="285750" indent="-285750" defTabSz="82296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6"/>
                </a:solidFill>
              </a:rPr>
              <a:t>Void mm_instantiate_new_page_family (char *struct_name, uint32_t struct_size);</a:t>
            </a:r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53049B28-644A-AB19-E6AE-3D67EC40B635}"/>
              </a:ext>
            </a:extLst>
          </p:cNvPr>
          <p:cNvGraphicFramePr>
            <a:graphicFrameLocks noGrp="1"/>
          </p:cNvGraphicFramePr>
          <p:nvPr/>
        </p:nvGraphicFramePr>
        <p:xfrm>
          <a:off x="282625" y="348145"/>
          <a:ext cx="1611333" cy="3224325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611333">
                  <a:extLst>
                    <a:ext uri="{9D8B030D-6E8A-4147-A177-3AD203B41FA5}">
                      <a16:colId xmlns:a16="http://schemas.microsoft.com/office/drawing/2014/main" val="1954843106"/>
                    </a:ext>
                  </a:extLst>
                </a:gridCol>
              </a:tblGrid>
              <a:tr h="644865"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7546792"/>
                  </a:ext>
                </a:extLst>
              </a:tr>
              <a:tr h="6448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0892719"/>
                  </a:ext>
                </a:extLst>
              </a:tr>
              <a:tr h="6448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5732310"/>
                  </a:ext>
                </a:extLst>
              </a:tr>
              <a:tr h="6448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7698426"/>
                  </a:ext>
                </a:extLst>
              </a:tr>
              <a:tr h="6448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2984918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E0B4B3C6-36B3-05B7-9B42-A3DBBB8F987C}"/>
              </a:ext>
            </a:extLst>
          </p:cNvPr>
          <p:cNvSpPr txBox="1"/>
          <p:nvPr/>
        </p:nvSpPr>
        <p:spPr>
          <a:xfrm>
            <a:off x="797398" y="3067737"/>
            <a:ext cx="678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next</a:t>
            </a:r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0AB6E907-9062-821C-72E2-1A9D742EE8B5}"/>
              </a:ext>
            </a:extLst>
          </p:cNvPr>
          <p:cNvCxnSpPr>
            <a:cxnSpLocks/>
            <a:stCxn id="21" idx="3"/>
            <a:endCxn id="23" idx="0"/>
          </p:cNvCxnSpPr>
          <p:nvPr/>
        </p:nvCxnSpPr>
        <p:spPr>
          <a:xfrm>
            <a:off x="1476127" y="3252403"/>
            <a:ext cx="820519" cy="485348"/>
          </a:xfrm>
          <a:prstGeom prst="bentConnector2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92989C9-3703-1F73-69CC-A40FC01A39A1}"/>
              </a:ext>
            </a:extLst>
          </p:cNvPr>
          <p:cNvSpPr txBox="1"/>
          <p:nvPr/>
        </p:nvSpPr>
        <p:spPr>
          <a:xfrm>
            <a:off x="1893957" y="3737751"/>
            <a:ext cx="805378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NULL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0A1EA9F-D3D9-842B-5FCD-0CDA7C50CE0F}"/>
              </a:ext>
            </a:extLst>
          </p:cNvPr>
          <p:cNvCxnSpPr>
            <a:cxnSpLocks/>
            <a:stCxn id="32" idx="1"/>
            <a:endCxn id="20" idx="3"/>
          </p:cNvCxnSpPr>
          <p:nvPr/>
        </p:nvCxnSpPr>
        <p:spPr>
          <a:xfrm flipH="1" flipV="1">
            <a:off x="1893958" y="1960307"/>
            <a:ext cx="752735" cy="9070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FA7E18F-7F9B-3951-1489-E411736DA2E2}"/>
              </a:ext>
            </a:extLst>
          </p:cNvPr>
          <p:cNvCxnSpPr>
            <a:cxnSpLocks/>
            <a:stCxn id="32" idx="1"/>
          </p:cNvCxnSpPr>
          <p:nvPr/>
        </p:nvCxnSpPr>
        <p:spPr>
          <a:xfrm flipH="1" flipV="1">
            <a:off x="1893957" y="2605900"/>
            <a:ext cx="752736" cy="2614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DB8888C9-6932-1435-9126-2BDFA48D8653}"/>
              </a:ext>
            </a:extLst>
          </p:cNvPr>
          <p:cNvSpPr txBox="1"/>
          <p:nvPr/>
        </p:nvSpPr>
        <p:spPr>
          <a:xfrm>
            <a:off x="2646693" y="2682671"/>
            <a:ext cx="1965063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vm_page_family_t</a:t>
            </a:r>
          </a:p>
        </p:txBody>
      </p:sp>
    </p:spTree>
    <p:extLst>
      <p:ext uri="{BB962C8B-B14F-4D97-AF65-F5344CB8AC3E}">
        <p14:creationId xmlns:p14="http://schemas.microsoft.com/office/powerpoint/2010/main" val="439804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3E3E8CB-C7CE-3331-7732-0D96A4C861E6}"/>
              </a:ext>
            </a:extLst>
          </p:cNvPr>
          <p:cNvSpPr/>
          <p:nvPr/>
        </p:nvSpPr>
        <p:spPr>
          <a:xfrm>
            <a:off x="5409134" y="728346"/>
            <a:ext cx="1956506" cy="151788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90042">
              <a:spcAft>
                <a:spcPts val="540"/>
              </a:spcAft>
            </a:pPr>
            <a:r>
              <a:rPr lang="en-US" sz="1555" kern="1200" dirty="0">
                <a:solidFill>
                  <a:schemeClr val="bg1"/>
                </a:solidFill>
              </a:rPr>
              <a:t>Our own Memory Manager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8D8A3FF-89BC-60EF-5AD0-C47F99EA7F2C}"/>
              </a:ext>
            </a:extLst>
          </p:cNvPr>
          <p:cNvSpPr/>
          <p:nvPr/>
        </p:nvSpPr>
        <p:spPr>
          <a:xfrm>
            <a:off x="9487506" y="728346"/>
            <a:ext cx="1926374" cy="1517889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90042">
              <a:spcAft>
                <a:spcPts val="540"/>
              </a:spcAft>
            </a:pPr>
            <a:r>
              <a:rPr lang="en-US" sz="1555" kern="1200" dirty="0">
                <a:solidFill>
                  <a:schemeClr val="bg1"/>
                </a:solidFill>
              </a:rPr>
              <a:t>User space process/Application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86D4683-4EC0-6370-09EF-BCA4750C18D2}"/>
              </a:ext>
            </a:extLst>
          </p:cNvPr>
          <p:cNvCxnSpPr>
            <a:cxnSpLocks/>
          </p:cNvCxnSpPr>
          <p:nvPr/>
        </p:nvCxnSpPr>
        <p:spPr>
          <a:xfrm flipH="1">
            <a:off x="7365640" y="1041058"/>
            <a:ext cx="2121866" cy="755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9F473FD-1493-D1DF-4F47-CD703AD5D1E3}"/>
              </a:ext>
            </a:extLst>
          </p:cNvPr>
          <p:cNvCxnSpPr>
            <a:cxnSpLocks/>
            <a:stCxn id="5" idx="1"/>
            <a:endCxn id="4" idx="3"/>
          </p:cNvCxnSpPr>
          <p:nvPr/>
        </p:nvCxnSpPr>
        <p:spPr>
          <a:xfrm flipH="1">
            <a:off x="7365640" y="1487291"/>
            <a:ext cx="2121866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DEB8EBE-F9FE-2E0D-613C-7C9677F4C712}"/>
              </a:ext>
            </a:extLst>
          </p:cNvPr>
          <p:cNvCxnSpPr>
            <a:cxnSpLocks/>
          </p:cNvCxnSpPr>
          <p:nvPr/>
        </p:nvCxnSpPr>
        <p:spPr>
          <a:xfrm flipH="1">
            <a:off x="7365640" y="2015039"/>
            <a:ext cx="2121866" cy="2091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D6025B0-701E-201F-BEA2-1104DB528F90}"/>
              </a:ext>
            </a:extLst>
          </p:cNvPr>
          <p:cNvSpPr txBox="1"/>
          <p:nvPr/>
        </p:nvSpPr>
        <p:spPr>
          <a:xfrm>
            <a:off x="7786535" y="715524"/>
            <a:ext cx="1782080" cy="3316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90042">
              <a:spcAft>
                <a:spcPts val="540"/>
              </a:spcAft>
            </a:pPr>
            <a:r>
              <a:rPr lang="en-US" sz="1555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person_t, 60B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5FEC73-381B-6084-A220-B99FB80280C2}"/>
              </a:ext>
            </a:extLst>
          </p:cNvPr>
          <p:cNvSpPr txBox="1"/>
          <p:nvPr/>
        </p:nvSpPr>
        <p:spPr>
          <a:xfrm>
            <a:off x="7462561" y="1152808"/>
            <a:ext cx="2430028" cy="3316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90042">
              <a:spcAft>
                <a:spcPts val="540"/>
              </a:spcAft>
            </a:pPr>
            <a:r>
              <a:rPr lang="en-US" sz="1555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occcupation_t, 120B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3E33B8B-DE5A-86AC-2983-1AE7A75E28A5}"/>
              </a:ext>
            </a:extLst>
          </p:cNvPr>
          <p:cNvSpPr txBox="1"/>
          <p:nvPr/>
        </p:nvSpPr>
        <p:spPr>
          <a:xfrm>
            <a:off x="7774685" y="1689506"/>
            <a:ext cx="1782080" cy="3316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90042">
              <a:spcAft>
                <a:spcPts val="540"/>
              </a:spcAft>
            </a:pPr>
            <a:r>
              <a:rPr lang="en-US" sz="1555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student_t, 75B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EB794C9-0056-B4EE-36E2-F6FDEEC26562}"/>
              </a:ext>
            </a:extLst>
          </p:cNvPr>
          <p:cNvSpPr txBox="1"/>
          <p:nvPr/>
        </p:nvSpPr>
        <p:spPr>
          <a:xfrm>
            <a:off x="220771" y="4455228"/>
            <a:ext cx="10713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822960"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en-US" dirty="0">
              <a:solidFill>
                <a:schemeClr val="accent6"/>
              </a:solidFill>
            </a:endParaRPr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53049B28-644A-AB19-E6AE-3D67EC40B6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5312723"/>
              </p:ext>
            </p:extLst>
          </p:nvPr>
        </p:nvGraphicFramePr>
        <p:xfrm>
          <a:off x="282625" y="348145"/>
          <a:ext cx="1611333" cy="3224325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611333">
                  <a:extLst>
                    <a:ext uri="{9D8B030D-6E8A-4147-A177-3AD203B41FA5}">
                      <a16:colId xmlns:a16="http://schemas.microsoft.com/office/drawing/2014/main" val="1954843106"/>
                    </a:ext>
                  </a:extLst>
                </a:gridCol>
              </a:tblGrid>
              <a:tr h="644865"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7546792"/>
                  </a:ext>
                </a:extLst>
              </a:tr>
              <a:tr h="6448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0892719"/>
                  </a:ext>
                </a:extLst>
              </a:tr>
              <a:tr h="6448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5732310"/>
                  </a:ext>
                </a:extLst>
              </a:tr>
              <a:tr h="6448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7698426"/>
                  </a:ext>
                </a:extLst>
              </a:tr>
              <a:tr h="6448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2984918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E0B4B3C6-36B3-05B7-9B42-A3DBBB8F987C}"/>
              </a:ext>
            </a:extLst>
          </p:cNvPr>
          <p:cNvSpPr txBox="1"/>
          <p:nvPr/>
        </p:nvSpPr>
        <p:spPr>
          <a:xfrm>
            <a:off x="797398" y="3067737"/>
            <a:ext cx="678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next</a:t>
            </a:r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0AB6E907-9062-821C-72E2-1A9D742EE8B5}"/>
              </a:ext>
            </a:extLst>
          </p:cNvPr>
          <p:cNvCxnSpPr>
            <a:cxnSpLocks/>
            <a:stCxn id="21" idx="3"/>
            <a:endCxn id="23" idx="0"/>
          </p:cNvCxnSpPr>
          <p:nvPr/>
        </p:nvCxnSpPr>
        <p:spPr>
          <a:xfrm>
            <a:off x="1476127" y="3252403"/>
            <a:ext cx="820519" cy="485348"/>
          </a:xfrm>
          <a:prstGeom prst="bentConnector2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92989C9-3703-1F73-69CC-A40FC01A39A1}"/>
              </a:ext>
            </a:extLst>
          </p:cNvPr>
          <p:cNvSpPr txBox="1"/>
          <p:nvPr/>
        </p:nvSpPr>
        <p:spPr>
          <a:xfrm>
            <a:off x="1893957" y="3737751"/>
            <a:ext cx="805378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NULL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0A1EA9F-D3D9-842B-5FCD-0CDA7C50CE0F}"/>
              </a:ext>
            </a:extLst>
          </p:cNvPr>
          <p:cNvCxnSpPr>
            <a:cxnSpLocks/>
            <a:stCxn id="28" idx="1"/>
            <a:endCxn id="20" idx="3"/>
          </p:cNvCxnSpPr>
          <p:nvPr/>
        </p:nvCxnSpPr>
        <p:spPr>
          <a:xfrm flipH="1" flipV="1">
            <a:off x="1893958" y="1960307"/>
            <a:ext cx="752735" cy="9070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FA7E18F-7F9B-3951-1489-E411736DA2E2}"/>
              </a:ext>
            </a:extLst>
          </p:cNvPr>
          <p:cNvCxnSpPr>
            <a:cxnSpLocks/>
          </p:cNvCxnSpPr>
          <p:nvPr/>
        </p:nvCxnSpPr>
        <p:spPr>
          <a:xfrm flipH="1" flipV="1">
            <a:off x="1893957" y="2605900"/>
            <a:ext cx="752737" cy="2614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CDA3119-8800-E35E-7D82-62C2ECA8AB9F}"/>
              </a:ext>
            </a:extLst>
          </p:cNvPr>
          <p:cNvSpPr txBox="1"/>
          <p:nvPr/>
        </p:nvSpPr>
        <p:spPr>
          <a:xfrm>
            <a:off x="220771" y="4455228"/>
            <a:ext cx="1071311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82296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/>
              <a:t>mm_instantiate_new_page_family (“person_t,” sizeof(person_t))</a:t>
            </a:r>
          </a:p>
          <a:p>
            <a:pPr marL="285750" indent="-285750" defTabSz="82296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/>
              <a:t>mm_instantiate_new_page_family (“occcupation_t”, sizeof(occcupation_t))</a:t>
            </a:r>
          </a:p>
          <a:p>
            <a:pPr marL="285750" indent="-285750" defTabSz="82296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/>
              <a:t>mm_instantiate_new_page_family (“student_t”, sizeof(student _t))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69E6658-CF1B-E10F-38A7-DBB7F1060F5C}"/>
              </a:ext>
            </a:extLst>
          </p:cNvPr>
          <p:cNvSpPr txBox="1"/>
          <p:nvPr/>
        </p:nvSpPr>
        <p:spPr>
          <a:xfrm>
            <a:off x="282624" y="1640075"/>
            <a:ext cx="1611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occcupation</a:t>
            </a:r>
            <a:r>
              <a:rPr lang="en-US" dirty="0"/>
              <a:t>_t</a:t>
            </a:r>
          </a:p>
          <a:p>
            <a:r>
              <a:rPr lang="en-US" dirty="0"/>
              <a:t>size = 120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B69EE77-60C2-23DF-6AC8-E6BF3C2CCDFD}"/>
              </a:ext>
            </a:extLst>
          </p:cNvPr>
          <p:cNvSpPr txBox="1"/>
          <p:nvPr/>
        </p:nvSpPr>
        <p:spPr>
          <a:xfrm>
            <a:off x="282624" y="970061"/>
            <a:ext cx="1611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student_t</a:t>
            </a:r>
          </a:p>
          <a:p>
            <a:r>
              <a:rPr lang="en-US" dirty="0"/>
              <a:t>size = 75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5CD5453-0F60-2E9F-4DB7-D88C67309000}"/>
              </a:ext>
            </a:extLst>
          </p:cNvPr>
          <p:cNvSpPr txBox="1"/>
          <p:nvPr/>
        </p:nvSpPr>
        <p:spPr>
          <a:xfrm>
            <a:off x="282624" y="2310089"/>
            <a:ext cx="1611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person_t</a:t>
            </a:r>
          </a:p>
          <a:p>
            <a:r>
              <a:rPr lang="en-US" dirty="0"/>
              <a:t>size = 60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7CA5A5C-CCA8-0F3E-126E-7C3434A75381}"/>
              </a:ext>
            </a:extLst>
          </p:cNvPr>
          <p:cNvSpPr txBox="1"/>
          <p:nvPr/>
        </p:nvSpPr>
        <p:spPr>
          <a:xfrm>
            <a:off x="2646693" y="2682671"/>
            <a:ext cx="1965063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vm_page_family_t</a:t>
            </a:r>
          </a:p>
        </p:txBody>
      </p:sp>
    </p:spTree>
    <p:extLst>
      <p:ext uri="{BB962C8B-B14F-4D97-AF65-F5344CB8AC3E}">
        <p14:creationId xmlns:p14="http://schemas.microsoft.com/office/powerpoint/2010/main" val="1537152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1500B4A4-B1F1-41EA-886A-B8A210DBC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E55A99C-0BDC-4DBE-8E40-9FA66F629F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DD6ED2-657B-93F2-3DB8-A954D2819C48}"/>
              </a:ext>
            </a:extLst>
          </p:cNvPr>
          <p:cNvSpPr>
            <a:spLocks/>
          </p:cNvSpPr>
          <p:nvPr/>
        </p:nvSpPr>
        <p:spPr>
          <a:xfrm>
            <a:off x="882869" y="891540"/>
            <a:ext cx="7472855" cy="6476212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795528">
              <a:spcAft>
                <a:spcPts val="600"/>
              </a:spcAft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void mm_instantiate_new_page_family (char *struct_name, uint32_t struct_size) {</a:t>
            </a:r>
          </a:p>
          <a:p>
            <a:pPr marL="342900" indent="-342900" defTabSz="795528">
              <a:spcAft>
                <a:spcPts val="600"/>
              </a:spcAft>
              <a:buFont typeface="+mj-lt"/>
              <a:buAutoNum type="arabicPeriod"/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Create a </a:t>
            </a:r>
            <a:r>
              <a:rPr lang="en-US" kern="1200" dirty="0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new vm_page_family_t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from arguments.</a:t>
            </a:r>
          </a:p>
          <a:p>
            <a:pPr marL="342900" indent="-342900" defTabSz="795528">
              <a:spcAft>
                <a:spcPts val="600"/>
              </a:spcAft>
              <a:buFont typeface="+mj-lt"/>
              <a:buAutoNum type="arabicPeriod"/>
            </a:pPr>
            <a:endParaRPr 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342900" indent="-342900" defTabSz="795528">
              <a:spcAft>
                <a:spcPts val="600"/>
              </a:spcAft>
              <a:buFont typeface="+mj-lt"/>
              <a:buAutoNum type="arabicPeriod"/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LMM has not taken its first </a:t>
            </a:r>
            <a:r>
              <a:rPr lang="en-US" kern="1200" dirty="0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vm_page_for_families_t 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VM page, allocate one from kernel, update </a:t>
            </a:r>
            <a:r>
              <a:rPr lang="en-US" kern="1200" dirty="0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first_vm_page_for_families 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ptr.</a:t>
            </a:r>
          </a:p>
          <a:p>
            <a:pPr marL="342900" indent="-342900" defTabSz="795528">
              <a:spcAft>
                <a:spcPts val="600"/>
              </a:spcAft>
              <a:buFont typeface="+mj-lt"/>
              <a:buAutoNum type="arabicPeriod"/>
            </a:pPr>
            <a:endParaRPr 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342900" indent="-342900" defTabSz="795528">
              <a:spcAft>
                <a:spcPts val="600"/>
              </a:spcAft>
              <a:buFont typeface="+mj-lt"/>
              <a:buAutoNum type="arabicPeriod"/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Check if new </a:t>
            </a:r>
            <a:r>
              <a:rPr lang="en-US" kern="1200" dirty="0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vm_page_family_t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can accommodate in </a:t>
            </a:r>
            <a:r>
              <a:rPr lang="en-US" kern="1200" dirty="0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first_vm_page_for_families 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VM page</a:t>
            </a:r>
          </a:p>
          <a:p>
            <a:pPr marL="800100" lvl="1" indent="-342900" defTabSz="795528">
              <a:spcAft>
                <a:spcPts val="600"/>
              </a:spcAft>
              <a:buFont typeface="+mj-lt"/>
              <a:buAutoNum type="arabicPeriod"/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Yes, then insert new </a:t>
            </a:r>
            <a:r>
              <a:rPr lang="en-US" kern="1200" dirty="0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vm_page_family_t 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entry into </a:t>
            </a:r>
            <a:r>
              <a:rPr lang="en-US" kern="1200" dirty="0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first_vm_page_for_families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end.</a:t>
            </a:r>
          </a:p>
          <a:p>
            <a:pPr marL="800100" lvl="1" indent="-342900" defTabSz="795528"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No, allocate a new VM page from kernel, update linked list and </a:t>
            </a:r>
            <a:r>
              <a:rPr lang="en-US" dirty="0">
                <a:solidFill>
                  <a:schemeClr val="accent6"/>
                </a:solidFill>
              </a:rPr>
              <a:t>update first_vm_page_for_families</a:t>
            </a:r>
            <a:r>
              <a:rPr lang="en-US" dirty="0"/>
              <a:t> to point to most recent allocated VM page.</a:t>
            </a:r>
          </a:p>
          <a:p>
            <a:pPr marL="800100" lvl="1" indent="-342900" defTabSz="795528">
              <a:spcAft>
                <a:spcPts val="600"/>
              </a:spcAft>
              <a:buFont typeface="+mj-lt"/>
              <a:buAutoNum type="arabicPeriod"/>
            </a:pPr>
            <a:endParaRPr lang="en-US" dirty="0"/>
          </a:p>
          <a:p>
            <a:pPr marL="342900" indent="-342900" defTabSz="795528">
              <a:spcAft>
                <a:spcPts val="600"/>
              </a:spcAft>
              <a:buFont typeface="+mj-lt"/>
              <a:buAutoNum type="arabicPeriod"/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Insert new </a:t>
            </a:r>
            <a:r>
              <a:rPr lang="en-US" kern="1200" dirty="0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vm_page_famil</a:t>
            </a:r>
            <a:r>
              <a:rPr lang="en-US" dirty="0">
                <a:solidFill>
                  <a:schemeClr val="accent6"/>
                </a:solidFill>
              </a:rPr>
              <a:t>y_t </a:t>
            </a:r>
            <a:r>
              <a:rPr lang="en-US" dirty="0"/>
              <a:t>into current </a:t>
            </a:r>
            <a:r>
              <a:rPr lang="en-US" dirty="0">
                <a:solidFill>
                  <a:schemeClr val="accent6"/>
                </a:solidFill>
              </a:rPr>
              <a:t>first_vm_page_for_families </a:t>
            </a:r>
            <a:r>
              <a:rPr lang="en-US" dirty="0"/>
              <a:t>VM page.</a:t>
            </a:r>
            <a:endParaRPr 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795528">
              <a:spcAft>
                <a:spcPts val="600"/>
              </a:spcAft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5D68D1-7C86-E7B7-7F39-53594CFF4A78}"/>
              </a:ext>
            </a:extLst>
          </p:cNvPr>
          <p:cNvSpPr txBox="1"/>
          <p:nvPr/>
        </p:nvSpPr>
        <p:spPr>
          <a:xfrm>
            <a:off x="8162550" y="891540"/>
            <a:ext cx="4222320" cy="1000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95528">
              <a:spcAft>
                <a:spcPts val="600"/>
              </a:spcAft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/**&lt; New Global Variable */</a:t>
            </a:r>
          </a:p>
          <a:p>
            <a:pPr defTabSz="795528">
              <a:spcAft>
                <a:spcPts val="600"/>
              </a:spcAft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static vm_page_for_families_t *</a:t>
            </a:r>
            <a:r>
              <a:rPr lang="en-US" b="1" kern="1200" dirty="0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first_vm_page_for_families 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 NULL</a:t>
            </a:r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CF0B3F-9D04-B32A-E48B-F9B451712DFE}"/>
              </a:ext>
            </a:extLst>
          </p:cNvPr>
          <p:cNvSpPr txBox="1"/>
          <p:nvPr/>
        </p:nvSpPr>
        <p:spPr>
          <a:xfrm>
            <a:off x="882868" y="306765"/>
            <a:ext cx="20135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Algorithm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539496D-2031-1827-775B-4B0BDE72D405}"/>
              </a:ext>
            </a:extLst>
          </p:cNvPr>
          <p:cNvCxnSpPr>
            <a:cxnSpLocks/>
          </p:cNvCxnSpPr>
          <p:nvPr/>
        </p:nvCxnSpPr>
        <p:spPr>
          <a:xfrm>
            <a:off x="8162550" y="1276063"/>
            <a:ext cx="0" cy="32150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6BB85B2-A582-2B90-E25A-BDB5C2EB4E96}"/>
              </a:ext>
            </a:extLst>
          </p:cNvPr>
          <p:cNvCxnSpPr>
            <a:cxnSpLocks/>
          </p:cNvCxnSpPr>
          <p:nvPr/>
        </p:nvCxnSpPr>
        <p:spPr>
          <a:xfrm flipH="1">
            <a:off x="9576191" y="1891814"/>
            <a:ext cx="72394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803797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1000" fill="hold"/>
                                        <p:tgtEl>
                                          <p:spTgt spid="29"/>
                                        </p:tgtEl>
                                      </p:cBhvr>
                                      <p:by x="5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</p:cBhvr>
                                      <p:by x="100000" y="300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C7F225-B991-E1D2-6C90-6C9DC0A5B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Writing a Looping Macros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14FB7D-1947-0F99-23D8-EB77C3F9CF69}"/>
              </a:ext>
            </a:extLst>
          </p:cNvPr>
          <p:cNvSpPr>
            <a:spLocks/>
          </p:cNvSpPr>
          <p:nvPr/>
        </p:nvSpPr>
        <p:spPr>
          <a:xfrm>
            <a:off x="273269" y="1718684"/>
            <a:ext cx="8854459" cy="529171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85750" indent="-285750" defTabSz="877824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172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Write a looping macro in mm.h file to iterate over all page families (vm_page_family_t) objects stored in a virtual memory page (vm_page_for_families_t) from bottom to top</a:t>
            </a:r>
          </a:p>
          <a:p>
            <a:pPr marL="285750" indent="-285750" defTabSz="877824"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en-US" sz="1728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877824">
              <a:spcAft>
                <a:spcPts val="600"/>
              </a:spcAft>
            </a:pPr>
            <a:r>
              <a:rPr lang="en-US" sz="172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Vm_page_family *</a:t>
            </a:r>
            <a:r>
              <a:rPr lang="en-US" sz="1728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curr</a:t>
            </a:r>
            <a:r>
              <a:rPr lang="en-US" sz="172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NULL;</a:t>
            </a:r>
          </a:p>
          <a:p>
            <a:pPr defTabSz="877824">
              <a:spcAft>
                <a:spcPts val="600"/>
              </a:spcAft>
            </a:pPr>
            <a:r>
              <a:rPr lang="en-US" sz="172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#define ITERATE_PAGE_FAMILIES_BEGIN(</a:t>
            </a:r>
            <a:r>
              <a:rPr lang="en-US" sz="1728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vm_page_for_families_ptr</a:t>
            </a:r>
            <a:r>
              <a:rPr lang="en-US" sz="172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728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curr</a:t>
            </a:r>
            <a:r>
              <a:rPr lang="en-US" sz="172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pPr defTabSz="877824">
              <a:spcAft>
                <a:spcPts val="600"/>
              </a:spcAft>
            </a:pPr>
            <a:r>
              <a:rPr lang="en-US" sz="172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&lt;provide definition&gt;</a:t>
            </a:r>
          </a:p>
          <a:p>
            <a:pPr defTabSz="877824">
              <a:spcAft>
                <a:spcPts val="600"/>
              </a:spcAft>
            </a:pPr>
            <a:endParaRPr lang="en-US" sz="1728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877824">
              <a:spcAft>
                <a:spcPts val="600"/>
              </a:spcAft>
            </a:pPr>
            <a:r>
              <a:rPr lang="en-US" sz="172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#define define ITERATE_PAGE_FAMILIES_END(</a:t>
            </a:r>
            <a:r>
              <a:rPr lang="en-US" sz="1728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vm_page_for_families_ptr</a:t>
            </a:r>
            <a:r>
              <a:rPr lang="en-US" sz="172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728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curr</a:t>
            </a:r>
            <a:r>
              <a:rPr lang="en-US" sz="172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pPr>
              <a:spcAft>
                <a:spcPts val="600"/>
              </a:spcAft>
            </a:pPr>
            <a:r>
              <a:rPr lang="en-US" dirty="0"/>
              <a:t>&lt;provide definition&gt;</a:t>
            </a:r>
          </a:p>
          <a:p>
            <a:pPr>
              <a:spcAft>
                <a:spcPts val="600"/>
              </a:spcAft>
            </a:pPr>
            <a:endParaRPr lang="en-US" dirty="0"/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dirty="0"/>
              <a:t>Macro must iterate over page families starting from bottom of VM page towards top.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dirty="0"/>
              <a:t>Macro must set </a:t>
            </a:r>
            <a:r>
              <a:rPr lang="en-US" i="1" dirty="0" err="1"/>
              <a:t>curr</a:t>
            </a:r>
            <a:r>
              <a:rPr lang="en-US" dirty="0"/>
              <a:t> to current </a:t>
            </a:r>
            <a:r>
              <a:rPr lang="en-US" i="1" dirty="0"/>
              <a:t>vm_page_family_t </a:t>
            </a:r>
            <a:r>
              <a:rPr lang="en-US" dirty="0"/>
              <a:t>object</a:t>
            </a:r>
            <a:r>
              <a:rPr lang="en-US" i="1" dirty="0"/>
              <a:t> </a:t>
            </a:r>
            <a:r>
              <a:rPr lang="en-US" dirty="0"/>
              <a:t>present in VM page.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dirty="0"/>
              <a:t>Macro must terminate when empty </a:t>
            </a:r>
            <a:r>
              <a:rPr lang="en-US" i="1" dirty="0"/>
              <a:t>vm_page_family_t </a:t>
            </a:r>
            <a:r>
              <a:rPr lang="en-US" dirty="0"/>
              <a:t>object is encountered  (identified by </a:t>
            </a:r>
            <a:r>
              <a:rPr lang="en-US" dirty="0">
                <a:solidFill>
                  <a:schemeClr val="accent6"/>
                </a:solidFill>
              </a:rPr>
              <a:t>struct_size = 0</a:t>
            </a:r>
            <a:r>
              <a:rPr lang="en-US" dirty="0"/>
              <a:t>).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dirty="0"/>
              <a:t>Maro must not overshoot VM page upper boundary.</a:t>
            </a:r>
          </a:p>
          <a:p>
            <a:pPr marL="0" indent="0">
              <a:spcAft>
                <a:spcPts val="600"/>
              </a:spcAft>
              <a:buNone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2DF298D-0A09-D38F-0632-5465B2DFAD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378598"/>
              </p:ext>
            </p:extLst>
          </p:nvPr>
        </p:nvGraphicFramePr>
        <p:xfrm>
          <a:off x="9617518" y="2112580"/>
          <a:ext cx="1611332" cy="386919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611332">
                  <a:extLst>
                    <a:ext uri="{9D8B030D-6E8A-4147-A177-3AD203B41FA5}">
                      <a16:colId xmlns:a16="http://schemas.microsoft.com/office/drawing/2014/main" val="1954843106"/>
                    </a:ext>
                  </a:extLst>
                </a:gridCol>
              </a:tblGrid>
              <a:tr h="644865">
                <a:tc>
                  <a:txBody>
                    <a:bodyPr/>
                    <a:lstStyle/>
                    <a:p>
                      <a:pPr algn="l"/>
                      <a:r>
                        <a:rPr lang="en-US" b="0" dirty="0"/>
                        <a:t>size =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02605"/>
                  </a:ext>
                </a:extLst>
              </a:tr>
              <a:tr h="644865">
                <a:tc>
                  <a:txBody>
                    <a:bodyPr/>
                    <a:lstStyle/>
                    <a:p>
                      <a:pPr algn="l"/>
                      <a:r>
                        <a:rPr lang="en-US" b="0" dirty="0"/>
                        <a:t>size =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7546792"/>
                  </a:ext>
                </a:extLst>
              </a:tr>
              <a:tr h="6448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0892719"/>
                  </a:ext>
                </a:extLst>
              </a:tr>
              <a:tr h="6448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5732310"/>
                  </a:ext>
                </a:extLst>
              </a:tr>
              <a:tr h="6448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7698426"/>
                  </a:ext>
                </a:extLst>
              </a:tr>
              <a:tr h="6448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298491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BA836C3-4B11-1994-F078-241B7527A669}"/>
              </a:ext>
            </a:extLst>
          </p:cNvPr>
          <p:cNvSpPr txBox="1"/>
          <p:nvPr/>
        </p:nvSpPr>
        <p:spPr>
          <a:xfrm>
            <a:off x="10117844" y="5343308"/>
            <a:ext cx="654001" cy="355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77824">
              <a:spcAft>
                <a:spcPts val="600"/>
              </a:spcAft>
            </a:pPr>
            <a:r>
              <a:rPr lang="en-US" sz="172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next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8A2AE5-4B21-0DCD-B16B-DC8FCE3AF475}"/>
              </a:ext>
            </a:extLst>
          </p:cNvPr>
          <p:cNvSpPr txBox="1"/>
          <p:nvPr/>
        </p:nvSpPr>
        <p:spPr>
          <a:xfrm>
            <a:off x="9617517" y="3994182"/>
            <a:ext cx="1611332" cy="701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77824">
              <a:spcAft>
                <a:spcPts val="600"/>
              </a:spcAft>
            </a:pPr>
            <a:r>
              <a:rPr lang="en-US" sz="172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occcupation_t</a:t>
            </a:r>
          </a:p>
          <a:p>
            <a:pPr defTabSz="877824">
              <a:spcAft>
                <a:spcPts val="600"/>
              </a:spcAft>
            </a:pPr>
            <a:r>
              <a:rPr lang="en-US" sz="172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size = 120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7AD3DB-2C02-59D7-20E9-8CADD9C70EA2}"/>
              </a:ext>
            </a:extLst>
          </p:cNvPr>
          <p:cNvSpPr txBox="1"/>
          <p:nvPr/>
        </p:nvSpPr>
        <p:spPr>
          <a:xfrm>
            <a:off x="9625653" y="3376829"/>
            <a:ext cx="1603196" cy="701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77824">
              <a:spcAft>
                <a:spcPts val="600"/>
              </a:spcAft>
            </a:pPr>
            <a:r>
              <a:rPr lang="en-US" sz="172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student_t</a:t>
            </a:r>
          </a:p>
          <a:p>
            <a:pPr defTabSz="877824">
              <a:spcAft>
                <a:spcPts val="600"/>
              </a:spcAft>
            </a:pPr>
            <a:r>
              <a:rPr lang="en-US" sz="172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size = 75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47E705-67CD-12CD-E6AF-ACF1753132F9}"/>
              </a:ext>
            </a:extLst>
          </p:cNvPr>
          <p:cNvSpPr txBox="1"/>
          <p:nvPr/>
        </p:nvSpPr>
        <p:spPr>
          <a:xfrm>
            <a:off x="9625653" y="4642218"/>
            <a:ext cx="1611332" cy="701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77824">
              <a:spcAft>
                <a:spcPts val="600"/>
              </a:spcAft>
            </a:pPr>
            <a:r>
              <a:rPr lang="en-US" sz="172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person_t</a:t>
            </a:r>
          </a:p>
          <a:p>
            <a:pPr defTabSz="877824">
              <a:spcAft>
                <a:spcPts val="600"/>
              </a:spcAft>
            </a:pPr>
            <a:r>
              <a:rPr lang="en-US" sz="172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size = 60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D25E0B1-DB1F-048D-A56E-257646FA219E}"/>
              </a:ext>
            </a:extLst>
          </p:cNvPr>
          <p:cNvSpPr txBox="1"/>
          <p:nvPr/>
        </p:nvSpPr>
        <p:spPr>
          <a:xfrm>
            <a:off x="9186433" y="6066939"/>
            <a:ext cx="25168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kern="1200" dirty="0">
                <a:latin typeface="+mn-lt"/>
                <a:ea typeface="+mn-ea"/>
                <a:cs typeface="+mn-cs"/>
              </a:rPr>
              <a:t>vm_page_for_families_t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52562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1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44292A-DDCA-559D-0A0E-D19783D0A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842237" cy="1325563"/>
          </a:xfrm>
        </p:spPr>
        <p:txBody>
          <a:bodyPr>
            <a:normAutofit/>
          </a:bodyPr>
          <a:lstStyle/>
          <a:p>
            <a:r>
              <a:rPr lang="en-US" sz="5600" dirty="0"/>
              <a:t>LMM Integration with Application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raphic 12">
            <a:extLst>
              <a:ext uri="{FF2B5EF4-FFF2-40B4-BE49-F238E27FC236}">
                <a16:creationId xmlns:a16="http://schemas.microsoft.com/office/drawing/2014/main" id="{58BDB0EE-D238-415B-9ED8-62AA6AB2A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03882" y="591829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6" name="Graphic 11">
            <a:extLst>
              <a:ext uri="{FF2B5EF4-FFF2-40B4-BE49-F238E27FC236}">
                <a16:creationId xmlns:a16="http://schemas.microsoft.com/office/drawing/2014/main" id="{C5B55FC3-961D-4325-82F1-DE92B0D04E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62662" y="821124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7" name="Graphic 13">
            <a:extLst>
              <a:ext uri="{FF2B5EF4-FFF2-40B4-BE49-F238E27FC236}">
                <a16:creationId xmlns:a16="http://schemas.microsoft.com/office/drawing/2014/main" id="{4C8AB332-D09E-4F28-943C-DABDD4716A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88342" y="1336268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D7470C-0013-67BB-E430-A11FE2798597}"/>
              </a:ext>
            </a:extLst>
          </p:cNvPr>
          <p:cNvSpPr>
            <a:spLocks/>
          </p:cNvSpPr>
          <p:nvPr/>
        </p:nvSpPr>
        <p:spPr>
          <a:xfrm>
            <a:off x="975830" y="2055813"/>
            <a:ext cx="7411424" cy="1717815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285750" indent="-285750" defTabSz="722376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Provide public exposed structures and APIs of LMM in this header file </a:t>
            </a:r>
            <a:r>
              <a:rPr lang="en-US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uapi_mm.h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is an interface between LMM lib and application</a:t>
            </a:r>
          </a:p>
          <a:p>
            <a:pPr defTabSz="722376">
              <a:spcAft>
                <a:spcPts val="600"/>
              </a:spcAft>
            </a:pPr>
            <a:endParaRPr 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722376">
              <a:spcAft>
                <a:spcPts val="600"/>
              </a:spcAft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#define MM_REG_STRUCT(struct_name) \</a:t>
            </a:r>
          </a:p>
          <a:p>
            <a:pPr defTabSz="722376">
              <a:spcAft>
                <a:spcPts val="600"/>
              </a:spcAft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mm_instantiate_new_page_family(#struct_name, sizeof(struct_name))</a:t>
            </a:r>
          </a:p>
          <a:p>
            <a:pPr defTabSz="722376">
              <a:spcAft>
                <a:spcPts val="600"/>
              </a:spcAft>
            </a:pPr>
            <a:endParaRPr 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722376">
              <a:spcAft>
                <a:spcPts val="600"/>
              </a:spcAft>
            </a:pPr>
            <a:endParaRPr 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722376">
              <a:spcAft>
                <a:spcPts val="600"/>
              </a:spcAft>
            </a:pPr>
            <a:endParaRPr 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>
              <a:spcAft>
                <a:spcPts val="600"/>
              </a:spcAft>
              <a:buNone/>
            </a:pPr>
            <a:endParaRPr lang="en-US" sz="2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2C175A7-404F-DBBB-89D3-42DC96FC579B}"/>
              </a:ext>
            </a:extLst>
          </p:cNvPr>
          <p:cNvSpPr/>
          <p:nvPr/>
        </p:nvSpPr>
        <p:spPr>
          <a:xfrm>
            <a:off x="8988156" y="1463982"/>
            <a:ext cx="1448484" cy="13563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22376">
              <a:spcAft>
                <a:spcPts val="600"/>
              </a:spcAft>
            </a:pPr>
            <a:endParaRPr lang="en-US" sz="1422" kern="1200" dirty="0">
              <a:solidFill>
                <a:srgbClr val="555555"/>
              </a:solidFill>
              <a:latin typeface="+mn-lt"/>
              <a:ea typeface="+mn-ea"/>
              <a:cs typeface="+mn-cs"/>
            </a:endParaRPr>
          </a:p>
          <a:p>
            <a:pPr algn="ctr" defTabSz="722376">
              <a:spcAft>
                <a:spcPts val="600"/>
              </a:spcAft>
            </a:pPr>
            <a:endParaRPr lang="en-US" sz="1422" kern="1200" dirty="0">
              <a:solidFill>
                <a:srgbClr val="555555"/>
              </a:solidFill>
              <a:latin typeface="+mn-lt"/>
              <a:ea typeface="+mn-ea"/>
              <a:cs typeface="+mn-cs"/>
            </a:endParaRPr>
          </a:p>
          <a:p>
            <a:pPr algn="ctr" defTabSz="722376">
              <a:spcAft>
                <a:spcPts val="600"/>
              </a:spcAft>
            </a:pPr>
            <a:endParaRPr lang="en-US" sz="1422" kern="1200" dirty="0">
              <a:solidFill>
                <a:srgbClr val="555555"/>
              </a:solidFill>
              <a:latin typeface="+mn-lt"/>
              <a:ea typeface="+mn-ea"/>
              <a:cs typeface="+mn-cs"/>
            </a:endParaRPr>
          </a:p>
          <a:p>
            <a:pPr algn="ctr" defTabSz="722376">
              <a:spcAft>
                <a:spcPts val="600"/>
              </a:spcAft>
            </a:pPr>
            <a:r>
              <a:rPr lang="en-US" sz="1422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LMM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7DDA86C-9557-2D50-385A-F6D64D8DE985}"/>
              </a:ext>
            </a:extLst>
          </p:cNvPr>
          <p:cNvSpPr/>
          <p:nvPr/>
        </p:nvSpPr>
        <p:spPr>
          <a:xfrm>
            <a:off x="9243524" y="1653346"/>
            <a:ext cx="937746" cy="691749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22376">
              <a:spcAft>
                <a:spcPts val="600"/>
              </a:spcAft>
            </a:pPr>
            <a:r>
              <a:rPr lang="en-US" sz="1422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mm.h</a:t>
            </a:r>
          </a:p>
          <a:p>
            <a:pPr algn="ctr" defTabSz="722376">
              <a:spcAft>
                <a:spcPts val="600"/>
              </a:spcAft>
            </a:pPr>
            <a:r>
              <a:rPr lang="en-US" sz="1422" b="1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mm.c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10" name="Graphic 9" descr="Document outline">
            <a:extLst>
              <a:ext uri="{FF2B5EF4-FFF2-40B4-BE49-F238E27FC236}">
                <a16:creationId xmlns:a16="http://schemas.microsoft.com/office/drawing/2014/main" id="{DB15025C-0025-1D0E-EA6A-6D2B7EB40C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348184" y="2874821"/>
            <a:ext cx="728428" cy="728428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00590670-2F9E-F4FC-1EEF-A9A5F29BE208}"/>
              </a:ext>
            </a:extLst>
          </p:cNvPr>
          <p:cNvSpPr txBox="1"/>
          <p:nvPr/>
        </p:nvSpPr>
        <p:spPr>
          <a:xfrm>
            <a:off x="9771373" y="4087086"/>
            <a:ext cx="2423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#include “</a:t>
            </a:r>
            <a:r>
              <a:rPr lang="en-US" dirty="0" err="1"/>
              <a:t>mm_uapi.h</a:t>
            </a:r>
            <a:r>
              <a:rPr lang="en-US" dirty="0"/>
              <a:t>”</a:t>
            </a:r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90DF3993-2B51-153D-5E91-3410CD2E5E9D}"/>
              </a:ext>
            </a:extLst>
          </p:cNvPr>
          <p:cNvSpPr/>
          <p:nvPr/>
        </p:nvSpPr>
        <p:spPr>
          <a:xfrm rot="5400000">
            <a:off x="9309459" y="4314019"/>
            <a:ext cx="805875" cy="39366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DC5112B0-4394-30F3-D222-EDF9B3C6A798}"/>
              </a:ext>
            </a:extLst>
          </p:cNvPr>
          <p:cNvSpPr/>
          <p:nvPr/>
        </p:nvSpPr>
        <p:spPr>
          <a:xfrm>
            <a:off x="8988157" y="5042601"/>
            <a:ext cx="1448483" cy="90326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Application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BC3D3C5-A215-D801-DF3C-E750198617B9}"/>
              </a:ext>
            </a:extLst>
          </p:cNvPr>
          <p:cNvSpPr txBox="1"/>
          <p:nvPr/>
        </p:nvSpPr>
        <p:spPr>
          <a:xfrm>
            <a:off x="9131486" y="5999009"/>
            <a:ext cx="1279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test_app.c</a:t>
            </a:r>
            <a:endParaRPr lang="en-US" b="1" i="1" dirty="0"/>
          </a:p>
        </p:txBody>
      </p:sp>
      <p:pic>
        <p:nvPicPr>
          <p:cNvPr id="34" name="Picture 33" descr="A computer screen with white text&#10;&#10;Description automatically generated">
            <a:extLst>
              <a:ext uri="{FF2B5EF4-FFF2-40B4-BE49-F238E27FC236}">
                <a16:creationId xmlns:a16="http://schemas.microsoft.com/office/drawing/2014/main" id="{8EC34A63-C843-4773-D24A-E382D373B21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77" b="39969"/>
          <a:stretch/>
        </p:blipFill>
        <p:spPr>
          <a:xfrm>
            <a:off x="971258" y="4316916"/>
            <a:ext cx="7527341" cy="2127097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68DD852A-AA51-B5BE-A98B-68F1487469A5}"/>
              </a:ext>
            </a:extLst>
          </p:cNvPr>
          <p:cNvSpPr txBox="1"/>
          <p:nvPr/>
        </p:nvSpPr>
        <p:spPr>
          <a:xfrm>
            <a:off x="971259" y="1616048"/>
            <a:ext cx="3365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722376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Create new file </a:t>
            </a:r>
            <a:r>
              <a:rPr lang="en-US" b="1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mm_api.h</a:t>
            </a:r>
            <a:endParaRPr lang="en-US" b="1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6FD5D4D-2024-DCC4-37C4-50AA7846C84D}"/>
              </a:ext>
            </a:extLst>
          </p:cNvPr>
          <p:cNvSpPr txBox="1"/>
          <p:nvPr/>
        </p:nvSpPr>
        <p:spPr>
          <a:xfrm>
            <a:off x="971258" y="3794434"/>
            <a:ext cx="3365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22376">
              <a:spcAft>
                <a:spcPts val="600"/>
              </a:spcAft>
            </a:pPr>
            <a:r>
              <a:rPr lang="en-US" dirty="0"/>
              <a:t>Used as: create file “test_app.c”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90D78CD-09FA-F090-B915-71A962E459A0}"/>
              </a:ext>
            </a:extLst>
          </p:cNvPr>
          <p:cNvSpPr txBox="1"/>
          <p:nvPr/>
        </p:nvSpPr>
        <p:spPr>
          <a:xfrm>
            <a:off x="9792726" y="3298133"/>
            <a:ext cx="1313180" cy="369332"/>
          </a:xfrm>
          <a:prstGeom prst="rect">
            <a:avLst/>
          </a:prstGeom>
          <a:solidFill>
            <a:srgbClr val="CCD2D8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mm_uapi.h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372780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28" grpId="0"/>
      <p:bldP spid="29" grpId="0" animBg="1"/>
      <p:bldP spid="30" grpId="0" animBg="1"/>
      <p:bldP spid="31" grpId="0"/>
      <p:bldP spid="3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5999DB-6EB1-B84C-8932-DD0B55A54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842237" cy="1325563"/>
          </a:xfrm>
        </p:spPr>
        <p:txBody>
          <a:bodyPr>
            <a:normAutofit/>
          </a:bodyPr>
          <a:lstStyle/>
          <a:p>
            <a:r>
              <a:rPr lang="en" sz="5600" dirty="0">
                <a:latin typeface="Bell MT" panose="02020503060305020303" pitchFamily="18" charset="0"/>
              </a:rPr>
              <a:t>TABLE OF CONTENTS</a:t>
            </a:r>
            <a:endParaRPr lang="en-US" sz="5600" dirty="0">
              <a:latin typeface="Bell MT" panose="02020503060305020303" pitchFamily="18" charset="0"/>
            </a:endParaRPr>
          </a:p>
        </p:txBody>
      </p:sp>
      <p:cxnSp>
        <p:nvCxnSpPr>
          <p:cNvPr id="1033" name="Straight Connector 1032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8" name="Graphic 12">
            <a:extLst>
              <a:ext uri="{FF2B5EF4-FFF2-40B4-BE49-F238E27FC236}">
                <a16:creationId xmlns:a16="http://schemas.microsoft.com/office/drawing/2014/main" id="{58BDB0EE-D238-415B-9ED8-62AA6AB2A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03882" y="591829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37" name="Graphic 11">
            <a:extLst>
              <a:ext uri="{FF2B5EF4-FFF2-40B4-BE49-F238E27FC236}">
                <a16:creationId xmlns:a16="http://schemas.microsoft.com/office/drawing/2014/main" id="{C5B55FC3-961D-4325-82F1-DE92B0D04E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62662" y="821124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39" name="Graphic 13">
            <a:extLst>
              <a:ext uri="{FF2B5EF4-FFF2-40B4-BE49-F238E27FC236}">
                <a16:creationId xmlns:a16="http://schemas.microsoft.com/office/drawing/2014/main" id="{4C8AB332-D09E-4F28-943C-DABDD4716A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88342" y="1336268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ECEFD9-645D-D9D7-2C86-919FF90F68B6}"/>
              </a:ext>
            </a:extLst>
          </p:cNvPr>
          <p:cNvSpPr txBox="1"/>
          <p:nvPr/>
        </p:nvSpPr>
        <p:spPr>
          <a:xfrm>
            <a:off x="838200" y="1981704"/>
            <a:ext cx="3610548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886968">
              <a:spcAft>
                <a:spcPts val="600"/>
              </a:spcAft>
            </a:pP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01</a:t>
            </a:r>
          </a:p>
          <a:p>
            <a:pPr algn="r" defTabSz="886968">
              <a:spcAft>
                <a:spcPts val="600"/>
              </a:spcAft>
            </a:pPr>
            <a:r>
              <a:rPr lang="en-US" sz="200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Phase 1 – VM Page De(allocation)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A553B9-B1FD-B467-06CD-581272C80500}"/>
              </a:ext>
            </a:extLst>
          </p:cNvPr>
          <p:cNvSpPr txBox="1"/>
          <p:nvPr/>
        </p:nvSpPr>
        <p:spPr>
          <a:xfrm>
            <a:off x="838200" y="3028309"/>
            <a:ext cx="3610548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886968">
              <a:spcAft>
                <a:spcPts val="600"/>
              </a:spcAft>
            </a:pP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02</a:t>
            </a:r>
          </a:p>
          <a:p>
            <a:pPr algn="r" defTabSz="886968">
              <a:spcAft>
                <a:spcPts val="600"/>
              </a:spcAft>
            </a:pPr>
            <a:r>
              <a:rPr lang="en-US" sz="200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Phase 2 – Page Family Registration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B61C6C-C1ED-F4F6-8BA4-E3E81B66FDF1}"/>
              </a:ext>
            </a:extLst>
          </p:cNvPr>
          <p:cNvSpPr txBox="1"/>
          <p:nvPr/>
        </p:nvSpPr>
        <p:spPr>
          <a:xfrm>
            <a:off x="838200" y="4070750"/>
            <a:ext cx="3610548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886968">
              <a:spcAft>
                <a:spcPts val="600"/>
              </a:spcAft>
            </a:pP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03</a:t>
            </a:r>
          </a:p>
          <a:p>
            <a:pPr algn="r" defTabSz="886968">
              <a:spcAft>
                <a:spcPts val="600"/>
              </a:spcAft>
            </a:pPr>
            <a:r>
              <a:rPr lang="en-US" sz="200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Phase 3 – Meta and Data Blocks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27176B-CAD0-FEF1-3B47-1FFB58F37A90}"/>
              </a:ext>
            </a:extLst>
          </p:cNvPr>
          <p:cNvSpPr txBox="1"/>
          <p:nvPr/>
        </p:nvSpPr>
        <p:spPr>
          <a:xfrm>
            <a:off x="7743252" y="1981704"/>
            <a:ext cx="3610548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86968">
              <a:spcAft>
                <a:spcPts val="600"/>
              </a:spcAft>
            </a:pP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05</a:t>
            </a:r>
          </a:p>
          <a:p>
            <a:pPr defTabSz="886968">
              <a:spcAft>
                <a:spcPts val="600"/>
              </a:spcAft>
            </a:pPr>
            <a:r>
              <a:rPr lang="en-US" sz="200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Phase 5 – VM Page Management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84CAA8-A694-CA87-B552-72E6D36566D1}"/>
              </a:ext>
            </a:extLst>
          </p:cNvPr>
          <p:cNvSpPr txBox="1"/>
          <p:nvPr/>
        </p:nvSpPr>
        <p:spPr>
          <a:xfrm>
            <a:off x="838200" y="5117355"/>
            <a:ext cx="3610548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886968">
              <a:spcAft>
                <a:spcPts val="600"/>
              </a:spcAft>
            </a:pP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04</a:t>
            </a:r>
          </a:p>
          <a:p>
            <a:pPr algn="r" defTabSz="886968">
              <a:spcAft>
                <a:spcPts val="600"/>
              </a:spcAft>
            </a:pPr>
            <a:r>
              <a:rPr lang="en-US" sz="200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Phase 4 – Block Splitting and Merging 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80ADB3-5AE1-BDC8-D47A-388211E0DBC2}"/>
              </a:ext>
            </a:extLst>
          </p:cNvPr>
          <p:cNvSpPr txBox="1"/>
          <p:nvPr/>
        </p:nvSpPr>
        <p:spPr>
          <a:xfrm>
            <a:off x="7743252" y="3028309"/>
            <a:ext cx="3610548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86968">
              <a:spcAft>
                <a:spcPts val="600"/>
              </a:spcAft>
            </a:pP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06</a:t>
            </a:r>
          </a:p>
          <a:p>
            <a:pPr defTabSz="886968">
              <a:spcAft>
                <a:spcPts val="600"/>
              </a:spcAft>
            </a:pPr>
            <a:r>
              <a:rPr lang="en-US" sz="200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Phase 6 – Free Data Block Management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7C45F4-2655-32EF-CD99-26246F587935}"/>
              </a:ext>
            </a:extLst>
          </p:cNvPr>
          <p:cNvSpPr txBox="1"/>
          <p:nvPr/>
        </p:nvSpPr>
        <p:spPr>
          <a:xfrm>
            <a:off x="7743252" y="4070751"/>
            <a:ext cx="3610548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86968">
              <a:spcAft>
                <a:spcPts val="600"/>
              </a:spcAft>
            </a:pP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07</a:t>
            </a:r>
          </a:p>
          <a:p>
            <a:pPr defTabSz="886968">
              <a:spcAft>
                <a:spcPts val="600"/>
              </a:spcAft>
            </a:pPr>
            <a:r>
              <a:rPr lang="en-US" sz="200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Phase 7 – Final Push – Implement Xmalloc &amp; Xfree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373CA7-E51A-FC87-5D0F-1BBB0ECF6B3F}"/>
              </a:ext>
            </a:extLst>
          </p:cNvPr>
          <p:cNvSpPr txBox="1"/>
          <p:nvPr/>
        </p:nvSpPr>
        <p:spPr>
          <a:xfrm>
            <a:off x="7743252" y="5121519"/>
            <a:ext cx="361054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86968">
              <a:spcAft>
                <a:spcPts val="600"/>
              </a:spcAft>
            </a:pP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08</a:t>
            </a:r>
          </a:p>
          <a:p>
            <a:pPr defTabSz="886968">
              <a:spcAft>
                <a:spcPts val="600"/>
              </a:spcAft>
            </a:pPr>
            <a:r>
              <a:rPr lang="en-US" sz="200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Phase 8 – </a:t>
            </a:r>
            <a:r>
              <a:rPr lang="en-US" sz="2000" dirty="0">
                <a:solidFill>
                  <a:schemeClr val="accent2"/>
                </a:solidFill>
              </a:rPr>
              <a:t>Implementing Xfree</a:t>
            </a:r>
            <a:endParaRPr lang="en-US" sz="2400" dirty="0">
              <a:solidFill>
                <a:schemeClr val="accent2"/>
              </a:solidFill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6171ED0-A838-1820-A2B8-953E0A81F975}"/>
              </a:ext>
            </a:extLst>
          </p:cNvPr>
          <p:cNvCxnSpPr>
            <a:cxnSpLocks/>
          </p:cNvCxnSpPr>
          <p:nvPr/>
        </p:nvCxnSpPr>
        <p:spPr>
          <a:xfrm flipH="1">
            <a:off x="2228193" y="2583023"/>
            <a:ext cx="233329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1ECAEFC-2666-2A04-AE9F-5851993B1B6B}"/>
              </a:ext>
            </a:extLst>
          </p:cNvPr>
          <p:cNvCxnSpPr>
            <a:cxnSpLocks/>
          </p:cNvCxnSpPr>
          <p:nvPr/>
        </p:nvCxnSpPr>
        <p:spPr>
          <a:xfrm flipH="1">
            <a:off x="2228193" y="2892739"/>
            <a:ext cx="233329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9C9D1F5-8121-B150-88EA-D2FB3630E907}"/>
              </a:ext>
            </a:extLst>
          </p:cNvPr>
          <p:cNvCxnSpPr>
            <a:cxnSpLocks/>
          </p:cNvCxnSpPr>
          <p:nvPr/>
        </p:nvCxnSpPr>
        <p:spPr>
          <a:xfrm flipH="1">
            <a:off x="2995115" y="3628803"/>
            <a:ext cx="62701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57074C6-F6F7-2FF3-81FC-D296AF2E3FA7}"/>
              </a:ext>
            </a:extLst>
          </p:cNvPr>
          <p:cNvCxnSpPr>
            <a:cxnSpLocks/>
          </p:cNvCxnSpPr>
          <p:nvPr/>
        </p:nvCxnSpPr>
        <p:spPr>
          <a:xfrm flipH="1">
            <a:off x="2995115" y="3917498"/>
            <a:ext cx="62701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5913E2DE-4F7F-A534-4922-76F42EE2E1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991" b="94907" l="10000" r="90000">
                        <a14:foregroundMark x1="46615" y1="8241" x2="52292" y2="7083"/>
                        <a14:foregroundMark x1="52292" y1="7083" x2="54870" y2="9491"/>
                        <a14:foregroundMark x1="45000" y1="87963" x2="40182" y2="90833"/>
                        <a14:foregroundMark x1="56875" y1="84861" x2="59688" y2="90880"/>
                        <a14:foregroundMark x1="59688" y1="90880" x2="64427" y2="91204"/>
                        <a14:foregroundMark x1="45313" y1="90556" x2="36458" y2="91111"/>
                        <a14:foregroundMark x1="36458" y1="91111" x2="40807" y2="94722"/>
                        <a14:foregroundMark x1="57031" y1="91389" x2="61380" y2="94907"/>
                        <a14:foregroundMark x1="61380" y1="94907" x2="57396" y2="92037"/>
                        <a14:foregroundMark x1="57396" y1="92037" x2="57109" y2="91389"/>
                        <a14:backgroundMark x1="45156" y1="92454" x2="45156" y2="92454"/>
                        <a14:backgroundMark x1="44635" y1="93704" x2="44635" y2="93704"/>
                        <a14:backgroundMark x1="44714" y1="93704" x2="44714" y2="93704"/>
                        <a14:backgroundMark x1="44766" y1="93287" x2="44766" y2="93287"/>
                        <a14:backgroundMark x1="44922" y1="92731" x2="44922" y2="92731"/>
                        <a14:backgroundMark x1="44479" y1="93704" x2="44479" y2="93704"/>
                        <a14:backgroundMark x1="30339" y1="90417" x2="30339" y2="90417"/>
                        <a14:backgroundMark x1="30052" y1="90324" x2="30052" y2="90324"/>
                        <a14:backgroundMark x1="44479" y1="94259" x2="44479" y2="94259"/>
                        <a14:backgroundMark x1="44818" y1="93704" x2="44818" y2="93704"/>
                        <a14:backgroundMark x1="45026" y1="92870" x2="45026" y2="92870"/>
                        <a14:backgroundMark x1="45026" y1="92130" x2="45026" y2="92130"/>
                        <a14:backgroundMark x1="44844" y1="92731" x2="44844" y2="92731"/>
                        <a14:backgroundMark x1="45156" y1="92130" x2="45156" y2="92130"/>
                        <a14:backgroundMark x1="45078" y1="91667" x2="45078" y2="91667"/>
                        <a14:backgroundMark x1="45052" y1="91806" x2="45052" y2="91806"/>
                        <a14:backgroundMark x1="65755" y1="91250" x2="65755" y2="91250"/>
                        <a14:backgroundMark x1="65755" y1="91250" x2="65443" y2="90556"/>
                        <a14:backgroundMark x1="64948" y1="91204" x2="65391" y2="9083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372094" y="2451997"/>
            <a:ext cx="5447813" cy="3237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17650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" dur="600" fill="hold"/>
                                        <p:tgtEl>
                                          <p:spTgt spid="22"/>
                                        </p:tgtEl>
                                      </p:cBhvr>
                                      <p:by x="45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6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5" dur="600" fill="hold"/>
                                        <p:tgtEl>
                                          <p:spTgt spid="23"/>
                                        </p:tgtEl>
                                      </p:cBhvr>
                                      <p:by x="45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3346177D-ADC4-4968-B747-5CFCD390B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DFED8A-E934-C0CE-C470-AB2BA71B2A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6502" y="2405894"/>
            <a:ext cx="5754896" cy="3197464"/>
          </a:xfrm>
        </p:spPr>
        <p:txBody>
          <a:bodyPr anchor="t">
            <a:normAutofit/>
          </a:bodyPr>
          <a:lstStyle/>
          <a:p>
            <a:pPr marL="0" indent="0" defTabSz="886968">
              <a:spcAft>
                <a:spcPts val="600"/>
              </a:spcAft>
              <a:buNone/>
            </a:pPr>
            <a:r>
              <a:rPr lang="en-US" b="1" kern="1200" dirty="0">
                <a:solidFill>
                  <a:schemeClr val="tx1"/>
                </a:solidFill>
                <a:latin typeface="Bell MT" panose="02020503060305020303" pitchFamily="18" charset="0"/>
              </a:rPr>
              <a:t>03</a:t>
            </a:r>
          </a:p>
          <a:p>
            <a:pPr marL="0" indent="0" defTabSz="886968">
              <a:spcAft>
                <a:spcPts val="600"/>
              </a:spcAft>
              <a:buNone/>
            </a:pPr>
            <a:r>
              <a:rPr lang="en-US" sz="2800" kern="1200" dirty="0">
                <a:solidFill>
                  <a:schemeClr val="accent2"/>
                </a:solidFill>
                <a:latin typeface="Bell MT" panose="02020503060305020303" pitchFamily="18" charset="0"/>
              </a:rPr>
              <a:t>Phase 3 – Meta and Data Blocks</a:t>
            </a:r>
            <a:endParaRPr lang="en-US" sz="3200" dirty="0">
              <a:solidFill>
                <a:schemeClr val="accent2"/>
              </a:solidFill>
              <a:latin typeface="Bell MT" panose="02020503060305020303" pitchFamily="18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844A943-BF79-4FEA-ABB1-3BD54D236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90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437CC72-F4A8-4DC3-AFAB-D22C482C8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0E7CF36-93FB-7FBC-85FC-48AD8A9F28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991" b="94907" l="10000" r="90000">
                        <a14:foregroundMark x1="46615" y1="8241" x2="52292" y2="7083"/>
                        <a14:foregroundMark x1="52292" y1="7083" x2="54870" y2="9491"/>
                        <a14:foregroundMark x1="45000" y1="87963" x2="40182" y2="90833"/>
                        <a14:foregroundMark x1="56875" y1="84861" x2="59688" y2="90880"/>
                        <a14:foregroundMark x1="59688" y1="90880" x2="64427" y2="91204"/>
                        <a14:foregroundMark x1="45313" y1="90556" x2="36458" y2="91111"/>
                        <a14:foregroundMark x1="36458" y1="91111" x2="40807" y2="94722"/>
                        <a14:foregroundMark x1="57031" y1="91389" x2="61380" y2="94907"/>
                        <a14:foregroundMark x1="61380" y1="94907" x2="57396" y2="92037"/>
                        <a14:foregroundMark x1="57396" y1="92037" x2="57109" y2="91389"/>
                        <a14:backgroundMark x1="45156" y1="92454" x2="45156" y2="92454"/>
                        <a14:backgroundMark x1="44635" y1="93704" x2="44635" y2="93704"/>
                        <a14:backgroundMark x1="44714" y1="93704" x2="44714" y2="93704"/>
                        <a14:backgroundMark x1="44766" y1="93287" x2="44766" y2="93287"/>
                        <a14:backgroundMark x1="44922" y1="92731" x2="44922" y2="92731"/>
                        <a14:backgroundMark x1="44479" y1="93704" x2="44479" y2="93704"/>
                        <a14:backgroundMark x1="30339" y1="90417" x2="30339" y2="90417"/>
                        <a14:backgroundMark x1="30052" y1="90324" x2="30052" y2="90324"/>
                        <a14:backgroundMark x1="44479" y1="94259" x2="44479" y2="94259"/>
                        <a14:backgroundMark x1="44818" y1="93704" x2="44818" y2="93704"/>
                        <a14:backgroundMark x1="45026" y1="92870" x2="45026" y2="92870"/>
                        <a14:backgroundMark x1="45026" y1="92130" x2="45026" y2="92130"/>
                        <a14:backgroundMark x1="44844" y1="92731" x2="44844" y2="92731"/>
                        <a14:backgroundMark x1="45156" y1="92130" x2="45156" y2="92130"/>
                        <a14:backgroundMark x1="45078" y1="91667" x2="45078" y2="91667"/>
                        <a14:backgroundMark x1="45052" y1="91806" x2="45052" y2="91806"/>
                        <a14:backgroundMark x1="65755" y1="91250" x2="65755" y2="91250"/>
                        <a14:backgroundMark x1="65755" y1="91250" x2="65443" y2="90556"/>
                        <a14:backgroundMark x1="64948" y1="91204" x2="65391" y2="9083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336389" y="694532"/>
            <a:ext cx="8308792" cy="5011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1395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1500B4A4-B1F1-41EA-886A-B8A210DBC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E55A99C-0BDC-4DBE-8E40-9FA66F629F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C9789320-145F-94FA-18C4-7982D56050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5983896"/>
              </p:ext>
            </p:extLst>
          </p:nvPr>
        </p:nvGraphicFramePr>
        <p:xfrm>
          <a:off x="3532608" y="1008120"/>
          <a:ext cx="1627600" cy="3578939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627600">
                  <a:extLst>
                    <a:ext uri="{9D8B030D-6E8A-4147-A177-3AD203B41FA5}">
                      <a16:colId xmlns:a16="http://schemas.microsoft.com/office/drawing/2014/main" val="3030943157"/>
                    </a:ext>
                  </a:extLst>
                </a:gridCol>
              </a:tblGrid>
              <a:tr h="51517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206302"/>
                  </a:ext>
                </a:extLst>
              </a:tr>
              <a:tr h="61275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797701"/>
                  </a:ext>
                </a:extLst>
              </a:tr>
              <a:tr h="61275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8222094"/>
                  </a:ext>
                </a:extLst>
              </a:tr>
              <a:tr h="61275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0085203"/>
                  </a:ext>
                </a:extLst>
              </a:tr>
              <a:tr h="61275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4845798"/>
                  </a:ext>
                </a:extLst>
              </a:tr>
              <a:tr h="61275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369734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6AD64135-7C82-1023-6532-756ECA384D5E}"/>
              </a:ext>
            </a:extLst>
          </p:cNvPr>
          <p:cNvSpPr/>
          <p:nvPr/>
        </p:nvSpPr>
        <p:spPr>
          <a:xfrm>
            <a:off x="3532606" y="4406363"/>
            <a:ext cx="1627599" cy="16409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541BCA4-6522-C860-CE24-3878D671E6FD}"/>
              </a:ext>
            </a:extLst>
          </p:cNvPr>
          <p:cNvSpPr/>
          <p:nvPr/>
        </p:nvSpPr>
        <p:spPr>
          <a:xfrm>
            <a:off x="949571" y="1666379"/>
            <a:ext cx="1429658" cy="33250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30037F3-8916-F2BE-D55E-26085A6A7132}"/>
              </a:ext>
            </a:extLst>
          </p:cNvPr>
          <p:cNvSpPr/>
          <p:nvPr/>
        </p:nvSpPr>
        <p:spPr>
          <a:xfrm>
            <a:off x="949571" y="2335708"/>
            <a:ext cx="1429658" cy="16409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6E1B022-B6E2-6A21-BBC8-D08D1C0C6A92}"/>
              </a:ext>
            </a:extLst>
          </p:cNvPr>
          <p:cNvSpPr/>
          <p:nvPr/>
        </p:nvSpPr>
        <p:spPr>
          <a:xfrm>
            <a:off x="3532606" y="3957265"/>
            <a:ext cx="1627599" cy="44909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07EA634-2FF8-B6C3-EA2E-F0721DE47CFF}"/>
              </a:ext>
            </a:extLst>
          </p:cNvPr>
          <p:cNvSpPr/>
          <p:nvPr/>
        </p:nvSpPr>
        <p:spPr>
          <a:xfrm>
            <a:off x="3532606" y="3823399"/>
            <a:ext cx="1627599" cy="16409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9F80B2B-8909-2DEA-D95D-0E30A492400A}"/>
              </a:ext>
            </a:extLst>
          </p:cNvPr>
          <p:cNvSpPr/>
          <p:nvPr/>
        </p:nvSpPr>
        <p:spPr>
          <a:xfrm>
            <a:off x="3532606" y="3374302"/>
            <a:ext cx="1627599" cy="44909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F04C959-3E8A-2106-1EDB-81B77AEAE7E6}"/>
              </a:ext>
            </a:extLst>
          </p:cNvPr>
          <p:cNvSpPr/>
          <p:nvPr/>
        </p:nvSpPr>
        <p:spPr>
          <a:xfrm>
            <a:off x="3532606" y="3210208"/>
            <a:ext cx="1627599" cy="16409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3B1298A-FDAC-B342-8306-298172E40B92}"/>
              </a:ext>
            </a:extLst>
          </p:cNvPr>
          <p:cNvSpPr/>
          <p:nvPr/>
        </p:nvSpPr>
        <p:spPr>
          <a:xfrm>
            <a:off x="3532606" y="2761111"/>
            <a:ext cx="1627599" cy="44909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20AE10C-972B-722C-FA14-F3A64BC5841E}"/>
              </a:ext>
            </a:extLst>
          </p:cNvPr>
          <p:cNvSpPr txBox="1"/>
          <p:nvPr/>
        </p:nvSpPr>
        <p:spPr>
          <a:xfrm>
            <a:off x="2379229" y="2255546"/>
            <a:ext cx="1074012" cy="3332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795528">
              <a:spcAft>
                <a:spcPts val="600"/>
              </a:spcAft>
            </a:pPr>
            <a:r>
              <a:rPr lang="en-US" sz="1566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Meta Data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66D51E2-B8E4-2342-9E91-74CB3A25CF02}"/>
              </a:ext>
            </a:extLst>
          </p:cNvPr>
          <p:cNvSpPr txBox="1"/>
          <p:nvPr/>
        </p:nvSpPr>
        <p:spPr>
          <a:xfrm>
            <a:off x="2379229" y="1666379"/>
            <a:ext cx="1127681" cy="3332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795528">
              <a:spcAft>
                <a:spcPts val="600"/>
              </a:spcAft>
            </a:pPr>
            <a:r>
              <a:rPr lang="en-US" sz="1566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 Block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A139F23-A27D-D35D-E58C-5BA229C44253}"/>
              </a:ext>
            </a:extLst>
          </p:cNvPr>
          <p:cNvSpPr txBox="1"/>
          <p:nvPr/>
        </p:nvSpPr>
        <p:spPr>
          <a:xfrm>
            <a:off x="3660066" y="4570677"/>
            <a:ext cx="1372683" cy="3332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795528">
              <a:spcAft>
                <a:spcPts val="600"/>
              </a:spcAft>
            </a:pPr>
            <a:r>
              <a:rPr lang="en-US" sz="1566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 VM Page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BBC4EBB-4753-9C6F-9C7C-AEAD06D8A323}"/>
              </a:ext>
            </a:extLst>
          </p:cNvPr>
          <p:cNvSpPr txBox="1"/>
          <p:nvPr/>
        </p:nvSpPr>
        <p:spPr>
          <a:xfrm>
            <a:off x="949571" y="5371880"/>
            <a:ext cx="11447686" cy="14003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48603" indent="-248603" defTabSz="795528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1725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Meta block is responsible to store meta information of its data block + Maintain chains of free and allocated blocks.</a:t>
            </a:r>
          </a:p>
          <a:p>
            <a:pPr marL="248603" indent="-248603" defTabSz="795528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1725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 block is a chunk of VM page which is given to application for use.</a:t>
            </a:r>
          </a:p>
          <a:p>
            <a:pPr marL="248603" indent="-248603" defTabSz="795528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1725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Application don’t know anything about Meta blocks.</a:t>
            </a:r>
          </a:p>
          <a:p>
            <a:pPr marL="248603" indent="-248603" defTabSz="795528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1725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block, whether allocated or freed, is guarded by its Meta block.</a:t>
            </a:r>
            <a:endParaRPr lang="en-US" sz="1725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1DCBBC4-178D-F068-783B-9B9EB0971A9D}"/>
              </a:ext>
            </a:extLst>
          </p:cNvPr>
          <p:cNvSpPr txBox="1"/>
          <p:nvPr/>
        </p:nvSpPr>
        <p:spPr>
          <a:xfrm>
            <a:off x="5860360" y="3210208"/>
            <a:ext cx="2770456" cy="1000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95528">
              <a:spcAft>
                <a:spcPts val="600"/>
              </a:spcAft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VM Pages to store </a:t>
            </a:r>
            <a:r>
              <a:rPr lang="en-US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Page Families</a:t>
            </a:r>
          </a:p>
          <a:p>
            <a:pPr defTabSz="795528">
              <a:spcAft>
                <a:spcPts val="600"/>
              </a:spcAft>
            </a:pPr>
            <a:r>
              <a:rPr lang="en-US" b="1" i="1" kern="1200" dirty="0">
                <a:solidFill>
                  <a:schemeClr val="accent6"/>
                </a:solidFill>
              </a:rPr>
              <a:t>(vm_page_for_families_t)</a:t>
            </a:r>
            <a:endParaRPr lang="en-US" sz="2400" b="1" i="1" dirty="0">
              <a:solidFill>
                <a:schemeClr val="accent6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2BB10DE-BE95-82EE-08A4-C8634CEA97C5}"/>
              </a:ext>
            </a:extLst>
          </p:cNvPr>
          <p:cNvSpPr txBox="1"/>
          <p:nvPr/>
        </p:nvSpPr>
        <p:spPr>
          <a:xfrm>
            <a:off x="8942050" y="3287553"/>
            <a:ext cx="2863471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95528">
              <a:spcAft>
                <a:spcPts val="600"/>
              </a:spcAft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VM Pages for </a:t>
            </a:r>
            <a:r>
              <a:rPr lang="en-US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alloc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/de-</a:t>
            </a:r>
            <a:r>
              <a:rPr lang="en-US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alloc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memory to application </a:t>
            </a:r>
            <a:r>
              <a:rPr lang="en-US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 VM Pages</a:t>
            </a:r>
          </a:p>
          <a:p>
            <a:pPr defTabSz="795528">
              <a:spcAft>
                <a:spcPts val="600"/>
              </a:spcAft>
            </a:pPr>
            <a:r>
              <a:rPr lang="en-US" b="1" i="1" kern="1200" dirty="0">
                <a:solidFill>
                  <a:schemeClr val="accent6"/>
                </a:solidFill>
              </a:rPr>
              <a:t>(</a:t>
            </a:r>
            <a:r>
              <a:rPr lang="en-US" b="1" i="1" kern="1200" dirty="0" err="1">
                <a:solidFill>
                  <a:schemeClr val="accent6"/>
                </a:solidFill>
              </a:rPr>
              <a:t>vm_page_t</a:t>
            </a:r>
            <a:r>
              <a:rPr lang="en-US" b="1" i="1" kern="1200" dirty="0">
                <a:solidFill>
                  <a:schemeClr val="accent6"/>
                </a:solidFill>
              </a:rPr>
              <a:t>)</a:t>
            </a:r>
            <a:endParaRPr lang="en-US" sz="2400" b="1" i="1" dirty="0">
              <a:solidFill>
                <a:schemeClr val="accent6"/>
              </a:solidFill>
            </a:endParaRPr>
          </a:p>
        </p:txBody>
      </p:sp>
      <p:sp>
        <p:nvSpPr>
          <p:cNvPr id="25" name="Right Brace 24">
            <a:extLst>
              <a:ext uri="{FF2B5EF4-FFF2-40B4-BE49-F238E27FC236}">
                <a16:creationId xmlns:a16="http://schemas.microsoft.com/office/drawing/2014/main" id="{4F06C58A-28E7-A7F5-0A4A-DE106BE71BEA}"/>
              </a:ext>
            </a:extLst>
          </p:cNvPr>
          <p:cNvSpPr/>
          <p:nvPr/>
        </p:nvSpPr>
        <p:spPr>
          <a:xfrm rot="16200000">
            <a:off x="8163127" y="1582937"/>
            <a:ext cx="720115" cy="2543706"/>
          </a:xfrm>
          <a:prstGeom prst="rightBrace">
            <a:avLst>
              <a:gd name="adj1" fmla="val 8333"/>
              <a:gd name="adj2" fmla="val 44921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536971A-C6F9-BE1C-0713-F17FA2854F21}"/>
              </a:ext>
            </a:extLst>
          </p:cNvPr>
          <p:cNvSpPr txBox="1"/>
          <p:nvPr/>
        </p:nvSpPr>
        <p:spPr>
          <a:xfrm>
            <a:off x="7842291" y="2152856"/>
            <a:ext cx="1177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95528">
              <a:spcAft>
                <a:spcPts val="600"/>
              </a:spcAft>
            </a:pPr>
            <a:r>
              <a:rPr lang="en-US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VM Pages</a:t>
            </a:r>
            <a:endParaRPr lang="en-US" sz="2400" b="1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75D0D16-2636-9401-E32A-71921B963A7D}"/>
              </a:ext>
            </a:extLst>
          </p:cNvPr>
          <p:cNvSpPr txBox="1"/>
          <p:nvPr/>
        </p:nvSpPr>
        <p:spPr>
          <a:xfrm>
            <a:off x="722376" y="117668"/>
            <a:ext cx="41793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kern="1200" dirty="0">
                <a:latin typeface="Aptos Display (Headings)"/>
              </a:rPr>
              <a:t>Meta and Data Blocks</a:t>
            </a:r>
            <a:endParaRPr lang="en-US" sz="3200" dirty="0">
              <a:latin typeface="Aptos Display (Headings)"/>
            </a:endParaRPr>
          </a:p>
        </p:txBody>
      </p:sp>
    </p:spTree>
    <p:extLst>
      <p:ext uri="{BB962C8B-B14F-4D97-AF65-F5344CB8AC3E}">
        <p14:creationId xmlns:p14="http://schemas.microsoft.com/office/powerpoint/2010/main" val="338216229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/>
      <p:bldP spid="20" grpId="0"/>
      <p:bldP spid="21" grpId="0"/>
      <p:bldP spid="23" grpId="0"/>
      <p:bldP spid="24" grpId="0"/>
      <p:bldP spid="25" grpId="0" animBg="1"/>
      <p:bldP spid="2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Freeform 6">
            <a:extLst>
              <a:ext uri="{FF2B5EF4-FFF2-40B4-BE49-F238E27FC236}">
                <a16:creationId xmlns:a16="http://schemas.microsoft.com/office/drawing/2014/main" id="{69D184B2-2226-4E31-BCCB-444330767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118533" y="918266"/>
            <a:ext cx="706127" cy="5863534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" name="Freeform 7">
            <a:extLst>
              <a:ext uri="{FF2B5EF4-FFF2-40B4-BE49-F238E27FC236}">
                <a16:creationId xmlns:a16="http://schemas.microsoft.com/office/drawing/2014/main" id="{1AC4D4E3-486A-464A-8EC8-D448810972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117879" y="643467"/>
            <a:ext cx="420307" cy="5668919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64DE13E-58EB-4475-B79C-0D4FC65123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38387" y="643467"/>
            <a:ext cx="10933503" cy="5391944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F550841-8B77-4303-0503-1058C82DE633}"/>
              </a:ext>
            </a:extLst>
          </p:cNvPr>
          <p:cNvSpPr txBox="1"/>
          <p:nvPr/>
        </p:nvSpPr>
        <p:spPr>
          <a:xfrm>
            <a:off x="863778" y="909403"/>
            <a:ext cx="46498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724205">
              <a:spcAft>
                <a:spcPts val="432"/>
              </a:spcAft>
            </a:pPr>
            <a:r>
              <a:rPr lang="en-US" sz="3200" b="1" kern="1200" dirty="0">
                <a:solidFill>
                  <a:schemeClr val="tx1"/>
                </a:solidFill>
                <a:latin typeface="Aptos Display (Headings)"/>
              </a:rPr>
              <a:t>Meta block data structure</a:t>
            </a:r>
            <a:endParaRPr lang="en-US" sz="4000" b="1" dirty="0">
              <a:latin typeface="Aptos Display (Headings)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CC37501-BEFD-0D42-1E20-A416A43695E8}"/>
              </a:ext>
            </a:extLst>
          </p:cNvPr>
          <p:cNvSpPr txBox="1"/>
          <p:nvPr/>
        </p:nvSpPr>
        <p:spPr>
          <a:xfrm>
            <a:off x="863778" y="1494178"/>
            <a:ext cx="3319755" cy="19360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724205">
              <a:spcAft>
                <a:spcPts val="432"/>
              </a:spcAft>
            </a:pPr>
            <a:r>
              <a:rPr lang="en-US" sz="1426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Typedef struct block_meta_data_ {</a:t>
            </a:r>
          </a:p>
          <a:p>
            <a:pPr defTabSz="724205">
              <a:spcAft>
                <a:spcPts val="432"/>
              </a:spcAft>
            </a:pPr>
            <a:r>
              <a:rPr lang="en-US" sz="1426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vm_bool_t is_free ;</a:t>
            </a:r>
          </a:p>
          <a:p>
            <a:pPr defTabSz="724205">
              <a:spcAft>
                <a:spcPts val="432"/>
              </a:spcAft>
            </a:pPr>
            <a:r>
              <a:rPr lang="en-US" sz="1426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uint32_t block_size;</a:t>
            </a:r>
          </a:p>
          <a:p>
            <a:pPr defTabSz="724205">
              <a:spcAft>
                <a:spcPts val="432"/>
              </a:spcAft>
            </a:pPr>
            <a:r>
              <a:rPr lang="en-US" sz="1426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struct block_meta_data_ *prev_block;</a:t>
            </a:r>
          </a:p>
          <a:p>
            <a:pPr defTabSz="724205">
              <a:spcAft>
                <a:spcPts val="432"/>
              </a:spcAft>
            </a:pPr>
            <a:r>
              <a:rPr lang="en-US" sz="1426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struct block_meta_data_ *next_block;</a:t>
            </a:r>
          </a:p>
          <a:p>
            <a:pPr defTabSz="724205">
              <a:spcAft>
                <a:spcPts val="432"/>
              </a:spcAft>
            </a:pPr>
            <a:r>
              <a:rPr lang="en-US" sz="1426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</a:p>
          <a:p>
            <a:pPr defTabSz="724205">
              <a:spcAft>
                <a:spcPts val="432"/>
              </a:spcAft>
            </a:pPr>
            <a:r>
              <a:rPr lang="en-US" sz="1426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 </a:t>
            </a:r>
            <a:r>
              <a:rPr lang="en-US" sz="1426" b="1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block_meta_data_t</a:t>
            </a:r>
            <a:r>
              <a:rPr lang="en-US" sz="1426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  <a:endParaRPr lang="en-US" dirty="0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B6FBF366-A6DE-FF1E-D89B-ED11AF88C66C}"/>
              </a:ext>
            </a:extLst>
          </p:cNvPr>
          <p:cNvGrpSpPr/>
          <p:nvPr/>
        </p:nvGrpSpPr>
        <p:grpSpPr>
          <a:xfrm>
            <a:off x="9120759" y="4317886"/>
            <a:ext cx="1622852" cy="1572023"/>
            <a:chOff x="5124521" y="4463846"/>
            <a:chExt cx="1627600" cy="1551217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13FA7C95-309D-29FA-8625-9A4936AD6E55}"/>
                </a:ext>
              </a:extLst>
            </p:cNvPr>
            <p:cNvSpPr/>
            <p:nvPr/>
          </p:nvSpPr>
          <p:spPr>
            <a:xfrm>
              <a:off x="5124521" y="5097315"/>
              <a:ext cx="1627600" cy="917748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8C77D05A-1FCE-25DB-B641-C876541D31FC}"/>
                </a:ext>
              </a:extLst>
            </p:cNvPr>
            <p:cNvSpPr/>
            <p:nvPr/>
          </p:nvSpPr>
          <p:spPr>
            <a:xfrm>
              <a:off x="5124521" y="4463846"/>
              <a:ext cx="1627599" cy="633470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B09463B6-1886-1247-ACCB-919EA722DA29}"/>
              </a:ext>
            </a:extLst>
          </p:cNvPr>
          <p:cNvGrpSpPr/>
          <p:nvPr/>
        </p:nvGrpSpPr>
        <p:grpSpPr>
          <a:xfrm>
            <a:off x="9120759" y="3091045"/>
            <a:ext cx="1622852" cy="1213707"/>
            <a:chOff x="6378463" y="3336513"/>
            <a:chExt cx="1613610" cy="1213707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15E4FC53-800C-A99D-40A2-00218C921038}"/>
                </a:ext>
              </a:extLst>
            </p:cNvPr>
            <p:cNvSpPr/>
            <p:nvPr/>
          </p:nvSpPr>
          <p:spPr>
            <a:xfrm>
              <a:off x="6378463" y="3632472"/>
              <a:ext cx="1613610" cy="917748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3D51580E-C497-25E9-A8AA-391C71599E18}"/>
                </a:ext>
              </a:extLst>
            </p:cNvPr>
            <p:cNvSpPr/>
            <p:nvPr/>
          </p:nvSpPr>
          <p:spPr>
            <a:xfrm>
              <a:off x="6378463" y="3336513"/>
              <a:ext cx="1613610" cy="282825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3C05A38E-0B21-297D-8ABF-783125CA69DC}"/>
              </a:ext>
            </a:extLst>
          </p:cNvPr>
          <p:cNvGrpSpPr/>
          <p:nvPr/>
        </p:nvGrpSpPr>
        <p:grpSpPr>
          <a:xfrm>
            <a:off x="9120759" y="918266"/>
            <a:ext cx="1622853" cy="2172779"/>
            <a:chOff x="5825600" y="3036357"/>
            <a:chExt cx="1602809" cy="2172779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14A03B99-3802-9704-C465-E25AC2D31020}"/>
                </a:ext>
              </a:extLst>
            </p:cNvPr>
            <p:cNvSpPr/>
            <p:nvPr/>
          </p:nvSpPr>
          <p:spPr>
            <a:xfrm>
              <a:off x="5825600" y="4291388"/>
              <a:ext cx="1602809" cy="917748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42BAD65F-62F8-8866-F53B-F7BF6637D190}"/>
                </a:ext>
              </a:extLst>
            </p:cNvPr>
            <p:cNvSpPr/>
            <p:nvPr/>
          </p:nvSpPr>
          <p:spPr>
            <a:xfrm>
              <a:off x="5825600" y="3036357"/>
              <a:ext cx="1602809" cy="1255031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2" name="TextBox 81">
            <a:extLst>
              <a:ext uri="{FF2B5EF4-FFF2-40B4-BE49-F238E27FC236}">
                <a16:creationId xmlns:a16="http://schemas.microsoft.com/office/drawing/2014/main" id="{B4FE44AD-BFB2-B49A-94E4-B82728219827}"/>
              </a:ext>
            </a:extLst>
          </p:cNvPr>
          <p:cNvSpPr txBox="1"/>
          <p:nvPr/>
        </p:nvSpPr>
        <p:spPr>
          <a:xfrm>
            <a:off x="8211210" y="3667446"/>
            <a:ext cx="662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MB2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D402E022-1FFF-2207-566D-68D8ED256A85}"/>
              </a:ext>
            </a:extLst>
          </p:cNvPr>
          <p:cNvSpPr txBox="1"/>
          <p:nvPr/>
        </p:nvSpPr>
        <p:spPr>
          <a:xfrm>
            <a:off x="8211210" y="2509206"/>
            <a:ext cx="662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MB3</a:t>
            </a:r>
          </a:p>
        </p:txBody>
      </p:sp>
      <p:graphicFrame>
        <p:nvGraphicFramePr>
          <p:cNvPr id="84" name="Table 83">
            <a:extLst>
              <a:ext uri="{FF2B5EF4-FFF2-40B4-BE49-F238E27FC236}">
                <a16:creationId xmlns:a16="http://schemas.microsoft.com/office/drawing/2014/main" id="{4352029A-45BE-E20F-7BAA-C0259134FD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0418009"/>
              </p:ext>
            </p:extLst>
          </p:nvPr>
        </p:nvGraphicFramePr>
        <p:xfrm>
          <a:off x="863778" y="3958362"/>
          <a:ext cx="629902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630">
                  <a:extLst>
                    <a:ext uri="{9D8B030D-6E8A-4147-A177-3AD203B41FA5}">
                      <a16:colId xmlns:a16="http://schemas.microsoft.com/office/drawing/2014/main" val="2297576223"/>
                    </a:ext>
                  </a:extLst>
                </a:gridCol>
                <a:gridCol w="4458392">
                  <a:extLst>
                    <a:ext uri="{9D8B030D-6E8A-4147-A177-3AD203B41FA5}">
                      <a16:colId xmlns:a16="http://schemas.microsoft.com/office/drawing/2014/main" val="25458000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Meta-block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Offset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87396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0628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MB2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</a:t>
                      </a:r>
                      <a:r>
                        <a:rPr lang="en-US" sz="1400" b="0" dirty="0"/>
                        <a:t>eta_data_size </a:t>
                      </a:r>
                      <a:r>
                        <a:rPr lang="en-US" sz="1400" b="0" i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 MB1.block_size</a:t>
                      </a:r>
                      <a:endParaRPr 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3826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MB3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 2 * m</a:t>
                      </a:r>
                      <a:r>
                        <a:rPr lang="en-US" sz="1400" b="0" dirty="0"/>
                        <a:t>eta_data_size </a:t>
                      </a:r>
                      <a:r>
                        <a:rPr lang="en-US" sz="1400" b="0" i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 MB1.block_size + MB2.block_size </a:t>
                      </a:r>
                      <a:endParaRPr 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7493712"/>
                  </a:ext>
                </a:extLst>
              </a:tr>
            </a:tbl>
          </a:graphicData>
        </a:graphic>
      </p:graphicFrame>
      <p:sp>
        <p:nvSpPr>
          <p:cNvPr id="85" name="TextBox 84">
            <a:extLst>
              <a:ext uri="{FF2B5EF4-FFF2-40B4-BE49-F238E27FC236}">
                <a16:creationId xmlns:a16="http://schemas.microsoft.com/office/drawing/2014/main" id="{28BA61D7-43FA-D426-A6D6-09C8712FDCC9}"/>
              </a:ext>
            </a:extLst>
          </p:cNvPr>
          <p:cNvSpPr txBox="1"/>
          <p:nvPr/>
        </p:nvSpPr>
        <p:spPr>
          <a:xfrm>
            <a:off x="863778" y="3496617"/>
            <a:ext cx="4580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m</a:t>
            </a:r>
            <a:r>
              <a:rPr lang="en-US" sz="1800" b="0" dirty="0">
                <a:solidFill>
                  <a:schemeClr val="accent6"/>
                </a:solidFill>
              </a:rPr>
              <a:t>eta_data_size = sizeof(</a:t>
            </a:r>
            <a:r>
              <a:rPr lang="en-US" sz="1800" b="0" i="1" kern="1200" dirty="0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block_meta_data_t)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87" name="Arrow: Curved Right 86">
            <a:extLst>
              <a:ext uri="{FF2B5EF4-FFF2-40B4-BE49-F238E27FC236}">
                <a16:creationId xmlns:a16="http://schemas.microsoft.com/office/drawing/2014/main" id="{DF3D307D-C0ED-2413-5871-508F308CB1EB}"/>
              </a:ext>
            </a:extLst>
          </p:cNvPr>
          <p:cNvSpPr/>
          <p:nvPr/>
        </p:nvSpPr>
        <p:spPr>
          <a:xfrm rot="10800000">
            <a:off x="10673356" y="2955955"/>
            <a:ext cx="479648" cy="1348796"/>
          </a:xfrm>
          <a:prstGeom prst="curved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8" name="Arrow: Curved Right 87">
            <a:extLst>
              <a:ext uri="{FF2B5EF4-FFF2-40B4-BE49-F238E27FC236}">
                <a16:creationId xmlns:a16="http://schemas.microsoft.com/office/drawing/2014/main" id="{6F92A3C4-B294-9BCD-4C9D-7114DFCE218D}"/>
              </a:ext>
            </a:extLst>
          </p:cNvPr>
          <p:cNvSpPr/>
          <p:nvPr/>
        </p:nvSpPr>
        <p:spPr>
          <a:xfrm>
            <a:off x="8735236" y="3930739"/>
            <a:ext cx="444520" cy="2008995"/>
          </a:xfrm>
          <a:prstGeom prst="curved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0D19FA6-D0EB-4260-4E35-C55CB7A84EA5}"/>
              </a:ext>
            </a:extLst>
          </p:cNvPr>
          <p:cNvSpPr txBox="1"/>
          <p:nvPr/>
        </p:nvSpPr>
        <p:spPr>
          <a:xfrm>
            <a:off x="8216632" y="5240214"/>
            <a:ext cx="662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MB1</a:t>
            </a:r>
          </a:p>
        </p:txBody>
      </p:sp>
      <p:sp>
        <p:nvSpPr>
          <p:cNvPr id="89" name="Arrow: Curved Right 88">
            <a:extLst>
              <a:ext uri="{FF2B5EF4-FFF2-40B4-BE49-F238E27FC236}">
                <a16:creationId xmlns:a16="http://schemas.microsoft.com/office/drawing/2014/main" id="{970997BF-FDFA-C2CE-75F6-75AC7566CE06}"/>
              </a:ext>
            </a:extLst>
          </p:cNvPr>
          <p:cNvSpPr/>
          <p:nvPr/>
        </p:nvSpPr>
        <p:spPr>
          <a:xfrm>
            <a:off x="8775195" y="2706569"/>
            <a:ext cx="444520" cy="1693951"/>
          </a:xfrm>
          <a:prstGeom prst="curved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6" name="Arrow: Curved Right 85">
            <a:extLst>
              <a:ext uri="{FF2B5EF4-FFF2-40B4-BE49-F238E27FC236}">
                <a16:creationId xmlns:a16="http://schemas.microsoft.com/office/drawing/2014/main" id="{CC58D6C9-DA93-A875-BFAD-66EEECFDA266}"/>
              </a:ext>
            </a:extLst>
          </p:cNvPr>
          <p:cNvSpPr/>
          <p:nvPr/>
        </p:nvSpPr>
        <p:spPr>
          <a:xfrm rot="10800000">
            <a:off x="10633396" y="4127623"/>
            <a:ext cx="484479" cy="1693951"/>
          </a:xfrm>
          <a:prstGeom prst="curved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D2FB05D9-7BC8-DB1F-9FF7-9F35AB357336}"/>
              </a:ext>
            </a:extLst>
          </p:cNvPr>
          <p:cNvSpPr txBox="1"/>
          <p:nvPr/>
        </p:nvSpPr>
        <p:spPr>
          <a:xfrm>
            <a:off x="9117409" y="4954610"/>
            <a:ext cx="162955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is_free = FALSE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block_size = 50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prev_block = NULL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  next_block  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415273FD-8631-D325-608F-3274876943E9}"/>
              </a:ext>
            </a:extLst>
          </p:cNvPr>
          <p:cNvSpPr txBox="1"/>
          <p:nvPr/>
        </p:nvSpPr>
        <p:spPr>
          <a:xfrm>
            <a:off x="9252093" y="3377270"/>
            <a:ext cx="136018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is_free = FALSE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block_size = 20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prev_block 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  next_block  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ED11287E-207D-EBCF-4CFC-260CE06A89AB}"/>
              </a:ext>
            </a:extLst>
          </p:cNvPr>
          <p:cNvSpPr txBox="1"/>
          <p:nvPr/>
        </p:nvSpPr>
        <p:spPr>
          <a:xfrm>
            <a:off x="9045816" y="2138890"/>
            <a:ext cx="177215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is_free = FALSE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block_size = 90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prev_block 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  next_block  = NULL 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D2294F1E-AF3C-B75A-DF75-91CF08C381C4}"/>
              </a:ext>
            </a:extLst>
          </p:cNvPr>
          <p:cNvSpPr txBox="1"/>
          <p:nvPr/>
        </p:nvSpPr>
        <p:spPr>
          <a:xfrm>
            <a:off x="974001" y="2837898"/>
            <a:ext cx="1410258" cy="3123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3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uint32_t offset;</a:t>
            </a:r>
            <a:endParaRPr lang="en-US" sz="1430" dirty="0"/>
          </a:p>
        </p:txBody>
      </p:sp>
    </p:spTree>
    <p:extLst>
      <p:ext uri="{BB962C8B-B14F-4D97-AF65-F5344CB8AC3E}">
        <p14:creationId xmlns:p14="http://schemas.microsoft.com/office/powerpoint/2010/main" val="21210181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82" grpId="0"/>
      <p:bldP spid="83" grpId="0"/>
      <p:bldP spid="85" grpId="0"/>
      <p:bldP spid="87" grpId="0" animBg="1"/>
      <p:bldP spid="88" grpId="0" animBg="1"/>
      <p:bldP spid="69" grpId="0"/>
      <p:bldP spid="89" grpId="0" animBg="1"/>
      <p:bldP spid="86" grpId="0" animBg="1"/>
      <p:bldP spid="90" grpId="0"/>
      <p:bldP spid="91" grpId="0"/>
      <p:bldP spid="93" grpId="0"/>
      <p:bldP spid="9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3346177D-ADC4-4968-B747-5CFCD390B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DFED8A-E934-C0CE-C470-AB2BA71B2A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6502" y="2405894"/>
            <a:ext cx="5754896" cy="3197464"/>
          </a:xfrm>
        </p:spPr>
        <p:txBody>
          <a:bodyPr anchor="t">
            <a:normAutofit/>
          </a:bodyPr>
          <a:lstStyle/>
          <a:p>
            <a:pPr marL="0" indent="0" defTabSz="886968">
              <a:spcAft>
                <a:spcPts val="600"/>
              </a:spcAft>
              <a:buNone/>
            </a:pPr>
            <a:r>
              <a:rPr lang="en-US" b="1" kern="1200" dirty="0">
                <a:solidFill>
                  <a:schemeClr val="tx1"/>
                </a:solidFill>
                <a:latin typeface="Bell MT" panose="02020503060305020303" pitchFamily="18" charset="0"/>
              </a:rPr>
              <a:t>01</a:t>
            </a:r>
          </a:p>
          <a:p>
            <a:pPr marL="0" indent="0" defTabSz="886968">
              <a:spcAft>
                <a:spcPts val="600"/>
              </a:spcAft>
              <a:buNone/>
            </a:pPr>
            <a:r>
              <a:rPr lang="en-US" kern="1200" dirty="0">
                <a:solidFill>
                  <a:schemeClr val="accent2"/>
                </a:solidFill>
                <a:latin typeface="Bell MT" panose="02020503060305020303" pitchFamily="18" charset="0"/>
              </a:rPr>
              <a:t>Phase 1 – VM Page De(allocation)</a:t>
            </a:r>
            <a:endParaRPr lang="en-US" sz="3200" dirty="0">
              <a:solidFill>
                <a:schemeClr val="accent2"/>
              </a:solidFill>
              <a:latin typeface="Bell MT" panose="02020503060305020303" pitchFamily="18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844A943-BF79-4FEA-ABB1-3BD54D236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90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437CC72-F4A8-4DC3-AFAB-D22C482C8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23A0ECC-9A1A-8565-6F91-2671A777E3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991" b="94907" l="10000" r="90000">
                        <a14:foregroundMark x1="46615" y1="8241" x2="52292" y2="7083"/>
                        <a14:foregroundMark x1="52292" y1="7083" x2="54870" y2="9491"/>
                        <a14:foregroundMark x1="45000" y1="87963" x2="40182" y2="90833"/>
                        <a14:foregroundMark x1="56875" y1="84861" x2="59688" y2="90880"/>
                        <a14:foregroundMark x1="59688" y1="90880" x2="64427" y2="91204"/>
                        <a14:foregroundMark x1="45313" y1="90556" x2="36458" y2="91111"/>
                        <a14:foregroundMark x1="36458" y1="91111" x2="40807" y2="94722"/>
                        <a14:foregroundMark x1="57031" y1="91389" x2="61380" y2="94907"/>
                        <a14:foregroundMark x1="61380" y1="94907" x2="57396" y2="92037"/>
                        <a14:foregroundMark x1="57396" y1="92037" x2="57109" y2="91389"/>
                        <a14:backgroundMark x1="45156" y1="92454" x2="45156" y2="92454"/>
                        <a14:backgroundMark x1="44635" y1="93704" x2="44635" y2="93704"/>
                        <a14:backgroundMark x1="44714" y1="93704" x2="44714" y2="93704"/>
                        <a14:backgroundMark x1="44766" y1="93287" x2="44766" y2="93287"/>
                        <a14:backgroundMark x1="44922" y1="92731" x2="44922" y2="92731"/>
                        <a14:backgroundMark x1="44479" y1="93704" x2="44479" y2="93704"/>
                        <a14:backgroundMark x1="30339" y1="90417" x2="30339" y2="90417"/>
                        <a14:backgroundMark x1="30052" y1="90324" x2="30052" y2="90324"/>
                        <a14:backgroundMark x1="44479" y1="94259" x2="44479" y2="94259"/>
                        <a14:backgroundMark x1="44818" y1="93704" x2="44818" y2="93704"/>
                        <a14:backgroundMark x1="45026" y1="92870" x2="45026" y2="92870"/>
                        <a14:backgroundMark x1="45026" y1="92130" x2="45026" y2="92130"/>
                        <a14:backgroundMark x1="44844" y1="92731" x2="44844" y2="92731"/>
                        <a14:backgroundMark x1="45156" y1="92130" x2="45156" y2="92130"/>
                        <a14:backgroundMark x1="45078" y1="91667" x2="45078" y2="91667"/>
                        <a14:backgroundMark x1="45052" y1="91806" x2="45052" y2="91806"/>
                        <a14:backgroundMark x1="65755" y1="91250" x2="65755" y2="91250"/>
                        <a14:backgroundMark x1="65755" y1="91250" x2="65443" y2="90556"/>
                        <a14:backgroundMark x1="64948" y1="91204" x2="65391" y2="9083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336389" y="694532"/>
            <a:ext cx="8308792" cy="5011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2849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0" name="Rectangle 13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78B3C20-3755-D09D-B52D-0DE6B6E97689}"/>
              </a:ext>
            </a:extLst>
          </p:cNvPr>
          <p:cNvSpPr txBox="1"/>
          <p:nvPr/>
        </p:nvSpPr>
        <p:spPr>
          <a:xfrm>
            <a:off x="1371597" y="348865"/>
            <a:ext cx="10044023" cy="8777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kern="1200" dirty="0">
                <a:solidFill>
                  <a:srgbClr val="FFFFFF"/>
                </a:solidFill>
                <a:latin typeface="Bell MT" panose="02020503060305020303" pitchFamily="18" charset="0"/>
                <a:ea typeface="+mj-ea"/>
                <a:cs typeface="+mj-cs"/>
              </a:rPr>
              <a:t>Macros to Manipulate Meta blocks</a:t>
            </a:r>
          </a:p>
        </p:txBody>
      </p: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588D8D69-7EFA-8A10-3225-6B79B89B67D3}"/>
              </a:ext>
            </a:extLst>
          </p:cNvPr>
          <p:cNvGrpSpPr/>
          <p:nvPr/>
        </p:nvGrpSpPr>
        <p:grpSpPr>
          <a:xfrm>
            <a:off x="3906247" y="2147010"/>
            <a:ext cx="7355840" cy="822991"/>
            <a:chOff x="3906247" y="2147010"/>
            <a:chExt cx="7355840" cy="822991"/>
          </a:xfrm>
        </p:grpSpPr>
        <p:sp>
          <p:nvSpPr>
            <p:cNvPr id="85" name="Straight Connector 84">
              <a:extLst>
                <a:ext uri="{FF2B5EF4-FFF2-40B4-BE49-F238E27FC236}">
                  <a16:creationId xmlns:a16="http://schemas.microsoft.com/office/drawing/2014/main" id="{B1C18B49-BCFB-9AD1-FBEE-BD38C8C88917}"/>
                </a:ext>
              </a:extLst>
            </p:cNvPr>
            <p:cNvSpPr/>
            <p:nvPr/>
          </p:nvSpPr>
          <p:spPr>
            <a:xfrm>
              <a:off x="3906247" y="2147011"/>
              <a:ext cx="7355840" cy="0"/>
            </a:xfrm>
            <a:prstGeom prst="line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B1FB750D-C4C5-270A-F95E-42AC8B80A31C}"/>
                </a:ext>
              </a:extLst>
            </p:cNvPr>
            <p:cNvSpPr/>
            <p:nvPr/>
          </p:nvSpPr>
          <p:spPr>
            <a:xfrm>
              <a:off x="3906247" y="2147010"/>
              <a:ext cx="7355840" cy="822991"/>
            </a:xfrm>
            <a:custGeom>
              <a:avLst/>
              <a:gdLst>
                <a:gd name="connsiteX0" fmla="*/ 0 w 7355840"/>
                <a:gd name="connsiteY0" fmla="*/ 0 h 480014"/>
                <a:gd name="connsiteX1" fmla="*/ 7355840 w 7355840"/>
                <a:gd name="connsiteY1" fmla="*/ 0 h 480014"/>
                <a:gd name="connsiteX2" fmla="*/ 7355840 w 7355840"/>
                <a:gd name="connsiteY2" fmla="*/ 480014 h 480014"/>
                <a:gd name="connsiteX3" fmla="*/ 0 w 7355840"/>
                <a:gd name="connsiteY3" fmla="*/ 480014 h 480014"/>
                <a:gd name="connsiteX4" fmla="*/ 0 w 7355840"/>
                <a:gd name="connsiteY4" fmla="*/ 0 h 4800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55840" h="480014">
                  <a:moveTo>
                    <a:pt x="0" y="0"/>
                  </a:moveTo>
                  <a:lnTo>
                    <a:pt x="7355840" y="0"/>
                  </a:lnTo>
                  <a:lnTo>
                    <a:pt x="7355840" y="480014"/>
                  </a:lnTo>
                  <a:lnTo>
                    <a:pt x="0" y="480014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0960" tIns="60960" rIns="60960" bIns="60960" numCol="1" spcCol="1270" anchor="t" anchorCtr="0">
              <a:noAutofit/>
            </a:bodyPr>
            <a:lstStyle/>
            <a:p>
              <a:pPr marL="0" lvl="0" indent="0" algn="l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kern="1200" dirty="0"/>
                <a:t>#define </a:t>
              </a:r>
              <a:r>
                <a:rPr lang="en-US" sz="1600" kern="1200" dirty="0" err="1"/>
                <a:t>offset_of</a:t>
              </a:r>
              <a:r>
                <a:rPr lang="en-US" sz="1600" kern="1200" dirty="0"/>
                <a:t>(</a:t>
              </a:r>
              <a:r>
                <a:rPr lang="en-US" sz="1600" kern="1200" dirty="0" err="1"/>
                <a:t>container_structure</a:t>
              </a:r>
              <a:r>
                <a:rPr lang="en-US" sz="1600" kern="1200" dirty="0"/>
                <a:t>, </a:t>
              </a:r>
              <a:r>
                <a:rPr lang="en-US" sz="1600" kern="1200" dirty="0" err="1"/>
                <a:t>field_name</a:t>
              </a:r>
              <a:r>
                <a:rPr lang="en-US" sz="1600" kern="1200" dirty="0"/>
                <a:t>)    </a:t>
              </a:r>
            </a:p>
            <a:p>
              <a:pPr marL="285750" indent="-285750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kern="1200" dirty="0"/>
                <a:t>Macro to calculate the offset of a field within a structure.</a:t>
              </a:r>
            </a:p>
            <a:p>
              <a:pPr marL="0" lvl="0" indent="0" algn="l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kern="1200" dirty="0"/>
                <a:t>                         </a:t>
              </a:r>
            </a:p>
          </p:txBody>
        </p:sp>
      </p:grpSp>
      <p:sp>
        <p:nvSpPr>
          <p:cNvPr id="88" name="Freeform: Shape 87">
            <a:extLst>
              <a:ext uri="{FF2B5EF4-FFF2-40B4-BE49-F238E27FC236}">
                <a16:creationId xmlns:a16="http://schemas.microsoft.com/office/drawing/2014/main" id="{91F4AF80-0EBD-99A7-00F1-877E7197A718}"/>
              </a:ext>
            </a:extLst>
          </p:cNvPr>
          <p:cNvSpPr/>
          <p:nvPr/>
        </p:nvSpPr>
        <p:spPr>
          <a:xfrm>
            <a:off x="3906247" y="2627025"/>
            <a:ext cx="7355840" cy="480014"/>
          </a:xfrm>
          <a:custGeom>
            <a:avLst/>
            <a:gdLst>
              <a:gd name="connsiteX0" fmla="*/ 0 w 7355840"/>
              <a:gd name="connsiteY0" fmla="*/ 0 h 480014"/>
              <a:gd name="connsiteX1" fmla="*/ 7355840 w 7355840"/>
              <a:gd name="connsiteY1" fmla="*/ 0 h 480014"/>
              <a:gd name="connsiteX2" fmla="*/ 7355840 w 7355840"/>
              <a:gd name="connsiteY2" fmla="*/ 480014 h 480014"/>
              <a:gd name="connsiteX3" fmla="*/ 0 w 7355840"/>
              <a:gd name="connsiteY3" fmla="*/ 480014 h 480014"/>
              <a:gd name="connsiteX4" fmla="*/ 0 w 7355840"/>
              <a:gd name="connsiteY4" fmla="*/ 0 h 480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55840" h="480014">
                <a:moveTo>
                  <a:pt x="0" y="0"/>
                </a:moveTo>
                <a:lnTo>
                  <a:pt x="7355840" y="0"/>
                </a:lnTo>
                <a:lnTo>
                  <a:pt x="7355840" y="480014"/>
                </a:lnTo>
                <a:lnTo>
                  <a:pt x="0" y="480014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0960" tIns="60960" rIns="60960" bIns="60960" numCol="1" spcCol="1270" anchor="t" anchorCtr="0">
            <a:noAutofit/>
          </a:bodyPr>
          <a:lstStyle/>
          <a:p>
            <a:pPr marL="0" lvl="0" indent="0" algn="l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1600" kern="1200" dirty="0"/>
          </a:p>
        </p:txBody>
      </p: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89E6DD4B-C955-AD71-CC86-8317B188FE73}"/>
              </a:ext>
            </a:extLst>
          </p:cNvPr>
          <p:cNvGrpSpPr/>
          <p:nvPr/>
        </p:nvGrpSpPr>
        <p:grpSpPr>
          <a:xfrm>
            <a:off x="3906247" y="2888949"/>
            <a:ext cx="7355840" cy="746235"/>
            <a:chOff x="3906247" y="2888949"/>
            <a:chExt cx="7355840" cy="746235"/>
          </a:xfrm>
        </p:grpSpPr>
        <p:sp>
          <p:nvSpPr>
            <p:cNvPr id="89" name="Straight Connector 88">
              <a:extLst>
                <a:ext uri="{FF2B5EF4-FFF2-40B4-BE49-F238E27FC236}">
                  <a16:creationId xmlns:a16="http://schemas.microsoft.com/office/drawing/2014/main" id="{92A216E1-D123-F593-F529-79DE18160587}"/>
                </a:ext>
              </a:extLst>
            </p:cNvPr>
            <p:cNvSpPr/>
            <p:nvPr/>
          </p:nvSpPr>
          <p:spPr>
            <a:xfrm>
              <a:off x="3906247" y="2888950"/>
              <a:ext cx="7355840" cy="0"/>
            </a:xfrm>
            <a:prstGeom prst="line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ABD48953-A3D4-7DCE-BA8E-42C8B33081FD}"/>
                </a:ext>
              </a:extLst>
            </p:cNvPr>
            <p:cNvSpPr/>
            <p:nvPr/>
          </p:nvSpPr>
          <p:spPr>
            <a:xfrm>
              <a:off x="3906247" y="2888949"/>
              <a:ext cx="7355840" cy="746235"/>
            </a:xfrm>
            <a:custGeom>
              <a:avLst/>
              <a:gdLst>
                <a:gd name="connsiteX0" fmla="*/ 0 w 7355840"/>
                <a:gd name="connsiteY0" fmla="*/ 0 h 480014"/>
                <a:gd name="connsiteX1" fmla="*/ 7355840 w 7355840"/>
                <a:gd name="connsiteY1" fmla="*/ 0 h 480014"/>
                <a:gd name="connsiteX2" fmla="*/ 7355840 w 7355840"/>
                <a:gd name="connsiteY2" fmla="*/ 480014 h 480014"/>
                <a:gd name="connsiteX3" fmla="*/ 0 w 7355840"/>
                <a:gd name="connsiteY3" fmla="*/ 480014 h 480014"/>
                <a:gd name="connsiteX4" fmla="*/ 0 w 7355840"/>
                <a:gd name="connsiteY4" fmla="*/ 0 h 4800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55840" h="480014">
                  <a:moveTo>
                    <a:pt x="0" y="0"/>
                  </a:moveTo>
                  <a:lnTo>
                    <a:pt x="7355840" y="0"/>
                  </a:lnTo>
                  <a:lnTo>
                    <a:pt x="7355840" y="480014"/>
                  </a:lnTo>
                  <a:lnTo>
                    <a:pt x="0" y="480014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0960" tIns="60960" rIns="60960" bIns="60960" numCol="1" spcCol="1270" anchor="t" anchorCtr="0">
              <a:noAutofit/>
            </a:bodyPr>
            <a:lstStyle/>
            <a:p>
              <a:pPr marL="0" lvl="0" indent="0" algn="l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kern="1200" dirty="0"/>
                <a:t>#define MM_GET_PAGE_FROM_META_BLOCK(</a:t>
              </a:r>
              <a:r>
                <a:rPr lang="en-US" sz="1600" kern="1200" dirty="0" err="1"/>
                <a:t>block_meta_data_ptr</a:t>
              </a:r>
              <a:r>
                <a:rPr lang="en-US" sz="1600" kern="1200" dirty="0"/>
                <a:t>)</a:t>
              </a:r>
            </a:p>
            <a:p>
              <a:pPr marL="285750" indent="-285750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kern="1200" dirty="0"/>
                <a:t>Macro to retrieve the virtual memory page from a block's metadata.</a:t>
              </a:r>
            </a:p>
            <a:p>
              <a:pPr marL="0" lvl="0" indent="0" algn="l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kern="1200" dirty="0"/>
                <a:t> </a:t>
              </a:r>
            </a:p>
          </p:txBody>
        </p:sp>
      </p:grpSp>
      <p:sp>
        <p:nvSpPr>
          <p:cNvPr id="92" name="Freeform: Shape 91">
            <a:extLst>
              <a:ext uri="{FF2B5EF4-FFF2-40B4-BE49-F238E27FC236}">
                <a16:creationId xmlns:a16="http://schemas.microsoft.com/office/drawing/2014/main" id="{5E9F2BA3-9C30-B988-0733-6AE498B5A593}"/>
              </a:ext>
            </a:extLst>
          </p:cNvPr>
          <p:cNvSpPr/>
          <p:nvPr/>
        </p:nvSpPr>
        <p:spPr>
          <a:xfrm>
            <a:off x="3906247" y="3587052"/>
            <a:ext cx="7355840" cy="900707"/>
          </a:xfrm>
          <a:custGeom>
            <a:avLst/>
            <a:gdLst>
              <a:gd name="connsiteX0" fmla="*/ 0 w 7355840"/>
              <a:gd name="connsiteY0" fmla="*/ 0 h 480014"/>
              <a:gd name="connsiteX1" fmla="*/ 7355840 w 7355840"/>
              <a:gd name="connsiteY1" fmla="*/ 0 h 480014"/>
              <a:gd name="connsiteX2" fmla="*/ 7355840 w 7355840"/>
              <a:gd name="connsiteY2" fmla="*/ 480014 h 480014"/>
              <a:gd name="connsiteX3" fmla="*/ 0 w 7355840"/>
              <a:gd name="connsiteY3" fmla="*/ 480014 h 480014"/>
              <a:gd name="connsiteX4" fmla="*/ 0 w 7355840"/>
              <a:gd name="connsiteY4" fmla="*/ 0 h 480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55840" h="480014">
                <a:moveTo>
                  <a:pt x="0" y="0"/>
                </a:moveTo>
                <a:lnTo>
                  <a:pt x="7355840" y="0"/>
                </a:lnTo>
                <a:lnTo>
                  <a:pt x="7355840" y="480014"/>
                </a:lnTo>
                <a:lnTo>
                  <a:pt x="0" y="480014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0960" tIns="60960" rIns="60960" bIns="60960" numCol="1" spcCol="1270" anchor="t" anchorCtr="0">
            <a:noAutofit/>
          </a:bodyPr>
          <a:lstStyle/>
          <a:p>
            <a:pPr marL="0" lvl="0" indent="0" algn="l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1600" kern="1200" dirty="0"/>
          </a:p>
        </p:txBody>
      </p: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E7508329-0F05-003E-91F3-B60331871305}"/>
              </a:ext>
            </a:extLst>
          </p:cNvPr>
          <p:cNvGrpSpPr/>
          <p:nvPr/>
        </p:nvGrpSpPr>
        <p:grpSpPr>
          <a:xfrm>
            <a:off x="3906247" y="3635184"/>
            <a:ext cx="7355840" cy="822994"/>
            <a:chOff x="3906247" y="3635184"/>
            <a:chExt cx="7355840" cy="822994"/>
          </a:xfrm>
        </p:grpSpPr>
        <p:sp>
          <p:nvSpPr>
            <p:cNvPr id="93" name="Straight Connector 92">
              <a:extLst>
                <a:ext uri="{FF2B5EF4-FFF2-40B4-BE49-F238E27FC236}">
                  <a16:creationId xmlns:a16="http://schemas.microsoft.com/office/drawing/2014/main" id="{64A623AC-5A0F-CA62-C4AD-BF6124E50269}"/>
                </a:ext>
              </a:extLst>
            </p:cNvPr>
            <p:cNvSpPr/>
            <p:nvPr/>
          </p:nvSpPr>
          <p:spPr>
            <a:xfrm>
              <a:off x="3906247" y="3635185"/>
              <a:ext cx="7355840" cy="0"/>
            </a:xfrm>
            <a:prstGeom prst="line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DD779B1E-56FA-4655-34C1-DCFA46189288}"/>
                </a:ext>
              </a:extLst>
            </p:cNvPr>
            <p:cNvSpPr/>
            <p:nvPr/>
          </p:nvSpPr>
          <p:spPr>
            <a:xfrm>
              <a:off x="3906247" y="3635184"/>
              <a:ext cx="7355840" cy="822994"/>
            </a:xfrm>
            <a:custGeom>
              <a:avLst/>
              <a:gdLst>
                <a:gd name="connsiteX0" fmla="*/ 0 w 7355840"/>
                <a:gd name="connsiteY0" fmla="*/ 0 h 480014"/>
                <a:gd name="connsiteX1" fmla="*/ 7355840 w 7355840"/>
                <a:gd name="connsiteY1" fmla="*/ 0 h 480014"/>
                <a:gd name="connsiteX2" fmla="*/ 7355840 w 7355840"/>
                <a:gd name="connsiteY2" fmla="*/ 480014 h 480014"/>
                <a:gd name="connsiteX3" fmla="*/ 0 w 7355840"/>
                <a:gd name="connsiteY3" fmla="*/ 480014 h 480014"/>
                <a:gd name="connsiteX4" fmla="*/ 0 w 7355840"/>
                <a:gd name="connsiteY4" fmla="*/ 0 h 4800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55840" h="480014">
                  <a:moveTo>
                    <a:pt x="0" y="0"/>
                  </a:moveTo>
                  <a:lnTo>
                    <a:pt x="7355840" y="0"/>
                  </a:lnTo>
                  <a:lnTo>
                    <a:pt x="7355840" y="480014"/>
                  </a:lnTo>
                  <a:lnTo>
                    <a:pt x="0" y="480014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0960" tIns="60960" rIns="60960" bIns="60960" numCol="1" spcCol="1270" anchor="t" anchorCtr="0">
              <a:noAutofit/>
            </a:bodyPr>
            <a:lstStyle/>
            <a:p>
              <a:pPr marL="0" lvl="0" indent="0" algn="l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kern="1200" dirty="0"/>
                <a:t>#define NEXT_META_BLOCK_BY_SIZE(</a:t>
              </a:r>
              <a:r>
                <a:rPr lang="en-US" sz="1600" kern="1200" dirty="0" err="1"/>
                <a:t>block_meta_data_ptr</a:t>
              </a:r>
              <a:r>
                <a:rPr lang="en-US" sz="1600" kern="1200" dirty="0"/>
                <a:t>)</a:t>
              </a:r>
            </a:p>
            <a:p>
              <a:pPr marL="285750" indent="-285750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kern="1200" dirty="0"/>
                <a:t>Macro to retrieve the metadata of the next block based on the current block's size.</a:t>
              </a:r>
            </a:p>
            <a:p>
              <a:pPr marL="0" lvl="0" indent="0" algn="l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kern="1200" dirty="0"/>
                <a:t> </a:t>
              </a:r>
            </a:p>
          </p:txBody>
        </p:sp>
      </p:grpSp>
      <p:sp>
        <p:nvSpPr>
          <p:cNvPr id="136" name="Freeform: Shape 135">
            <a:extLst>
              <a:ext uri="{FF2B5EF4-FFF2-40B4-BE49-F238E27FC236}">
                <a16:creationId xmlns:a16="http://schemas.microsoft.com/office/drawing/2014/main" id="{FCD69C3F-BFD1-FAF7-F78C-6A3E69E1BDD0}"/>
              </a:ext>
            </a:extLst>
          </p:cNvPr>
          <p:cNvSpPr/>
          <p:nvPr/>
        </p:nvSpPr>
        <p:spPr>
          <a:xfrm>
            <a:off x="3906247" y="4547082"/>
            <a:ext cx="7355840" cy="480014"/>
          </a:xfrm>
          <a:custGeom>
            <a:avLst/>
            <a:gdLst>
              <a:gd name="connsiteX0" fmla="*/ 0 w 7355840"/>
              <a:gd name="connsiteY0" fmla="*/ 0 h 480014"/>
              <a:gd name="connsiteX1" fmla="*/ 7355840 w 7355840"/>
              <a:gd name="connsiteY1" fmla="*/ 0 h 480014"/>
              <a:gd name="connsiteX2" fmla="*/ 7355840 w 7355840"/>
              <a:gd name="connsiteY2" fmla="*/ 480014 h 480014"/>
              <a:gd name="connsiteX3" fmla="*/ 0 w 7355840"/>
              <a:gd name="connsiteY3" fmla="*/ 480014 h 480014"/>
              <a:gd name="connsiteX4" fmla="*/ 0 w 7355840"/>
              <a:gd name="connsiteY4" fmla="*/ 0 h 480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55840" h="480014">
                <a:moveTo>
                  <a:pt x="0" y="0"/>
                </a:moveTo>
                <a:lnTo>
                  <a:pt x="7355840" y="0"/>
                </a:lnTo>
                <a:lnTo>
                  <a:pt x="7355840" y="480014"/>
                </a:lnTo>
                <a:lnTo>
                  <a:pt x="0" y="480014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0960" tIns="60960" rIns="60960" bIns="60960" numCol="1" spcCol="1270" anchor="t" anchorCtr="0">
            <a:noAutofit/>
          </a:bodyPr>
          <a:lstStyle/>
          <a:p>
            <a:pPr marL="0" lvl="0" indent="0" algn="l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1600" kern="1200" dirty="0"/>
          </a:p>
        </p:txBody>
      </p: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9A550BEF-A28A-F6E9-8D41-E91D8B98B38E}"/>
              </a:ext>
            </a:extLst>
          </p:cNvPr>
          <p:cNvGrpSpPr/>
          <p:nvPr/>
        </p:nvGrpSpPr>
        <p:grpSpPr>
          <a:xfrm>
            <a:off x="3906248" y="4581615"/>
            <a:ext cx="7355840" cy="685487"/>
            <a:chOff x="3906248" y="4581615"/>
            <a:chExt cx="7355840" cy="685487"/>
          </a:xfrm>
        </p:grpSpPr>
        <p:sp>
          <p:nvSpPr>
            <p:cNvPr id="138" name="Straight Connector 137">
              <a:extLst>
                <a:ext uri="{FF2B5EF4-FFF2-40B4-BE49-F238E27FC236}">
                  <a16:creationId xmlns:a16="http://schemas.microsoft.com/office/drawing/2014/main" id="{81361DF2-1744-40DA-ECD4-B137CDA8830D}"/>
                </a:ext>
              </a:extLst>
            </p:cNvPr>
            <p:cNvSpPr/>
            <p:nvPr/>
          </p:nvSpPr>
          <p:spPr>
            <a:xfrm>
              <a:off x="3906248" y="4581616"/>
              <a:ext cx="7355840" cy="0"/>
            </a:xfrm>
            <a:prstGeom prst="line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EE1AEDA1-8A45-E8A0-44FC-2789D8DFD88E}"/>
                </a:ext>
              </a:extLst>
            </p:cNvPr>
            <p:cNvSpPr/>
            <p:nvPr/>
          </p:nvSpPr>
          <p:spPr>
            <a:xfrm>
              <a:off x="3906248" y="4581615"/>
              <a:ext cx="7355840" cy="685487"/>
            </a:xfrm>
            <a:custGeom>
              <a:avLst/>
              <a:gdLst>
                <a:gd name="connsiteX0" fmla="*/ 0 w 7355840"/>
                <a:gd name="connsiteY0" fmla="*/ 0 h 480014"/>
                <a:gd name="connsiteX1" fmla="*/ 7355840 w 7355840"/>
                <a:gd name="connsiteY1" fmla="*/ 0 h 480014"/>
                <a:gd name="connsiteX2" fmla="*/ 7355840 w 7355840"/>
                <a:gd name="connsiteY2" fmla="*/ 480014 h 480014"/>
                <a:gd name="connsiteX3" fmla="*/ 0 w 7355840"/>
                <a:gd name="connsiteY3" fmla="*/ 480014 h 480014"/>
                <a:gd name="connsiteX4" fmla="*/ 0 w 7355840"/>
                <a:gd name="connsiteY4" fmla="*/ 0 h 4800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55840" h="480014">
                  <a:moveTo>
                    <a:pt x="0" y="0"/>
                  </a:moveTo>
                  <a:lnTo>
                    <a:pt x="7355840" y="0"/>
                  </a:lnTo>
                  <a:lnTo>
                    <a:pt x="7355840" y="480014"/>
                  </a:lnTo>
                  <a:lnTo>
                    <a:pt x="0" y="480014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0960" tIns="60960" rIns="60960" bIns="60960" numCol="1" spcCol="1270" anchor="t" anchorCtr="0">
              <a:noAutofit/>
            </a:bodyPr>
            <a:lstStyle/>
            <a:p>
              <a:pPr marL="0" lvl="0" indent="0" algn="l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kern="1200" dirty="0"/>
                <a:t>#define NEXT_META_BLOCK(</a:t>
              </a:r>
              <a:r>
                <a:rPr lang="en-US" sz="1600" kern="1200" dirty="0" err="1"/>
                <a:t>block_meta_data_ptr</a:t>
              </a:r>
              <a:r>
                <a:rPr lang="en-US" sz="1600" kern="1200" dirty="0"/>
                <a:t>)</a:t>
              </a:r>
            </a:p>
            <a:p>
              <a:pPr marL="285750" indent="-285750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kern="1200" dirty="0"/>
                <a:t>Macro to get the pointer to the next metadata block.</a:t>
              </a:r>
            </a:p>
            <a:p>
              <a:pPr marL="0" lvl="0" indent="0" algn="l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kern="1200" dirty="0"/>
                <a:t> </a:t>
              </a:r>
            </a:p>
          </p:txBody>
        </p:sp>
      </p:grpSp>
      <p:sp>
        <p:nvSpPr>
          <p:cNvPr id="149" name="Freeform: Shape 148">
            <a:extLst>
              <a:ext uri="{FF2B5EF4-FFF2-40B4-BE49-F238E27FC236}">
                <a16:creationId xmlns:a16="http://schemas.microsoft.com/office/drawing/2014/main" id="{C0400CCB-55D6-04CE-8D06-292201789335}"/>
              </a:ext>
            </a:extLst>
          </p:cNvPr>
          <p:cNvSpPr/>
          <p:nvPr/>
        </p:nvSpPr>
        <p:spPr>
          <a:xfrm>
            <a:off x="3906247" y="5507110"/>
            <a:ext cx="7355840" cy="480014"/>
          </a:xfrm>
          <a:custGeom>
            <a:avLst/>
            <a:gdLst>
              <a:gd name="connsiteX0" fmla="*/ 0 w 7355840"/>
              <a:gd name="connsiteY0" fmla="*/ 0 h 480014"/>
              <a:gd name="connsiteX1" fmla="*/ 7355840 w 7355840"/>
              <a:gd name="connsiteY1" fmla="*/ 0 h 480014"/>
              <a:gd name="connsiteX2" fmla="*/ 7355840 w 7355840"/>
              <a:gd name="connsiteY2" fmla="*/ 480014 h 480014"/>
              <a:gd name="connsiteX3" fmla="*/ 0 w 7355840"/>
              <a:gd name="connsiteY3" fmla="*/ 480014 h 480014"/>
              <a:gd name="connsiteX4" fmla="*/ 0 w 7355840"/>
              <a:gd name="connsiteY4" fmla="*/ 0 h 480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55840" h="480014">
                <a:moveTo>
                  <a:pt x="0" y="0"/>
                </a:moveTo>
                <a:lnTo>
                  <a:pt x="7355840" y="0"/>
                </a:lnTo>
                <a:lnTo>
                  <a:pt x="7355840" y="480014"/>
                </a:lnTo>
                <a:lnTo>
                  <a:pt x="0" y="480014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0960" tIns="60960" rIns="60960" bIns="60960" numCol="1" spcCol="1270" anchor="t" anchorCtr="0">
            <a:noAutofit/>
          </a:bodyPr>
          <a:lstStyle/>
          <a:p>
            <a:pPr marL="0" lvl="0" indent="0" algn="l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1600" kern="1200" dirty="0"/>
          </a:p>
        </p:txBody>
      </p: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F212D561-85EB-9363-718C-C1F7FA0EA3F3}"/>
              </a:ext>
            </a:extLst>
          </p:cNvPr>
          <p:cNvGrpSpPr/>
          <p:nvPr/>
        </p:nvGrpSpPr>
        <p:grpSpPr>
          <a:xfrm>
            <a:off x="3906248" y="5326424"/>
            <a:ext cx="7355840" cy="748193"/>
            <a:chOff x="3906248" y="5326424"/>
            <a:chExt cx="7355840" cy="748193"/>
          </a:xfrm>
        </p:grpSpPr>
        <p:sp>
          <p:nvSpPr>
            <p:cNvPr id="150" name="Straight Connector 149">
              <a:extLst>
                <a:ext uri="{FF2B5EF4-FFF2-40B4-BE49-F238E27FC236}">
                  <a16:creationId xmlns:a16="http://schemas.microsoft.com/office/drawing/2014/main" id="{17E23F26-E413-5214-4AF1-4D801FD9602A}"/>
                </a:ext>
              </a:extLst>
            </p:cNvPr>
            <p:cNvSpPr/>
            <p:nvPr/>
          </p:nvSpPr>
          <p:spPr>
            <a:xfrm>
              <a:off x="3906248" y="5326425"/>
              <a:ext cx="7355840" cy="0"/>
            </a:xfrm>
            <a:prstGeom prst="line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C5201156-322E-F812-E5B5-91731B2192D6}"/>
                </a:ext>
              </a:extLst>
            </p:cNvPr>
            <p:cNvSpPr/>
            <p:nvPr/>
          </p:nvSpPr>
          <p:spPr>
            <a:xfrm>
              <a:off x="3906248" y="5326424"/>
              <a:ext cx="7355840" cy="748193"/>
            </a:xfrm>
            <a:custGeom>
              <a:avLst/>
              <a:gdLst>
                <a:gd name="connsiteX0" fmla="*/ 0 w 7355840"/>
                <a:gd name="connsiteY0" fmla="*/ 0 h 480014"/>
                <a:gd name="connsiteX1" fmla="*/ 7355840 w 7355840"/>
                <a:gd name="connsiteY1" fmla="*/ 0 h 480014"/>
                <a:gd name="connsiteX2" fmla="*/ 7355840 w 7355840"/>
                <a:gd name="connsiteY2" fmla="*/ 480014 h 480014"/>
                <a:gd name="connsiteX3" fmla="*/ 0 w 7355840"/>
                <a:gd name="connsiteY3" fmla="*/ 480014 h 480014"/>
                <a:gd name="connsiteX4" fmla="*/ 0 w 7355840"/>
                <a:gd name="connsiteY4" fmla="*/ 0 h 4800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55840" h="480014">
                  <a:moveTo>
                    <a:pt x="0" y="0"/>
                  </a:moveTo>
                  <a:lnTo>
                    <a:pt x="7355840" y="0"/>
                  </a:lnTo>
                  <a:lnTo>
                    <a:pt x="7355840" y="480014"/>
                  </a:lnTo>
                  <a:lnTo>
                    <a:pt x="0" y="480014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0960" tIns="60960" rIns="60960" bIns="60960" numCol="1" spcCol="1270" anchor="t" anchorCtr="0">
              <a:noAutofit/>
            </a:bodyPr>
            <a:lstStyle/>
            <a:p>
              <a:pPr marL="0" lvl="0" indent="0" algn="l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kern="1200" dirty="0"/>
                <a:t>#define PREV_META_BLOCK(</a:t>
              </a:r>
              <a:r>
                <a:rPr lang="en-US" sz="1600" kern="1200" dirty="0" err="1"/>
                <a:t>block_meta_data_ptr</a:t>
              </a:r>
              <a:r>
                <a:rPr lang="en-US" sz="1600" kern="1200" dirty="0"/>
                <a:t>)</a:t>
              </a:r>
            </a:p>
            <a:p>
              <a:pPr marL="285750" indent="-285750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kern="1200" dirty="0"/>
                <a:t>Macro to get the pointer to the previous metadata block.</a:t>
              </a:r>
            </a:p>
            <a:p>
              <a:pPr marL="0" lvl="0" indent="0" algn="l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kern="1200" dirty="0"/>
                <a:t> </a:t>
              </a:r>
            </a:p>
          </p:txBody>
        </p:sp>
      </p:grpSp>
      <p:sp>
        <p:nvSpPr>
          <p:cNvPr id="153" name="Freeform: Shape 152">
            <a:extLst>
              <a:ext uri="{FF2B5EF4-FFF2-40B4-BE49-F238E27FC236}">
                <a16:creationId xmlns:a16="http://schemas.microsoft.com/office/drawing/2014/main" id="{E933EAF9-AACB-B1E1-8ED0-038367A5F929}"/>
              </a:ext>
            </a:extLst>
          </p:cNvPr>
          <p:cNvSpPr/>
          <p:nvPr/>
        </p:nvSpPr>
        <p:spPr>
          <a:xfrm>
            <a:off x="3906248" y="5806439"/>
            <a:ext cx="7355840" cy="480014"/>
          </a:xfrm>
          <a:custGeom>
            <a:avLst/>
            <a:gdLst>
              <a:gd name="connsiteX0" fmla="*/ 0 w 7355840"/>
              <a:gd name="connsiteY0" fmla="*/ 0 h 480014"/>
              <a:gd name="connsiteX1" fmla="*/ 7355840 w 7355840"/>
              <a:gd name="connsiteY1" fmla="*/ 0 h 480014"/>
              <a:gd name="connsiteX2" fmla="*/ 7355840 w 7355840"/>
              <a:gd name="connsiteY2" fmla="*/ 480014 h 480014"/>
              <a:gd name="connsiteX3" fmla="*/ 0 w 7355840"/>
              <a:gd name="connsiteY3" fmla="*/ 480014 h 480014"/>
              <a:gd name="connsiteX4" fmla="*/ 0 w 7355840"/>
              <a:gd name="connsiteY4" fmla="*/ 0 h 480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55840" h="480014">
                <a:moveTo>
                  <a:pt x="0" y="0"/>
                </a:moveTo>
                <a:lnTo>
                  <a:pt x="7355840" y="0"/>
                </a:lnTo>
                <a:lnTo>
                  <a:pt x="7355840" y="480014"/>
                </a:lnTo>
                <a:lnTo>
                  <a:pt x="0" y="480014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0960" tIns="60960" rIns="60960" bIns="60960" numCol="1" spcCol="1270" anchor="t" anchorCtr="0">
            <a:noAutofit/>
          </a:bodyPr>
          <a:lstStyle/>
          <a:p>
            <a:pPr marL="0" lvl="0" indent="0" algn="l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1600" kern="1200" dirty="0"/>
          </a:p>
        </p:txBody>
      </p: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914164C9-4BA8-A511-A204-6EFBB6979AA4}"/>
              </a:ext>
            </a:extLst>
          </p:cNvPr>
          <p:cNvGrpSpPr/>
          <p:nvPr/>
        </p:nvGrpSpPr>
        <p:grpSpPr>
          <a:xfrm>
            <a:off x="944089" y="5063839"/>
            <a:ext cx="1622852" cy="1572023"/>
            <a:chOff x="5124521" y="4463846"/>
            <a:chExt cx="1627600" cy="1551217"/>
          </a:xfrm>
        </p:grpSpPr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9DEBDD9E-B882-DA69-0668-8F808F58F811}"/>
                </a:ext>
              </a:extLst>
            </p:cNvPr>
            <p:cNvSpPr/>
            <p:nvPr/>
          </p:nvSpPr>
          <p:spPr>
            <a:xfrm>
              <a:off x="5124521" y="5097315"/>
              <a:ext cx="1627600" cy="917748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7A782F69-3C86-7031-534E-0D68FDF81910}"/>
                </a:ext>
              </a:extLst>
            </p:cNvPr>
            <p:cNvSpPr/>
            <p:nvPr/>
          </p:nvSpPr>
          <p:spPr>
            <a:xfrm>
              <a:off x="5124521" y="4463846"/>
              <a:ext cx="1627599" cy="633470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15AEE74D-B0B9-43E5-57FB-38A5C302F82C}"/>
              </a:ext>
            </a:extLst>
          </p:cNvPr>
          <p:cNvGrpSpPr/>
          <p:nvPr/>
        </p:nvGrpSpPr>
        <p:grpSpPr>
          <a:xfrm>
            <a:off x="944089" y="3836998"/>
            <a:ext cx="1622852" cy="1213707"/>
            <a:chOff x="6378463" y="3336513"/>
            <a:chExt cx="1613610" cy="1213707"/>
          </a:xfrm>
        </p:grpSpPr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7F03424D-92E8-4DDF-25EA-238035E5BCF8}"/>
                </a:ext>
              </a:extLst>
            </p:cNvPr>
            <p:cNvSpPr/>
            <p:nvPr/>
          </p:nvSpPr>
          <p:spPr>
            <a:xfrm>
              <a:off x="6378463" y="3632472"/>
              <a:ext cx="1613610" cy="917748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6A16B918-4B3C-9C4E-8E82-7DD4370050D8}"/>
                </a:ext>
              </a:extLst>
            </p:cNvPr>
            <p:cNvSpPr/>
            <p:nvPr/>
          </p:nvSpPr>
          <p:spPr>
            <a:xfrm>
              <a:off x="6378463" y="3336513"/>
              <a:ext cx="1613610" cy="282825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AD6B1C36-4F18-0021-9117-C664115F5119}"/>
              </a:ext>
            </a:extLst>
          </p:cNvPr>
          <p:cNvGrpSpPr/>
          <p:nvPr/>
        </p:nvGrpSpPr>
        <p:grpSpPr>
          <a:xfrm>
            <a:off x="944089" y="1664219"/>
            <a:ext cx="1622853" cy="2172779"/>
            <a:chOff x="5825600" y="3036357"/>
            <a:chExt cx="1602809" cy="2172779"/>
          </a:xfrm>
        </p:grpSpPr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8CB3F884-CCD4-A5E4-742C-CE93717B4AC9}"/>
                </a:ext>
              </a:extLst>
            </p:cNvPr>
            <p:cNvSpPr/>
            <p:nvPr/>
          </p:nvSpPr>
          <p:spPr>
            <a:xfrm>
              <a:off x="5825600" y="4291388"/>
              <a:ext cx="1602809" cy="917748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EA536E5F-8114-80AF-00EE-7EBA60318449}"/>
                </a:ext>
              </a:extLst>
            </p:cNvPr>
            <p:cNvSpPr/>
            <p:nvPr/>
          </p:nvSpPr>
          <p:spPr>
            <a:xfrm>
              <a:off x="5825600" y="3036357"/>
              <a:ext cx="1602809" cy="1255031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64" name="TextBox 163">
            <a:extLst>
              <a:ext uri="{FF2B5EF4-FFF2-40B4-BE49-F238E27FC236}">
                <a16:creationId xmlns:a16="http://schemas.microsoft.com/office/drawing/2014/main" id="{A746484B-4121-93B5-9BF7-7B1CBEE7ECCD}"/>
              </a:ext>
            </a:extLst>
          </p:cNvPr>
          <p:cNvSpPr txBox="1"/>
          <p:nvPr/>
        </p:nvSpPr>
        <p:spPr>
          <a:xfrm>
            <a:off x="34540" y="4413399"/>
            <a:ext cx="662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MB2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14E0406B-A37F-7B60-2AB8-81B288BC3B22}"/>
              </a:ext>
            </a:extLst>
          </p:cNvPr>
          <p:cNvSpPr txBox="1"/>
          <p:nvPr/>
        </p:nvSpPr>
        <p:spPr>
          <a:xfrm>
            <a:off x="34540" y="3255159"/>
            <a:ext cx="662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MB3</a:t>
            </a:r>
          </a:p>
        </p:txBody>
      </p:sp>
      <p:sp>
        <p:nvSpPr>
          <p:cNvPr id="166" name="Arrow: Curved Right 165">
            <a:extLst>
              <a:ext uri="{FF2B5EF4-FFF2-40B4-BE49-F238E27FC236}">
                <a16:creationId xmlns:a16="http://schemas.microsoft.com/office/drawing/2014/main" id="{A5A57D79-265B-16BD-98A9-E1E4E236E2D9}"/>
              </a:ext>
            </a:extLst>
          </p:cNvPr>
          <p:cNvSpPr/>
          <p:nvPr/>
        </p:nvSpPr>
        <p:spPr>
          <a:xfrm rot="10800000">
            <a:off x="2496686" y="3701908"/>
            <a:ext cx="479648" cy="1348796"/>
          </a:xfrm>
          <a:prstGeom prst="curved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7" name="Arrow: Curved Right 166">
            <a:extLst>
              <a:ext uri="{FF2B5EF4-FFF2-40B4-BE49-F238E27FC236}">
                <a16:creationId xmlns:a16="http://schemas.microsoft.com/office/drawing/2014/main" id="{F3FE4CE7-08BE-0742-5822-E62AEA0C8114}"/>
              </a:ext>
            </a:extLst>
          </p:cNvPr>
          <p:cNvSpPr/>
          <p:nvPr/>
        </p:nvSpPr>
        <p:spPr>
          <a:xfrm>
            <a:off x="558566" y="4676692"/>
            <a:ext cx="444520" cy="2008995"/>
          </a:xfrm>
          <a:prstGeom prst="curved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3CBA7F19-211E-B42B-799D-340025B2577E}"/>
              </a:ext>
            </a:extLst>
          </p:cNvPr>
          <p:cNvSpPr txBox="1"/>
          <p:nvPr/>
        </p:nvSpPr>
        <p:spPr>
          <a:xfrm>
            <a:off x="39962" y="5986167"/>
            <a:ext cx="662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MB1</a:t>
            </a:r>
          </a:p>
        </p:txBody>
      </p:sp>
      <p:sp>
        <p:nvSpPr>
          <p:cNvPr id="169" name="Arrow: Curved Right 168">
            <a:extLst>
              <a:ext uri="{FF2B5EF4-FFF2-40B4-BE49-F238E27FC236}">
                <a16:creationId xmlns:a16="http://schemas.microsoft.com/office/drawing/2014/main" id="{D2BBB449-7D99-07E5-D325-A4F29216EF40}"/>
              </a:ext>
            </a:extLst>
          </p:cNvPr>
          <p:cNvSpPr/>
          <p:nvPr/>
        </p:nvSpPr>
        <p:spPr>
          <a:xfrm>
            <a:off x="598525" y="3452522"/>
            <a:ext cx="444520" cy="1693951"/>
          </a:xfrm>
          <a:prstGeom prst="curved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0" name="Arrow: Curved Right 169">
            <a:extLst>
              <a:ext uri="{FF2B5EF4-FFF2-40B4-BE49-F238E27FC236}">
                <a16:creationId xmlns:a16="http://schemas.microsoft.com/office/drawing/2014/main" id="{6CEA50C8-7F81-E2BA-7293-06ED4EC98F91}"/>
              </a:ext>
            </a:extLst>
          </p:cNvPr>
          <p:cNvSpPr/>
          <p:nvPr/>
        </p:nvSpPr>
        <p:spPr>
          <a:xfrm rot="10800000">
            <a:off x="2456726" y="4873576"/>
            <a:ext cx="484479" cy="1693951"/>
          </a:xfrm>
          <a:prstGeom prst="curved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3885EA77-D6B1-A514-1204-107F53BB2C58}"/>
              </a:ext>
            </a:extLst>
          </p:cNvPr>
          <p:cNvSpPr txBox="1"/>
          <p:nvPr/>
        </p:nvSpPr>
        <p:spPr>
          <a:xfrm>
            <a:off x="940739" y="5700563"/>
            <a:ext cx="162955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is_free = FALSE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block_size = 50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prev_block = NULL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  next_block  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D9E48B59-88D6-14C2-B953-3CA502172D15}"/>
              </a:ext>
            </a:extLst>
          </p:cNvPr>
          <p:cNvSpPr txBox="1"/>
          <p:nvPr/>
        </p:nvSpPr>
        <p:spPr>
          <a:xfrm>
            <a:off x="1075423" y="4123223"/>
            <a:ext cx="136018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is_free = FALSE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block_size = 20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prev_block 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  next_block  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A0A8FD95-C929-D6EA-8B57-E0B0A1DD7E16}"/>
              </a:ext>
            </a:extLst>
          </p:cNvPr>
          <p:cNvSpPr txBox="1"/>
          <p:nvPr/>
        </p:nvSpPr>
        <p:spPr>
          <a:xfrm>
            <a:off x="869146" y="2884843"/>
            <a:ext cx="177215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is_free = FALSE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block_size = 90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prev_block 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  next_block  = NULL </a:t>
            </a:r>
          </a:p>
        </p:txBody>
      </p:sp>
    </p:spTree>
    <p:extLst>
      <p:ext uri="{BB962C8B-B14F-4D97-AF65-F5344CB8AC3E}">
        <p14:creationId xmlns:p14="http://schemas.microsoft.com/office/powerpoint/2010/main" val="22941568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999DB-6EB1-B84C-8932-DD0B55A54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842237" cy="1325563"/>
          </a:xfrm>
        </p:spPr>
        <p:txBody>
          <a:bodyPr>
            <a:normAutofit/>
          </a:bodyPr>
          <a:lstStyle/>
          <a:p>
            <a:r>
              <a:rPr lang="en" sz="5600" dirty="0">
                <a:latin typeface="Bell MT" panose="02020503060305020303" pitchFamily="18" charset="0"/>
              </a:rPr>
              <a:t>TABLE OF CONTENTS</a:t>
            </a:r>
            <a:endParaRPr lang="en-US" sz="5600" dirty="0">
              <a:latin typeface="Bell MT" panose="02020503060305020303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ECEFD9-645D-D9D7-2C86-919FF90F68B6}"/>
              </a:ext>
            </a:extLst>
          </p:cNvPr>
          <p:cNvSpPr txBox="1"/>
          <p:nvPr/>
        </p:nvSpPr>
        <p:spPr>
          <a:xfrm>
            <a:off x="838200" y="1981704"/>
            <a:ext cx="3610548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886968">
              <a:spcAft>
                <a:spcPts val="600"/>
              </a:spcAft>
            </a:pP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01</a:t>
            </a:r>
          </a:p>
          <a:p>
            <a:pPr algn="r" defTabSz="886968">
              <a:spcAft>
                <a:spcPts val="600"/>
              </a:spcAft>
            </a:pPr>
            <a:r>
              <a:rPr lang="en-US" sz="200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Phase 1 – VM Page De(allocation)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A553B9-B1FD-B467-06CD-581272C80500}"/>
              </a:ext>
            </a:extLst>
          </p:cNvPr>
          <p:cNvSpPr txBox="1"/>
          <p:nvPr/>
        </p:nvSpPr>
        <p:spPr>
          <a:xfrm>
            <a:off x="838200" y="3028309"/>
            <a:ext cx="3610548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886968">
              <a:spcAft>
                <a:spcPts val="600"/>
              </a:spcAft>
            </a:pP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02</a:t>
            </a:r>
          </a:p>
          <a:p>
            <a:pPr algn="r" defTabSz="886968">
              <a:spcAft>
                <a:spcPts val="600"/>
              </a:spcAft>
            </a:pPr>
            <a:r>
              <a:rPr lang="en-US" sz="200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Phase 2 – Page Family Registration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B61C6C-C1ED-F4F6-8BA4-E3E81B66FDF1}"/>
              </a:ext>
            </a:extLst>
          </p:cNvPr>
          <p:cNvSpPr txBox="1"/>
          <p:nvPr/>
        </p:nvSpPr>
        <p:spPr>
          <a:xfrm>
            <a:off x="838200" y="4070750"/>
            <a:ext cx="3610548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886968">
              <a:spcAft>
                <a:spcPts val="600"/>
              </a:spcAft>
            </a:pP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03</a:t>
            </a:r>
          </a:p>
          <a:p>
            <a:pPr algn="r" defTabSz="886968">
              <a:spcAft>
                <a:spcPts val="600"/>
              </a:spcAft>
            </a:pPr>
            <a:r>
              <a:rPr lang="en-US" sz="200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Phase 3 – Meta and Data Blocks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27176B-CAD0-FEF1-3B47-1FFB58F37A90}"/>
              </a:ext>
            </a:extLst>
          </p:cNvPr>
          <p:cNvSpPr txBox="1"/>
          <p:nvPr/>
        </p:nvSpPr>
        <p:spPr>
          <a:xfrm>
            <a:off x="7743252" y="1981704"/>
            <a:ext cx="3610548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86968">
              <a:spcAft>
                <a:spcPts val="600"/>
              </a:spcAft>
            </a:pP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05</a:t>
            </a:r>
          </a:p>
          <a:p>
            <a:pPr defTabSz="886968">
              <a:spcAft>
                <a:spcPts val="600"/>
              </a:spcAft>
            </a:pPr>
            <a:r>
              <a:rPr lang="en-US" sz="200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Phase 5 – VM Page Management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84CAA8-A694-CA87-B552-72E6D36566D1}"/>
              </a:ext>
            </a:extLst>
          </p:cNvPr>
          <p:cNvSpPr txBox="1"/>
          <p:nvPr/>
        </p:nvSpPr>
        <p:spPr>
          <a:xfrm>
            <a:off x="838200" y="5117355"/>
            <a:ext cx="3610548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886968">
              <a:spcAft>
                <a:spcPts val="600"/>
              </a:spcAft>
            </a:pP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04</a:t>
            </a:r>
          </a:p>
          <a:p>
            <a:pPr algn="r" defTabSz="886968">
              <a:spcAft>
                <a:spcPts val="600"/>
              </a:spcAft>
            </a:pPr>
            <a:r>
              <a:rPr lang="en-US" sz="200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Phase 4 – Block Splitting and Merging 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80ADB3-5AE1-BDC8-D47A-388211E0DBC2}"/>
              </a:ext>
            </a:extLst>
          </p:cNvPr>
          <p:cNvSpPr txBox="1"/>
          <p:nvPr/>
        </p:nvSpPr>
        <p:spPr>
          <a:xfrm>
            <a:off x="7743252" y="3028309"/>
            <a:ext cx="3610548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86968">
              <a:spcAft>
                <a:spcPts val="600"/>
              </a:spcAft>
            </a:pP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06</a:t>
            </a:r>
          </a:p>
          <a:p>
            <a:pPr defTabSz="886968">
              <a:spcAft>
                <a:spcPts val="600"/>
              </a:spcAft>
            </a:pPr>
            <a:r>
              <a:rPr lang="en-US" sz="200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Phase 6 – Free Data Block Management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7C45F4-2655-32EF-CD99-26246F587935}"/>
              </a:ext>
            </a:extLst>
          </p:cNvPr>
          <p:cNvSpPr txBox="1"/>
          <p:nvPr/>
        </p:nvSpPr>
        <p:spPr>
          <a:xfrm>
            <a:off x="7743252" y="4070751"/>
            <a:ext cx="3610548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86968">
              <a:spcAft>
                <a:spcPts val="600"/>
              </a:spcAft>
            </a:pP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07</a:t>
            </a:r>
          </a:p>
          <a:p>
            <a:pPr defTabSz="886968">
              <a:spcAft>
                <a:spcPts val="600"/>
              </a:spcAft>
            </a:pPr>
            <a:r>
              <a:rPr lang="en-US" sz="200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Phase 7 – Final Push – Implement Xmalloc &amp; Xfree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373CA7-E51A-FC87-5D0F-1BBB0ECF6B3F}"/>
              </a:ext>
            </a:extLst>
          </p:cNvPr>
          <p:cNvSpPr txBox="1"/>
          <p:nvPr/>
        </p:nvSpPr>
        <p:spPr>
          <a:xfrm>
            <a:off x="7743252" y="5121519"/>
            <a:ext cx="361054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86968">
              <a:spcAft>
                <a:spcPts val="600"/>
              </a:spcAft>
            </a:pP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08</a:t>
            </a:r>
          </a:p>
          <a:p>
            <a:pPr defTabSz="886968">
              <a:spcAft>
                <a:spcPts val="600"/>
              </a:spcAft>
            </a:pPr>
            <a:r>
              <a:rPr lang="en-US" sz="200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Phase 8 – </a:t>
            </a:r>
            <a:r>
              <a:rPr lang="en-US" sz="2000" dirty="0">
                <a:solidFill>
                  <a:schemeClr val="accent2"/>
                </a:solidFill>
              </a:rPr>
              <a:t>Implementing Xfree</a:t>
            </a:r>
            <a:endParaRPr lang="en-US" sz="2400" dirty="0">
              <a:solidFill>
                <a:schemeClr val="accent2"/>
              </a:solidFill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6171ED0-A838-1820-A2B8-953E0A81F975}"/>
              </a:ext>
            </a:extLst>
          </p:cNvPr>
          <p:cNvCxnSpPr>
            <a:cxnSpLocks/>
          </p:cNvCxnSpPr>
          <p:nvPr/>
        </p:nvCxnSpPr>
        <p:spPr>
          <a:xfrm flipH="1">
            <a:off x="2228193" y="2583023"/>
            <a:ext cx="233329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1ECAEFC-2666-2A04-AE9F-5851993B1B6B}"/>
              </a:ext>
            </a:extLst>
          </p:cNvPr>
          <p:cNvCxnSpPr>
            <a:cxnSpLocks/>
          </p:cNvCxnSpPr>
          <p:nvPr/>
        </p:nvCxnSpPr>
        <p:spPr>
          <a:xfrm flipH="1">
            <a:off x="2228193" y="2892739"/>
            <a:ext cx="233329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9C9D1F5-8121-B150-88EA-D2FB3630E907}"/>
              </a:ext>
            </a:extLst>
          </p:cNvPr>
          <p:cNvCxnSpPr>
            <a:cxnSpLocks/>
          </p:cNvCxnSpPr>
          <p:nvPr/>
        </p:nvCxnSpPr>
        <p:spPr>
          <a:xfrm flipH="1">
            <a:off x="2681605" y="4664500"/>
            <a:ext cx="62701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57074C6-F6F7-2FF3-81FC-D296AF2E3FA7}"/>
              </a:ext>
            </a:extLst>
          </p:cNvPr>
          <p:cNvCxnSpPr>
            <a:cxnSpLocks/>
          </p:cNvCxnSpPr>
          <p:nvPr/>
        </p:nvCxnSpPr>
        <p:spPr>
          <a:xfrm flipH="1">
            <a:off x="2681605" y="4962525"/>
            <a:ext cx="62701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FADD4C7-FBBF-FF48-1A34-EAD03AF12E3E}"/>
              </a:ext>
            </a:extLst>
          </p:cNvPr>
          <p:cNvCxnSpPr>
            <a:cxnSpLocks/>
          </p:cNvCxnSpPr>
          <p:nvPr/>
        </p:nvCxnSpPr>
        <p:spPr>
          <a:xfrm flipH="1">
            <a:off x="1828800" y="3612500"/>
            <a:ext cx="273269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36E3881-8E77-760F-E05B-6F41FE632706}"/>
              </a:ext>
            </a:extLst>
          </p:cNvPr>
          <p:cNvCxnSpPr>
            <a:cxnSpLocks/>
          </p:cNvCxnSpPr>
          <p:nvPr/>
        </p:nvCxnSpPr>
        <p:spPr>
          <a:xfrm flipH="1">
            <a:off x="1828800" y="3942182"/>
            <a:ext cx="273269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F20A2686-E634-8A7B-0813-FF7E8FD7DC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991" b="94907" l="10000" r="90000">
                        <a14:foregroundMark x1="46615" y1="8241" x2="52292" y2="7083"/>
                        <a14:foregroundMark x1="52292" y1="7083" x2="54870" y2="9491"/>
                        <a14:foregroundMark x1="45000" y1="87963" x2="40182" y2="90833"/>
                        <a14:foregroundMark x1="56875" y1="84861" x2="59688" y2="90880"/>
                        <a14:foregroundMark x1="59688" y1="90880" x2="64427" y2="91204"/>
                        <a14:foregroundMark x1="45313" y1="90556" x2="36458" y2="91111"/>
                        <a14:foregroundMark x1="36458" y1="91111" x2="40807" y2="94722"/>
                        <a14:foregroundMark x1="57031" y1="91389" x2="61380" y2="94907"/>
                        <a14:foregroundMark x1="61380" y1="94907" x2="57396" y2="92037"/>
                        <a14:foregroundMark x1="57396" y1="92037" x2="57109" y2="91389"/>
                        <a14:backgroundMark x1="45156" y1="92454" x2="45156" y2="92454"/>
                        <a14:backgroundMark x1="44635" y1="93704" x2="44635" y2="93704"/>
                        <a14:backgroundMark x1="44714" y1="93704" x2="44714" y2="93704"/>
                        <a14:backgroundMark x1="44766" y1="93287" x2="44766" y2="93287"/>
                        <a14:backgroundMark x1="44922" y1="92731" x2="44922" y2="92731"/>
                        <a14:backgroundMark x1="44479" y1="93704" x2="44479" y2="93704"/>
                        <a14:backgroundMark x1="30339" y1="90417" x2="30339" y2="90417"/>
                        <a14:backgroundMark x1="30052" y1="90324" x2="30052" y2="90324"/>
                        <a14:backgroundMark x1="44479" y1="94259" x2="44479" y2="94259"/>
                        <a14:backgroundMark x1="44818" y1="93704" x2="44818" y2="93704"/>
                        <a14:backgroundMark x1="45026" y1="92870" x2="45026" y2="92870"/>
                        <a14:backgroundMark x1="45026" y1="92130" x2="45026" y2="92130"/>
                        <a14:backgroundMark x1="44844" y1="92731" x2="44844" y2="92731"/>
                        <a14:backgroundMark x1="45156" y1="92130" x2="45156" y2="92130"/>
                        <a14:backgroundMark x1="45078" y1="91667" x2="45078" y2="91667"/>
                        <a14:backgroundMark x1="45052" y1="91806" x2="45052" y2="91806"/>
                        <a14:backgroundMark x1="65755" y1="91250" x2="65755" y2="91250"/>
                        <a14:backgroundMark x1="65755" y1="91250" x2="65443" y2="90556"/>
                        <a14:backgroundMark x1="64948" y1="91204" x2="65391" y2="9083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372094" y="2451997"/>
            <a:ext cx="5447813" cy="3237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74417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" dur="600" fill="hold"/>
                                        <p:tgtEl>
                                          <p:spTgt spid="22"/>
                                        </p:tgtEl>
                                      </p:cBhvr>
                                      <p:by x="45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6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5" dur="600" fill="hold"/>
                                        <p:tgtEl>
                                          <p:spTgt spid="23"/>
                                        </p:tgtEl>
                                      </p:cBhvr>
                                      <p:by x="45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DFED8A-E934-C0CE-C470-AB2BA71B2A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6502" y="2405894"/>
            <a:ext cx="5754896" cy="3197464"/>
          </a:xfrm>
        </p:spPr>
        <p:txBody>
          <a:bodyPr anchor="t">
            <a:normAutofit/>
          </a:bodyPr>
          <a:lstStyle/>
          <a:p>
            <a:pPr marL="0" indent="0" defTabSz="886968">
              <a:spcAft>
                <a:spcPts val="600"/>
              </a:spcAft>
              <a:buNone/>
            </a:pPr>
            <a:r>
              <a:rPr lang="en-US" b="1" kern="1200" dirty="0">
                <a:solidFill>
                  <a:schemeClr val="tx1"/>
                </a:solidFill>
                <a:latin typeface="Bell MT" panose="02020503060305020303" pitchFamily="18" charset="0"/>
              </a:rPr>
              <a:t>04</a:t>
            </a:r>
          </a:p>
          <a:p>
            <a:pPr marL="0" indent="0" defTabSz="886968">
              <a:spcAft>
                <a:spcPts val="600"/>
              </a:spcAft>
              <a:buNone/>
            </a:pPr>
            <a:r>
              <a:rPr lang="en-US" sz="2800" kern="1200" dirty="0">
                <a:solidFill>
                  <a:schemeClr val="accent2"/>
                </a:solidFill>
                <a:latin typeface="Bell MT" panose="02020503060305020303" pitchFamily="18" charset="0"/>
              </a:rPr>
              <a:t>Phase 4 – Block Splitting and Merging </a:t>
            </a:r>
            <a:endParaRPr lang="en-US" sz="3200" dirty="0">
              <a:solidFill>
                <a:schemeClr val="accent2"/>
              </a:solidFill>
              <a:latin typeface="Bell MT" panose="02020503060305020303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8F8144-A83F-D48A-B0AF-FA2D3B621B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991" b="94907" l="10000" r="90000">
                        <a14:foregroundMark x1="46615" y1="8241" x2="52292" y2="7083"/>
                        <a14:foregroundMark x1="52292" y1="7083" x2="54870" y2="9491"/>
                        <a14:foregroundMark x1="45000" y1="87963" x2="40182" y2="90833"/>
                        <a14:foregroundMark x1="56875" y1="84861" x2="59688" y2="90880"/>
                        <a14:foregroundMark x1="59688" y1="90880" x2="64427" y2="91204"/>
                        <a14:foregroundMark x1="45313" y1="90556" x2="36458" y2="91111"/>
                        <a14:foregroundMark x1="36458" y1="91111" x2="40807" y2="94722"/>
                        <a14:foregroundMark x1="57031" y1="91389" x2="61380" y2="94907"/>
                        <a14:foregroundMark x1="61380" y1="94907" x2="57396" y2="92037"/>
                        <a14:foregroundMark x1="57396" y1="92037" x2="57109" y2="91389"/>
                        <a14:backgroundMark x1="45156" y1="92454" x2="45156" y2="92454"/>
                        <a14:backgroundMark x1="44635" y1="93704" x2="44635" y2="93704"/>
                        <a14:backgroundMark x1="44714" y1="93704" x2="44714" y2="93704"/>
                        <a14:backgroundMark x1="44766" y1="93287" x2="44766" y2="93287"/>
                        <a14:backgroundMark x1="44922" y1="92731" x2="44922" y2="92731"/>
                        <a14:backgroundMark x1="44479" y1="93704" x2="44479" y2="93704"/>
                        <a14:backgroundMark x1="30339" y1="90417" x2="30339" y2="90417"/>
                        <a14:backgroundMark x1="30052" y1="90324" x2="30052" y2="90324"/>
                        <a14:backgroundMark x1="44479" y1="94259" x2="44479" y2="94259"/>
                        <a14:backgroundMark x1="44818" y1="93704" x2="44818" y2="93704"/>
                        <a14:backgroundMark x1="45026" y1="92870" x2="45026" y2="92870"/>
                        <a14:backgroundMark x1="45026" y1="92130" x2="45026" y2="92130"/>
                        <a14:backgroundMark x1="44844" y1="92731" x2="44844" y2="92731"/>
                        <a14:backgroundMark x1="45156" y1="92130" x2="45156" y2="92130"/>
                        <a14:backgroundMark x1="45078" y1="91667" x2="45078" y2="91667"/>
                        <a14:backgroundMark x1="45052" y1="91806" x2="45052" y2="91806"/>
                        <a14:backgroundMark x1="65755" y1="91250" x2="65755" y2="91250"/>
                        <a14:backgroundMark x1="65755" y1="91250" x2="65443" y2="90556"/>
                        <a14:backgroundMark x1="64948" y1="91204" x2="65391" y2="9083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336389" y="694532"/>
            <a:ext cx="8308792" cy="5011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592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2" name="Rectangle 131">
            <a:extLst>
              <a:ext uri="{FF2B5EF4-FFF2-40B4-BE49-F238E27FC236}">
                <a16:creationId xmlns:a16="http://schemas.microsoft.com/office/drawing/2014/main" id="{8E2CC403-21CD-41DF-BAC4-329D7FF03C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E5A37A51-DDB3-F7B8-FD5E-168CB4258272}"/>
              </a:ext>
            </a:extLst>
          </p:cNvPr>
          <p:cNvSpPr txBox="1"/>
          <p:nvPr/>
        </p:nvSpPr>
        <p:spPr>
          <a:xfrm>
            <a:off x="1078828" y="1147158"/>
            <a:ext cx="6038470" cy="47133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kern="1200" dirty="0">
                <a:solidFill>
                  <a:schemeClr val="tx1"/>
                </a:solidFill>
                <a:latin typeface="Bell MT" panose="02020503060305020303" pitchFamily="18" charset="0"/>
                <a:ea typeface="+mj-ea"/>
                <a:cs typeface="+mj-cs"/>
              </a:rPr>
              <a:t>When new VM Page is requested from kernel</a:t>
            </a:r>
          </a:p>
        </p:txBody>
      </p: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B13AA5FE-3FFC-4725-9ADD-E428544EC6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5431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4FA70700-3F72-44D4-8175-FEB2B9B23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7093C0F6-5741-4C9D-90FF-A25824BFC5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921B2E1B-E962-432C-ADA1-2934CE3C5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9" name="Rectangle 138">
            <a:extLst>
              <a:ext uri="{FF2B5EF4-FFF2-40B4-BE49-F238E27FC236}">
                <a16:creationId xmlns:a16="http://schemas.microsoft.com/office/drawing/2014/main" id="{7653717E-6F8C-43E0-9893-C03AE87D18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35BB14B4-EC3F-47C7-9AF3-B0E017B75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66160" y="391886"/>
            <a:ext cx="402901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CCA0E79-0D8F-0B25-93F9-4C9E34BCC819}"/>
              </a:ext>
            </a:extLst>
          </p:cNvPr>
          <p:cNvGrpSpPr/>
          <p:nvPr/>
        </p:nvGrpSpPr>
        <p:grpSpPr>
          <a:xfrm>
            <a:off x="8954945" y="1266825"/>
            <a:ext cx="1616601" cy="4519857"/>
            <a:chOff x="8954945" y="1266825"/>
            <a:chExt cx="1616601" cy="4519857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89B6103-3A0B-E558-2B55-40D868CF6BD7}"/>
                </a:ext>
              </a:extLst>
            </p:cNvPr>
            <p:cNvSpPr/>
            <p:nvPr/>
          </p:nvSpPr>
          <p:spPr>
            <a:xfrm>
              <a:off x="8954945" y="1266825"/>
              <a:ext cx="1616601" cy="3552825"/>
            </a:xfrm>
            <a:prstGeom prst="rect">
              <a:avLst/>
            </a:prstGeom>
            <a:solidFill>
              <a:srgbClr val="CCD2D8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4048 Byte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782464A-84DE-E7FC-F9EC-E80852FBB232}"/>
                </a:ext>
              </a:extLst>
            </p:cNvPr>
            <p:cNvSpPr txBox="1"/>
            <p:nvPr/>
          </p:nvSpPr>
          <p:spPr>
            <a:xfrm>
              <a:off x="8954945" y="4819650"/>
              <a:ext cx="1616601" cy="967032"/>
            </a:xfrm>
            <a:prstGeom prst="rect">
              <a:avLst/>
            </a:prstGeom>
            <a:solidFill>
              <a:schemeClr val="accent2"/>
            </a:solidFill>
            <a:ln w="1905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</a:rPr>
                <a:t>is_free = TRUE</a:t>
              </a:r>
            </a:p>
            <a:p>
              <a:pPr algn="ctr"/>
              <a:r>
                <a:rPr lang="en-US" sz="1400" b="1" dirty="0">
                  <a:solidFill>
                    <a:schemeClr val="bg1"/>
                  </a:solidFill>
                </a:rPr>
                <a:t>block_size = 4048</a:t>
              </a:r>
            </a:p>
            <a:p>
              <a:pPr algn="ctr"/>
              <a:r>
                <a:rPr lang="en-US" sz="1400" b="1" dirty="0">
                  <a:solidFill>
                    <a:schemeClr val="bg1"/>
                  </a:solidFill>
                </a:rPr>
                <a:t>prev_block = nil</a:t>
              </a:r>
            </a:p>
            <a:p>
              <a:pPr algn="ctr"/>
              <a:r>
                <a:rPr lang="en-US" sz="1400" b="1" dirty="0">
                  <a:solidFill>
                    <a:schemeClr val="bg1"/>
                  </a:solidFill>
                </a:rPr>
                <a:t>  next_block = nil  </a:t>
              </a:r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66E1DB97-BDDD-083A-7FD7-FED80CCC84BC}"/>
              </a:ext>
            </a:extLst>
          </p:cNvPr>
          <p:cNvSpPr/>
          <p:nvPr/>
        </p:nvSpPr>
        <p:spPr>
          <a:xfrm>
            <a:off x="7666160" y="391886"/>
            <a:ext cx="4029016" cy="6017078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9C4A4A9-ED2B-D3DC-8C88-620093ED6CCB}"/>
              </a:ext>
            </a:extLst>
          </p:cNvPr>
          <p:cNvSpPr/>
          <p:nvPr/>
        </p:nvSpPr>
        <p:spPr>
          <a:xfrm>
            <a:off x="8954944" y="1266190"/>
            <a:ext cx="1616601" cy="3552825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2C6A9A6-8FE7-E3FF-0763-57DA6E1BF821}"/>
              </a:ext>
            </a:extLst>
          </p:cNvPr>
          <p:cNvSpPr/>
          <p:nvPr/>
        </p:nvSpPr>
        <p:spPr>
          <a:xfrm>
            <a:off x="8954944" y="4819015"/>
            <a:ext cx="1616601" cy="967032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79278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4" grpId="0" animBg="1"/>
      <p:bldP spid="1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7C1E5815-D54C-487F-A054-6D4930ADE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736F0DFD-0954-464F-BF12-DD2E6F6E0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208496" y="0"/>
            <a:ext cx="1983504" cy="6858000"/>
          </a:xfrm>
          <a:custGeom>
            <a:avLst/>
            <a:gdLst>
              <a:gd name="connsiteX0" fmla="*/ 0 w 1983504"/>
              <a:gd name="connsiteY0" fmla="*/ 0 h 6858000"/>
              <a:gd name="connsiteX1" fmla="*/ 1376658 w 1983504"/>
              <a:gd name="connsiteY1" fmla="*/ 0 h 6858000"/>
              <a:gd name="connsiteX2" fmla="*/ 1690650 w 1983504"/>
              <a:gd name="connsiteY2" fmla="*/ 110269 h 6858000"/>
              <a:gd name="connsiteX3" fmla="*/ 1645361 w 1983504"/>
              <a:gd name="connsiteY3" fmla="*/ 135168 h 6858000"/>
              <a:gd name="connsiteX4" fmla="*/ 1373640 w 1983504"/>
              <a:gd name="connsiteY4" fmla="*/ 71141 h 6858000"/>
              <a:gd name="connsiteX5" fmla="*/ 1319295 w 1983504"/>
              <a:gd name="connsiteY5" fmla="*/ 88927 h 6858000"/>
              <a:gd name="connsiteX6" fmla="*/ 1346468 w 1983504"/>
              <a:gd name="connsiteY6" fmla="*/ 163625 h 6858000"/>
              <a:gd name="connsiteX7" fmla="*/ 1464213 w 1983504"/>
              <a:gd name="connsiteY7" fmla="*/ 192082 h 6858000"/>
              <a:gd name="connsiteX8" fmla="*/ 1648381 w 1983504"/>
              <a:gd name="connsiteY8" fmla="*/ 373491 h 6858000"/>
              <a:gd name="connsiteX9" fmla="*/ 1370620 w 1983504"/>
              <a:gd name="connsiteY9" fmla="*/ 352148 h 6858000"/>
              <a:gd name="connsiteX10" fmla="*/ 1322314 w 1983504"/>
              <a:gd name="connsiteY10" fmla="*/ 394834 h 6858000"/>
              <a:gd name="connsiteX11" fmla="*/ 1304199 w 1983504"/>
              <a:gd name="connsiteY11" fmla="*/ 451747 h 6858000"/>
              <a:gd name="connsiteX12" fmla="*/ 1222682 w 1983504"/>
              <a:gd name="connsiteY12" fmla="*/ 359262 h 6858000"/>
              <a:gd name="connsiteX13" fmla="*/ 1153242 w 1983504"/>
              <a:gd name="connsiteY13" fmla="*/ 334364 h 6858000"/>
              <a:gd name="connsiteX14" fmla="*/ 1132108 w 1983504"/>
              <a:gd name="connsiteY14" fmla="*/ 416176 h 6858000"/>
              <a:gd name="connsiteX15" fmla="*/ 1195509 w 1983504"/>
              <a:gd name="connsiteY15" fmla="*/ 505101 h 6858000"/>
              <a:gd name="connsiteX16" fmla="*/ 1364582 w 1983504"/>
              <a:gd name="connsiteY16" fmla="*/ 558458 h 6858000"/>
              <a:gd name="connsiteX17" fmla="*/ 1183434 w 1983504"/>
              <a:gd name="connsiteY17" fmla="*/ 558458 h 6858000"/>
              <a:gd name="connsiteX18" fmla="*/ 975114 w 1983504"/>
              <a:gd name="connsiteY18" fmla="*/ 522887 h 6858000"/>
              <a:gd name="connsiteX19" fmla="*/ 754716 w 1983504"/>
              <a:gd name="connsiteY19" fmla="*/ 533558 h 6858000"/>
              <a:gd name="connsiteX20" fmla="*/ 546395 w 1983504"/>
              <a:gd name="connsiteY20" fmla="*/ 462417 h 6858000"/>
              <a:gd name="connsiteX21" fmla="*/ 335056 w 1983504"/>
              <a:gd name="connsiteY21" fmla="*/ 465975 h 6858000"/>
              <a:gd name="connsiteX22" fmla="*/ 1270988 w 1983504"/>
              <a:gd name="connsiteY22" fmla="*/ 910606 h 6858000"/>
              <a:gd name="connsiteX23" fmla="*/ 1225701 w 1983504"/>
              <a:gd name="connsiteY23" fmla="*/ 921277 h 6858000"/>
              <a:gd name="connsiteX24" fmla="*/ 1165318 w 1983504"/>
              <a:gd name="connsiteY24" fmla="*/ 949734 h 6858000"/>
              <a:gd name="connsiteX25" fmla="*/ 1210606 w 1983504"/>
              <a:gd name="connsiteY25" fmla="*/ 1006647 h 6858000"/>
              <a:gd name="connsiteX26" fmla="*/ 1455156 w 1983504"/>
              <a:gd name="connsiteY26" fmla="*/ 1113358 h 6858000"/>
              <a:gd name="connsiteX27" fmla="*/ 1515538 w 1983504"/>
              <a:gd name="connsiteY27" fmla="*/ 1220069 h 6858000"/>
              <a:gd name="connsiteX28" fmla="*/ 1440060 w 1983504"/>
              <a:gd name="connsiteY28" fmla="*/ 1209399 h 6858000"/>
              <a:gd name="connsiteX29" fmla="*/ 1373640 w 1983504"/>
              <a:gd name="connsiteY29" fmla="*/ 1230741 h 6858000"/>
              <a:gd name="connsiteX30" fmla="*/ 1400810 w 1983504"/>
              <a:gd name="connsiteY30" fmla="*/ 1365909 h 6858000"/>
              <a:gd name="connsiteX31" fmla="*/ 1748012 w 1983504"/>
              <a:gd name="connsiteY31" fmla="*/ 1540204 h 6858000"/>
              <a:gd name="connsiteX32" fmla="*/ 1778203 w 1983504"/>
              <a:gd name="connsiteY32" fmla="*/ 1597117 h 6858000"/>
              <a:gd name="connsiteX33" fmla="*/ 1735936 w 1983504"/>
              <a:gd name="connsiteY33" fmla="*/ 1636245 h 6858000"/>
              <a:gd name="connsiteX34" fmla="*/ 1624228 w 1983504"/>
              <a:gd name="connsiteY34" fmla="*/ 1657587 h 6858000"/>
              <a:gd name="connsiteX35" fmla="*/ 1781223 w 1983504"/>
              <a:gd name="connsiteY35" fmla="*/ 1849668 h 6858000"/>
              <a:gd name="connsiteX36" fmla="*/ 1838587 w 1983504"/>
              <a:gd name="connsiteY36" fmla="*/ 1903025 h 6858000"/>
              <a:gd name="connsiteX37" fmla="*/ 1938218 w 1983504"/>
              <a:gd name="connsiteY37" fmla="*/ 1984836 h 6858000"/>
              <a:gd name="connsiteX38" fmla="*/ 1938218 w 1983504"/>
              <a:gd name="connsiteY38" fmla="*/ 2013292 h 6858000"/>
              <a:gd name="connsiteX39" fmla="*/ 1805376 w 1983504"/>
              <a:gd name="connsiteY39" fmla="*/ 2102219 h 6858000"/>
              <a:gd name="connsiteX40" fmla="*/ 1563844 w 1983504"/>
              <a:gd name="connsiteY40" fmla="*/ 2077320 h 6858000"/>
              <a:gd name="connsiteX41" fmla="*/ 1920104 w 1983504"/>
              <a:gd name="connsiteY41" fmla="*/ 2208931 h 6858000"/>
              <a:gd name="connsiteX42" fmla="*/ 766792 w 1983504"/>
              <a:gd name="connsiteY42" fmla="*/ 1892353 h 6858000"/>
              <a:gd name="connsiteX43" fmla="*/ 839252 w 1983504"/>
              <a:gd name="connsiteY43" fmla="*/ 1974165 h 6858000"/>
              <a:gd name="connsiteX44" fmla="*/ 1243816 w 1983504"/>
              <a:gd name="connsiteY44" fmla="*/ 2191146 h 6858000"/>
              <a:gd name="connsiteX45" fmla="*/ 1358543 w 1983504"/>
              <a:gd name="connsiteY45" fmla="*/ 2326314 h 6858000"/>
              <a:gd name="connsiteX46" fmla="*/ 1479310 w 1983504"/>
              <a:gd name="connsiteY46" fmla="*/ 2401012 h 6858000"/>
              <a:gd name="connsiteX47" fmla="*/ 1648381 w 1983504"/>
              <a:gd name="connsiteY47" fmla="*/ 2401012 h 6858000"/>
              <a:gd name="connsiteX48" fmla="*/ 1769146 w 1983504"/>
              <a:gd name="connsiteY48" fmla="*/ 2518395 h 6858000"/>
              <a:gd name="connsiteX49" fmla="*/ 1645361 w 1983504"/>
              <a:gd name="connsiteY49" fmla="*/ 2543294 h 6858000"/>
              <a:gd name="connsiteX50" fmla="*/ 1500444 w 1983504"/>
              <a:gd name="connsiteY50" fmla="*/ 2525509 h 6858000"/>
              <a:gd name="connsiteX51" fmla="*/ 1337410 w 1983504"/>
              <a:gd name="connsiteY51" fmla="*/ 2564636 h 6858000"/>
              <a:gd name="connsiteX52" fmla="*/ 1186452 w 1983504"/>
              <a:gd name="connsiteY52" fmla="*/ 2532623 h 6858000"/>
              <a:gd name="connsiteX53" fmla="*/ 1005304 w 1983504"/>
              <a:gd name="connsiteY53" fmla="*/ 2553965 h 6858000"/>
              <a:gd name="connsiteX54" fmla="*/ 947940 w 1983504"/>
              <a:gd name="connsiteY54" fmla="*/ 2692689 h 6858000"/>
              <a:gd name="connsiteX55" fmla="*/ 929826 w 1983504"/>
              <a:gd name="connsiteY55" fmla="*/ 2703362 h 6858000"/>
              <a:gd name="connsiteX56" fmla="*/ 594701 w 1983504"/>
              <a:gd name="connsiteY56" fmla="*/ 2923898 h 6858000"/>
              <a:gd name="connsiteX57" fmla="*/ 501108 w 1983504"/>
              <a:gd name="connsiteY57" fmla="*/ 2941684 h 6858000"/>
              <a:gd name="connsiteX58" fmla="*/ 1053610 w 1983504"/>
              <a:gd name="connsiteY58" fmla="*/ 3329402 h 6858000"/>
              <a:gd name="connsiteX59" fmla="*/ 682256 w 1983504"/>
              <a:gd name="connsiteY59" fmla="*/ 3229805 h 6858000"/>
              <a:gd name="connsiteX60" fmla="*/ 630932 w 1983504"/>
              <a:gd name="connsiteY60" fmla="*/ 3393429 h 6858000"/>
              <a:gd name="connsiteX61" fmla="*/ 806041 w 1983504"/>
              <a:gd name="connsiteY61" fmla="*/ 3539269 h 6858000"/>
              <a:gd name="connsiteX62" fmla="*/ 869444 w 1983504"/>
              <a:gd name="connsiteY62" fmla="*/ 3827390 h 6858000"/>
              <a:gd name="connsiteX63" fmla="*/ 839252 w 1983504"/>
              <a:gd name="connsiteY63" fmla="*/ 4090612 h 6858000"/>
              <a:gd name="connsiteX64" fmla="*/ 763774 w 1983504"/>
              <a:gd name="connsiteY64" fmla="*/ 4172424 h 6858000"/>
              <a:gd name="connsiteX65" fmla="*/ 655085 w 1983504"/>
              <a:gd name="connsiteY65" fmla="*/ 4321821 h 6858000"/>
              <a:gd name="connsiteX66" fmla="*/ 588662 w 1983504"/>
              <a:gd name="connsiteY66" fmla="*/ 4414305 h 6858000"/>
              <a:gd name="connsiteX67" fmla="*/ 356189 w 1983504"/>
              <a:gd name="connsiteY67" fmla="*/ 4378734 h 6858000"/>
              <a:gd name="connsiteX68" fmla="*/ 667160 w 1983504"/>
              <a:gd name="connsiteY68" fmla="*/ 4613499 h 6858000"/>
              <a:gd name="connsiteX69" fmla="*/ 416573 w 1983504"/>
              <a:gd name="connsiteY69" fmla="*/ 4585042 h 6858000"/>
              <a:gd name="connsiteX70" fmla="*/ 335056 w 1983504"/>
              <a:gd name="connsiteY70" fmla="*/ 4602828 h 6858000"/>
              <a:gd name="connsiteX71" fmla="*/ 380342 w 1983504"/>
              <a:gd name="connsiteY71" fmla="*/ 4677526 h 6858000"/>
              <a:gd name="connsiteX72" fmla="*/ 564510 w 1983504"/>
              <a:gd name="connsiteY72" fmla="*/ 4805580 h 6858000"/>
              <a:gd name="connsiteX73" fmla="*/ 944922 w 1983504"/>
              <a:gd name="connsiteY73" fmla="*/ 5154171 h 6858000"/>
              <a:gd name="connsiteX74" fmla="*/ 576586 w 1983504"/>
              <a:gd name="connsiteY74" fmla="*/ 4994104 h 6858000"/>
              <a:gd name="connsiteX75" fmla="*/ 963036 w 1983504"/>
              <a:gd name="connsiteY75" fmla="*/ 5353367 h 6858000"/>
              <a:gd name="connsiteX76" fmla="*/ 1047572 w 1983504"/>
              <a:gd name="connsiteY76" fmla="*/ 5474306 h 6858000"/>
              <a:gd name="connsiteX77" fmla="*/ 1222682 w 1983504"/>
              <a:gd name="connsiteY77" fmla="*/ 5769542 h 6858000"/>
              <a:gd name="connsiteX78" fmla="*/ 1213626 w 1983504"/>
              <a:gd name="connsiteY78" fmla="*/ 5801555 h 6858000"/>
              <a:gd name="connsiteX79" fmla="*/ 1014361 w 1983504"/>
              <a:gd name="connsiteY79" fmla="*/ 5755314 h 6858000"/>
              <a:gd name="connsiteX80" fmla="*/ 1274008 w 1983504"/>
              <a:gd name="connsiteY80" fmla="*/ 6004307 h 6858000"/>
              <a:gd name="connsiteX81" fmla="*/ 1542711 w 1983504"/>
              <a:gd name="connsiteY81" fmla="*/ 6196388 h 6858000"/>
              <a:gd name="connsiteX82" fmla="*/ 1352504 w 1983504"/>
              <a:gd name="connsiteY82" fmla="*/ 6167932 h 6858000"/>
              <a:gd name="connsiteX83" fmla="*/ 1089840 w 1983504"/>
              <a:gd name="connsiteY83" fmla="*/ 6057663 h 6858000"/>
              <a:gd name="connsiteX84" fmla="*/ 999266 w 1983504"/>
              <a:gd name="connsiteY84" fmla="*/ 6100347 h 6858000"/>
              <a:gd name="connsiteX85" fmla="*/ 1246836 w 1983504"/>
              <a:gd name="connsiteY85" fmla="*/ 6281757 h 6858000"/>
              <a:gd name="connsiteX86" fmla="*/ 1388735 w 1983504"/>
              <a:gd name="connsiteY86" fmla="*/ 6367127 h 6858000"/>
              <a:gd name="connsiteX87" fmla="*/ 1446099 w 1983504"/>
              <a:gd name="connsiteY87" fmla="*/ 6431153 h 6858000"/>
              <a:gd name="connsiteX88" fmla="*/ 1609132 w 1983504"/>
              <a:gd name="connsiteY88" fmla="*/ 6658805 h 6858000"/>
              <a:gd name="connsiteX89" fmla="*/ 1983504 w 1983504"/>
              <a:gd name="connsiteY89" fmla="*/ 6858000 h 6858000"/>
              <a:gd name="connsiteX90" fmla="*/ 0 w 1983504"/>
              <a:gd name="connsiteY9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1983504" h="6858000">
                <a:moveTo>
                  <a:pt x="0" y="0"/>
                </a:moveTo>
                <a:lnTo>
                  <a:pt x="1376658" y="0"/>
                </a:lnTo>
                <a:cubicBezTo>
                  <a:pt x="1482328" y="35571"/>
                  <a:pt x="1584980" y="78255"/>
                  <a:pt x="1690650" y="110269"/>
                </a:cubicBezTo>
                <a:cubicBezTo>
                  <a:pt x="1675553" y="145839"/>
                  <a:pt x="1660458" y="138725"/>
                  <a:pt x="1645361" y="135168"/>
                </a:cubicBezTo>
                <a:cubicBezTo>
                  <a:pt x="1554788" y="120941"/>
                  <a:pt x="1461194" y="110269"/>
                  <a:pt x="1373640" y="71141"/>
                </a:cubicBezTo>
                <a:cubicBezTo>
                  <a:pt x="1352504" y="64027"/>
                  <a:pt x="1328352" y="64027"/>
                  <a:pt x="1319295" y="88927"/>
                </a:cubicBezTo>
                <a:cubicBezTo>
                  <a:pt x="1304199" y="124497"/>
                  <a:pt x="1325332" y="145839"/>
                  <a:pt x="1346468" y="163625"/>
                </a:cubicBezTo>
                <a:cubicBezTo>
                  <a:pt x="1382696" y="195638"/>
                  <a:pt x="1424964" y="188525"/>
                  <a:pt x="1464213" y="192082"/>
                </a:cubicBezTo>
                <a:cubicBezTo>
                  <a:pt x="1572902" y="209867"/>
                  <a:pt x="1624228" y="259665"/>
                  <a:pt x="1648381" y="373491"/>
                </a:cubicBezTo>
                <a:cubicBezTo>
                  <a:pt x="1554788" y="327250"/>
                  <a:pt x="1461194" y="384162"/>
                  <a:pt x="1370620" y="352148"/>
                </a:cubicBezTo>
                <a:cubicBezTo>
                  <a:pt x="1346468" y="345034"/>
                  <a:pt x="1310237" y="355706"/>
                  <a:pt x="1322314" y="394834"/>
                </a:cubicBezTo>
                <a:cubicBezTo>
                  <a:pt x="1334390" y="430405"/>
                  <a:pt x="1373640" y="458860"/>
                  <a:pt x="1304199" y="451747"/>
                </a:cubicBezTo>
                <a:cubicBezTo>
                  <a:pt x="1252873" y="448189"/>
                  <a:pt x="1237778" y="405504"/>
                  <a:pt x="1222682" y="359262"/>
                </a:cubicBezTo>
                <a:cubicBezTo>
                  <a:pt x="1210606" y="334364"/>
                  <a:pt x="1177395" y="320135"/>
                  <a:pt x="1153242" y="334364"/>
                </a:cubicBezTo>
                <a:cubicBezTo>
                  <a:pt x="1123051" y="348592"/>
                  <a:pt x="1132108" y="387720"/>
                  <a:pt x="1132108" y="416176"/>
                </a:cubicBezTo>
                <a:cubicBezTo>
                  <a:pt x="1129088" y="469532"/>
                  <a:pt x="1153242" y="494431"/>
                  <a:pt x="1195509" y="505101"/>
                </a:cubicBezTo>
                <a:cubicBezTo>
                  <a:pt x="1246836" y="519330"/>
                  <a:pt x="1298160" y="537116"/>
                  <a:pt x="1364582" y="558458"/>
                </a:cubicBezTo>
                <a:cubicBezTo>
                  <a:pt x="1292122" y="594028"/>
                  <a:pt x="1237778" y="586915"/>
                  <a:pt x="1183434" y="558458"/>
                </a:cubicBezTo>
                <a:cubicBezTo>
                  <a:pt x="1117012" y="526444"/>
                  <a:pt x="1029458" y="483759"/>
                  <a:pt x="975114" y="522887"/>
                </a:cubicBezTo>
                <a:cubicBezTo>
                  <a:pt x="893597" y="579800"/>
                  <a:pt x="827176" y="544229"/>
                  <a:pt x="754716" y="533558"/>
                </a:cubicBezTo>
                <a:cubicBezTo>
                  <a:pt x="603758" y="512216"/>
                  <a:pt x="697352" y="480203"/>
                  <a:pt x="546395" y="462417"/>
                </a:cubicBezTo>
                <a:cubicBezTo>
                  <a:pt x="486012" y="455303"/>
                  <a:pt x="422610" y="426847"/>
                  <a:pt x="335056" y="465975"/>
                </a:cubicBezTo>
                <a:cubicBezTo>
                  <a:pt x="730563" y="672284"/>
                  <a:pt x="917750" y="658055"/>
                  <a:pt x="1270988" y="910606"/>
                </a:cubicBezTo>
                <a:cubicBezTo>
                  <a:pt x="1255893" y="935506"/>
                  <a:pt x="1240798" y="924835"/>
                  <a:pt x="1225701" y="921277"/>
                </a:cubicBezTo>
                <a:cubicBezTo>
                  <a:pt x="1201548" y="917720"/>
                  <a:pt x="1171356" y="903491"/>
                  <a:pt x="1165318" y="949734"/>
                </a:cubicBezTo>
                <a:cubicBezTo>
                  <a:pt x="1162298" y="985305"/>
                  <a:pt x="1180415" y="1003089"/>
                  <a:pt x="1210606" y="1006647"/>
                </a:cubicBezTo>
                <a:cubicBezTo>
                  <a:pt x="1298160" y="1020875"/>
                  <a:pt x="1376658" y="1070674"/>
                  <a:pt x="1455156" y="1113358"/>
                </a:cubicBezTo>
                <a:cubicBezTo>
                  <a:pt x="1491385" y="1131144"/>
                  <a:pt x="1530634" y="1156043"/>
                  <a:pt x="1515538" y="1220069"/>
                </a:cubicBezTo>
                <a:cubicBezTo>
                  <a:pt x="1485348" y="1237855"/>
                  <a:pt x="1464213" y="1212955"/>
                  <a:pt x="1440060" y="1209399"/>
                </a:cubicBezTo>
                <a:cubicBezTo>
                  <a:pt x="1415907" y="1205842"/>
                  <a:pt x="1358543" y="1220069"/>
                  <a:pt x="1373640" y="1230741"/>
                </a:cubicBezTo>
                <a:cubicBezTo>
                  <a:pt x="1443080" y="1269868"/>
                  <a:pt x="1316276" y="1365909"/>
                  <a:pt x="1400810" y="1365909"/>
                </a:cubicBezTo>
                <a:cubicBezTo>
                  <a:pt x="1539691" y="1365909"/>
                  <a:pt x="1615170" y="1536647"/>
                  <a:pt x="1748012" y="1540204"/>
                </a:cubicBezTo>
                <a:cubicBezTo>
                  <a:pt x="1769146" y="1540204"/>
                  <a:pt x="1778203" y="1572219"/>
                  <a:pt x="1778203" y="1597117"/>
                </a:cubicBezTo>
                <a:cubicBezTo>
                  <a:pt x="1778203" y="1629132"/>
                  <a:pt x="1757070" y="1632688"/>
                  <a:pt x="1735936" y="1636245"/>
                </a:cubicBezTo>
                <a:cubicBezTo>
                  <a:pt x="1702725" y="1639802"/>
                  <a:pt x="1666496" y="1597117"/>
                  <a:pt x="1624228" y="1657587"/>
                </a:cubicBezTo>
                <a:cubicBezTo>
                  <a:pt x="1702725" y="1693158"/>
                  <a:pt x="1784242" y="1728729"/>
                  <a:pt x="1781223" y="1849668"/>
                </a:cubicBezTo>
                <a:cubicBezTo>
                  <a:pt x="1781223" y="1881683"/>
                  <a:pt x="1814434" y="1895910"/>
                  <a:pt x="1838587" y="1903025"/>
                </a:cubicBezTo>
                <a:cubicBezTo>
                  <a:pt x="1880854" y="1917252"/>
                  <a:pt x="1914065" y="1938595"/>
                  <a:pt x="1938218" y="1984836"/>
                </a:cubicBezTo>
                <a:cubicBezTo>
                  <a:pt x="1938218" y="1995507"/>
                  <a:pt x="1938218" y="2002622"/>
                  <a:pt x="1938218" y="2013292"/>
                </a:cubicBezTo>
                <a:cubicBezTo>
                  <a:pt x="1932180" y="2123562"/>
                  <a:pt x="1871798" y="2120004"/>
                  <a:pt x="1805376" y="2102219"/>
                </a:cubicBezTo>
                <a:cubicBezTo>
                  <a:pt x="1726878" y="2080877"/>
                  <a:pt x="1648381" y="2038192"/>
                  <a:pt x="1563844" y="2077320"/>
                </a:cubicBezTo>
                <a:cubicBezTo>
                  <a:pt x="1681592" y="2130676"/>
                  <a:pt x="1811414" y="2134233"/>
                  <a:pt x="1920104" y="2208931"/>
                </a:cubicBezTo>
                <a:cubicBezTo>
                  <a:pt x="1515538" y="2223159"/>
                  <a:pt x="1159280" y="1984836"/>
                  <a:pt x="766792" y="1892353"/>
                </a:cubicBezTo>
                <a:cubicBezTo>
                  <a:pt x="778869" y="1952823"/>
                  <a:pt x="812080" y="1967051"/>
                  <a:pt x="839252" y="1974165"/>
                </a:cubicBezTo>
                <a:cubicBezTo>
                  <a:pt x="984170" y="2020407"/>
                  <a:pt x="1110974" y="2112891"/>
                  <a:pt x="1243816" y="2191146"/>
                </a:cubicBezTo>
                <a:cubicBezTo>
                  <a:pt x="1298160" y="2223159"/>
                  <a:pt x="1337410" y="2258731"/>
                  <a:pt x="1358543" y="2326314"/>
                </a:cubicBezTo>
                <a:cubicBezTo>
                  <a:pt x="1376658" y="2390340"/>
                  <a:pt x="1412888" y="2418796"/>
                  <a:pt x="1479310" y="2401012"/>
                </a:cubicBezTo>
                <a:cubicBezTo>
                  <a:pt x="1533654" y="2386784"/>
                  <a:pt x="1591018" y="2393898"/>
                  <a:pt x="1648381" y="2401012"/>
                </a:cubicBezTo>
                <a:cubicBezTo>
                  <a:pt x="1711782" y="2408126"/>
                  <a:pt x="1784242" y="2479267"/>
                  <a:pt x="1769146" y="2518395"/>
                </a:cubicBezTo>
                <a:cubicBezTo>
                  <a:pt x="1738956" y="2582422"/>
                  <a:pt x="1687630" y="2550408"/>
                  <a:pt x="1645361" y="2543294"/>
                </a:cubicBezTo>
                <a:cubicBezTo>
                  <a:pt x="1594036" y="2536181"/>
                  <a:pt x="1500444" y="2518395"/>
                  <a:pt x="1500444" y="2525509"/>
                </a:cubicBezTo>
                <a:cubicBezTo>
                  <a:pt x="1467232" y="2685576"/>
                  <a:pt x="1391754" y="2564636"/>
                  <a:pt x="1337410" y="2564636"/>
                </a:cubicBezTo>
                <a:cubicBezTo>
                  <a:pt x="1286084" y="2564636"/>
                  <a:pt x="1234759" y="2546851"/>
                  <a:pt x="1186452" y="2532623"/>
                </a:cubicBezTo>
                <a:cubicBezTo>
                  <a:pt x="1123051" y="2514837"/>
                  <a:pt x="1065688" y="2546851"/>
                  <a:pt x="1005304" y="2553965"/>
                </a:cubicBezTo>
                <a:cubicBezTo>
                  <a:pt x="950960" y="2561080"/>
                  <a:pt x="981150" y="2653563"/>
                  <a:pt x="947940" y="2692689"/>
                </a:cubicBezTo>
                <a:cubicBezTo>
                  <a:pt x="941903" y="2703362"/>
                  <a:pt x="935864" y="2703362"/>
                  <a:pt x="929826" y="2703362"/>
                </a:cubicBezTo>
                <a:cubicBezTo>
                  <a:pt x="911711" y="2980812"/>
                  <a:pt x="594701" y="2913227"/>
                  <a:pt x="594701" y="2923898"/>
                </a:cubicBezTo>
                <a:cubicBezTo>
                  <a:pt x="567529" y="2941684"/>
                  <a:pt x="534318" y="2899000"/>
                  <a:pt x="501108" y="2941684"/>
                </a:cubicBezTo>
                <a:cubicBezTo>
                  <a:pt x="643007" y="3137322"/>
                  <a:pt x="860386" y="3183563"/>
                  <a:pt x="1053610" y="3329402"/>
                </a:cubicBezTo>
                <a:cubicBezTo>
                  <a:pt x="893597" y="3379202"/>
                  <a:pt x="800002" y="3208463"/>
                  <a:pt x="682256" y="3229805"/>
                </a:cubicBezTo>
                <a:cubicBezTo>
                  <a:pt x="624893" y="3283162"/>
                  <a:pt x="796984" y="3368530"/>
                  <a:pt x="630932" y="3393429"/>
                </a:cubicBezTo>
                <a:cubicBezTo>
                  <a:pt x="703390" y="3439672"/>
                  <a:pt x="754716" y="3485914"/>
                  <a:pt x="806041" y="3539269"/>
                </a:cubicBezTo>
                <a:cubicBezTo>
                  <a:pt x="893597" y="3635309"/>
                  <a:pt x="911711" y="3699337"/>
                  <a:pt x="869444" y="3827390"/>
                </a:cubicBezTo>
                <a:cubicBezTo>
                  <a:pt x="842270" y="3912759"/>
                  <a:pt x="803022" y="3991015"/>
                  <a:pt x="839252" y="4090612"/>
                </a:cubicBezTo>
                <a:cubicBezTo>
                  <a:pt x="863405" y="4158196"/>
                  <a:pt x="854347" y="4204438"/>
                  <a:pt x="763774" y="4172424"/>
                </a:cubicBezTo>
                <a:cubicBezTo>
                  <a:pt x="667160" y="4140411"/>
                  <a:pt x="630932" y="4200882"/>
                  <a:pt x="655085" y="4321821"/>
                </a:cubicBezTo>
                <a:cubicBezTo>
                  <a:pt x="670179" y="4400076"/>
                  <a:pt x="655085" y="4424975"/>
                  <a:pt x="588662" y="4414305"/>
                </a:cubicBezTo>
                <a:cubicBezTo>
                  <a:pt x="516204" y="4403633"/>
                  <a:pt x="446764" y="4353835"/>
                  <a:pt x="356189" y="4378734"/>
                </a:cubicBezTo>
                <a:cubicBezTo>
                  <a:pt x="428648" y="4521016"/>
                  <a:pt x="582626" y="4478331"/>
                  <a:pt x="667160" y="4613499"/>
                </a:cubicBezTo>
                <a:cubicBezTo>
                  <a:pt x="567529" y="4613499"/>
                  <a:pt x="489031" y="4613499"/>
                  <a:pt x="416573" y="4585042"/>
                </a:cubicBezTo>
                <a:cubicBezTo>
                  <a:pt x="386381" y="4574373"/>
                  <a:pt x="353170" y="4560144"/>
                  <a:pt x="335056" y="4602828"/>
                </a:cubicBezTo>
                <a:cubicBezTo>
                  <a:pt x="313920" y="4652628"/>
                  <a:pt x="356189" y="4670412"/>
                  <a:pt x="380342" y="4677526"/>
                </a:cubicBezTo>
                <a:cubicBezTo>
                  <a:pt x="449784" y="4702425"/>
                  <a:pt x="504126" y="4759339"/>
                  <a:pt x="564510" y="4805580"/>
                </a:cubicBezTo>
                <a:cubicBezTo>
                  <a:pt x="694332" y="4905177"/>
                  <a:pt x="836233" y="4990547"/>
                  <a:pt x="944922" y="5154171"/>
                </a:cubicBezTo>
                <a:cubicBezTo>
                  <a:pt x="809060" y="5111487"/>
                  <a:pt x="706410" y="5011889"/>
                  <a:pt x="576586" y="4994104"/>
                </a:cubicBezTo>
                <a:cubicBezTo>
                  <a:pt x="688296" y="5143500"/>
                  <a:pt x="830194" y="5243097"/>
                  <a:pt x="963036" y="5353367"/>
                </a:cubicBezTo>
                <a:cubicBezTo>
                  <a:pt x="1002286" y="5385379"/>
                  <a:pt x="1041534" y="5406721"/>
                  <a:pt x="1047572" y="5474306"/>
                </a:cubicBezTo>
                <a:cubicBezTo>
                  <a:pt x="1065688" y="5605917"/>
                  <a:pt x="1113992" y="5712629"/>
                  <a:pt x="1222682" y="5769542"/>
                </a:cubicBezTo>
                <a:cubicBezTo>
                  <a:pt x="1222682" y="5769542"/>
                  <a:pt x="1216644" y="5790884"/>
                  <a:pt x="1213626" y="5801555"/>
                </a:cubicBezTo>
                <a:cubicBezTo>
                  <a:pt x="1147203" y="5805112"/>
                  <a:pt x="1095878" y="5726858"/>
                  <a:pt x="1014361" y="5755314"/>
                </a:cubicBezTo>
                <a:cubicBezTo>
                  <a:pt x="1095878" y="5862025"/>
                  <a:pt x="1162298" y="5954508"/>
                  <a:pt x="1274008" y="6004307"/>
                </a:cubicBezTo>
                <a:cubicBezTo>
                  <a:pt x="1364582" y="6043434"/>
                  <a:pt x="1476290" y="6068335"/>
                  <a:pt x="1542711" y="6196388"/>
                </a:cubicBezTo>
                <a:cubicBezTo>
                  <a:pt x="1467232" y="6221287"/>
                  <a:pt x="1409868" y="6189274"/>
                  <a:pt x="1352504" y="6167932"/>
                </a:cubicBezTo>
                <a:cubicBezTo>
                  <a:pt x="1264950" y="6132361"/>
                  <a:pt x="1177395" y="6093234"/>
                  <a:pt x="1089840" y="6057663"/>
                </a:cubicBezTo>
                <a:cubicBezTo>
                  <a:pt x="1056628" y="6043434"/>
                  <a:pt x="1020400" y="6036320"/>
                  <a:pt x="999266" y="6100347"/>
                </a:cubicBezTo>
                <a:cubicBezTo>
                  <a:pt x="1110974" y="6114575"/>
                  <a:pt x="1177395" y="6199945"/>
                  <a:pt x="1246836" y="6281757"/>
                </a:cubicBezTo>
                <a:cubicBezTo>
                  <a:pt x="1286084" y="6327999"/>
                  <a:pt x="1319295" y="6388469"/>
                  <a:pt x="1388735" y="6367127"/>
                </a:cubicBezTo>
                <a:cubicBezTo>
                  <a:pt x="1424964" y="6356456"/>
                  <a:pt x="1449118" y="6388469"/>
                  <a:pt x="1446099" y="6431153"/>
                </a:cubicBezTo>
                <a:cubicBezTo>
                  <a:pt x="1431002" y="6580550"/>
                  <a:pt x="1518558" y="6630349"/>
                  <a:pt x="1609132" y="6658805"/>
                </a:cubicBezTo>
                <a:cubicBezTo>
                  <a:pt x="1741974" y="6701489"/>
                  <a:pt x="1859720" y="6786859"/>
                  <a:pt x="1983504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B1358996-B241-3DEF-5002-250CBF902EC8}"/>
              </a:ext>
            </a:extLst>
          </p:cNvPr>
          <p:cNvGrpSpPr/>
          <p:nvPr/>
        </p:nvGrpSpPr>
        <p:grpSpPr>
          <a:xfrm>
            <a:off x="1418003" y="207917"/>
            <a:ext cx="1616601" cy="5936654"/>
            <a:chOff x="503854" y="405881"/>
            <a:chExt cx="1856792" cy="5936654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855C8503-4963-6E27-D74F-90D5654E397C}"/>
                </a:ext>
              </a:extLst>
            </p:cNvPr>
            <p:cNvSpPr/>
            <p:nvPr/>
          </p:nvSpPr>
          <p:spPr>
            <a:xfrm>
              <a:off x="503854" y="405881"/>
              <a:ext cx="1856792" cy="4982547"/>
            </a:xfrm>
            <a:prstGeom prst="rect">
              <a:avLst/>
            </a:prstGeom>
            <a:solidFill>
              <a:srgbClr val="CCD2D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4048 Byte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97BFFCC8-2BA4-711C-D562-B31AA9390733}"/>
                </a:ext>
              </a:extLst>
            </p:cNvPr>
            <p:cNvSpPr txBox="1"/>
            <p:nvPr/>
          </p:nvSpPr>
          <p:spPr>
            <a:xfrm>
              <a:off x="503854" y="5388428"/>
              <a:ext cx="1856792" cy="954107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is_free = TRUE</a:t>
              </a:r>
            </a:p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block_size = 4048</a:t>
              </a:r>
            </a:p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prev_block = nil</a:t>
              </a:r>
            </a:p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  next_block = nil  </a:t>
              </a:r>
            </a:p>
          </p:txBody>
        </p:sp>
      </p:grp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161C7C5B-E9FD-B83F-578B-4361906EF2A8}"/>
              </a:ext>
            </a:extLst>
          </p:cNvPr>
          <p:cNvCxnSpPr>
            <a:cxnSpLocks/>
          </p:cNvCxnSpPr>
          <p:nvPr/>
        </p:nvCxnSpPr>
        <p:spPr>
          <a:xfrm>
            <a:off x="6700971" y="3062739"/>
            <a:ext cx="2028564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A98C6641-2E59-AFB4-14F6-081318043782}"/>
              </a:ext>
            </a:extLst>
          </p:cNvPr>
          <p:cNvCxnSpPr>
            <a:cxnSpLocks/>
          </p:cNvCxnSpPr>
          <p:nvPr/>
        </p:nvCxnSpPr>
        <p:spPr>
          <a:xfrm>
            <a:off x="3025369" y="3062740"/>
            <a:ext cx="2061612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7FDC2E6A-FE52-FC95-529D-F2A3C6D0CC81}"/>
              </a:ext>
            </a:extLst>
          </p:cNvPr>
          <p:cNvSpPr txBox="1"/>
          <p:nvPr/>
        </p:nvSpPr>
        <p:spPr>
          <a:xfrm>
            <a:off x="3002773" y="2690523"/>
            <a:ext cx="20430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Xcalloc(5, sizeof(int))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13D7AF9-D97F-B14A-7D4C-299FFBE5FFDD}"/>
              </a:ext>
            </a:extLst>
          </p:cNvPr>
          <p:cNvSpPr txBox="1"/>
          <p:nvPr/>
        </p:nvSpPr>
        <p:spPr>
          <a:xfrm>
            <a:off x="6700971" y="2690524"/>
            <a:ext cx="20430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Xcalloc(8, sizeof(int))</a:t>
            </a: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4B8F7204-80F2-E7BA-83C6-B2853DB68B59}"/>
              </a:ext>
            </a:extLst>
          </p:cNvPr>
          <p:cNvGrpSpPr/>
          <p:nvPr/>
        </p:nvGrpSpPr>
        <p:grpSpPr>
          <a:xfrm>
            <a:off x="5096216" y="207917"/>
            <a:ext cx="1616601" cy="5936654"/>
            <a:chOff x="3903998" y="405880"/>
            <a:chExt cx="1616601" cy="5936654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D660A57A-D242-0AC9-69D2-A8041CC51026}"/>
                </a:ext>
              </a:extLst>
            </p:cNvPr>
            <p:cNvGrpSpPr/>
            <p:nvPr/>
          </p:nvGrpSpPr>
          <p:grpSpPr>
            <a:xfrm>
              <a:off x="3903998" y="405880"/>
              <a:ext cx="1616601" cy="5936654"/>
              <a:chOff x="503854" y="405881"/>
              <a:chExt cx="1856792" cy="5936654"/>
            </a:xfrm>
          </p:grpSpPr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13C238DC-E59C-E5E4-12E4-750A850D780F}"/>
                  </a:ext>
                </a:extLst>
              </p:cNvPr>
              <p:cNvSpPr/>
              <p:nvPr/>
            </p:nvSpPr>
            <p:spPr>
              <a:xfrm>
                <a:off x="503854" y="405881"/>
                <a:ext cx="1856792" cy="3336627"/>
              </a:xfrm>
              <a:prstGeom prst="rect">
                <a:avLst/>
              </a:prstGeom>
              <a:solidFill>
                <a:srgbClr val="CCD2D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3980 Byte</a:t>
                </a: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6397CD95-AFF7-70EB-3952-5016B23A60AF}"/>
                  </a:ext>
                </a:extLst>
              </p:cNvPr>
              <p:cNvSpPr txBox="1"/>
              <p:nvPr/>
            </p:nvSpPr>
            <p:spPr>
              <a:xfrm>
                <a:off x="503855" y="5388428"/>
                <a:ext cx="1853793" cy="954107"/>
              </a:xfrm>
              <a:prstGeom prst="rect">
                <a:avLst/>
              </a:prstGeom>
              <a:solidFill>
                <a:schemeClr val="accent2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is_free = FALSE</a:t>
                </a:r>
              </a:p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block_size = 20</a:t>
                </a:r>
              </a:p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prev_block = nil</a:t>
                </a:r>
              </a:p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  next_block = MB2 </a:t>
                </a:r>
              </a:p>
            </p:txBody>
          </p:sp>
        </p:grp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9B1B214D-1D90-DEE9-822E-FA78FE855434}"/>
                </a:ext>
              </a:extLst>
            </p:cNvPr>
            <p:cNvSpPr txBox="1"/>
            <p:nvPr/>
          </p:nvSpPr>
          <p:spPr>
            <a:xfrm>
              <a:off x="3903998" y="3742507"/>
              <a:ext cx="1616601" cy="954107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is_free = TRUE</a:t>
              </a:r>
            </a:p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block_size = 3980</a:t>
              </a:r>
            </a:p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prev_block = MB1</a:t>
              </a:r>
            </a:p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  next_block = nil  </a:t>
              </a: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9746EC62-7407-AC8F-771E-B4EE8AEA01D0}"/>
                </a:ext>
              </a:extLst>
            </p:cNvPr>
            <p:cNvSpPr/>
            <p:nvPr/>
          </p:nvSpPr>
          <p:spPr>
            <a:xfrm>
              <a:off x="3903998" y="4697780"/>
              <a:ext cx="1613990" cy="690646"/>
            </a:xfrm>
            <a:prstGeom prst="rect">
              <a:avLst/>
            </a:prstGeom>
            <a:solidFill>
              <a:srgbClr val="CCD2D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20 Byte</a:t>
              </a: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07454FAB-F446-8FB7-CCB5-83F9E120EB2D}"/>
              </a:ext>
            </a:extLst>
          </p:cNvPr>
          <p:cNvGrpSpPr/>
          <p:nvPr/>
        </p:nvGrpSpPr>
        <p:grpSpPr>
          <a:xfrm>
            <a:off x="8738770" y="207918"/>
            <a:ext cx="1616601" cy="5936653"/>
            <a:chOff x="7546552" y="405881"/>
            <a:chExt cx="1616601" cy="5936653"/>
          </a:xfrm>
        </p:grpSpPr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7DBBD4E2-D188-7A9E-0380-BD7E3DE42BD2}"/>
                </a:ext>
              </a:extLst>
            </p:cNvPr>
            <p:cNvGrpSpPr/>
            <p:nvPr/>
          </p:nvGrpSpPr>
          <p:grpSpPr>
            <a:xfrm>
              <a:off x="7546552" y="405881"/>
              <a:ext cx="1616601" cy="5936653"/>
              <a:chOff x="3903998" y="405881"/>
              <a:chExt cx="1616601" cy="5936653"/>
            </a:xfrm>
          </p:grpSpPr>
          <p:grpSp>
            <p:nvGrpSpPr>
              <p:cNvPr id="81" name="Group 80">
                <a:extLst>
                  <a:ext uri="{FF2B5EF4-FFF2-40B4-BE49-F238E27FC236}">
                    <a16:creationId xmlns:a16="http://schemas.microsoft.com/office/drawing/2014/main" id="{541D9703-8715-61E7-3ABB-69CFCB28D9A2}"/>
                  </a:ext>
                </a:extLst>
              </p:cNvPr>
              <p:cNvGrpSpPr/>
              <p:nvPr/>
            </p:nvGrpSpPr>
            <p:grpSpPr>
              <a:xfrm>
                <a:off x="3903999" y="405881"/>
                <a:ext cx="1613990" cy="5936653"/>
                <a:chOff x="503855" y="405882"/>
                <a:chExt cx="1853793" cy="5936653"/>
              </a:xfrm>
            </p:grpSpPr>
            <p:sp>
              <p:nvSpPr>
                <p:cNvPr id="84" name="Rectangle 83">
                  <a:extLst>
                    <a:ext uri="{FF2B5EF4-FFF2-40B4-BE49-F238E27FC236}">
                      <a16:creationId xmlns:a16="http://schemas.microsoft.com/office/drawing/2014/main" id="{BD4DF5B0-FAF6-E175-7FCB-11C1F580CFE9}"/>
                    </a:ext>
                  </a:extLst>
                </p:cNvPr>
                <p:cNvSpPr/>
                <p:nvPr/>
              </p:nvSpPr>
              <p:spPr>
                <a:xfrm>
                  <a:off x="503855" y="405882"/>
                  <a:ext cx="1853793" cy="1711422"/>
                </a:xfrm>
                <a:prstGeom prst="rect">
                  <a:avLst/>
                </a:prstGeom>
                <a:solidFill>
                  <a:srgbClr val="CCD2D8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>
                      <a:solidFill>
                        <a:schemeClr val="tx1"/>
                      </a:solidFill>
                    </a:rPr>
                    <a:t>3900 Byte</a:t>
                  </a:r>
                </a:p>
              </p:txBody>
            </p:sp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1058F242-94CB-5126-7D4F-945B2E2E6223}"/>
                    </a:ext>
                  </a:extLst>
                </p:cNvPr>
                <p:cNvSpPr txBox="1"/>
                <p:nvPr/>
              </p:nvSpPr>
              <p:spPr>
                <a:xfrm>
                  <a:off x="503855" y="5388428"/>
                  <a:ext cx="1853793" cy="954107"/>
                </a:xfrm>
                <a:prstGeom prst="rect">
                  <a:avLst/>
                </a:prstGeom>
                <a:solidFill>
                  <a:schemeClr val="accent2"/>
                </a:solidFill>
                <a:ln w="1905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>
                      <a:solidFill>
                        <a:schemeClr val="bg1"/>
                      </a:solidFill>
                    </a:rPr>
                    <a:t>is_free = FALSE</a:t>
                  </a:r>
                </a:p>
                <a:p>
                  <a:pPr algn="ctr"/>
                  <a:r>
                    <a:rPr lang="en-US" sz="1400" dirty="0">
                      <a:solidFill>
                        <a:schemeClr val="bg1"/>
                      </a:solidFill>
                    </a:rPr>
                    <a:t>block_size = 20</a:t>
                  </a:r>
                </a:p>
                <a:p>
                  <a:pPr algn="ctr"/>
                  <a:r>
                    <a:rPr lang="en-US" sz="1400" dirty="0">
                      <a:solidFill>
                        <a:schemeClr val="bg1"/>
                      </a:solidFill>
                    </a:rPr>
                    <a:t>prev_block = nil</a:t>
                  </a:r>
                </a:p>
                <a:p>
                  <a:pPr algn="ctr"/>
                  <a:r>
                    <a:rPr lang="en-US" sz="1400" dirty="0">
                      <a:solidFill>
                        <a:schemeClr val="bg1"/>
                      </a:solidFill>
                    </a:rPr>
                    <a:t>  next_block = MB2  </a:t>
                  </a:r>
                </a:p>
              </p:txBody>
            </p:sp>
          </p:grp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C512C567-F183-8004-68ED-E91E91334AE1}"/>
                  </a:ext>
                </a:extLst>
              </p:cNvPr>
              <p:cNvSpPr txBox="1"/>
              <p:nvPr/>
            </p:nvSpPr>
            <p:spPr>
              <a:xfrm>
                <a:off x="3903998" y="3742507"/>
                <a:ext cx="1616601" cy="954107"/>
              </a:xfrm>
              <a:prstGeom prst="rect">
                <a:avLst/>
              </a:prstGeom>
              <a:solidFill>
                <a:schemeClr val="accent2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is_free = FALSE</a:t>
                </a:r>
              </a:p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block_size = 32</a:t>
                </a:r>
              </a:p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prev_block = MB1</a:t>
                </a:r>
              </a:p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  next_block = MB3  </a:t>
                </a:r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FDA1DD36-C037-08DA-3766-AE424D01A16F}"/>
                  </a:ext>
                </a:extLst>
              </p:cNvPr>
              <p:cNvSpPr/>
              <p:nvPr/>
            </p:nvSpPr>
            <p:spPr>
              <a:xfrm>
                <a:off x="3903998" y="4697780"/>
                <a:ext cx="1613990" cy="690646"/>
              </a:xfrm>
              <a:prstGeom prst="rect">
                <a:avLst/>
              </a:prstGeom>
              <a:solidFill>
                <a:srgbClr val="CCD2D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20 Byte</a:t>
                </a:r>
              </a:p>
            </p:txBody>
          </p:sp>
        </p:grp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81C46471-DC2E-24E7-D387-614908672BEA}"/>
                </a:ext>
              </a:extLst>
            </p:cNvPr>
            <p:cNvSpPr/>
            <p:nvPr/>
          </p:nvSpPr>
          <p:spPr>
            <a:xfrm>
              <a:off x="7546552" y="3073159"/>
              <a:ext cx="1613990" cy="690646"/>
            </a:xfrm>
            <a:prstGeom prst="rect">
              <a:avLst/>
            </a:prstGeom>
            <a:solidFill>
              <a:srgbClr val="CCD2D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32 Byte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3AF3EBB6-B5C7-EA8D-887F-3E32BCA201C2}"/>
                </a:ext>
              </a:extLst>
            </p:cNvPr>
            <p:cNvSpPr txBox="1"/>
            <p:nvPr/>
          </p:nvSpPr>
          <p:spPr>
            <a:xfrm>
              <a:off x="7546553" y="2118469"/>
              <a:ext cx="1613990" cy="954107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is_free = TRUE</a:t>
              </a:r>
            </a:p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block_size = 3900</a:t>
              </a:r>
            </a:p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prev_block = MB2</a:t>
              </a:r>
            </a:p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  next_block = nil  </a:t>
              </a:r>
            </a:p>
          </p:txBody>
        </p:sp>
      </p:grpSp>
      <p:sp>
        <p:nvSpPr>
          <p:cNvPr id="91" name="TextBox 90">
            <a:extLst>
              <a:ext uri="{FF2B5EF4-FFF2-40B4-BE49-F238E27FC236}">
                <a16:creationId xmlns:a16="http://schemas.microsoft.com/office/drawing/2014/main" id="{E5A37A51-DDB3-F7B8-FD5E-168CB4258272}"/>
              </a:ext>
            </a:extLst>
          </p:cNvPr>
          <p:cNvSpPr txBox="1"/>
          <p:nvPr/>
        </p:nvSpPr>
        <p:spPr>
          <a:xfrm>
            <a:off x="1387768" y="6162243"/>
            <a:ext cx="16770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When new VM Page is requested from kernel</a:t>
            </a:r>
          </a:p>
        </p:txBody>
      </p:sp>
    </p:spTree>
    <p:extLst>
      <p:ext uri="{BB962C8B-B14F-4D97-AF65-F5344CB8AC3E}">
        <p14:creationId xmlns:p14="http://schemas.microsoft.com/office/powerpoint/2010/main" val="12453013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  <p:bldP spid="59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7C1E5815-D54C-487F-A054-6D4930ADE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736F0DFD-0954-464F-BF12-DD2E6F6E0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208496" y="0"/>
            <a:ext cx="1983504" cy="6858000"/>
          </a:xfrm>
          <a:custGeom>
            <a:avLst/>
            <a:gdLst>
              <a:gd name="connsiteX0" fmla="*/ 0 w 1983504"/>
              <a:gd name="connsiteY0" fmla="*/ 0 h 6858000"/>
              <a:gd name="connsiteX1" fmla="*/ 1376658 w 1983504"/>
              <a:gd name="connsiteY1" fmla="*/ 0 h 6858000"/>
              <a:gd name="connsiteX2" fmla="*/ 1690650 w 1983504"/>
              <a:gd name="connsiteY2" fmla="*/ 110269 h 6858000"/>
              <a:gd name="connsiteX3" fmla="*/ 1645361 w 1983504"/>
              <a:gd name="connsiteY3" fmla="*/ 135168 h 6858000"/>
              <a:gd name="connsiteX4" fmla="*/ 1373640 w 1983504"/>
              <a:gd name="connsiteY4" fmla="*/ 71141 h 6858000"/>
              <a:gd name="connsiteX5" fmla="*/ 1319295 w 1983504"/>
              <a:gd name="connsiteY5" fmla="*/ 88927 h 6858000"/>
              <a:gd name="connsiteX6" fmla="*/ 1346468 w 1983504"/>
              <a:gd name="connsiteY6" fmla="*/ 163625 h 6858000"/>
              <a:gd name="connsiteX7" fmla="*/ 1464213 w 1983504"/>
              <a:gd name="connsiteY7" fmla="*/ 192082 h 6858000"/>
              <a:gd name="connsiteX8" fmla="*/ 1648381 w 1983504"/>
              <a:gd name="connsiteY8" fmla="*/ 373491 h 6858000"/>
              <a:gd name="connsiteX9" fmla="*/ 1370620 w 1983504"/>
              <a:gd name="connsiteY9" fmla="*/ 352148 h 6858000"/>
              <a:gd name="connsiteX10" fmla="*/ 1322314 w 1983504"/>
              <a:gd name="connsiteY10" fmla="*/ 394834 h 6858000"/>
              <a:gd name="connsiteX11" fmla="*/ 1304199 w 1983504"/>
              <a:gd name="connsiteY11" fmla="*/ 451747 h 6858000"/>
              <a:gd name="connsiteX12" fmla="*/ 1222682 w 1983504"/>
              <a:gd name="connsiteY12" fmla="*/ 359262 h 6858000"/>
              <a:gd name="connsiteX13" fmla="*/ 1153242 w 1983504"/>
              <a:gd name="connsiteY13" fmla="*/ 334364 h 6858000"/>
              <a:gd name="connsiteX14" fmla="*/ 1132108 w 1983504"/>
              <a:gd name="connsiteY14" fmla="*/ 416176 h 6858000"/>
              <a:gd name="connsiteX15" fmla="*/ 1195509 w 1983504"/>
              <a:gd name="connsiteY15" fmla="*/ 505101 h 6858000"/>
              <a:gd name="connsiteX16" fmla="*/ 1364582 w 1983504"/>
              <a:gd name="connsiteY16" fmla="*/ 558458 h 6858000"/>
              <a:gd name="connsiteX17" fmla="*/ 1183434 w 1983504"/>
              <a:gd name="connsiteY17" fmla="*/ 558458 h 6858000"/>
              <a:gd name="connsiteX18" fmla="*/ 975114 w 1983504"/>
              <a:gd name="connsiteY18" fmla="*/ 522887 h 6858000"/>
              <a:gd name="connsiteX19" fmla="*/ 754716 w 1983504"/>
              <a:gd name="connsiteY19" fmla="*/ 533558 h 6858000"/>
              <a:gd name="connsiteX20" fmla="*/ 546395 w 1983504"/>
              <a:gd name="connsiteY20" fmla="*/ 462417 h 6858000"/>
              <a:gd name="connsiteX21" fmla="*/ 335056 w 1983504"/>
              <a:gd name="connsiteY21" fmla="*/ 465975 h 6858000"/>
              <a:gd name="connsiteX22" fmla="*/ 1270988 w 1983504"/>
              <a:gd name="connsiteY22" fmla="*/ 910606 h 6858000"/>
              <a:gd name="connsiteX23" fmla="*/ 1225701 w 1983504"/>
              <a:gd name="connsiteY23" fmla="*/ 921277 h 6858000"/>
              <a:gd name="connsiteX24" fmla="*/ 1165318 w 1983504"/>
              <a:gd name="connsiteY24" fmla="*/ 949734 h 6858000"/>
              <a:gd name="connsiteX25" fmla="*/ 1210606 w 1983504"/>
              <a:gd name="connsiteY25" fmla="*/ 1006647 h 6858000"/>
              <a:gd name="connsiteX26" fmla="*/ 1455156 w 1983504"/>
              <a:gd name="connsiteY26" fmla="*/ 1113358 h 6858000"/>
              <a:gd name="connsiteX27" fmla="*/ 1515538 w 1983504"/>
              <a:gd name="connsiteY27" fmla="*/ 1220069 h 6858000"/>
              <a:gd name="connsiteX28" fmla="*/ 1440060 w 1983504"/>
              <a:gd name="connsiteY28" fmla="*/ 1209399 h 6858000"/>
              <a:gd name="connsiteX29" fmla="*/ 1373640 w 1983504"/>
              <a:gd name="connsiteY29" fmla="*/ 1230741 h 6858000"/>
              <a:gd name="connsiteX30" fmla="*/ 1400810 w 1983504"/>
              <a:gd name="connsiteY30" fmla="*/ 1365909 h 6858000"/>
              <a:gd name="connsiteX31" fmla="*/ 1748012 w 1983504"/>
              <a:gd name="connsiteY31" fmla="*/ 1540204 h 6858000"/>
              <a:gd name="connsiteX32" fmla="*/ 1778203 w 1983504"/>
              <a:gd name="connsiteY32" fmla="*/ 1597117 h 6858000"/>
              <a:gd name="connsiteX33" fmla="*/ 1735936 w 1983504"/>
              <a:gd name="connsiteY33" fmla="*/ 1636245 h 6858000"/>
              <a:gd name="connsiteX34" fmla="*/ 1624228 w 1983504"/>
              <a:gd name="connsiteY34" fmla="*/ 1657587 h 6858000"/>
              <a:gd name="connsiteX35" fmla="*/ 1781223 w 1983504"/>
              <a:gd name="connsiteY35" fmla="*/ 1849668 h 6858000"/>
              <a:gd name="connsiteX36" fmla="*/ 1838587 w 1983504"/>
              <a:gd name="connsiteY36" fmla="*/ 1903025 h 6858000"/>
              <a:gd name="connsiteX37" fmla="*/ 1938218 w 1983504"/>
              <a:gd name="connsiteY37" fmla="*/ 1984836 h 6858000"/>
              <a:gd name="connsiteX38" fmla="*/ 1938218 w 1983504"/>
              <a:gd name="connsiteY38" fmla="*/ 2013292 h 6858000"/>
              <a:gd name="connsiteX39" fmla="*/ 1805376 w 1983504"/>
              <a:gd name="connsiteY39" fmla="*/ 2102219 h 6858000"/>
              <a:gd name="connsiteX40" fmla="*/ 1563844 w 1983504"/>
              <a:gd name="connsiteY40" fmla="*/ 2077320 h 6858000"/>
              <a:gd name="connsiteX41" fmla="*/ 1920104 w 1983504"/>
              <a:gd name="connsiteY41" fmla="*/ 2208931 h 6858000"/>
              <a:gd name="connsiteX42" fmla="*/ 766792 w 1983504"/>
              <a:gd name="connsiteY42" fmla="*/ 1892353 h 6858000"/>
              <a:gd name="connsiteX43" fmla="*/ 839252 w 1983504"/>
              <a:gd name="connsiteY43" fmla="*/ 1974165 h 6858000"/>
              <a:gd name="connsiteX44" fmla="*/ 1243816 w 1983504"/>
              <a:gd name="connsiteY44" fmla="*/ 2191146 h 6858000"/>
              <a:gd name="connsiteX45" fmla="*/ 1358543 w 1983504"/>
              <a:gd name="connsiteY45" fmla="*/ 2326314 h 6858000"/>
              <a:gd name="connsiteX46" fmla="*/ 1479310 w 1983504"/>
              <a:gd name="connsiteY46" fmla="*/ 2401012 h 6858000"/>
              <a:gd name="connsiteX47" fmla="*/ 1648381 w 1983504"/>
              <a:gd name="connsiteY47" fmla="*/ 2401012 h 6858000"/>
              <a:gd name="connsiteX48" fmla="*/ 1769146 w 1983504"/>
              <a:gd name="connsiteY48" fmla="*/ 2518395 h 6858000"/>
              <a:gd name="connsiteX49" fmla="*/ 1645361 w 1983504"/>
              <a:gd name="connsiteY49" fmla="*/ 2543294 h 6858000"/>
              <a:gd name="connsiteX50" fmla="*/ 1500444 w 1983504"/>
              <a:gd name="connsiteY50" fmla="*/ 2525509 h 6858000"/>
              <a:gd name="connsiteX51" fmla="*/ 1337410 w 1983504"/>
              <a:gd name="connsiteY51" fmla="*/ 2564636 h 6858000"/>
              <a:gd name="connsiteX52" fmla="*/ 1186452 w 1983504"/>
              <a:gd name="connsiteY52" fmla="*/ 2532623 h 6858000"/>
              <a:gd name="connsiteX53" fmla="*/ 1005304 w 1983504"/>
              <a:gd name="connsiteY53" fmla="*/ 2553965 h 6858000"/>
              <a:gd name="connsiteX54" fmla="*/ 947940 w 1983504"/>
              <a:gd name="connsiteY54" fmla="*/ 2692689 h 6858000"/>
              <a:gd name="connsiteX55" fmla="*/ 929826 w 1983504"/>
              <a:gd name="connsiteY55" fmla="*/ 2703362 h 6858000"/>
              <a:gd name="connsiteX56" fmla="*/ 594701 w 1983504"/>
              <a:gd name="connsiteY56" fmla="*/ 2923898 h 6858000"/>
              <a:gd name="connsiteX57" fmla="*/ 501108 w 1983504"/>
              <a:gd name="connsiteY57" fmla="*/ 2941684 h 6858000"/>
              <a:gd name="connsiteX58" fmla="*/ 1053610 w 1983504"/>
              <a:gd name="connsiteY58" fmla="*/ 3329402 h 6858000"/>
              <a:gd name="connsiteX59" fmla="*/ 682256 w 1983504"/>
              <a:gd name="connsiteY59" fmla="*/ 3229805 h 6858000"/>
              <a:gd name="connsiteX60" fmla="*/ 630932 w 1983504"/>
              <a:gd name="connsiteY60" fmla="*/ 3393429 h 6858000"/>
              <a:gd name="connsiteX61" fmla="*/ 806041 w 1983504"/>
              <a:gd name="connsiteY61" fmla="*/ 3539269 h 6858000"/>
              <a:gd name="connsiteX62" fmla="*/ 869444 w 1983504"/>
              <a:gd name="connsiteY62" fmla="*/ 3827390 h 6858000"/>
              <a:gd name="connsiteX63" fmla="*/ 839252 w 1983504"/>
              <a:gd name="connsiteY63" fmla="*/ 4090612 h 6858000"/>
              <a:gd name="connsiteX64" fmla="*/ 763774 w 1983504"/>
              <a:gd name="connsiteY64" fmla="*/ 4172424 h 6858000"/>
              <a:gd name="connsiteX65" fmla="*/ 655085 w 1983504"/>
              <a:gd name="connsiteY65" fmla="*/ 4321821 h 6858000"/>
              <a:gd name="connsiteX66" fmla="*/ 588662 w 1983504"/>
              <a:gd name="connsiteY66" fmla="*/ 4414305 h 6858000"/>
              <a:gd name="connsiteX67" fmla="*/ 356189 w 1983504"/>
              <a:gd name="connsiteY67" fmla="*/ 4378734 h 6858000"/>
              <a:gd name="connsiteX68" fmla="*/ 667160 w 1983504"/>
              <a:gd name="connsiteY68" fmla="*/ 4613499 h 6858000"/>
              <a:gd name="connsiteX69" fmla="*/ 416573 w 1983504"/>
              <a:gd name="connsiteY69" fmla="*/ 4585042 h 6858000"/>
              <a:gd name="connsiteX70" fmla="*/ 335056 w 1983504"/>
              <a:gd name="connsiteY70" fmla="*/ 4602828 h 6858000"/>
              <a:gd name="connsiteX71" fmla="*/ 380342 w 1983504"/>
              <a:gd name="connsiteY71" fmla="*/ 4677526 h 6858000"/>
              <a:gd name="connsiteX72" fmla="*/ 564510 w 1983504"/>
              <a:gd name="connsiteY72" fmla="*/ 4805580 h 6858000"/>
              <a:gd name="connsiteX73" fmla="*/ 944922 w 1983504"/>
              <a:gd name="connsiteY73" fmla="*/ 5154171 h 6858000"/>
              <a:gd name="connsiteX74" fmla="*/ 576586 w 1983504"/>
              <a:gd name="connsiteY74" fmla="*/ 4994104 h 6858000"/>
              <a:gd name="connsiteX75" fmla="*/ 963036 w 1983504"/>
              <a:gd name="connsiteY75" fmla="*/ 5353367 h 6858000"/>
              <a:gd name="connsiteX76" fmla="*/ 1047572 w 1983504"/>
              <a:gd name="connsiteY76" fmla="*/ 5474306 h 6858000"/>
              <a:gd name="connsiteX77" fmla="*/ 1222682 w 1983504"/>
              <a:gd name="connsiteY77" fmla="*/ 5769542 h 6858000"/>
              <a:gd name="connsiteX78" fmla="*/ 1213626 w 1983504"/>
              <a:gd name="connsiteY78" fmla="*/ 5801555 h 6858000"/>
              <a:gd name="connsiteX79" fmla="*/ 1014361 w 1983504"/>
              <a:gd name="connsiteY79" fmla="*/ 5755314 h 6858000"/>
              <a:gd name="connsiteX80" fmla="*/ 1274008 w 1983504"/>
              <a:gd name="connsiteY80" fmla="*/ 6004307 h 6858000"/>
              <a:gd name="connsiteX81" fmla="*/ 1542711 w 1983504"/>
              <a:gd name="connsiteY81" fmla="*/ 6196388 h 6858000"/>
              <a:gd name="connsiteX82" fmla="*/ 1352504 w 1983504"/>
              <a:gd name="connsiteY82" fmla="*/ 6167932 h 6858000"/>
              <a:gd name="connsiteX83" fmla="*/ 1089840 w 1983504"/>
              <a:gd name="connsiteY83" fmla="*/ 6057663 h 6858000"/>
              <a:gd name="connsiteX84" fmla="*/ 999266 w 1983504"/>
              <a:gd name="connsiteY84" fmla="*/ 6100347 h 6858000"/>
              <a:gd name="connsiteX85" fmla="*/ 1246836 w 1983504"/>
              <a:gd name="connsiteY85" fmla="*/ 6281757 h 6858000"/>
              <a:gd name="connsiteX86" fmla="*/ 1388735 w 1983504"/>
              <a:gd name="connsiteY86" fmla="*/ 6367127 h 6858000"/>
              <a:gd name="connsiteX87" fmla="*/ 1446099 w 1983504"/>
              <a:gd name="connsiteY87" fmla="*/ 6431153 h 6858000"/>
              <a:gd name="connsiteX88" fmla="*/ 1609132 w 1983504"/>
              <a:gd name="connsiteY88" fmla="*/ 6658805 h 6858000"/>
              <a:gd name="connsiteX89" fmla="*/ 1983504 w 1983504"/>
              <a:gd name="connsiteY89" fmla="*/ 6858000 h 6858000"/>
              <a:gd name="connsiteX90" fmla="*/ 0 w 1983504"/>
              <a:gd name="connsiteY9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1983504" h="6858000">
                <a:moveTo>
                  <a:pt x="0" y="0"/>
                </a:moveTo>
                <a:lnTo>
                  <a:pt x="1376658" y="0"/>
                </a:lnTo>
                <a:cubicBezTo>
                  <a:pt x="1482328" y="35571"/>
                  <a:pt x="1584980" y="78255"/>
                  <a:pt x="1690650" y="110269"/>
                </a:cubicBezTo>
                <a:cubicBezTo>
                  <a:pt x="1675553" y="145839"/>
                  <a:pt x="1660458" y="138725"/>
                  <a:pt x="1645361" y="135168"/>
                </a:cubicBezTo>
                <a:cubicBezTo>
                  <a:pt x="1554788" y="120941"/>
                  <a:pt x="1461194" y="110269"/>
                  <a:pt x="1373640" y="71141"/>
                </a:cubicBezTo>
                <a:cubicBezTo>
                  <a:pt x="1352504" y="64027"/>
                  <a:pt x="1328352" y="64027"/>
                  <a:pt x="1319295" y="88927"/>
                </a:cubicBezTo>
                <a:cubicBezTo>
                  <a:pt x="1304199" y="124497"/>
                  <a:pt x="1325332" y="145839"/>
                  <a:pt x="1346468" y="163625"/>
                </a:cubicBezTo>
                <a:cubicBezTo>
                  <a:pt x="1382696" y="195638"/>
                  <a:pt x="1424964" y="188525"/>
                  <a:pt x="1464213" y="192082"/>
                </a:cubicBezTo>
                <a:cubicBezTo>
                  <a:pt x="1572902" y="209867"/>
                  <a:pt x="1624228" y="259665"/>
                  <a:pt x="1648381" y="373491"/>
                </a:cubicBezTo>
                <a:cubicBezTo>
                  <a:pt x="1554788" y="327250"/>
                  <a:pt x="1461194" y="384162"/>
                  <a:pt x="1370620" y="352148"/>
                </a:cubicBezTo>
                <a:cubicBezTo>
                  <a:pt x="1346468" y="345034"/>
                  <a:pt x="1310237" y="355706"/>
                  <a:pt x="1322314" y="394834"/>
                </a:cubicBezTo>
                <a:cubicBezTo>
                  <a:pt x="1334390" y="430405"/>
                  <a:pt x="1373640" y="458860"/>
                  <a:pt x="1304199" y="451747"/>
                </a:cubicBezTo>
                <a:cubicBezTo>
                  <a:pt x="1252873" y="448189"/>
                  <a:pt x="1237778" y="405504"/>
                  <a:pt x="1222682" y="359262"/>
                </a:cubicBezTo>
                <a:cubicBezTo>
                  <a:pt x="1210606" y="334364"/>
                  <a:pt x="1177395" y="320135"/>
                  <a:pt x="1153242" y="334364"/>
                </a:cubicBezTo>
                <a:cubicBezTo>
                  <a:pt x="1123051" y="348592"/>
                  <a:pt x="1132108" y="387720"/>
                  <a:pt x="1132108" y="416176"/>
                </a:cubicBezTo>
                <a:cubicBezTo>
                  <a:pt x="1129088" y="469532"/>
                  <a:pt x="1153242" y="494431"/>
                  <a:pt x="1195509" y="505101"/>
                </a:cubicBezTo>
                <a:cubicBezTo>
                  <a:pt x="1246836" y="519330"/>
                  <a:pt x="1298160" y="537116"/>
                  <a:pt x="1364582" y="558458"/>
                </a:cubicBezTo>
                <a:cubicBezTo>
                  <a:pt x="1292122" y="594028"/>
                  <a:pt x="1237778" y="586915"/>
                  <a:pt x="1183434" y="558458"/>
                </a:cubicBezTo>
                <a:cubicBezTo>
                  <a:pt x="1117012" y="526444"/>
                  <a:pt x="1029458" y="483759"/>
                  <a:pt x="975114" y="522887"/>
                </a:cubicBezTo>
                <a:cubicBezTo>
                  <a:pt x="893597" y="579800"/>
                  <a:pt x="827176" y="544229"/>
                  <a:pt x="754716" y="533558"/>
                </a:cubicBezTo>
                <a:cubicBezTo>
                  <a:pt x="603758" y="512216"/>
                  <a:pt x="697352" y="480203"/>
                  <a:pt x="546395" y="462417"/>
                </a:cubicBezTo>
                <a:cubicBezTo>
                  <a:pt x="486012" y="455303"/>
                  <a:pt x="422610" y="426847"/>
                  <a:pt x="335056" y="465975"/>
                </a:cubicBezTo>
                <a:cubicBezTo>
                  <a:pt x="730563" y="672284"/>
                  <a:pt x="917750" y="658055"/>
                  <a:pt x="1270988" y="910606"/>
                </a:cubicBezTo>
                <a:cubicBezTo>
                  <a:pt x="1255893" y="935506"/>
                  <a:pt x="1240798" y="924835"/>
                  <a:pt x="1225701" y="921277"/>
                </a:cubicBezTo>
                <a:cubicBezTo>
                  <a:pt x="1201548" y="917720"/>
                  <a:pt x="1171356" y="903491"/>
                  <a:pt x="1165318" y="949734"/>
                </a:cubicBezTo>
                <a:cubicBezTo>
                  <a:pt x="1162298" y="985305"/>
                  <a:pt x="1180415" y="1003089"/>
                  <a:pt x="1210606" y="1006647"/>
                </a:cubicBezTo>
                <a:cubicBezTo>
                  <a:pt x="1298160" y="1020875"/>
                  <a:pt x="1376658" y="1070674"/>
                  <a:pt x="1455156" y="1113358"/>
                </a:cubicBezTo>
                <a:cubicBezTo>
                  <a:pt x="1491385" y="1131144"/>
                  <a:pt x="1530634" y="1156043"/>
                  <a:pt x="1515538" y="1220069"/>
                </a:cubicBezTo>
                <a:cubicBezTo>
                  <a:pt x="1485348" y="1237855"/>
                  <a:pt x="1464213" y="1212955"/>
                  <a:pt x="1440060" y="1209399"/>
                </a:cubicBezTo>
                <a:cubicBezTo>
                  <a:pt x="1415907" y="1205842"/>
                  <a:pt x="1358543" y="1220069"/>
                  <a:pt x="1373640" y="1230741"/>
                </a:cubicBezTo>
                <a:cubicBezTo>
                  <a:pt x="1443080" y="1269868"/>
                  <a:pt x="1316276" y="1365909"/>
                  <a:pt x="1400810" y="1365909"/>
                </a:cubicBezTo>
                <a:cubicBezTo>
                  <a:pt x="1539691" y="1365909"/>
                  <a:pt x="1615170" y="1536647"/>
                  <a:pt x="1748012" y="1540204"/>
                </a:cubicBezTo>
                <a:cubicBezTo>
                  <a:pt x="1769146" y="1540204"/>
                  <a:pt x="1778203" y="1572219"/>
                  <a:pt x="1778203" y="1597117"/>
                </a:cubicBezTo>
                <a:cubicBezTo>
                  <a:pt x="1778203" y="1629132"/>
                  <a:pt x="1757070" y="1632688"/>
                  <a:pt x="1735936" y="1636245"/>
                </a:cubicBezTo>
                <a:cubicBezTo>
                  <a:pt x="1702725" y="1639802"/>
                  <a:pt x="1666496" y="1597117"/>
                  <a:pt x="1624228" y="1657587"/>
                </a:cubicBezTo>
                <a:cubicBezTo>
                  <a:pt x="1702725" y="1693158"/>
                  <a:pt x="1784242" y="1728729"/>
                  <a:pt x="1781223" y="1849668"/>
                </a:cubicBezTo>
                <a:cubicBezTo>
                  <a:pt x="1781223" y="1881683"/>
                  <a:pt x="1814434" y="1895910"/>
                  <a:pt x="1838587" y="1903025"/>
                </a:cubicBezTo>
                <a:cubicBezTo>
                  <a:pt x="1880854" y="1917252"/>
                  <a:pt x="1914065" y="1938595"/>
                  <a:pt x="1938218" y="1984836"/>
                </a:cubicBezTo>
                <a:cubicBezTo>
                  <a:pt x="1938218" y="1995507"/>
                  <a:pt x="1938218" y="2002622"/>
                  <a:pt x="1938218" y="2013292"/>
                </a:cubicBezTo>
                <a:cubicBezTo>
                  <a:pt x="1932180" y="2123562"/>
                  <a:pt x="1871798" y="2120004"/>
                  <a:pt x="1805376" y="2102219"/>
                </a:cubicBezTo>
                <a:cubicBezTo>
                  <a:pt x="1726878" y="2080877"/>
                  <a:pt x="1648381" y="2038192"/>
                  <a:pt x="1563844" y="2077320"/>
                </a:cubicBezTo>
                <a:cubicBezTo>
                  <a:pt x="1681592" y="2130676"/>
                  <a:pt x="1811414" y="2134233"/>
                  <a:pt x="1920104" y="2208931"/>
                </a:cubicBezTo>
                <a:cubicBezTo>
                  <a:pt x="1515538" y="2223159"/>
                  <a:pt x="1159280" y="1984836"/>
                  <a:pt x="766792" y="1892353"/>
                </a:cubicBezTo>
                <a:cubicBezTo>
                  <a:pt x="778869" y="1952823"/>
                  <a:pt x="812080" y="1967051"/>
                  <a:pt x="839252" y="1974165"/>
                </a:cubicBezTo>
                <a:cubicBezTo>
                  <a:pt x="984170" y="2020407"/>
                  <a:pt x="1110974" y="2112891"/>
                  <a:pt x="1243816" y="2191146"/>
                </a:cubicBezTo>
                <a:cubicBezTo>
                  <a:pt x="1298160" y="2223159"/>
                  <a:pt x="1337410" y="2258731"/>
                  <a:pt x="1358543" y="2326314"/>
                </a:cubicBezTo>
                <a:cubicBezTo>
                  <a:pt x="1376658" y="2390340"/>
                  <a:pt x="1412888" y="2418796"/>
                  <a:pt x="1479310" y="2401012"/>
                </a:cubicBezTo>
                <a:cubicBezTo>
                  <a:pt x="1533654" y="2386784"/>
                  <a:pt x="1591018" y="2393898"/>
                  <a:pt x="1648381" y="2401012"/>
                </a:cubicBezTo>
                <a:cubicBezTo>
                  <a:pt x="1711782" y="2408126"/>
                  <a:pt x="1784242" y="2479267"/>
                  <a:pt x="1769146" y="2518395"/>
                </a:cubicBezTo>
                <a:cubicBezTo>
                  <a:pt x="1738956" y="2582422"/>
                  <a:pt x="1687630" y="2550408"/>
                  <a:pt x="1645361" y="2543294"/>
                </a:cubicBezTo>
                <a:cubicBezTo>
                  <a:pt x="1594036" y="2536181"/>
                  <a:pt x="1500444" y="2518395"/>
                  <a:pt x="1500444" y="2525509"/>
                </a:cubicBezTo>
                <a:cubicBezTo>
                  <a:pt x="1467232" y="2685576"/>
                  <a:pt x="1391754" y="2564636"/>
                  <a:pt x="1337410" y="2564636"/>
                </a:cubicBezTo>
                <a:cubicBezTo>
                  <a:pt x="1286084" y="2564636"/>
                  <a:pt x="1234759" y="2546851"/>
                  <a:pt x="1186452" y="2532623"/>
                </a:cubicBezTo>
                <a:cubicBezTo>
                  <a:pt x="1123051" y="2514837"/>
                  <a:pt x="1065688" y="2546851"/>
                  <a:pt x="1005304" y="2553965"/>
                </a:cubicBezTo>
                <a:cubicBezTo>
                  <a:pt x="950960" y="2561080"/>
                  <a:pt x="981150" y="2653563"/>
                  <a:pt x="947940" y="2692689"/>
                </a:cubicBezTo>
                <a:cubicBezTo>
                  <a:pt x="941903" y="2703362"/>
                  <a:pt x="935864" y="2703362"/>
                  <a:pt x="929826" y="2703362"/>
                </a:cubicBezTo>
                <a:cubicBezTo>
                  <a:pt x="911711" y="2980812"/>
                  <a:pt x="594701" y="2913227"/>
                  <a:pt x="594701" y="2923898"/>
                </a:cubicBezTo>
                <a:cubicBezTo>
                  <a:pt x="567529" y="2941684"/>
                  <a:pt x="534318" y="2899000"/>
                  <a:pt x="501108" y="2941684"/>
                </a:cubicBezTo>
                <a:cubicBezTo>
                  <a:pt x="643007" y="3137322"/>
                  <a:pt x="860386" y="3183563"/>
                  <a:pt x="1053610" y="3329402"/>
                </a:cubicBezTo>
                <a:cubicBezTo>
                  <a:pt x="893597" y="3379202"/>
                  <a:pt x="800002" y="3208463"/>
                  <a:pt x="682256" y="3229805"/>
                </a:cubicBezTo>
                <a:cubicBezTo>
                  <a:pt x="624893" y="3283162"/>
                  <a:pt x="796984" y="3368530"/>
                  <a:pt x="630932" y="3393429"/>
                </a:cubicBezTo>
                <a:cubicBezTo>
                  <a:pt x="703390" y="3439672"/>
                  <a:pt x="754716" y="3485914"/>
                  <a:pt x="806041" y="3539269"/>
                </a:cubicBezTo>
                <a:cubicBezTo>
                  <a:pt x="893597" y="3635309"/>
                  <a:pt x="911711" y="3699337"/>
                  <a:pt x="869444" y="3827390"/>
                </a:cubicBezTo>
                <a:cubicBezTo>
                  <a:pt x="842270" y="3912759"/>
                  <a:pt x="803022" y="3991015"/>
                  <a:pt x="839252" y="4090612"/>
                </a:cubicBezTo>
                <a:cubicBezTo>
                  <a:pt x="863405" y="4158196"/>
                  <a:pt x="854347" y="4204438"/>
                  <a:pt x="763774" y="4172424"/>
                </a:cubicBezTo>
                <a:cubicBezTo>
                  <a:pt x="667160" y="4140411"/>
                  <a:pt x="630932" y="4200882"/>
                  <a:pt x="655085" y="4321821"/>
                </a:cubicBezTo>
                <a:cubicBezTo>
                  <a:pt x="670179" y="4400076"/>
                  <a:pt x="655085" y="4424975"/>
                  <a:pt x="588662" y="4414305"/>
                </a:cubicBezTo>
                <a:cubicBezTo>
                  <a:pt x="516204" y="4403633"/>
                  <a:pt x="446764" y="4353835"/>
                  <a:pt x="356189" y="4378734"/>
                </a:cubicBezTo>
                <a:cubicBezTo>
                  <a:pt x="428648" y="4521016"/>
                  <a:pt x="582626" y="4478331"/>
                  <a:pt x="667160" y="4613499"/>
                </a:cubicBezTo>
                <a:cubicBezTo>
                  <a:pt x="567529" y="4613499"/>
                  <a:pt x="489031" y="4613499"/>
                  <a:pt x="416573" y="4585042"/>
                </a:cubicBezTo>
                <a:cubicBezTo>
                  <a:pt x="386381" y="4574373"/>
                  <a:pt x="353170" y="4560144"/>
                  <a:pt x="335056" y="4602828"/>
                </a:cubicBezTo>
                <a:cubicBezTo>
                  <a:pt x="313920" y="4652628"/>
                  <a:pt x="356189" y="4670412"/>
                  <a:pt x="380342" y="4677526"/>
                </a:cubicBezTo>
                <a:cubicBezTo>
                  <a:pt x="449784" y="4702425"/>
                  <a:pt x="504126" y="4759339"/>
                  <a:pt x="564510" y="4805580"/>
                </a:cubicBezTo>
                <a:cubicBezTo>
                  <a:pt x="694332" y="4905177"/>
                  <a:pt x="836233" y="4990547"/>
                  <a:pt x="944922" y="5154171"/>
                </a:cubicBezTo>
                <a:cubicBezTo>
                  <a:pt x="809060" y="5111487"/>
                  <a:pt x="706410" y="5011889"/>
                  <a:pt x="576586" y="4994104"/>
                </a:cubicBezTo>
                <a:cubicBezTo>
                  <a:pt x="688296" y="5143500"/>
                  <a:pt x="830194" y="5243097"/>
                  <a:pt x="963036" y="5353367"/>
                </a:cubicBezTo>
                <a:cubicBezTo>
                  <a:pt x="1002286" y="5385379"/>
                  <a:pt x="1041534" y="5406721"/>
                  <a:pt x="1047572" y="5474306"/>
                </a:cubicBezTo>
                <a:cubicBezTo>
                  <a:pt x="1065688" y="5605917"/>
                  <a:pt x="1113992" y="5712629"/>
                  <a:pt x="1222682" y="5769542"/>
                </a:cubicBezTo>
                <a:cubicBezTo>
                  <a:pt x="1222682" y="5769542"/>
                  <a:pt x="1216644" y="5790884"/>
                  <a:pt x="1213626" y="5801555"/>
                </a:cubicBezTo>
                <a:cubicBezTo>
                  <a:pt x="1147203" y="5805112"/>
                  <a:pt x="1095878" y="5726858"/>
                  <a:pt x="1014361" y="5755314"/>
                </a:cubicBezTo>
                <a:cubicBezTo>
                  <a:pt x="1095878" y="5862025"/>
                  <a:pt x="1162298" y="5954508"/>
                  <a:pt x="1274008" y="6004307"/>
                </a:cubicBezTo>
                <a:cubicBezTo>
                  <a:pt x="1364582" y="6043434"/>
                  <a:pt x="1476290" y="6068335"/>
                  <a:pt x="1542711" y="6196388"/>
                </a:cubicBezTo>
                <a:cubicBezTo>
                  <a:pt x="1467232" y="6221287"/>
                  <a:pt x="1409868" y="6189274"/>
                  <a:pt x="1352504" y="6167932"/>
                </a:cubicBezTo>
                <a:cubicBezTo>
                  <a:pt x="1264950" y="6132361"/>
                  <a:pt x="1177395" y="6093234"/>
                  <a:pt x="1089840" y="6057663"/>
                </a:cubicBezTo>
                <a:cubicBezTo>
                  <a:pt x="1056628" y="6043434"/>
                  <a:pt x="1020400" y="6036320"/>
                  <a:pt x="999266" y="6100347"/>
                </a:cubicBezTo>
                <a:cubicBezTo>
                  <a:pt x="1110974" y="6114575"/>
                  <a:pt x="1177395" y="6199945"/>
                  <a:pt x="1246836" y="6281757"/>
                </a:cubicBezTo>
                <a:cubicBezTo>
                  <a:pt x="1286084" y="6327999"/>
                  <a:pt x="1319295" y="6388469"/>
                  <a:pt x="1388735" y="6367127"/>
                </a:cubicBezTo>
                <a:cubicBezTo>
                  <a:pt x="1424964" y="6356456"/>
                  <a:pt x="1449118" y="6388469"/>
                  <a:pt x="1446099" y="6431153"/>
                </a:cubicBezTo>
                <a:cubicBezTo>
                  <a:pt x="1431002" y="6580550"/>
                  <a:pt x="1518558" y="6630349"/>
                  <a:pt x="1609132" y="6658805"/>
                </a:cubicBezTo>
                <a:cubicBezTo>
                  <a:pt x="1741974" y="6701489"/>
                  <a:pt x="1859720" y="6786859"/>
                  <a:pt x="1983504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005811B-9DA1-B39C-7ED6-661D82492FB0}"/>
              </a:ext>
            </a:extLst>
          </p:cNvPr>
          <p:cNvSpPr txBox="1"/>
          <p:nvPr/>
        </p:nvSpPr>
        <p:spPr>
          <a:xfrm>
            <a:off x="9204300" y="405881"/>
            <a:ext cx="2987699" cy="2517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4315" indent="-234315" defTabSz="749808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76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every calloc, a free block is splitted into allocated block and remaining area left is a smaller free block.</a:t>
            </a:r>
          </a:p>
          <a:p>
            <a:pPr marL="234315" indent="-234315" defTabSz="749808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76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34315" indent="-234315" defTabSz="749808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76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VM page don’t have free block to satisfy calloc request, a new data VM page is requested from kernel, and same exercise is repeated.</a:t>
            </a:r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3AF57EC-BCA5-5C12-6D9F-E0042818EB19}"/>
              </a:ext>
            </a:extLst>
          </p:cNvPr>
          <p:cNvGrpSpPr/>
          <p:nvPr/>
        </p:nvGrpSpPr>
        <p:grpSpPr>
          <a:xfrm>
            <a:off x="186364" y="207917"/>
            <a:ext cx="1616601" cy="5936654"/>
            <a:chOff x="503854" y="405881"/>
            <a:chExt cx="1856792" cy="5936654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6990119C-8813-1E78-D8C1-A12FC459320A}"/>
                </a:ext>
              </a:extLst>
            </p:cNvPr>
            <p:cNvSpPr/>
            <p:nvPr/>
          </p:nvSpPr>
          <p:spPr>
            <a:xfrm>
              <a:off x="503854" y="405881"/>
              <a:ext cx="1856792" cy="4982547"/>
            </a:xfrm>
            <a:prstGeom prst="rect">
              <a:avLst/>
            </a:prstGeom>
            <a:solidFill>
              <a:srgbClr val="CCD2D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4048 Byte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3D49D6A-2807-5313-FB14-704F0F53977E}"/>
                </a:ext>
              </a:extLst>
            </p:cNvPr>
            <p:cNvSpPr txBox="1"/>
            <p:nvPr/>
          </p:nvSpPr>
          <p:spPr>
            <a:xfrm>
              <a:off x="503854" y="5388428"/>
              <a:ext cx="1856792" cy="954107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is_free = TRUE</a:t>
              </a:r>
            </a:p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block_size = 4048</a:t>
              </a:r>
            </a:p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prev_block = nil</a:t>
              </a:r>
            </a:p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  next_block = nil  </a:t>
              </a:r>
            </a:p>
          </p:txBody>
        </p:sp>
      </p:grp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7B4DFE2-57E5-30D3-A62B-E6FE00AAF128}"/>
              </a:ext>
            </a:extLst>
          </p:cNvPr>
          <p:cNvCxnSpPr>
            <a:cxnSpLocks/>
          </p:cNvCxnSpPr>
          <p:nvPr/>
        </p:nvCxnSpPr>
        <p:spPr>
          <a:xfrm>
            <a:off x="5469332" y="3062739"/>
            <a:ext cx="2028564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C52E1BF-1ABE-B654-06B0-6D479FF02DCF}"/>
              </a:ext>
            </a:extLst>
          </p:cNvPr>
          <p:cNvCxnSpPr>
            <a:cxnSpLocks/>
          </p:cNvCxnSpPr>
          <p:nvPr/>
        </p:nvCxnSpPr>
        <p:spPr>
          <a:xfrm>
            <a:off x="1793730" y="3062740"/>
            <a:ext cx="2061612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6B9A50A-9F1D-0AE0-3CD4-A088F4BE3B6B}"/>
              </a:ext>
            </a:extLst>
          </p:cNvPr>
          <p:cNvSpPr txBox="1"/>
          <p:nvPr/>
        </p:nvSpPr>
        <p:spPr>
          <a:xfrm>
            <a:off x="1771134" y="2690523"/>
            <a:ext cx="20430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Xcalloc(5, sizeof(int))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717B14-181B-7299-0621-7F356FA26FE5}"/>
              </a:ext>
            </a:extLst>
          </p:cNvPr>
          <p:cNvSpPr txBox="1"/>
          <p:nvPr/>
        </p:nvSpPr>
        <p:spPr>
          <a:xfrm>
            <a:off x="5469332" y="2690524"/>
            <a:ext cx="20430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Xcalloc(8, sizeof(int))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5E68264-DC59-1EF4-9211-DBC97A9450A2}"/>
              </a:ext>
            </a:extLst>
          </p:cNvPr>
          <p:cNvGrpSpPr/>
          <p:nvPr/>
        </p:nvGrpSpPr>
        <p:grpSpPr>
          <a:xfrm>
            <a:off x="3864577" y="207917"/>
            <a:ext cx="1616601" cy="5936654"/>
            <a:chOff x="3903998" y="405880"/>
            <a:chExt cx="1616601" cy="5936654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C70AC891-E6EF-6B1E-BAE4-3CA1922CA88B}"/>
                </a:ext>
              </a:extLst>
            </p:cNvPr>
            <p:cNvGrpSpPr/>
            <p:nvPr/>
          </p:nvGrpSpPr>
          <p:grpSpPr>
            <a:xfrm>
              <a:off x="3903998" y="405880"/>
              <a:ext cx="1616601" cy="5936654"/>
              <a:chOff x="503854" y="405881"/>
              <a:chExt cx="1856792" cy="5936654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FA6CDE17-85E5-816C-D478-4B443B64B24A}"/>
                  </a:ext>
                </a:extLst>
              </p:cNvPr>
              <p:cNvSpPr/>
              <p:nvPr/>
            </p:nvSpPr>
            <p:spPr>
              <a:xfrm>
                <a:off x="503854" y="405881"/>
                <a:ext cx="1856792" cy="3336627"/>
              </a:xfrm>
              <a:prstGeom prst="rect">
                <a:avLst/>
              </a:prstGeom>
              <a:solidFill>
                <a:srgbClr val="CCD2D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3980 Byte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262A906-66B6-22E8-70AB-BA6D5827766D}"/>
                  </a:ext>
                </a:extLst>
              </p:cNvPr>
              <p:cNvSpPr txBox="1"/>
              <p:nvPr/>
            </p:nvSpPr>
            <p:spPr>
              <a:xfrm>
                <a:off x="503855" y="5388428"/>
                <a:ext cx="1853793" cy="954107"/>
              </a:xfrm>
              <a:prstGeom prst="rect">
                <a:avLst/>
              </a:prstGeom>
              <a:solidFill>
                <a:schemeClr val="accent2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is_free = FALSE</a:t>
                </a:r>
              </a:p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block_size = 20</a:t>
                </a:r>
              </a:p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prev_block = nil</a:t>
                </a:r>
              </a:p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  next_block = MB2 </a:t>
                </a:r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11F45CA-FD85-F3F9-6357-AEAFAF28EADE}"/>
                </a:ext>
              </a:extLst>
            </p:cNvPr>
            <p:cNvSpPr txBox="1"/>
            <p:nvPr/>
          </p:nvSpPr>
          <p:spPr>
            <a:xfrm>
              <a:off x="3903998" y="3742507"/>
              <a:ext cx="1616601" cy="954107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is_free = TRUE</a:t>
              </a:r>
            </a:p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block_size = 3980</a:t>
              </a:r>
            </a:p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prev_block = MB1</a:t>
              </a:r>
            </a:p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  next_block = nil  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CFCB9F0-A7F2-9175-3A44-A4E8807D0EF5}"/>
                </a:ext>
              </a:extLst>
            </p:cNvPr>
            <p:cNvSpPr/>
            <p:nvPr/>
          </p:nvSpPr>
          <p:spPr>
            <a:xfrm>
              <a:off x="3903998" y="4697780"/>
              <a:ext cx="1613990" cy="690646"/>
            </a:xfrm>
            <a:prstGeom prst="rect">
              <a:avLst/>
            </a:prstGeom>
            <a:solidFill>
              <a:srgbClr val="CCD2D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20 Byte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EE82FD3-E535-CC50-3434-F09E57FC2A40}"/>
              </a:ext>
            </a:extLst>
          </p:cNvPr>
          <p:cNvGrpSpPr/>
          <p:nvPr/>
        </p:nvGrpSpPr>
        <p:grpSpPr>
          <a:xfrm>
            <a:off x="7507131" y="207918"/>
            <a:ext cx="1616601" cy="5936653"/>
            <a:chOff x="7546552" y="405881"/>
            <a:chExt cx="1616601" cy="5936653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581C3CB5-E2EC-156C-7233-05B417584561}"/>
                </a:ext>
              </a:extLst>
            </p:cNvPr>
            <p:cNvGrpSpPr/>
            <p:nvPr/>
          </p:nvGrpSpPr>
          <p:grpSpPr>
            <a:xfrm>
              <a:off x="7546552" y="405881"/>
              <a:ext cx="1616601" cy="5936653"/>
              <a:chOff x="3903998" y="405881"/>
              <a:chExt cx="1616601" cy="5936653"/>
            </a:xfrm>
          </p:grpSpPr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F60EE5B6-294C-7A96-C628-2C23C8C4D6C5}"/>
                  </a:ext>
                </a:extLst>
              </p:cNvPr>
              <p:cNvGrpSpPr/>
              <p:nvPr/>
            </p:nvGrpSpPr>
            <p:grpSpPr>
              <a:xfrm>
                <a:off x="3903999" y="405881"/>
                <a:ext cx="1613990" cy="5936653"/>
                <a:chOff x="503855" y="405882"/>
                <a:chExt cx="1853793" cy="5936653"/>
              </a:xfrm>
            </p:grpSpPr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ED2C032F-3C8A-8DB5-0809-8CD2B0D37035}"/>
                    </a:ext>
                  </a:extLst>
                </p:cNvPr>
                <p:cNvSpPr/>
                <p:nvPr/>
              </p:nvSpPr>
              <p:spPr>
                <a:xfrm>
                  <a:off x="503855" y="405882"/>
                  <a:ext cx="1853793" cy="1711422"/>
                </a:xfrm>
                <a:prstGeom prst="rect">
                  <a:avLst/>
                </a:prstGeom>
                <a:solidFill>
                  <a:srgbClr val="CCD2D8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>
                      <a:solidFill>
                        <a:schemeClr val="tx1"/>
                      </a:solidFill>
                    </a:rPr>
                    <a:t>3900 Byte</a:t>
                  </a:r>
                </a:p>
              </p:txBody>
            </p:sp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C7E28597-A070-F6F7-3318-8DAADCD774A7}"/>
                    </a:ext>
                  </a:extLst>
                </p:cNvPr>
                <p:cNvSpPr txBox="1"/>
                <p:nvPr/>
              </p:nvSpPr>
              <p:spPr>
                <a:xfrm>
                  <a:off x="503855" y="5388428"/>
                  <a:ext cx="1853793" cy="954107"/>
                </a:xfrm>
                <a:prstGeom prst="rect">
                  <a:avLst/>
                </a:prstGeom>
                <a:solidFill>
                  <a:schemeClr val="accent2"/>
                </a:solidFill>
                <a:ln w="1905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>
                      <a:solidFill>
                        <a:schemeClr val="bg1"/>
                      </a:solidFill>
                    </a:rPr>
                    <a:t>is_free = FALSE</a:t>
                  </a:r>
                </a:p>
                <a:p>
                  <a:pPr algn="ctr"/>
                  <a:r>
                    <a:rPr lang="en-US" sz="1400" dirty="0">
                      <a:solidFill>
                        <a:schemeClr val="bg1"/>
                      </a:solidFill>
                    </a:rPr>
                    <a:t>block_size = 20</a:t>
                  </a:r>
                </a:p>
                <a:p>
                  <a:pPr algn="ctr"/>
                  <a:r>
                    <a:rPr lang="en-US" sz="1400" dirty="0">
                      <a:solidFill>
                        <a:schemeClr val="bg1"/>
                      </a:solidFill>
                    </a:rPr>
                    <a:t>prev_block = nil</a:t>
                  </a:r>
                </a:p>
                <a:p>
                  <a:pPr algn="ctr"/>
                  <a:r>
                    <a:rPr lang="en-US" sz="1400" dirty="0">
                      <a:solidFill>
                        <a:schemeClr val="bg1"/>
                      </a:solidFill>
                    </a:rPr>
                    <a:t>  next_block = MB2  </a:t>
                  </a:r>
                </a:p>
              </p:txBody>
            </p:sp>
          </p:grp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BD4FDF3-8801-4522-5845-DEAE16FAAB3A}"/>
                  </a:ext>
                </a:extLst>
              </p:cNvPr>
              <p:cNvSpPr txBox="1"/>
              <p:nvPr/>
            </p:nvSpPr>
            <p:spPr>
              <a:xfrm>
                <a:off x="3903998" y="3742507"/>
                <a:ext cx="1616601" cy="954107"/>
              </a:xfrm>
              <a:prstGeom prst="rect">
                <a:avLst/>
              </a:prstGeom>
              <a:solidFill>
                <a:schemeClr val="accent2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is_free = FALSE</a:t>
                </a:r>
              </a:p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block_size = 32</a:t>
                </a:r>
              </a:p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prev_block = MB1</a:t>
                </a:r>
              </a:p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  next_block = MB3  </a:t>
                </a: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B58AC33B-7687-1E69-A37B-5D15DC5EB87D}"/>
                  </a:ext>
                </a:extLst>
              </p:cNvPr>
              <p:cNvSpPr/>
              <p:nvPr/>
            </p:nvSpPr>
            <p:spPr>
              <a:xfrm>
                <a:off x="3903998" y="4697780"/>
                <a:ext cx="1613990" cy="690646"/>
              </a:xfrm>
              <a:prstGeom prst="rect">
                <a:avLst/>
              </a:prstGeom>
              <a:solidFill>
                <a:srgbClr val="CCD2D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20 Byte</a:t>
                </a:r>
              </a:p>
            </p:txBody>
          </p:sp>
        </p:grp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72E6087-2112-8E80-9426-C05054E2E7B2}"/>
                </a:ext>
              </a:extLst>
            </p:cNvPr>
            <p:cNvSpPr/>
            <p:nvPr/>
          </p:nvSpPr>
          <p:spPr>
            <a:xfrm>
              <a:off x="7546552" y="3073159"/>
              <a:ext cx="1613990" cy="690646"/>
            </a:xfrm>
            <a:prstGeom prst="rect">
              <a:avLst/>
            </a:prstGeom>
            <a:solidFill>
              <a:srgbClr val="CCD2D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32 Byte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FBD75A0-399D-7918-C1AF-07763C797974}"/>
                </a:ext>
              </a:extLst>
            </p:cNvPr>
            <p:cNvSpPr txBox="1"/>
            <p:nvPr/>
          </p:nvSpPr>
          <p:spPr>
            <a:xfrm>
              <a:off x="7546553" y="2118469"/>
              <a:ext cx="1613990" cy="954107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is_free = TRUE</a:t>
              </a:r>
            </a:p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block_size = 3900</a:t>
              </a:r>
            </a:p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prev_block = MB2</a:t>
              </a:r>
            </a:p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  next_block = nil  </a:t>
              </a: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DEE9D7FA-4586-B4E3-68CB-227781E13D7A}"/>
              </a:ext>
            </a:extLst>
          </p:cNvPr>
          <p:cNvSpPr txBox="1"/>
          <p:nvPr/>
        </p:nvSpPr>
        <p:spPr>
          <a:xfrm>
            <a:off x="156129" y="6162243"/>
            <a:ext cx="16770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When new VM page is requested from kernel</a:t>
            </a:r>
          </a:p>
        </p:txBody>
      </p:sp>
    </p:spTree>
    <p:extLst>
      <p:ext uri="{BB962C8B-B14F-4D97-AF65-F5344CB8AC3E}">
        <p14:creationId xmlns:p14="http://schemas.microsoft.com/office/powerpoint/2010/main" val="22859388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Triangle 33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666EA8-6A61-78FC-B261-61BE69CD97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260" y="1648870"/>
            <a:ext cx="4702848" cy="356026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dirty="0"/>
              <a:t>Whenever a free block is split into allocated and smaller free block, how many </a:t>
            </a:r>
            <a:r>
              <a:rPr lang="en-US" sz="2400" i="1" dirty="0">
                <a:solidFill>
                  <a:schemeClr val="accent2"/>
                </a:solidFill>
              </a:rPr>
              <a:t>prev_block </a:t>
            </a:r>
            <a:r>
              <a:rPr lang="en-US" sz="2400" dirty="0"/>
              <a:t>and </a:t>
            </a:r>
            <a:r>
              <a:rPr lang="en-US" sz="2400" i="1" dirty="0">
                <a:solidFill>
                  <a:schemeClr val="accent2"/>
                </a:solidFill>
              </a:rPr>
              <a:t>next_block </a:t>
            </a:r>
            <a:r>
              <a:rPr lang="en-US" sz="2400" dirty="0"/>
              <a:t>pointer needs to be adjusted? Let’s discuss all possible cases</a:t>
            </a:r>
          </a:p>
          <a:p>
            <a:endParaRPr lang="en-US" sz="24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C9CADBB-3CEE-B097-CE4E-3E46BF596B38}"/>
              </a:ext>
            </a:extLst>
          </p:cNvPr>
          <p:cNvGrpSpPr/>
          <p:nvPr/>
        </p:nvGrpSpPr>
        <p:grpSpPr>
          <a:xfrm>
            <a:off x="1839735" y="833205"/>
            <a:ext cx="1616601" cy="5188022"/>
            <a:chOff x="7546552" y="405881"/>
            <a:chExt cx="1616601" cy="5936653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3BE4F7AD-FB86-B4AC-3D5F-53F459E14A94}"/>
                </a:ext>
              </a:extLst>
            </p:cNvPr>
            <p:cNvGrpSpPr/>
            <p:nvPr/>
          </p:nvGrpSpPr>
          <p:grpSpPr>
            <a:xfrm>
              <a:off x="7546552" y="405881"/>
              <a:ext cx="1616601" cy="5936653"/>
              <a:chOff x="3903998" y="405881"/>
              <a:chExt cx="1616601" cy="5936653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8EF99C97-B84B-4E5D-83A7-6666BD9340C0}"/>
                  </a:ext>
                </a:extLst>
              </p:cNvPr>
              <p:cNvGrpSpPr/>
              <p:nvPr/>
            </p:nvGrpSpPr>
            <p:grpSpPr>
              <a:xfrm>
                <a:off x="3903999" y="405881"/>
                <a:ext cx="1613990" cy="5936653"/>
                <a:chOff x="503855" y="405882"/>
                <a:chExt cx="1853793" cy="5936653"/>
              </a:xfrm>
            </p:grpSpPr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A8222317-1612-F3FA-E3E1-B16173A1E99F}"/>
                    </a:ext>
                  </a:extLst>
                </p:cNvPr>
                <p:cNvSpPr/>
                <p:nvPr/>
              </p:nvSpPr>
              <p:spPr>
                <a:xfrm>
                  <a:off x="503855" y="405882"/>
                  <a:ext cx="1853793" cy="1711422"/>
                </a:xfrm>
                <a:prstGeom prst="rect">
                  <a:avLst/>
                </a:prstGeom>
                <a:solidFill>
                  <a:srgbClr val="CCD2D8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3900 Byte</a:t>
                  </a:r>
                </a:p>
              </p:txBody>
            </p:sp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21F0F2F5-4B9E-4D2C-D047-0E189D277FC4}"/>
                    </a:ext>
                  </a:extLst>
                </p:cNvPr>
                <p:cNvSpPr txBox="1"/>
                <p:nvPr/>
              </p:nvSpPr>
              <p:spPr>
                <a:xfrm>
                  <a:off x="503855" y="5388428"/>
                  <a:ext cx="1853793" cy="954107"/>
                </a:xfrm>
                <a:prstGeom prst="rect">
                  <a:avLst/>
                </a:prstGeom>
                <a:solidFill>
                  <a:schemeClr val="accent2"/>
                </a:solidFill>
                <a:ln w="1905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>
                      <a:solidFill>
                        <a:schemeClr val="bg1"/>
                      </a:solidFill>
                    </a:rPr>
                    <a:t>is_free = FALSE</a:t>
                  </a:r>
                </a:p>
                <a:p>
                  <a:pPr algn="ctr"/>
                  <a:r>
                    <a:rPr lang="en-US" sz="1200" dirty="0">
                      <a:solidFill>
                        <a:schemeClr val="bg1"/>
                      </a:solidFill>
                    </a:rPr>
                    <a:t>block_size = 20</a:t>
                  </a:r>
                </a:p>
                <a:p>
                  <a:pPr algn="ctr"/>
                  <a:r>
                    <a:rPr lang="en-US" sz="1200" dirty="0">
                      <a:solidFill>
                        <a:schemeClr val="bg1"/>
                      </a:solidFill>
                    </a:rPr>
                    <a:t>prev_block = nil</a:t>
                  </a:r>
                </a:p>
                <a:p>
                  <a:pPr algn="ctr"/>
                  <a:r>
                    <a:rPr lang="en-US" sz="1200" dirty="0">
                      <a:solidFill>
                        <a:schemeClr val="bg1"/>
                      </a:solidFill>
                    </a:rPr>
                    <a:t>  next_block = MB2  </a:t>
                  </a:r>
                </a:p>
              </p:txBody>
            </p:sp>
          </p:grp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BC02118-11E3-B4B8-7C7D-C9E871E14CD5}"/>
                  </a:ext>
                </a:extLst>
              </p:cNvPr>
              <p:cNvSpPr txBox="1"/>
              <p:nvPr/>
            </p:nvSpPr>
            <p:spPr>
              <a:xfrm>
                <a:off x="3903998" y="3742507"/>
                <a:ext cx="1616601" cy="954107"/>
              </a:xfrm>
              <a:prstGeom prst="rect">
                <a:avLst/>
              </a:prstGeom>
              <a:solidFill>
                <a:schemeClr val="accent2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</a:rPr>
                  <a:t>is_free = FALSE</a:t>
                </a:r>
              </a:p>
              <a:p>
                <a:pPr algn="ctr"/>
                <a:r>
                  <a:rPr lang="en-US" sz="1200" dirty="0">
                    <a:solidFill>
                      <a:schemeClr val="bg1"/>
                    </a:solidFill>
                  </a:rPr>
                  <a:t>block_size = 32</a:t>
                </a:r>
              </a:p>
              <a:p>
                <a:pPr algn="ctr"/>
                <a:r>
                  <a:rPr lang="en-US" sz="1200" dirty="0">
                    <a:solidFill>
                      <a:schemeClr val="bg1"/>
                    </a:solidFill>
                  </a:rPr>
                  <a:t>prev_block = MB1</a:t>
                </a:r>
              </a:p>
              <a:p>
                <a:pPr algn="ctr"/>
                <a:r>
                  <a:rPr lang="en-US" sz="1200" dirty="0">
                    <a:solidFill>
                      <a:schemeClr val="bg1"/>
                    </a:solidFill>
                  </a:rPr>
                  <a:t>  next_block = MB3  </a:t>
                </a: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44521BAB-81D9-DFEE-A3B8-F87BE782CD45}"/>
                  </a:ext>
                </a:extLst>
              </p:cNvPr>
              <p:cNvSpPr/>
              <p:nvPr/>
            </p:nvSpPr>
            <p:spPr>
              <a:xfrm>
                <a:off x="3903998" y="4697780"/>
                <a:ext cx="1613990" cy="690646"/>
              </a:xfrm>
              <a:prstGeom prst="rect">
                <a:avLst/>
              </a:prstGeom>
              <a:solidFill>
                <a:srgbClr val="CCD2D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20 Byte</a:t>
                </a:r>
              </a:p>
            </p:txBody>
          </p:sp>
        </p:grp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12D3557-E9BB-B493-CBA5-68B597C18E57}"/>
                </a:ext>
              </a:extLst>
            </p:cNvPr>
            <p:cNvSpPr/>
            <p:nvPr/>
          </p:nvSpPr>
          <p:spPr>
            <a:xfrm>
              <a:off x="7546552" y="3073159"/>
              <a:ext cx="1613990" cy="690646"/>
            </a:xfrm>
            <a:prstGeom prst="rect">
              <a:avLst/>
            </a:prstGeom>
            <a:solidFill>
              <a:srgbClr val="CCD2D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32 Byte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1515159-546D-51AD-279E-4F9977126791}"/>
                </a:ext>
              </a:extLst>
            </p:cNvPr>
            <p:cNvSpPr txBox="1"/>
            <p:nvPr/>
          </p:nvSpPr>
          <p:spPr>
            <a:xfrm>
              <a:off x="7546553" y="2118469"/>
              <a:ext cx="1613990" cy="954107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is_free = TRUE</a:t>
              </a:r>
            </a:p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block_size = 3900</a:t>
              </a:r>
            </a:p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prev_block = MB2</a:t>
              </a:r>
            </a:p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  next_block = nil 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097607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B0C910A-40E1-CEC3-C63E-E3977AC5C767}"/>
              </a:ext>
            </a:extLst>
          </p:cNvPr>
          <p:cNvSpPr/>
          <p:nvPr/>
        </p:nvSpPr>
        <p:spPr>
          <a:xfrm>
            <a:off x="700777" y="4244405"/>
            <a:ext cx="1602168" cy="1028343"/>
          </a:xfrm>
          <a:prstGeom prst="rect">
            <a:avLst/>
          </a:prstGeom>
          <a:solidFill>
            <a:srgbClr val="CCD2D8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60B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890EB2-4EEC-542D-E07F-E89EFF3AFD93}"/>
              </a:ext>
            </a:extLst>
          </p:cNvPr>
          <p:cNvSpPr txBox="1"/>
          <p:nvPr/>
        </p:nvSpPr>
        <p:spPr>
          <a:xfrm>
            <a:off x="700777" y="5549747"/>
            <a:ext cx="1602168" cy="276999"/>
          </a:xfrm>
          <a:prstGeom prst="rect">
            <a:avLst/>
          </a:prstGeom>
          <a:solidFill>
            <a:schemeClr val="accent2"/>
          </a:solidFill>
          <a:ln w="1905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20B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8A7353-879E-0E69-52C9-2E4787432BA0}"/>
              </a:ext>
            </a:extLst>
          </p:cNvPr>
          <p:cNvSpPr txBox="1"/>
          <p:nvPr/>
        </p:nvSpPr>
        <p:spPr>
          <a:xfrm>
            <a:off x="700777" y="5272748"/>
            <a:ext cx="1602168" cy="276999"/>
          </a:xfrm>
          <a:prstGeom prst="rect">
            <a:avLst/>
          </a:prstGeom>
          <a:solidFill>
            <a:schemeClr val="accent2"/>
          </a:solidFill>
          <a:ln w="1905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20B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E454FB3-C6E2-8022-4062-8727A60D8659}"/>
              </a:ext>
            </a:extLst>
          </p:cNvPr>
          <p:cNvSpPr/>
          <p:nvPr/>
        </p:nvSpPr>
        <p:spPr>
          <a:xfrm>
            <a:off x="700777" y="3437467"/>
            <a:ext cx="1602168" cy="806938"/>
          </a:xfrm>
          <a:prstGeom prst="rect">
            <a:avLst/>
          </a:prstGeom>
          <a:solidFill>
            <a:srgbClr val="CCD2D8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40B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8B0C6C-2048-984A-1E47-057440400313}"/>
              </a:ext>
            </a:extLst>
          </p:cNvPr>
          <p:cNvSpPr txBox="1"/>
          <p:nvPr/>
        </p:nvSpPr>
        <p:spPr>
          <a:xfrm>
            <a:off x="700777" y="3160468"/>
            <a:ext cx="1602168" cy="276999"/>
          </a:xfrm>
          <a:prstGeom prst="rect">
            <a:avLst/>
          </a:prstGeom>
          <a:solidFill>
            <a:schemeClr val="accent2"/>
          </a:solidFill>
          <a:ln w="1905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20B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05717E-C07D-45B3-F00F-A5E2EC47AA41}"/>
              </a:ext>
            </a:extLst>
          </p:cNvPr>
          <p:cNvSpPr txBox="1"/>
          <p:nvPr/>
        </p:nvSpPr>
        <p:spPr>
          <a:xfrm>
            <a:off x="700777" y="2883469"/>
            <a:ext cx="1602168" cy="276999"/>
          </a:xfrm>
          <a:prstGeom prst="rect">
            <a:avLst/>
          </a:prstGeom>
          <a:solidFill>
            <a:schemeClr val="accent2"/>
          </a:solidFill>
          <a:ln w="1905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20B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39C548B-7442-0067-CB77-4FD05BBA4804}"/>
              </a:ext>
            </a:extLst>
          </p:cNvPr>
          <p:cNvSpPr/>
          <p:nvPr/>
        </p:nvSpPr>
        <p:spPr>
          <a:xfrm>
            <a:off x="700777" y="680590"/>
            <a:ext cx="1602168" cy="2182893"/>
          </a:xfrm>
          <a:prstGeom prst="rect">
            <a:avLst/>
          </a:prstGeom>
          <a:solidFill>
            <a:srgbClr val="CCD2D8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Rest…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8D1B670-9C26-9A35-9A15-E579B47F9097}"/>
              </a:ext>
            </a:extLst>
          </p:cNvPr>
          <p:cNvSpPr/>
          <p:nvPr/>
        </p:nvSpPr>
        <p:spPr>
          <a:xfrm>
            <a:off x="700777" y="680590"/>
            <a:ext cx="1602168" cy="5146156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AAC58B-6792-C883-CFC6-D3C14328958F}"/>
              </a:ext>
            </a:extLst>
          </p:cNvPr>
          <p:cNvSpPr txBox="1"/>
          <p:nvPr/>
        </p:nvSpPr>
        <p:spPr>
          <a:xfrm>
            <a:off x="84672" y="5503581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MB1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8D5CD4D-A9A9-9AB9-EA2C-5346AE61B6C7}"/>
              </a:ext>
            </a:extLst>
          </p:cNvPr>
          <p:cNvSpPr txBox="1"/>
          <p:nvPr/>
        </p:nvSpPr>
        <p:spPr>
          <a:xfrm>
            <a:off x="84672" y="5226582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MB2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1D7B093-3ACA-ECCF-CCFA-87C788F10BB1}"/>
              </a:ext>
            </a:extLst>
          </p:cNvPr>
          <p:cNvSpPr txBox="1"/>
          <p:nvPr/>
        </p:nvSpPr>
        <p:spPr>
          <a:xfrm>
            <a:off x="84671" y="4573910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MB3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D8BC42E-60B5-07FC-95F4-B524B0276C29}"/>
              </a:ext>
            </a:extLst>
          </p:cNvPr>
          <p:cNvSpPr txBox="1"/>
          <p:nvPr/>
        </p:nvSpPr>
        <p:spPr>
          <a:xfrm>
            <a:off x="84670" y="3656270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MB4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2D81924-B0A6-1791-F914-5D5FF41788F6}"/>
              </a:ext>
            </a:extLst>
          </p:cNvPr>
          <p:cNvSpPr txBox="1"/>
          <p:nvPr/>
        </p:nvSpPr>
        <p:spPr>
          <a:xfrm>
            <a:off x="84669" y="3117472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MB5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8D9E931-EACA-F399-1FC9-64B8DE637868}"/>
              </a:ext>
            </a:extLst>
          </p:cNvPr>
          <p:cNvSpPr txBox="1"/>
          <p:nvPr/>
        </p:nvSpPr>
        <p:spPr>
          <a:xfrm>
            <a:off x="84668" y="2837302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MB6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9DF1ABC-2CB0-511D-EA3E-D72249DA2CAB}"/>
              </a:ext>
            </a:extLst>
          </p:cNvPr>
          <p:cNvSpPr txBox="1"/>
          <p:nvPr/>
        </p:nvSpPr>
        <p:spPr>
          <a:xfrm>
            <a:off x="84667" y="1587370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MB7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B1BF125-3919-F037-DF64-EE41131907F0}"/>
              </a:ext>
            </a:extLst>
          </p:cNvPr>
          <p:cNvSpPr txBox="1"/>
          <p:nvPr/>
        </p:nvSpPr>
        <p:spPr>
          <a:xfrm>
            <a:off x="2288749" y="5503581"/>
            <a:ext cx="1712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 nil, N = MB2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91016AB-E028-93AA-E749-2F37F605DB6F}"/>
              </a:ext>
            </a:extLst>
          </p:cNvPr>
          <p:cNvSpPr txBox="1"/>
          <p:nvPr/>
        </p:nvSpPr>
        <p:spPr>
          <a:xfrm>
            <a:off x="2288749" y="5226581"/>
            <a:ext cx="1917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 MB1, N = MB3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A0BB085-E049-1BE1-55C1-84C3512D3F07}"/>
              </a:ext>
            </a:extLst>
          </p:cNvPr>
          <p:cNvSpPr txBox="1"/>
          <p:nvPr/>
        </p:nvSpPr>
        <p:spPr>
          <a:xfrm>
            <a:off x="2302945" y="4573830"/>
            <a:ext cx="1917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 MB2, N = MB4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2B0AA09-1C27-F154-037D-BD0CE9C8A6F1}"/>
              </a:ext>
            </a:extLst>
          </p:cNvPr>
          <p:cNvSpPr txBox="1"/>
          <p:nvPr/>
        </p:nvSpPr>
        <p:spPr>
          <a:xfrm>
            <a:off x="2288748" y="3680939"/>
            <a:ext cx="1917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 MB3, N = MB5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CB51A4D-3EEA-7317-FA1E-1F663F5BE7C6}"/>
              </a:ext>
            </a:extLst>
          </p:cNvPr>
          <p:cNvSpPr txBox="1"/>
          <p:nvPr/>
        </p:nvSpPr>
        <p:spPr>
          <a:xfrm>
            <a:off x="2295847" y="3121676"/>
            <a:ext cx="1917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 MB4, N = MB6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320F15F-3E38-6A0F-D8D6-F2C4FB778A4B}"/>
              </a:ext>
            </a:extLst>
          </p:cNvPr>
          <p:cNvSpPr txBox="1"/>
          <p:nvPr/>
        </p:nvSpPr>
        <p:spPr>
          <a:xfrm>
            <a:off x="2302945" y="2842421"/>
            <a:ext cx="1917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 MB5, N = MB7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027E89C-5CB6-0503-932F-D98420B033EA}"/>
              </a:ext>
            </a:extLst>
          </p:cNvPr>
          <p:cNvSpPr txBox="1"/>
          <p:nvPr/>
        </p:nvSpPr>
        <p:spPr>
          <a:xfrm>
            <a:off x="2302945" y="1587370"/>
            <a:ext cx="1712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 MB6, N = nil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41A5204-A398-5D2B-BC25-FE8FF0A8ABAD}"/>
              </a:ext>
            </a:extLst>
          </p:cNvPr>
          <p:cNvSpPr txBox="1"/>
          <p:nvPr/>
        </p:nvSpPr>
        <p:spPr>
          <a:xfrm>
            <a:off x="4315838" y="218925"/>
            <a:ext cx="3560323" cy="92333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Assumption </a:t>
            </a:r>
          </a:p>
          <a:p>
            <a:pPr algn="ctr"/>
            <a:r>
              <a:rPr lang="en-US" dirty="0"/>
              <a:t>Size of Meta-Data is zero for simplification for example</a:t>
            </a:r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8169FDF5-0117-E1C4-BFF9-8080F9E52E56}"/>
              </a:ext>
            </a:extLst>
          </p:cNvPr>
          <p:cNvSpPr/>
          <p:nvPr/>
        </p:nvSpPr>
        <p:spPr>
          <a:xfrm>
            <a:off x="4581728" y="3029568"/>
            <a:ext cx="2867052" cy="538798"/>
          </a:xfrm>
          <a:prstGeom prst="rightArrow">
            <a:avLst/>
          </a:prstGeom>
          <a:solidFill>
            <a:srgbClr val="E7EAE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3D01429-9F89-2B14-2BD3-3A0D01460544}"/>
              </a:ext>
            </a:extLst>
          </p:cNvPr>
          <p:cNvSpPr txBox="1"/>
          <p:nvPr/>
        </p:nvSpPr>
        <p:spPr>
          <a:xfrm>
            <a:off x="4759146" y="2791136"/>
            <a:ext cx="2266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Xcalloc(5, sizeof(int))</a:t>
            </a:r>
          </a:p>
        </p:txBody>
      </p:sp>
    </p:spTree>
    <p:extLst>
      <p:ext uri="{BB962C8B-B14F-4D97-AF65-F5344CB8AC3E}">
        <p14:creationId xmlns:p14="http://schemas.microsoft.com/office/powerpoint/2010/main" val="12015449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3" grpId="0"/>
      <p:bldP spid="14" grpId="0"/>
      <p:bldP spid="15" grpId="0"/>
      <p:bldP spid="16" grpId="0"/>
      <p:bldP spid="17" grpId="0"/>
      <p:bldP spid="18" grpId="0"/>
      <p:bldP spid="19" grpId="0"/>
      <p:bldP spid="23" grpId="0"/>
      <p:bldP spid="24" grpId="0"/>
      <p:bldP spid="25" grpId="0"/>
      <p:bldP spid="35" grpId="0"/>
      <p:bldP spid="36" grpId="0"/>
      <p:bldP spid="37" grpId="0"/>
      <p:bldP spid="38" grpId="0"/>
      <p:bldP spid="39" grpId="0" animBg="1"/>
      <p:bldP spid="40" grpId="0" animBg="1"/>
      <p:bldP spid="41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>
            <a:extLst>
              <a:ext uri="{FF2B5EF4-FFF2-40B4-BE49-F238E27FC236}">
                <a16:creationId xmlns:a16="http://schemas.microsoft.com/office/drawing/2014/main" id="{F41A5204-A398-5D2B-BC25-FE8FF0A8ABAD}"/>
              </a:ext>
            </a:extLst>
          </p:cNvPr>
          <p:cNvSpPr txBox="1"/>
          <p:nvPr/>
        </p:nvSpPr>
        <p:spPr>
          <a:xfrm>
            <a:off x="4315838" y="218925"/>
            <a:ext cx="3560323" cy="92333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Assumption </a:t>
            </a:r>
          </a:p>
          <a:p>
            <a:pPr algn="ctr"/>
            <a:r>
              <a:rPr lang="en-US" dirty="0"/>
              <a:t>Size of Meta-Data is zero for simplification for example</a:t>
            </a:r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8169FDF5-0117-E1C4-BFF9-8080F9E52E56}"/>
              </a:ext>
            </a:extLst>
          </p:cNvPr>
          <p:cNvSpPr/>
          <p:nvPr/>
        </p:nvSpPr>
        <p:spPr>
          <a:xfrm>
            <a:off x="4581728" y="3029568"/>
            <a:ext cx="2867052" cy="538798"/>
          </a:xfrm>
          <a:prstGeom prst="rightArrow">
            <a:avLst/>
          </a:prstGeom>
          <a:solidFill>
            <a:srgbClr val="E7EAE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3D01429-9F89-2B14-2BD3-3A0D01460544}"/>
              </a:ext>
            </a:extLst>
          </p:cNvPr>
          <p:cNvSpPr txBox="1"/>
          <p:nvPr/>
        </p:nvSpPr>
        <p:spPr>
          <a:xfrm>
            <a:off x="4759146" y="2791136"/>
            <a:ext cx="2266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Xcalloc(5, sizeof(int))</a:t>
            </a:r>
          </a:p>
        </p:txBody>
      </p:sp>
      <p:grpSp>
        <p:nvGrpSpPr>
          <p:cNvPr id="231" name="Group 230">
            <a:extLst>
              <a:ext uri="{FF2B5EF4-FFF2-40B4-BE49-F238E27FC236}">
                <a16:creationId xmlns:a16="http://schemas.microsoft.com/office/drawing/2014/main" id="{770AA1BA-DCDB-9893-A7FA-9A0C44B79A5A}"/>
              </a:ext>
            </a:extLst>
          </p:cNvPr>
          <p:cNvGrpSpPr/>
          <p:nvPr/>
        </p:nvGrpSpPr>
        <p:grpSpPr>
          <a:xfrm>
            <a:off x="84667" y="680590"/>
            <a:ext cx="4135791" cy="5192323"/>
            <a:chOff x="84667" y="680590"/>
            <a:chExt cx="4135791" cy="5192323"/>
          </a:xfrm>
        </p:grpSpPr>
        <p:grpSp>
          <p:nvGrpSpPr>
            <p:cNvPr id="186" name="Group 185">
              <a:extLst>
                <a:ext uri="{FF2B5EF4-FFF2-40B4-BE49-F238E27FC236}">
                  <a16:creationId xmlns:a16="http://schemas.microsoft.com/office/drawing/2014/main" id="{6B6F98EA-ED81-6842-F366-0B3F60D59A1F}"/>
                </a:ext>
              </a:extLst>
            </p:cNvPr>
            <p:cNvGrpSpPr/>
            <p:nvPr/>
          </p:nvGrpSpPr>
          <p:grpSpPr>
            <a:xfrm>
              <a:off x="700777" y="680590"/>
              <a:ext cx="1602168" cy="5146156"/>
              <a:chOff x="700777" y="680590"/>
              <a:chExt cx="1602168" cy="5146156"/>
            </a:xfrm>
          </p:grpSpPr>
          <p:sp>
            <p:nvSpPr>
              <p:cNvPr id="164" name="Rectangle 163">
                <a:extLst>
                  <a:ext uri="{FF2B5EF4-FFF2-40B4-BE49-F238E27FC236}">
                    <a16:creationId xmlns:a16="http://schemas.microsoft.com/office/drawing/2014/main" id="{CFC1C8B9-80C2-086C-372C-6A7D05B078AA}"/>
                  </a:ext>
                </a:extLst>
              </p:cNvPr>
              <p:cNvSpPr/>
              <p:nvPr/>
            </p:nvSpPr>
            <p:spPr>
              <a:xfrm>
                <a:off x="700777" y="4244405"/>
                <a:ext cx="1602168" cy="1028343"/>
              </a:xfrm>
              <a:prstGeom prst="rect">
                <a:avLst/>
              </a:prstGeom>
              <a:solidFill>
                <a:srgbClr val="CCD2D8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60B</a:t>
                </a:r>
              </a:p>
            </p:txBody>
          </p:sp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76F8A8C5-0C88-9F35-6923-ED7DBE79B0AF}"/>
                  </a:ext>
                </a:extLst>
              </p:cNvPr>
              <p:cNvSpPr txBox="1"/>
              <p:nvPr/>
            </p:nvSpPr>
            <p:spPr>
              <a:xfrm>
                <a:off x="700777" y="5549747"/>
                <a:ext cx="1602168" cy="276999"/>
              </a:xfrm>
              <a:prstGeom prst="rect">
                <a:avLst/>
              </a:prstGeom>
              <a:solidFill>
                <a:schemeClr val="accent2"/>
              </a:solidFill>
              <a:ln w="19050"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</a:rPr>
                  <a:t>20B</a:t>
                </a:r>
              </a:p>
            </p:txBody>
          </p:sp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4BEFF957-A3DC-9BE4-232B-494A7C650171}"/>
                  </a:ext>
                </a:extLst>
              </p:cNvPr>
              <p:cNvSpPr txBox="1"/>
              <p:nvPr/>
            </p:nvSpPr>
            <p:spPr>
              <a:xfrm>
                <a:off x="700777" y="5272748"/>
                <a:ext cx="1602168" cy="276999"/>
              </a:xfrm>
              <a:prstGeom prst="rect">
                <a:avLst/>
              </a:prstGeom>
              <a:solidFill>
                <a:schemeClr val="accent2"/>
              </a:solidFill>
              <a:ln w="19050"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</a:rPr>
                  <a:t>20B</a:t>
                </a:r>
              </a:p>
            </p:txBody>
          </p:sp>
          <p:sp>
            <p:nvSpPr>
              <p:cNvPr id="167" name="Rectangle 166">
                <a:extLst>
                  <a:ext uri="{FF2B5EF4-FFF2-40B4-BE49-F238E27FC236}">
                    <a16:creationId xmlns:a16="http://schemas.microsoft.com/office/drawing/2014/main" id="{201575DF-E222-0085-0266-5FE19E6CF230}"/>
                  </a:ext>
                </a:extLst>
              </p:cNvPr>
              <p:cNvSpPr/>
              <p:nvPr/>
            </p:nvSpPr>
            <p:spPr>
              <a:xfrm>
                <a:off x="700777" y="3437467"/>
                <a:ext cx="1602168" cy="806938"/>
              </a:xfrm>
              <a:prstGeom prst="rect">
                <a:avLst/>
              </a:prstGeom>
              <a:solidFill>
                <a:srgbClr val="CCD2D8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40B</a:t>
                </a:r>
              </a:p>
            </p:txBody>
          </p:sp>
          <p:sp>
            <p:nvSpPr>
              <p:cNvPr id="168" name="TextBox 167">
                <a:extLst>
                  <a:ext uri="{FF2B5EF4-FFF2-40B4-BE49-F238E27FC236}">
                    <a16:creationId xmlns:a16="http://schemas.microsoft.com/office/drawing/2014/main" id="{A25C9E9F-1178-9629-3168-44EFDAA70474}"/>
                  </a:ext>
                </a:extLst>
              </p:cNvPr>
              <p:cNvSpPr txBox="1"/>
              <p:nvPr/>
            </p:nvSpPr>
            <p:spPr>
              <a:xfrm>
                <a:off x="700777" y="3160468"/>
                <a:ext cx="1602168" cy="276999"/>
              </a:xfrm>
              <a:prstGeom prst="rect">
                <a:avLst/>
              </a:prstGeom>
              <a:solidFill>
                <a:schemeClr val="accent2"/>
              </a:solidFill>
              <a:ln w="19050"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</a:rPr>
                  <a:t>20B</a:t>
                </a:r>
              </a:p>
            </p:txBody>
          </p:sp>
          <p:sp>
            <p:nvSpPr>
              <p:cNvPr id="169" name="TextBox 168">
                <a:extLst>
                  <a:ext uri="{FF2B5EF4-FFF2-40B4-BE49-F238E27FC236}">
                    <a16:creationId xmlns:a16="http://schemas.microsoft.com/office/drawing/2014/main" id="{21164538-76A6-B129-4F93-C6B7C1B8153A}"/>
                  </a:ext>
                </a:extLst>
              </p:cNvPr>
              <p:cNvSpPr txBox="1"/>
              <p:nvPr/>
            </p:nvSpPr>
            <p:spPr>
              <a:xfrm>
                <a:off x="700777" y="2883469"/>
                <a:ext cx="1602168" cy="276999"/>
              </a:xfrm>
              <a:prstGeom prst="rect">
                <a:avLst/>
              </a:prstGeom>
              <a:solidFill>
                <a:schemeClr val="accent2"/>
              </a:solidFill>
              <a:ln w="19050"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</a:rPr>
                  <a:t>20B</a:t>
                </a:r>
              </a:p>
            </p:txBody>
          </p:sp>
          <p:sp>
            <p:nvSpPr>
              <p:cNvPr id="170" name="Rectangle 169">
                <a:extLst>
                  <a:ext uri="{FF2B5EF4-FFF2-40B4-BE49-F238E27FC236}">
                    <a16:creationId xmlns:a16="http://schemas.microsoft.com/office/drawing/2014/main" id="{29A5C3EC-E32A-5F25-E5F1-ECF12891590C}"/>
                  </a:ext>
                </a:extLst>
              </p:cNvPr>
              <p:cNvSpPr/>
              <p:nvPr/>
            </p:nvSpPr>
            <p:spPr>
              <a:xfrm>
                <a:off x="700777" y="680590"/>
                <a:ext cx="1602168" cy="2182893"/>
              </a:xfrm>
              <a:prstGeom prst="rect">
                <a:avLst/>
              </a:prstGeom>
              <a:solidFill>
                <a:srgbClr val="CCD2D8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Rest…</a:t>
                </a:r>
              </a:p>
            </p:txBody>
          </p:sp>
          <p:sp>
            <p:nvSpPr>
              <p:cNvPr id="171" name="Rectangle 170">
                <a:extLst>
                  <a:ext uri="{FF2B5EF4-FFF2-40B4-BE49-F238E27FC236}">
                    <a16:creationId xmlns:a16="http://schemas.microsoft.com/office/drawing/2014/main" id="{FFD785DA-38AC-2900-714C-1EBFCA377AE3}"/>
                  </a:ext>
                </a:extLst>
              </p:cNvPr>
              <p:cNvSpPr/>
              <p:nvPr/>
            </p:nvSpPr>
            <p:spPr>
              <a:xfrm>
                <a:off x="700777" y="680590"/>
                <a:ext cx="1602168" cy="5146156"/>
              </a:xfrm>
              <a:prstGeom prst="rect">
                <a:avLst/>
              </a:prstGeom>
              <a:noFill/>
              <a:ln w="1905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7619D764-21FD-BBE6-D21B-5AC3871C7EC8}"/>
                </a:ext>
              </a:extLst>
            </p:cNvPr>
            <p:cNvSpPr txBox="1"/>
            <p:nvPr/>
          </p:nvSpPr>
          <p:spPr>
            <a:xfrm>
              <a:off x="84672" y="5503581"/>
              <a:ext cx="6303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MB1</a:t>
              </a:r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A8D2300B-C85E-181A-8839-538B4C7F1881}"/>
                </a:ext>
              </a:extLst>
            </p:cNvPr>
            <p:cNvSpPr txBox="1"/>
            <p:nvPr/>
          </p:nvSpPr>
          <p:spPr>
            <a:xfrm>
              <a:off x="84672" y="5226582"/>
              <a:ext cx="6303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MB2</a:t>
              </a:r>
            </a:p>
          </p:txBody>
        </p:sp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D8A08508-0212-E306-B50F-017CE0CAB649}"/>
                </a:ext>
              </a:extLst>
            </p:cNvPr>
            <p:cNvSpPr txBox="1"/>
            <p:nvPr/>
          </p:nvSpPr>
          <p:spPr>
            <a:xfrm>
              <a:off x="84671" y="4573910"/>
              <a:ext cx="6303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MB3</a:t>
              </a:r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55ACB06C-FEB3-8E86-7890-8106F66FDD3A}"/>
                </a:ext>
              </a:extLst>
            </p:cNvPr>
            <p:cNvSpPr txBox="1"/>
            <p:nvPr/>
          </p:nvSpPr>
          <p:spPr>
            <a:xfrm>
              <a:off x="84670" y="3656270"/>
              <a:ext cx="6303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MB4</a:t>
              </a:r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3F4C5904-5BCC-6FA8-BF95-73E06E779700}"/>
                </a:ext>
              </a:extLst>
            </p:cNvPr>
            <p:cNvSpPr txBox="1"/>
            <p:nvPr/>
          </p:nvSpPr>
          <p:spPr>
            <a:xfrm>
              <a:off x="84669" y="3117472"/>
              <a:ext cx="6303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MB5</a:t>
              </a:r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C01BF66A-7DD9-0BAC-08F2-F9809FA0FDAC}"/>
                </a:ext>
              </a:extLst>
            </p:cNvPr>
            <p:cNvSpPr txBox="1"/>
            <p:nvPr/>
          </p:nvSpPr>
          <p:spPr>
            <a:xfrm>
              <a:off x="84668" y="2837302"/>
              <a:ext cx="6303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MB6</a:t>
              </a:r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4371395F-B5FB-5435-B95A-15CE5D9787F3}"/>
                </a:ext>
              </a:extLst>
            </p:cNvPr>
            <p:cNvSpPr txBox="1"/>
            <p:nvPr/>
          </p:nvSpPr>
          <p:spPr>
            <a:xfrm>
              <a:off x="84667" y="1587370"/>
              <a:ext cx="6303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MB7</a:t>
              </a:r>
            </a:p>
          </p:txBody>
        </p: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A45776FC-0ECA-0C05-8B10-3196723D6439}"/>
                </a:ext>
              </a:extLst>
            </p:cNvPr>
            <p:cNvSpPr txBox="1"/>
            <p:nvPr/>
          </p:nvSpPr>
          <p:spPr>
            <a:xfrm>
              <a:off x="2288749" y="5503581"/>
              <a:ext cx="17123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 = nil, N = MB2</a:t>
              </a:r>
            </a:p>
          </p:txBody>
        </p:sp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AEA757BE-89E0-DC07-A456-0352579AF5A0}"/>
                </a:ext>
              </a:extLst>
            </p:cNvPr>
            <p:cNvSpPr txBox="1"/>
            <p:nvPr/>
          </p:nvSpPr>
          <p:spPr>
            <a:xfrm>
              <a:off x="2288749" y="5226581"/>
              <a:ext cx="19175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 = MB1, N = MB3</a:t>
              </a:r>
            </a:p>
          </p:txBody>
        </p: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173C3C86-92DC-0368-9A00-B4E2C5A7319D}"/>
                </a:ext>
              </a:extLst>
            </p:cNvPr>
            <p:cNvSpPr txBox="1"/>
            <p:nvPr/>
          </p:nvSpPr>
          <p:spPr>
            <a:xfrm>
              <a:off x="2302945" y="4573830"/>
              <a:ext cx="19175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 = MB2, N = MB4</a:t>
              </a:r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FC918FBC-6602-14A6-9FE0-CAE1F32881D8}"/>
                </a:ext>
              </a:extLst>
            </p:cNvPr>
            <p:cNvSpPr txBox="1"/>
            <p:nvPr/>
          </p:nvSpPr>
          <p:spPr>
            <a:xfrm>
              <a:off x="2288748" y="3680939"/>
              <a:ext cx="19175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 = MB3, N = MB5</a:t>
              </a:r>
            </a:p>
          </p:txBody>
        </p: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7E3D7483-310F-F9E3-CB6A-A7BEA32059C6}"/>
                </a:ext>
              </a:extLst>
            </p:cNvPr>
            <p:cNvSpPr txBox="1"/>
            <p:nvPr/>
          </p:nvSpPr>
          <p:spPr>
            <a:xfrm>
              <a:off x="2295847" y="3121676"/>
              <a:ext cx="19175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 = MB4, N = MB6</a:t>
              </a:r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04A4FDC3-63C1-2129-39B0-54F6B90F103A}"/>
                </a:ext>
              </a:extLst>
            </p:cNvPr>
            <p:cNvSpPr txBox="1"/>
            <p:nvPr/>
          </p:nvSpPr>
          <p:spPr>
            <a:xfrm>
              <a:off x="2302945" y="2842421"/>
              <a:ext cx="19175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 = MB5, N = MB7</a:t>
              </a:r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FAD5598E-6215-8C5E-A7C6-C6381DD005C1}"/>
                </a:ext>
              </a:extLst>
            </p:cNvPr>
            <p:cNvSpPr txBox="1"/>
            <p:nvPr/>
          </p:nvSpPr>
          <p:spPr>
            <a:xfrm>
              <a:off x="2302945" y="1587370"/>
              <a:ext cx="17123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 = MB6, N = nil</a:t>
              </a:r>
            </a:p>
          </p:txBody>
        </p:sp>
      </p:grpSp>
      <p:sp>
        <p:nvSpPr>
          <p:cNvPr id="209" name="Rectangle 208">
            <a:extLst>
              <a:ext uri="{FF2B5EF4-FFF2-40B4-BE49-F238E27FC236}">
                <a16:creationId xmlns:a16="http://schemas.microsoft.com/office/drawing/2014/main" id="{94709210-7CD1-0CD3-5AFD-A2202EB511BE}"/>
              </a:ext>
            </a:extLst>
          </p:cNvPr>
          <p:cNvSpPr/>
          <p:nvPr/>
        </p:nvSpPr>
        <p:spPr>
          <a:xfrm>
            <a:off x="8587654" y="4264391"/>
            <a:ext cx="1602168" cy="1028343"/>
          </a:xfrm>
          <a:prstGeom prst="rect">
            <a:avLst/>
          </a:prstGeom>
          <a:solidFill>
            <a:srgbClr val="CCD2D8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60B</a:t>
            </a: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9258324A-C38C-91B0-8A56-EE34982C0B40}"/>
              </a:ext>
            </a:extLst>
          </p:cNvPr>
          <p:cNvSpPr txBox="1"/>
          <p:nvPr/>
        </p:nvSpPr>
        <p:spPr>
          <a:xfrm>
            <a:off x="8587654" y="5569733"/>
            <a:ext cx="1602168" cy="276999"/>
          </a:xfrm>
          <a:prstGeom prst="rect">
            <a:avLst/>
          </a:prstGeom>
          <a:solidFill>
            <a:schemeClr val="accent2"/>
          </a:solidFill>
          <a:ln w="1905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20B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5DFF792A-AA79-59EC-DC91-3AABE62D20B9}"/>
              </a:ext>
            </a:extLst>
          </p:cNvPr>
          <p:cNvSpPr txBox="1"/>
          <p:nvPr/>
        </p:nvSpPr>
        <p:spPr>
          <a:xfrm>
            <a:off x="8587654" y="5292734"/>
            <a:ext cx="1602168" cy="276999"/>
          </a:xfrm>
          <a:prstGeom prst="rect">
            <a:avLst/>
          </a:prstGeom>
          <a:solidFill>
            <a:schemeClr val="accent2"/>
          </a:solidFill>
          <a:ln w="1905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20B</a:t>
            </a:r>
          </a:p>
        </p:txBody>
      </p:sp>
      <p:sp>
        <p:nvSpPr>
          <p:cNvPr id="212" name="Rectangle 211">
            <a:extLst>
              <a:ext uri="{FF2B5EF4-FFF2-40B4-BE49-F238E27FC236}">
                <a16:creationId xmlns:a16="http://schemas.microsoft.com/office/drawing/2014/main" id="{006B7711-5AD7-7061-C771-8F4D8063E66B}"/>
              </a:ext>
            </a:extLst>
          </p:cNvPr>
          <p:cNvSpPr/>
          <p:nvPr/>
        </p:nvSpPr>
        <p:spPr>
          <a:xfrm>
            <a:off x="8587654" y="3457453"/>
            <a:ext cx="1602168" cy="806938"/>
          </a:xfrm>
          <a:prstGeom prst="rect">
            <a:avLst/>
          </a:prstGeom>
          <a:solidFill>
            <a:srgbClr val="CCD2D8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40B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223DA2C1-3D73-61F1-5D1B-BB7D94F115A5}"/>
              </a:ext>
            </a:extLst>
          </p:cNvPr>
          <p:cNvSpPr txBox="1"/>
          <p:nvPr/>
        </p:nvSpPr>
        <p:spPr>
          <a:xfrm>
            <a:off x="8587654" y="3180454"/>
            <a:ext cx="1602168" cy="276999"/>
          </a:xfrm>
          <a:prstGeom prst="rect">
            <a:avLst/>
          </a:prstGeom>
          <a:solidFill>
            <a:schemeClr val="accent2"/>
          </a:solidFill>
          <a:ln w="1905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20B</a:t>
            </a: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4BF250DC-BE8D-DAD6-50D3-3FCF599DB578}"/>
              </a:ext>
            </a:extLst>
          </p:cNvPr>
          <p:cNvSpPr txBox="1"/>
          <p:nvPr/>
        </p:nvSpPr>
        <p:spPr>
          <a:xfrm>
            <a:off x="8587654" y="2903455"/>
            <a:ext cx="1602168" cy="276999"/>
          </a:xfrm>
          <a:prstGeom prst="rect">
            <a:avLst/>
          </a:prstGeom>
          <a:solidFill>
            <a:schemeClr val="accent2"/>
          </a:solidFill>
          <a:ln w="1905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20B</a:t>
            </a:r>
          </a:p>
        </p:txBody>
      </p:sp>
      <p:sp>
        <p:nvSpPr>
          <p:cNvPr id="215" name="Rectangle 214">
            <a:extLst>
              <a:ext uri="{FF2B5EF4-FFF2-40B4-BE49-F238E27FC236}">
                <a16:creationId xmlns:a16="http://schemas.microsoft.com/office/drawing/2014/main" id="{56D84B43-710A-639A-C203-B69D36A7C946}"/>
              </a:ext>
            </a:extLst>
          </p:cNvPr>
          <p:cNvSpPr/>
          <p:nvPr/>
        </p:nvSpPr>
        <p:spPr>
          <a:xfrm>
            <a:off x="8587654" y="700576"/>
            <a:ext cx="1602168" cy="2182893"/>
          </a:xfrm>
          <a:prstGeom prst="rect">
            <a:avLst/>
          </a:prstGeom>
          <a:solidFill>
            <a:srgbClr val="CCD2D8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Rest…</a:t>
            </a:r>
          </a:p>
        </p:txBody>
      </p:sp>
      <p:sp>
        <p:nvSpPr>
          <p:cNvPr id="216" name="Rectangle 215">
            <a:extLst>
              <a:ext uri="{FF2B5EF4-FFF2-40B4-BE49-F238E27FC236}">
                <a16:creationId xmlns:a16="http://schemas.microsoft.com/office/drawing/2014/main" id="{46D03BDB-33BC-1BD6-EF8D-0FF040911018}"/>
              </a:ext>
            </a:extLst>
          </p:cNvPr>
          <p:cNvSpPr/>
          <p:nvPr/>
        </p:nvSpPr>
        <p:spPr>
          <a:xfrm>
            <a:off x="8587654" y="700576"/>
            <a:ext cx="1602168" cy="5146156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21E52211-1F64-3E82-59CC-4F27D6FF5A6A}"/>
              </a:ext>
            </a:extLst>
          </p:cNvPr>
          <p:cNvSpPr txBox="1"/>
          <p:nvPr/>
        </p:nvSpPr>
        <p:spPr>
          <a:xfrm>
            <a:off x="7971549" y="5523567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MB1</a:t>
            </a: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DF696ADD-7C6E-2AEA-4011-FB9BE6CA71C5}"/>
              </a:ext>
            </a:extLst>
          </p:cNvPr>
          <p:cNvSpPr txBox="1"/>
          <p:nvPr/>
        </p:nvSpPr>
        <p:spPr>
          <a:xfrm>
            <a:off x="7971549" y="5246568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MB2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B0E1FADD-7BE9-4AC9-D9AA-7E7343C9CE12}"/>
              </a:ext>
            </a:extLst>
          </p:cNvPr>
          <p:cNvSpPr txBox="1"/>
          <p:nvPr/>
        </p:nvSpPr>
        <p:spPr>
          <a:xfrm>
            <a:off x="7971548" y="4593896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MB3</a:t>
            </a: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0DD13DD5-6FAD-3490-BDE7-5773450820D4}"/>
              </a:ext>
            </a:extLst>
          </p:cNvPr>
          <p:cNvSpPr txBox="1"/>
          <p:nvPr/>
        </p:nvSpPr>
        <p:spPr>
          <a:xfrm>
            <a:off x="7971547" y="3676256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MB4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C48D2546-37AD-BBDF-77F2-88B1A1CDAD77}"/>
              </a:ext>
            </a:extLst>
          </p:cNvPr>
          <p:cNvSpPr txBox="1"/>
          <p:nvPr/>
        </p:nvSpPr>
        <p:spPr>
          <a:xfrm>
            <a:off x="7971546" y="3137458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MB5</a:t>
            </a: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9A7DDEFD-79E2-5A39-0B50-F5201F2C6091}"/>
              </a:ext>
            </a:extLst>
          </p:cNvPr>
          <p:cNvSpPr txBox="1"/>
          <p:nvPr/>
        </p:nvSpPr>
        <p:spPr>
          <a:xfrm>
            <a:off x="7971545" y="2857288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MB6</a:t>
            </a: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590AAD51-0F9E-B328-821E-B588F494981B}"/>
              </a:ext>
            </a:extLst>
          </p:cNvPr>
          <p:cNvSpPr txBox="1"/>
          <p:nvPr/>
        </p:nvSpPr>
        <p:spPr>
          <a:xfrm>
            <a:off x="7971544" y="1607356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MB7</a:t>
            </a: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5DDD3663-9809-4B0F-740A-DE76677AAA39}"/>
              </a:ext>
            </a:extLst>
          </p:cNvPr>
          <p:cNvSpPr txBox="1"/>
          <p:nvPr/>
        </p:nvSpPr>
        <p:spPr>
          <a:xfrm>
            <a:off x="10175626" y="5523567"/>
            <a:ext cx="1712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 nil, N = MB2</a:t>
            </a: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799DDD61-13D2-B0F3-6C5D-1078ED5B4EC1}"/>
              </a:ext>
            </a:extLst>
          </p:cNvPr>
          <p:cNvSpPr txBox="1"/>
          <p:nvPr/>
        </p:nvSpPr>
        <p:spPr>
          <a:xfrm>
            <a:off x="10175626" y="5246567"/>
            <a:ext cx="1917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 MB1, N = MB3</a:t>
            </a: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DD5AE586-2DF7-B18C-542B-2356BAE4DBB2}"/>
              </a:ext>
            </a:extLst>
          </p:cNvPr>
          <p:cNvSpPr txBox="1"/>
          <p:nvPr/>
        </p:nvSpPr>
        <p:spPr>
          <a:xfrm>
            <a:off x="10189822" y="4593816"/>
            <a:ext cx="1917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 MB2, N = MB4</a:t>
            </a:r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445E087D-8348-6085-D8BF-214C6A151711}"/>
              </a:ext>
            </a:extLst>
          </p:cNvPr>
          <p:cNvSpPr txBox="1"/>
          <p:nvPr/>
        </p:nvSpPr>
        <p:spPr>
          <a:xfrm>
            <a:off x="10175625" y="3700925"/>
            <a:ext cx="1917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 MB3, N = MB5</a:t>
            </a:r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AA0875D9-5C35-07B4-4259-3D55F9649ADC}"/>
              </a:ext>
            </a:extLst>
          </p:cNvPr>
          <p:cNvSpPr txBox="1"/>
          <p:nvPr/>
        </p:nvSpPr>
        <p:spPr>
          <a:xfrm>
            <a:off x="10182724" y="3141662"/>
            <a:ext cx="1917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 MB4, N = MB6</a:t>
            </a: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05111919-CA77-D69A-DE60-DB2CF2224274}"/>
              </a:ext>
            </a:extLst>
          </p:cNvPr>
          <p:cNvSpPr txBox="1"/>
          <p:nvPr/>
        </p:nvSpPr>
        <p:spPr>
          <a:xfrm>
            <a:off x="10189822" y="2862407"/>
            <a:ext cx="1917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 MB5, N = MB7</a:t>
            </a: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71E0ED53-69DE-17C8-B708-155DEBA1D7CD}"/>
              </a:ext>
            </a:extLst>
          </p:cNvPr>
          <p:cNvSpPr txBox="1"/>
          <p:nvPr/>
        </p:nvSpPr>
        <p:spPr>
          <a:xfrm>
            <a:off x="10189822" y="1607356"/>
            <a:ext cx="1712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 MB6, N = nil</a:t>
            </a:r>
          </a:p>
        </p:txBody>
      </p:sp>
    </p:spTree>
    <p:extLst>
      <p:ext uri="{BB962C8B-B14F-4D97-AF65-F5344CB8AC3E}">
        <p14:creationId xmlns:p14="http://schemas.microsoft.com/office/powerpoint/2010/main" val="37781488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9" grpId="0" animBg="1"/>
      <p:bldP spid="219" grpId="0"/>
      <p:bldP spid="226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747EAF61-C58A-9E08-77D2-46BBD7F059D0}"/>
              </a:ext>
            </a:extLst>
          </p:cNvPr>
          <p:cNvGrpSpPr/>
          <p:nvPr/>
        </p:nvGrpSpPr>
        <p:grpSpPr>
          <a:xfrm>
            <a:off x="700777" y="680590"/>
            <a:ext cx="1602168" cy="5146156"/>
            <a:chOff x="642042" y="672123"/>
            <a:chExt cx="1602168" cy="514615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B0C910A-40E1-CEC3-C63E-E3977AC5C767}"/>
                </a:ext>
              </a:extLst>
            </p:cNvPr>
            <p:cNvSpPr/>
            <p:nvPr/>
          </p:nvSpPr>
          <p:spPr>
            <a:xfrm>
              <a:off x="642042" y="4235938"/>
              <a:ext cx="1602168" cy="1028343"/>
            </a:xfrm>
            <a:prstGeom prst="rect">
              <a:avLst/>
            </a:prstGeom>
            <a:solidFill>
              <a:srgbClr val="CCD2D8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60B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0890EB2-4EEC-542D-E07F-E89EFF3AFD93}"/>
                </a:ext>
              </a:extLst>
            </p:cNvPr>
            <p:cNvSpPr txBox="1"/>
            <p:nvPr/>
          </p:nvSpPr>
          <p:spPr>
            <a:xfrm>
              <a:off x="642042" y="5541280"/>
              <a:ext cx="1602168" cy="276999"/>
            </a:xfrm>
            <a:prstGeom prst="rect">
              <a:avLst/>
            </a:prstGeom>
            <a:solidFill>
              <a:schemeClr val="accent2"/>
            </a:solidFill>
            <a:ln w="1905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20B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98A7353-879E-0E69-52C9-2E4787432BA0}"/>
                </a:ext>
              </a:extLst>
            </p:cNvPr>
            <p:cNvSpPr txBox="1"/>
            <p:nvPr/>
          </p:nvSpPr>
          <p:spPr>
            <a:xfrm>
              <a:off x="642042" y="5264281"/>
              <a:ext cx="1602168" cy="276999"/>
            </a:xfrm>
            <a:prstGeom prst="rect">
              <a:avLst/>
            </a:prstGeom>
            <a:solidFill>
              <a:schemeClr val="accent2"/>
            </a:solidFill>
            <a:ln w="1905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20B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E454FB3-C6E2-8022-4062-8727A60D8659}"/>
                </a:ext>
              </a:extLst>
            </p:cNvPr>
            <p:cNvSpPr/>
            <p:nvPr/>
          </p:nvSpPr>
          <p:spPr>
            <a:xfrm>
              <a:off x="642042" y="3429000"/>
              <a:ext cx="1602168" cy="806938"/>
            </a:xfrm>
            <a:prstGeom prst="rect">
              <a:avLst/>
            </a:prstGeom>
            <a:solidFill>
              <a:srgbClr val="CCD2D8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40B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08B0C6C-2048-984A-1E47-057440400313}"/>
                </a:ext>
              </a:extLst>
            </p:cNvPr>
            <p:cNvSpPr txBox="1"/>
            <p:nvPr/>
          </p:nvSpPr>
          <p:spPr>
            <a:xfrm>
              <a:off x="642042" y="3152001"/>
              <a:ext cx="1602168" cy="276999"/>
            </a:xfrm>
            <a:prstGeom prst="rect">
              <a:avLst/>
            </a:prstGeom>
            <a:solidFill>
              <a:schemeClr val="accent2"/>
            </a:solidFill>
            <a:ln w="1905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20B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305717E-C07D-45B3-F00F-A5E2EC47AA41}"/>
                </a:ext>
              </a:extLst>
            </p:cNvPr>
            <p:cNvSpPr txBox="1"/>
            <p:nvPr/>
          </p:nvSpPr>
          <p:spPr>
            <a:xfrm>
              <a:off x="642042" y="2875002"/>
              <a:ext cx="1602168" cy="276999"/>
            </a:xfrm>
            <a:prstGeom prst="rect">
              <a:avLst/>
            </a:prstGeom>
            <a:solidFill>
              <a:schemeClr val="accent2"/>
            </a:solidFill>
            <a:ln w="1905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20B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39C548B-7442-0067-CB77-4FD05BBA4804}"/>
                </a:ext>
              </a:extLst>
            </p:cNvPr>
            <p:cNvSpPr/>
            <p:nvPr/>
          </p:nvSpPr>
          <p:spPr>
            <a:xfrm>
              <a:off x="642042" y="672123"/>
              <a:ext cx="1602168" cy="2182893"/>
            </a:xfrm>
            <a:prstGeom prst="rect">
              <a:avLst/>
            </a:prstGeom>
            <a:solidFill>
              <a:srgbClr val="CCD2D8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Rest…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8D1B670-9C26-9A35-9A15-E579B47F9097}"/>
                </a:ext>
              </a:extLst>
            </p:cNvPr>
            <p:cNvSpPr/>
            <p:nvPr/>
          </p:nvSpPr>
          <p:spPr>
            <a:xfrm>
              <a:off x="642042" y="672123"/>
              <a:ext cx="1602168" cy="5146156"/>
            </a:xfrm>
            <a:prstGeom prst="rect">
              <a:avLst/>
            </a:prstGeom>
            <a:no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02AAC58B-6792-C883-CFC6-D3C14328958F}"/>
              </a:ext>
            </a:extLst>
          </p:cNvPr>
          <p:cNvSpPr txBox="1"/>
          <p:nvPr/>
        </p:nvSpPr>
        <p:spPr>
          <a:xfrm>
            <a:off x="84672" y="5503581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MB1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8D5CD4D-A9A9-9AB9-EA2C-5346AE61B6C7}"/>
              </a:ext>
            </a:extLst>
          </p:cNvPr>
          <p:cNvSpPr txBox="1"/>
          <p:nvPr/>
        </p:nvSpPr>
        <p:spPr>
          <a:xfrm>
            <a:off x="84672" y="5226582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MB2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1D7B093-3ACA-ECCF-CCFA-87C788F10BB1}"/>
              </a:ext>
            </a:extLst>
          </p:cNvPr>
          <p:cNvSpPr txBox="1"/>
          <p:nvPr/>
        </p:nvSpPr>
        <p:spPr>
          <a:xfrm>
            <a:off x="84671" y="4573910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MB3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D8BC42E-60B5-07FC-95F4-B524B0276C29}"/>
              </a:ext>
            </a:extLst>
          </p:cNvPr>
          <p:cNvSpPr txBox="1"/>
          <p:nvPr/>
        </p:nvSpPr>
        <p:spPr>
          <a:xfrm>
            <a:off x="84670" y="3656270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MB4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2D81924-B0A6-1791-F914-5D5FF41788F6}"/>
              </a:ext>
            </a:extLst>
          </p:cNvPr>
          <p:cNvSpPr txBox="1"/>
          <p:nvPr/>
        </p:nvSpPr>
        <p:spPr>
          <a:xfrm>
            <a:off x="84669" y="3117472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MB5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8D9E931-EACA-F399-1FC9-64B8DE637868}"/>
              </a:ext>
            </a:extLst>
          </p:cNvPr>
          <p:cNvSpPr txBox="1"/>
          <p:nvPr/>
        </p:nvSpPr>
        <p:spPr>
          <a:xfrm>
            <a:off x="84668" y="2837302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MB6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9DF1ABC-2CB0-511D-EA3E-D72249DA2CAB}"/>
              </a:ext>
            </a:extLst>
          </p:cNvPr>
          <p:cNvSpPr txBox="1"/>
          <p:nvPr/>
        </p:nvSpPr>
        <p:spPr>
          <a:xfrm>
            <a:off x="84667" y="1587370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MB7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B1BF125-3919-F037-DF64-EE41131907F0}"/>
              </a:ext>
            </a:extLst>
          </p:cNvPr>
          <p:cNvSpPr txBox="1"/>
          <p:nvPr/>
        </p:nvSpPr>
        <p:spPr>
          <a:xfrm>
            <a:off x="2288749" y="5503581"/>
            <a:ext cx="1712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 nil, N = MB2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91016AB-E028-93AA-E749-2F37F605DB6F}"/>
              </a:ext>
            </a:extLst>
          </p:cNvPr>
          <p:cNvSpPr txBox="1"/>
          <p:nvPr/>
        </p:nvSpPr>
        <p:spPr>
          <a:xfrm>
            <a:off x="2288749" y="5226581"/>
            <a:ext cx="1917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 MB1, N = MB3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A0BB085-E049-1BE1-55C1-84C3512D3F07}"/>
              </a:ext>
            </a:extLst>
          </p:cNvPr>
          <p:cNvSpPr txBox="1"/>
          <p:nvPr/>
        </p:nvSpPr>
        <p:spPr>
          <a:xfrm>
            <a:off x="2302945" y="4573830"/>
            <a:ext cx="1917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 MB2, N = MB4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2B0AA09-1C27-F154-037D-BD0CE9C8A6F1}"/>
              </a:ext>
            </a:extLst>
          </p:cNvPr>
          <p:cNvSpPr txBox="1"/>
          <p:nvPr/>
        </p:nvSpPr>
        <p:spPr>
          <a:xfrm>
            <a:off x="2288748" y="3680939"/>
            <a:ext cx="1917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 MB3, N = MB5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CB51A4D-3EEA-7317-FA1E-1F663F5BE7C6}"/>
              </a:ext>
            </a:extLst>
          </p:cNvPr>
          <p:cNvSpPr txBox="1"/>
          <p:nvPr/>
        </p:nvSpPr>
        <p:spPr>
          <a:xfrm>
            <a:off x="2295847" y="3121676"/>
            <a:ext cx="1917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 MB4, N = MB6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320F15F-3E38-6A0F-D8D6-F2C4FB778A4B}"/>
              </a:ext>
            </a:extLst>
          </p:cNvPr>
          <p:cNvSpPr txBox="1"/>
          <p:nvPr/>
        </p:nvSpPr>
        <p:spPr>
          <a:xfrm>
            <a:off x="2302945" y="2842421"/>
            <a:ext cx="1917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 MB5, N = MB7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027E89C-5CB6-0503-932F-D98420B033EA}"/>
              </a:ext>
            </a:extLst>
          </p:cNvPr>
          <p:cNvSpPr txBox="1"/>
          <p:nvPr/>
        </p:nvSpPr>
        <p:spPr>
          <a:xfrm>
            <a:off x="2302945" y="1587370"/>
            <a:ext cx="1712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 MB6, N = nil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41A5204-A398-5D2B-BC25-FE8FF0A8ABAD}"/>
              </a:ext>
            </a:extLst>
          </p:cNvPr>
          <p:cNvSpPr txBox="1"/>
          <p:nvPr/>
        </p:nvSpPr>
        <p:spPr>
          <a:xfrm>
            <a:off x="4315838" y="218925"/>
            <a:ext cx="3560323" cy="92333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Assumption </a:t>
            </a:r>
          </a:p>
          <a:p>
            <a:pPr algn="ctr"/>
            <a:r>
              <a:rPr lang="en-US" dirty="0"/>
              <a:t>Size of Meta-Data is zero for simplification for example</a:t>
            </a:r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8169FDF5-0117-E1C4-BFF9-8080F9E52E56}"/>
              </a:ext>
            </a:extLst>
          </p:cNvPr>
          <p:cNvSpPr/>
          <p:nvPr/>
        </p:nvSpPr>
        <p:spPr>
          <a:xfrm>
            <a:off x="4581728" y="3029568"/>
            <a:ext cx="2867052" cy="538798"/>
          </a:xfrm>
          <a:prstGeom prst="rightArrow">
            <a:avLst/>
          </a:prstGeom>
          <a:solidFill>
            <a:srgbClr val="E7EAE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3D01429-9F89-2B14-2BD3-3A0D01460544}"/>
              </a:ext>
            </a:extLst>
          </p:cNvPr>
          <p:cNvSpPr txBox="1"/>
          <p:nvPr/>
        </p:nvSpPr>
        <p:spPr>
          <a:xfrm>
            <a:off x="4759146" y="2791136"/>
            <a:ext cx="2266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Xcalloc(5, sizeof(int))</a:t>
            </a:r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E2789D6E-F7D0-5781-99D2-566C712E6B06}"/>
              </a:ext>
            </a:extLst>
          </p:cNvPr>
          <p:cNvSpPr/>
          <p:nvPr/>
        </p:nvSpPr>
        <p:spPr>
          <a:xfrm>
            <a:off x="8587654" y="4264391"/>
            <a:ext cx="1602168" cy="751343"/>
          </a:xfrm>
          <a:prstGeom prst="rect">
            <a:avLst/>
          </a:prstGeom>
          <a:solidFill>
            <a:srgbClr val="CCD2D8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40B</a:t>
            </a: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ADB57CD9-D0F5-DD50-AAB9-F531DC856E3E}"/>
              </a:ext>
            </a:extLst>
          </p:cNvPr>
          <p:cNvSpPr txBox="1"/>
          <p:nvPr/>
        </p:nvSpPr>
        <p:spPr>
          <a:xfrm>
            <a:off x="8587654" y="5569733"/>
            <a:ext cx="1602168" cy="276999"/>
          </a:xfrm>
          <a:prstGeom prst="rect">
            <a:avLst/>
          </a:prstGeom>
          <a:solidFill>
            <a:schemeClr val="accent2"/>
          </a:solidFill>
          <a:ln w="1905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20B</a:t>
            </a: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568B6ED2-CF08-582A-B905-F9156EE3696D}"/>
              </a:ext>
            </a:extLst>
          </p:cNvPr>
          <p:cNvSpPr txBox="1"/>
          <p:nvPr/>
        </p:nvSpPr>
        <p:spPr>
          <a:xfrm>
            <a:off x="8587654" y="5292734"/>
            <a:ext cx="1602168" cy="276999"/>
          </a:xfrm>
          <a:prstGeom prst="rect">
            <a:avLst/>
          </a:prstGeom>
          <a:solidFill>
            <a:schemeClr val="accent2"/>
          </a:solidFill>
          <a:ln w="1905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20B</a:t>
            </a:r>
          </a:p>
        </p:txBody>
      </p:sp>
      <p:sp>
        <p:nvSpPr>
          <p:cNvPr id="235" name="Rectangle 234">
            <a:extLst>
              <a:ext uri="{FF2B5EF4-FFF2-40B4-BE49-F238E27FC236}">
                <a16:creationId xmlns:a16="http://schemas.microsoft.com/office/drawing/2014/main" id="{F9BC7741-1A91-3AE1-89C9-824D41BF27B2}"/>
              </a:ext>
            </a:extLst>
          </p:cNvPr>
          <p:cNvSpPr/>
          <p:nvPr/>
        </p:nvSpPr>
        <p:spPr>
          <a:xfrm>
            <a:off x="8587654" y="3457453"/>
            <a:ext cx="1602168" cy="806938"/>
          </a:xfrm>
          <a:prstGeom prst="rect">
            <a:avLst/>
          </a:prstGeom>
          <a:solidFill>
            <a:srgbClr val="CCD2D8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40B</a:t>
            </a:r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275BDA17-951F-5705-90F5-5758E804FCE8}"/>
              </a:ext>
            </a:extLst>
          </p:cNvPr>
          <p:cNvSpPr txBox="1"/>
          <p:nvPr/>
        </p:nvSpPr>
        <p:spPr>
          <a:xfrm>
            <a:off x="8587654" y="3180454"/>
            <a:ext cx="1602168" cy="276999"/>
          </a:xfrm>
          <a:prstGeom prst="rect">
            <a:avLst/>
          </a:prstGeom>
          <a:solidFill>
            <a:schemeClr val="accent2"/>
          </a:solidFill>
          <a:ln w="1905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20B</a:t>
            </a: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71A0492F-DA86-9C0B-F557-6DD64F3DB738}"/>
              </a:ext>
            </a:extLst>
          </p:cNvPr>
          <p:cNvSpPr txBox="1"/>
          <p:nvPr/>
        </p:nvSpPr>
        <p:spPr>
          <a:xfrm>
            <a:off x="8587654" y="2903455"/>
            <a:ext cx="1602168" cy="276999"/>
          </a:xfrm>
          <a:prstGeom prst="rect">
            <a:avLst/>
          </a:prstGeom>
          <a:solidFill>
            <a:schemeClr val="accent2"/>
          </a:solidFill>
          <a:ln w="1905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20B</a:t>
            </a:r>
          </a:p>
        </p:txBody>
      </p:sp>
      <p:sp>
        <p:nvSpPr>
          <p:cNvPr id="238" name="Rectangle 237">
            <a:extLst>
              <a:ext uri="{FF2B5EF4-FFF2-40B4-BE49-F238E27FC236}">
                <a16:creationId xmlns:a16="http://schemas.microsoft.com/office/drawing/2014/main" id="{095C0D3E-A4BB-C09B-EC03-40D3357C0A1C}"/>
              </a:ext>
            </a:extLst>
          </p:cNvPr>
          <p:cNvSpPr/>
          <p:nvPr/>
        </p:nvSpPr>
        <p:spPr>
          <a:xfrm>
            <a:off x="8587654" y="700576"/>
            <a:ext cx="1602168" cy="2182893"/>
          </a:xfrm>
          <a:prstGeom prst="rect">
            <a:avLst/>
          </a:prstGeom>
          <a:solidFill>
            <a:srgbClr val="CCD2D8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Rest…</a:t>
            </a:r>
          </a:p>
        </p:txBody>
      </p:sp>
      <p:sp>
        <p:nvSpPr>
          <p:cNvPr id="239" name="Rectangle 238">
            <a:extLst>
              <a:ext uri="{FF2B5EF4-FFF2-40B4-BE49-F238E27FC236}">
                <a16:creationId xmlns:a16="http://schemas.microsoft.com/office/drawing/2014/main" id="{C0052AFC-2F57-DD3B-0662-614EDB39D171}"/>
              </a:ext>
            </a:extLst>
          </p:cNvPr>
          <p:cNvSpPr/>
          <p:nvPr/>
        </p:nvSpPr>
        <p:spPr>
          <a:xfrm>
            <a:off x="8587654" y="700576"/>
            <a:ext cx="1602168" cy="5146156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BDA5B9C1-2314-826F-D674-6B1FA6AFE2C4}"/>
              </a:ext>
            </a:extLst>
          </p:cNvPr>
          <p:cNvSpPr txBox="1"/>
          <p:nvPr/>
        </p:nvSpPr>
        <p:spPr>
          <a:xfrm>
            <a:off x="7971549" y="5523567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MB1</a:t>
            </a:r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F56F96DC-A55F-DA4F-78B7-4EA1F99603A8}"/>
              </a:ext>
            </a:extLst>
          </p:cNvPr>
          <p:cNvSpPr txBox="1"/>
          <p:nvPr/>
        </p:nvSpPr>
        <p:spPr>
          <a:xfrm>
            <a:off x="7971549" y="5246568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MB2</a:t>
            </a:r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E8D87757-C41E-611E-F58F-0EDE110EF2A0}"/>
              </a:ext>
            </a:extLst>
          </p:cNvPr>
          <p:cNvSpPr txBox="1"/>
          <p:nvPr/>
        </p:nvSpPr>
        <p:spPr>
          <a:xfrm>
            <a:off x="7971547" y="3676256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MB4</a:t>
            </a: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F4F0F9D2-58F3-FB86-AA7E-420D35D74921}"/>
              </a:ext>
            </a:extLst>
          </p:cNvPr>
          <p:cNvSpPr txBox="1"/>
          <p:nvPr/>
        </p:nvSpPr>
        <p:spPr>
          <a:xfrm>
            <a:off x="7971546" y="3137458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MB5</a:t>
            </a: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558C49E8-1265-CF3D-7009-BBDDF48B1138}"/>
              </a:ext>
            </a:extLst>
          </p:cNvPr>
          <p:cNvSpPr txBox="1"/>
          <p:nvPr/>
        </p:nvSpPr>
        <p:spPr>
          <a:xfrm>
            <a:off x="7971545" y="2857288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MB6</a:t>
            </a: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AB0218D6-A5AD-1519-9DE9-BCE8AFCD58E7}"/>
              </a:ext>
            </a:extLst>
          </p:cNvPr>
          <p:cNvSpPr txBox="1"/>
          <p:nvPr/>
        </p:nvSpPr>
        <p:spPr>
          <a:xfrm>
            <a:off x="7971544" y="1607356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MB7</a:t>
            </a:r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AFB5BA6B-CFB8-2F29-2A11-2E2155837169}"/>
              </a:ext>
            </a:extLst>
          </p:cNvPr>
          <p:cNvSpPr txBox="1"/>
          <p:nvPr/>
        </p:nvSpPr>
        <p:spPr>
          <a:xfrm>
            <a:off x="10175626" y="5523567"/>
            <a:ext cx="1712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 nil, N = MB2</a:t>
            </a: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44DDA7D5-B6AB-7D57-8DB7-282592F2C343}"/>
              </a:ext>
            </a:extLst>
          </p:cNvPr>
          <p:cNvSpPr txBox="1"/>
          <p:nvPr/>
        </p:nvSpPr>
        <p:spPr>
          <a:xfrm>
            <a:off x="10175626" y="5246567"/>
            <a:ext cx="1917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 MB1, N = MB3</a:t>
            </a:r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896D16D5-E3C1-D0A0-65C5-4368B531A16C}"/>
              </a:ext>
            </a:extLst>
          </p:cNvPr>
          <p:cNvSpPr txBox="1"/>
          <p:nvPr/>
        </p:nvSpPr>
        <p:spPr>
          <a:xfrm>
            <a:off x="10175625" y="3700925"/>
            <a:ext cx="1917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 MB3, N = MB5</a:t>
            </a:r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F13A3AA7-5F7B-8B19-A3A2-E4CD63841759}"/>
              </a:ext>
            </a:extLst>
          </p:cNvPr>
          <p:cNvSpPr txBox="1"/>
          <p:nvPr/>
        </p:nvSpPr>
        <p:spPr>
          <a:xfrm>
            <a:off x="10182724" y="3141662"/>
            <a:ext cx="1917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 MB4, N = MB6</a:t>
            </a:r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DE3E18BF-C5AA-A5B4-D94D-18B3C931CC7F}"/>
              </a:ext>
            </a:extLst>
          </p:cNvPr>
          <p:cNvSpPr txBox="1"/>
          <p:nvPr/>
        </p:nvSpPr>
        <p:spPr>
          <a:xfrm>
            <a:off x="10189822" y="2862407"/>
            <a:ext cx="1917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 MB5, N = MB7</a:t>
            </a:r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3DB877FD-FA25-9F6B-1362-D775D33E306C}"/>
              </a:ext>
            </a:extLst>
          </p:cNvPr>
          <p:cNvSpPr txBox="1"/>
          <p:nvPr/>
        </p:nvSpPr>
        <p:spPr>
          <a:xfrm>
            <a:off x="10189822" y="1607356"/>
            <a:ext cx="1712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 MB6, N = nil</a:t>
            </a:r>
          </a:p>
        </p:txBody>
      </p:sp>
      <p:sp>
        <p:nvSpPr>
          <p:cNvPr id="252" name="TextBox 251">
            <a:extLst>
              <a:ext uri="{FF2B5EF4-FFF2-40B4-BE49-F238E27FC236}">
                <a16:creationId xmlns:a16="http://schemas.microsoft.com/office/drawing/2014/main" id="{553FB6C5-50BE-EFCF-54E2-B40C2FD34BFE}"/>
              </a:ext>
            </a:extLst>
          </p:cNvPr>
          <p:cNvSpPr txBox="1"/>
          <p:nvPr/>
        </p:nvSpPr>
        <p:spPr>
          <a:xfrm>
            <a:off x="8587654" y="5021992"/>
            <a:ext cx="1602168" cy="276999"/>
          </a:xfrm>
          <a:prstGeom prst="rect">
            <a:avLst/>
          </a:prstGeom>
          <a:solidFill>
            <a:schemeClr val="accent2"/>
          </a:solidFill>
          <a:ln w="1905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20B</a:t>
            </a:r>
          </a:p>
        </p:txBody>
      </p:sp>
    </p:spTree>
    <p:extLst>
      <p:ext uri="{BB962C8B-B14F-4D97-AF65-F5344CB8AC3E}">
        <p14:creationId xmlns:p14="http://schemas.microsoft.com/office/powerpoint/2010/main" val="2092147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2" grpId="0" animBg="1"/>
      <p:bldP spid="25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D4A4D-373E-B039-B023-874F13110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Phase 1 - </a:t>
            </a:r>
            <a:r>
              <a:rPr lang="en-US" sz="4400" kern="1200" dirty="0">
                <a:latin typeface="+mn-lt"/>
                <a:ea typeface="+mn-ea"/>
                <a:cs typeface="+mn-cs"/>
              </a:rPr>
              <a:t>VM Page De(allocation)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5CFD8-8E36-8DDE-BD6B-A464E0179277}"/>
              </a:ext>
            </a:extLst>
          </p:cNvPr>
          <p:cNvSpPr>
            <a:spLocks/>
          </p:cNvSpPr>
          <p:nvPr/>
        </p:nvSpPr>
        <p:spPr>
          <a:xfrm>
            <a:off x="1123537" y="1603701"/>
            <a:ext cx="9941570" cy="430257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85750" indent="-285750" defTabSz="722376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kern="1200" dirty="0">
                <a:latin typeface="+mn-lt"/>
                <a:ea typeface="+mn-ea"/>
                <a:cs typeface="+mn-cs"/>
              </a:rPr>
              <a:t>Size of the virtual memory page is constant on the system (8192 Byte on most systems)</a:t>
            </a:r>
          </a:p>
          <a:p>
            <a:pPr marL="285750" indent="-285750" defTabSz="722376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kern="1200" dirty="0">
                <a:latin typeface="+mn-lt"/>
                <a:ea typeface="+mn-ea"/>
                <a:cs typeface="+mn-cs"/>
              </a:rPr>
              <a:t>We usually use malloc/calloc to allocate dynamic memory in our programs</a:t>
            </a:r>
          </a:p>
          <a:p>
            <a:pPr marL="285750" indent="-285750" defTabSz="722376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kern="1200" dirty="0">
                <a:latin typeface="+mn-lt"/>
                <a:ea typeface="+mn-ea"/>
                <a:cs typeface="+mn-cs"/>
              </a:rPr>
              <a:t>To start with, we need to learn how we can request underlying Linux OS the complete VM Page</a:t>
            </a:r>
          </a:p>
          <a:p>
            <a:pPr marL="285750" indent="-285750" defTabSz="722376"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 defTabSz="722376"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 defTabSz="722376"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 defTabSz="722376"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 defTabSz="722376"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 defTabSz="722376"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 defTabSz="722376"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 defTabSz="722376"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 defTabSz="722376"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C588334-D185-7E9C-396B-DC9B11258315}"/>
              </a:ext>
            </a:extLst>
          </p:cNvPr>
          <p:cNvSpPr/>
          <p:nvPr/>
        </p:nvSpPr>
        <p:spPr>
          <a:xfrm>
            <a:off x="2893193" y="2872684"/>
            <a:ext cx="2984492" cy="7685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22376">
              <a:spcAft>
                <a:spcPts val="600"/>
              </a:spcAft>
            </a:pPr>
            <a:r>
              <a:rPr lang="en-US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Our LMM</a:t>
            </a:r>
          </a:p>
          <a:p>
            <a:pPr algn="ctr" defTabSz="722376">
              <a:spcAft>
                <a:spcPts val="600"/>
              </a:spcAft>
            </a:pPr>
            <a:r>
              <a:rPr lang="en-US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(a user space process)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8E25027-ACD0-01A1-4D7A-85057BC3FD5B}"/>
              </a:ext>
            </a:extLst>
          </p:cNvPr>
          <p:cNvSpPr/>
          <p:nvPr/>
        </p:nvSpPr>
        <p:spPr>
          <a:xfrm>
            <a:off x="2893193" y="4409534"/>
            <a:ext cx="2984492" cy="7685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22376">
              <a:spcAft>
                <a:spcPts val="600"/>
              </a:spcAft>
            </a:pPr>
            <a:r>
              <a:rPr lang="en-US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Linux Kernel</a:t>
            </a:r>
            <a:endParaRPr lang="en-US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19CC859-0089-8DFC-AFC0-0A909FE83F7A}"/>
              </a:ext>
            </a:extLst>
          </p:cNvPr>
          <p:cNvCxnSpPr/>
          <p:nvPr/>
        </p:nvCxnSpPr>
        <p:spPr>
          <a:xfrm>
            <a:off x="3527398" y="3641190"/>
            <a:ext cx="0" cy="76850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7B78435-FD1D-969B-B741-FD7539ADEE97}"/>
              </a:ext>
            </a:extLst>
          </p:cNvPr>
          <p:cNvSpPr txBox="1"/>
          <p:nvPr/>
        </p:nvSpPr>
        <p:spPr>
          <a:xfrm>
            <a:off x="1450017" y="3774489"/>
            <a:ext cx="2077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22376">
              <a:spcAft>
                <a:spcPts val="600"/>
              </a:spcAft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Request a VM Page</a:t>
            </a:r>
            <a:endParaRPr lang="en-US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202484-88D7-A84C-FBC9-4DD0255F6AA2}"/>
              </a:ext>
            </a:extLst>
          </p:cNvPr>
          <p:cNvSpPr txBox="1"/>
          <p:nvPr/>
        </p:nvSpPr>
        <p:spPr>
          <a:xfrm>
            <a:off x="5375689" y="3774489"/>
            <a:ext cx="2415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22376">
              <a:spcAft>
                <a:spcPts val="600"/>
              </a:spcAft>
            </a:pPr>
            <a:r>
              <a:rPr lang="en-US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Pointer to the VM Page</a:t>
            </a:r>
            <a:endParaRPr lang="en-US" sz="2400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F5DCDAE-CC51-A6BC-7C6F-C5F1AD1A02B6}"/>
              </a:ext>
            </a:extLst>
          </p:cNvPr>
          <p:cNvCxnSpPr/>
          <p:nvPr/>
        </p:nvCxnSpPr>
        <p:spPr>
          <a:xfrm flipV="1">
            <a:off x="5273326" y="3641190"/>
            <a:ext cx="0" cy="76834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Graphic 22" descr="Run outline">
            <a:extLst>
              <a:ext uri="{FF2B5EF4-FFF2-40B4-BE49-F238E27FC236}">
                <a16:creationId xmlns:a16="http://schemas.microsoft.com/office/drawing/2014/main" id="{0FE5B3BE-2DFD-7C10-E227-C539FBCFB9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20352" y="3952334"/>
            <a:ext cx="914400" cy="914400"/>
          </a:xfrm>
          <a:prstGeom prst="rect">
            <a:avLst/>
          </a:prstGeom>
        </p:spPr>
      </p:pic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5B49B20-B7C7-28AF-6B36-C94C4769532F}"/>
              </a:ext>
            </a:extLst>
          </p:cNvPr>
          <p:cNvCxnSpPr>
            <a:cxnSpLocks/>
          </p:cNvCxnSpPr>
          <p:nvPr/>
        </p:nvCxnSpPr>
        <p:spPr>
          <a:xfrm>
            <a:off x="7892196" y="4905283"/>
            <a:ext cx="32477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1FDE889-A06E-0F0E-7672-C9CF119A94E4}"/>
              </a:ext>
            </a:extLst>
          </p:cNvPr>
          <p:cNvSpPr txBox="1"/>
          <p:nvPr/>
        </p:nvSpPr>
        <p:spPr>
          <a:xfrm>
            <a:off x="8517862" y="4924170"/>
            <a:ext cx="2073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continue your work</a:t>
            </a:r>
          </a:p>
        </p:txBody>
      </p:sp>
    </p:spTree>
    <p:extLst>
      <p:ext uri="{BB962C8B-B14F-4D97-AF65-F5344CB8AC3E}">
        <p14:creationId xmlns:p14="http://schemas.microsoft.com/office/powerpoint/2010/main" val="411819176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8" grpId="0"/>
      <p:bldP spid="9" grpId="0"/>
      <p:bldP spid="28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747EAF61-C58A-9E08-77D2-46BBD7F059D0}"/>
              </a:ext>
            </a:extLst>
          </p:cNvPr>
          <p:cNvGrpSpPr/>
          <p:nvPr/>
        </p:nvGrpSpPr>
        <p:grpSpPr>
          <a:xfrm>
            <a:off x="700777" y="680590"/>
            <a:ext cx="1602168" cy="5146156"/>
            <a:chOff x="642042" y="672123"/>
            <a:chExt cx="1602168" cy="514615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B0C910A-40E1-CEC3-C63E-E3977AC5C767}"/>
                </a:ext>
              </a:extLst>
            </p:cNvPr>
            <p:cNvSpPr/>
            <p:nvPr/>
          </p:nvSpPr>
          <p:spPr>
            <a:xfrm>
              <a:off x="642042" y="4235938"/>
              <a:ext cx="1602168" cy="1028343"/>
            </a:xfrm>
            <a:prstGeom prst="rect">
              <a:avLst/>
            </a:prstGeom>
            <a:solidFill>
              <a:srgbClr val="CCD2D8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60B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0890EB2-4EEC-542D-E07F-E89EFF3AFD93}"/>
                </a:ext>
              </a:extLst>
            </p:cNvPr>
            <p:cNvSpPr txBox="1"/>
            <p:nvPr/>
          </p:nvSpPr>
          <p:spPr>
            <a:xfrm>
              <a:off x="642042" y="5541280"/>
              <a:ext cx="1602168" cy="276999"/>
            </a:xfrm>
            <a:prstGeom prst="rect">
              <a:avLst/>
            </a:prstGeom>
            <a:solidFill>
              <a:schemeClr val="accent2"/>
            </a:solidFill>
            <a:ln w="1905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20B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98A7353-879E-0E69-52C9-2E4787432BA0}"/>
                </a:ext>
              </a:extLst>
            </p:cNvPr>
            <p:cNvSpPr txBox="1"/>
            <p:nvPr/>
          </p:nvSpPr>
          <p:spPr>
            <a:xfrm>
              <a:off x="642042" y="5264281"/>
              <a:ext cx="1602168" cy="276999"/>
            </a:xfrm>
            <a:prstGeom prst="rect">
              <a:avLst/>
            </a:prstGeom>
            <a:solidFill>
              <a:schemeClr val="accent2"/>
            </a:solidFill>
            <a:ln w="1905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20B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E454FB3-C6E2-8022-4062-8727A60D8659}"/>
                </a:ext>
              </a:extLst>
            </p:cNvPr>
            <p:cNvSpPr/>
            <p:nvPr/>
          </p:nvSpPr>
          <p:spPr>
            <a:xfrm>
              <a:off x="642042" y="3429000"/>
              <a:ext cx="1602168" cy="806938"/>
            </a:xfrm>
            <a:prstGeom prst="rect">
              <a:avLst/>
            </a:prstGeom>
            <a:solidFill>
              <a:srgbClr val="CCD2D8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40B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08B0C6C-2048-984A-1E47-057440400313}"/>
                </a:ext>
              </a:extLst>
            </p:cNvPr>
            <p:cNvSpPr txBox="1"/>
            <p:nvPr/>
          </p:nvSpPr>
          <p:spPr>
            <a:xfrm>
              <a:off x="642042" y="3152001"/>
              <a:ext cx="1602168" cy="276999"/>
            </a:xfrm>
            <a:prstGeom prst="rect">
              <a:avLst/>
            </a:prstGeom>
            <a:solidFill>
              <a:schemeClr val="accent2"/>
            </a:solidFill>
            <a:ln w="1905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20B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305717E-C07D-45B3-F00F-A5E2EC47AA41}"/>
                </a:ext>
              </a:extLst>
            </p:cNvPr>
            <p:cNvSpPr txBox="1"/>
            <p:nvPr/>
          </p:nvSpPr>
          <p:spPr>
            <a:xfrm>
              <a:off x="642042" y="2875002"/>
              <a:ext cx="1602168" cy="276999"/>
            </a:xfrm>
            <a:prstGeom prst="rect">
              <a:avLst/>
            </a:prstGeom>
            <a:solidFill>
              <a:schemeClr val="accent2"/>
            </a:solidFill>
            <a:ln w="1905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20B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39C548B-7442-0067-CB77-4FD05BBA4804}"/>
                </a:ext>
              </a:extLst>
            </p:cNvPr>
            <p:cNvSpPr/>
            <p:nvPr/>
          </p:nvSpPr>
          <p:spPr>
            <a:xfrm>
              <a:off x="642042" y="672123"/>
              <a:ext cx="1602168" cy="2182893"/>
            </a:xfrm>
            <a:prstGeom prst="rect">
              <a:avLst/>
            </a:prstGeom>
            <a:solidFill>
              <a:srgbClr val="CCD2D8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Rest…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8D1B670-9C26-9A35-9A15-E579B47F9097}"/>
                </a:ext>
              </a:extLst>
            </p:cNvPr>
            <p:cNvSpPr/>
            <p:nvPr/>
          </p:nvSpPr>
          <p:spPr>
            <a:xfrm>
              <a:off x="642042" y="672123"/>
              <a:ext cx="1602168" cy="5146156"/>
            </a:xfrm>
            <a:prstGeom prst="rect">
              <a:avLst/>
            </a:prstGeom>
            <a:no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02AAC58B-6792-C883-CFC6-D3C14328958F}"/>
              </a:ext>
            </a:extLst>
          </p:cNvPr>
          <p:cNvSpPr txBox="1"/>
          <p:nvPr/>
        </p:nvSpPr>
        <p:spPr>
          <a:xfrm>
            <a:off x="84672" y="5503581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MB1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8D5CD4D-A9A9-9AB9-EA2C-5346AE61B6C7}"/>
              </a:ext>
            </a:extLst>
          </p:cNvPr>
          <p:cNvSpPr txBox="1"/>
          <p:nvPr/>
        </p:nvSpPr>
        <p:spPr>
          <a:xfrm>
            <a:off x="84672" y="5226582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MB2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1D7B093-3ACA-ECCF-CCFA-87C788F10BB1}"/>
              </a:ext>
            </a:extLst>
          </p:cNvPr>
          <p:cNvSpPr txBox="1"/>
          <p:nvPr/>
        </p:nvSpPr>
        <p:spPr>
          <a:xfrm>
            <a:off x="84671" y="4573910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MB3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D8BC42E-60B5-07FC-95F4-B524B0276C29}"/>
              </a:ext>
            </a:extLst>
          </p:cNvPr>
          <p:cNvSpPr txBox="1"/>
          <p:nvPr/>
        </p:nvSpPr>
        <p:spPr>
          <a:xfrm>
            <a:off x="84670" y="3656270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MB4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2D81924-B0A6-1791-F914-5D5FF41788F6}"/>
              </a:ext>
            </a:extLst>
          </p:cNvPr>
          <p:cNvSpPr txBox="1"/>
          <p:nvPr/>
        </p:nvSpPr>
        <p:spPr>
          <a:xfrm>
            <a:off x="84669" y="3117472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MB5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8D9E931-EACA-F399-1FC9-64B8DE637868}"/>
              </a:ext>
            </a:extLst>
          </p:cNvPr>
          <p:cNvSpPr txBox="1"/>
          <p:nvPr/>
        </p:nvSpPr>
        <p:spPr>
          <a:xfrm>
            <a:off x="84668" y="2837302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MB6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9DF1ABC-2CB0-511D-EA3E-D72249DA2CAB}"/>
              </a:ext>
            </a:extLst>
          </p:cNvPr>
          <p:cNvSpPr txBox="1"/>
          <p:nvPr/>
        </p:nvSpPr>
        <p:spPr>
          <a:xfrm>
            <a:off x="84667" y="1587370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MB7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B1BF125-3919-F037-DF64-EE41131907F0}"/>
              </a:ext>
            </a:extLst>
          </p:cNvPr>
          <p:cNvSpPr txBox="1"/>
          <p:nvPr/>
        </p:nvSpPr>
        <p:spPr>
          <a:xfrm>
            <a:off x="2288749" y="5503581"/>
            <a:ext cx="1712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 nil, N = MB2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91016AB-E028-93AA-E749-2F37F605DB6F}"/>
              </a:ext>
            </a:extLst>
          </p:cNvPr>
          <p:cNvSpPr txBox="1"/>
          <p:nvPr/>
        </p:nvSpPr>
        <p:spPr>
          <a:xfrm>
            <a:off x="2288749" y="5226581"/>
            <a:ext cx="1917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 MB1, N = MB3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A0BB085-E049-1BE1-55C1-84C3512D3F07}"/>
              </a:ext>
            </a:extLst>
          </p:cNvPr>
          <p:cNvSpPr txBox="1"/>
          <p:nvPr/>
        </p:nvSpPr>
        <p:spPr>
          <a:xfrm>
            <a:off x="2302945" y="4573830"/>
            <a:ext cx="1917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 MB2, N = MB4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2B0AA09-1C27-F154-037D-BD0CE9C8A6F1}"/>
              </a:ext>
            </a:extLst>
          </p:cNvPr>
          <p:cNvSpPr txBox="1"/>
          <p:nvPr/>
        </p:nvSpPr>
        <p:spPr>
          <a:xfrm>
            <a:off x="2288748" y="3680939"/>
            <a:ext cx="1917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 MB3, N = MB5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CB51A4D-3EEA-7317-FA1E-1F663F5BE7C6}"/>
              </a:ext>
            </a:extLst>
          </p:cNvPr>
          <p:cNvSpPr txBox="1"/>
          <p:nvPr/>
        </p:nvSpPr>
        <p:spPr>
          <a:xfrm>
            <a:off x="2295847" y="3121676"/>
            <a:ext cx="1917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 MB4, N = MB6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320F15F-3E38-6A0F-D8D6-F2C4FB778A4B}"/>
              </a:ext>
            </a:extLst>
          </p:cNvPr>
          <p:cNvSpPr txBox="1"/>
          <p:nvPr/>
        </p:nvSpPr>
        <p:spPr>
          <a:xfrm>
            <a:off x="2302945" y="2842421"/>
            <a:ext cx="1917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 MB5, N = MB7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027E89C-5CB6-0503-932F-D98420B033EA}"/>
              </a:ext>
            </a:extLst>
          </p:cNvPr>
          <p:cNvSpPr txBox="1"/>
          <p:nvPr/>
        </p:nvSpPr>
        <p:spPr>
          <a:xfrm>
            <a:off x="2302945" y="1587370"/>
            <a:ext cx="1712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 MB6, N = nil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41A5204-A398-5D2B-BC25-FE8FF0A8ABAD}"/>
              </a:ext>
            </a:extLst>
          </p:cNvPr>
          <p:cNvSpPr txBox="1"/>
          <p:nvPr/>
        </p:nvSpPr>
        <p:spPr>
          <a:xfrm>
            <a:off x="4315838" y="218925"/>
            <a:ext cx="3560323" cy="92333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Assumption </a:t>
            </a:r>
          </a:p>
          <a:p>
            <a:pPr algn="ctr"/>
            <a:r>
              <a:rPr lang="en-US" dirty="0"/>
              <a:t>Size of Meta-Data is zero for simplification for example</a:t>
            </a:r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8169FDF5-0117-E1C4-BFF9-8080F9E52E56}"/>
              </a:ext>
            </a:extLst>
          </p:cNvPr>
          <p:cNvSpPr/>
          <p:nvPr/>
        </p:nvSpPr>
        <p:spPr>
          <a:xfrm>
            <a:off x="4581728" y="3029568"/>
            <a:ext cx="2867052" cy="538798"/>
          </a:xfrm>
          <a:prstGeom prst="rightArrow">
            <a:avLst/>
          </a:prstGeom>
          <a:solidFill>
            <a:srgbClr val="E7EAE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3D01429-9F89-2B14-2BD3-3A0D01460544}"/>
              </a:ext>
            </a:extLst>
          </p:cNvPr>
          <p:cNvSpPr txBox="1"/>
          <p:nvPr/>
        </p:nvSpPr>
        <p:spPr>
          <a:xfrm>
            <a:off x="4759146" y="2791136"/>
            <a:ext cx="2266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Xcalloc(5, sizeof(int))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E2789D6E-F7D0-5781-99D2-566C712E6B06}"/>
              </a:ext>
            </a:extLst>
          </p:cNvPr>
          <p:cNvSpPr/>
          <p:nvPr/>
        </p:nvSpPr>
        <p:spPr>
          <a:xfrm>
            <a:off x="8580556" y="4264391"/>
            <a:ext cx="1602168" cy="751343"/>
          </a:xfrm>
          <a:prstGeom prst="rect">
            <a:avLst/>
          </a:prstGeom>
          <a:solidFill>
            <a:srgbClr val="CCD2D8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40B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DB57CD9-D0F5-DD50-AAB9-F531DC856E3E}"/>
              </a:ext>
            </a:extLst>
          </p:cNvPr>
          <p:cNvSpPr txBox="1"/>
          <p:nvPr/>
        </p:nvSpPr>
        <p:spPr>
          <a:xfrm>
            <a:off x="8580556" y="5569733"/>
            <a:ext cx="1602168" cy="276999"/>
          </a:xfrm>
          <a:prstGeom prst="rect">
            <a:avLst/>
          </a:prstGeom>
          <a:solidFill>
            <a:schemeClr val="accent2"/>
          </a:solidFill>
          <a:ln w="1905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20B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568B6ED2-CF08-582A-B905-F9156EE3696D}"/>
              </a:ext>
            </a:extLst>
          </p:cNvPr>
          <p:cNvSpPr txBox="1"/>
          <p:nvPr/>
        </p:nvSpPr>
        <p:spPr>
          <a:xfrm>
            <a:off x="8580556" y="5292734"/>
            <a:ext cx="1602168" cy="276999"/>
          </a:xfrm>
          <a:prstGeom prst="rect">
            <a:avLst/>
          </a:prstGeom>
          <a:solidFill>
            <a:schemeClr val="accent2"/>
          </a:solidFill>
          <a:ln w="1905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20B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F9BC7741-1A91-3AE1-89C9-824D41BF27B2}"/>
              </a:ext>
            </a:extLst>
          </p:cNvPr>
          <p:cNvSpPr/>
          <p:nvPr/>
        </p:nvSpPr>
        <p:spPr>
          <a:xfrm>
            <a:off x="8580556" y="3457453"/>
            <a:ext cx="1602168" cy="806938"/>
          </a:xfrm>
          <a:prstGeom prst="rect">
            <a:avLst/>
          </a:prstGeom>
          <a:solidFill>
            <a:srgbClr val="CCD2D8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40B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75BDA17-951F-5705-90F5-5758E804FCE8}"/>
              </a:ext>
            </a:extLst>
          </p:cNvPr>
          <p:cNvSpPr txBox="1"/>
          <p:nvPr/>
        </p:nvSpPr>
        <p:spPr>
          <a:xfrm>
            <a:off x="8580556" y="3180454"/>
            <a:ext cx="1602168" cy="276999"/>
          </a:xfrm>
          <a:prstGeom prst="rect">
            <a:avLst/>
          </a:prstGeom>
          <a:solidFill>
            <a:schemeClr val="accent2"/>
          </a:solidFill>
          <a:ln w="1905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20B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71A0492F-DA86-9C0B-F557-6DD64F3DB738}"/>
              </a:ext>
            </a:extLst>
          </p:cNvPr>
          <p:cNvSpPr txBox="1"/>
          <p:nvPr/>
        </p:nvSpPr>
        <p:spPr>
          <a:xfrm>
            <a:off x="8580556" y="2903455"/>
            <a:ext cx="1602168" cy="276999"/>
          </a:xfrm>
          <a:prstGeom prst="rect">
            <a:avLst/>
          </a:prstGeom>
          <a:solidFill>
            <a:schemeClr val="accent2"/>
          </a:solidFill>
          <a:ln w="1905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20B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095C0D3E-A4BB-C09B-EC03-40D3357C0A1C}"/>
              </a:ext>
            </a:extLst>
          </p:cNvPr>
          <p:cNvSpPr/>
          <p:nvPr/>
        </p:nvSpPr>
        <p:spPr>
          <a:xfrm>
            <a:off x="8580556" y="700576"/>
            <a:ext cx="1602168" cy="2182893"/>
          </a:xfrm>
          <a:prstGeom prst="rect">
            <a:avLst/>
          </a:prstGeom>
          <a:solidFill>
            <a:srgbClr val="CCD2D8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Rest…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C0052AFC-2F57-DD3B-0662-614EDB39D171}"/>
              </a:ext>
            </a:extLst>
          </p:cNvPr>
          <p:cNvSpPr/>
          <p:nvPr/>
        </p:nvSpPr>
        <p:spPr>
          <a:xfrm>
            <a:off x="8580556" y="700576"/>
            <a:ext cx="1602168" cy="5146156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BDA5B9C1-2314-826F-D674-6B1FA6AFE2C4}"/>
              </a:ext>
            </a:extLst>
          </p:cNvPr>
          <p:cNvSpPr txBox="1"/>
          <p:nvPr/>
        </p:nvSpPr>
        <p:spPr>
          <a:xfrm>
            <a:off x="7964451" y="5523567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MB1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F56F96DC-A55F-DA4F-78B7-4EA1F99603A8}"/>
              </a:ext>
            </a:extLst>
          </p:cNvPr>
          <p:cNvSpPr txBox="1"/>
          <p:nvPr/>
        </p:nvSpPr>
        <p:spPr>
          <a:xfrm>
            <a:off x="7964451" y="5246568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MB2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7DC5DFCA-2FD6-929F-5871-28E2DE76689C}"/>
              </a:ext>
            </a:extLst>
          </p:cNvPr>
          <p:cNvSpPr txBox="1"/>
          <p:nvPr/>
        </p:nvSpPr>
        <p:spPr>
          <a:xfrm>
            <a:off x="7864777" y="4449209"/>
            <a:ext cx="75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MB31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E8D87757-C41E-611E-F58F-0EDE110EF2A0}"/>
              </a:ext>
            </a:extLst>
          </p:cNvPr>
          <p:cNvSpPr txBox="1"/>
          <p:nvPr/>
        </p:nvSpPr>
        <p:spPr>
          <a:xfrm>
            <a:off x="7964449" y="3676256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MB4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F4F0F9D2-58F3-FB86-AA7E-420D35D74921}"/>
              </a:ext>
            </a:extLst>
          </p:cNvPr>
          <p:cNvSpPr txBox="1"/>
          <p:nvPr/>
        </p:nvSpPr>
        <p:spPr>
          <a:xfrm>
            <a:off x="7964448" y="3137458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MB5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558C49E8-1265-CF3D-7009-BBDDF48B1138}"/>
              </a:ext>
            </a:extLst>
          </p:cNvPr>
          <p:cNvSpPr txBox="1"/>
          <p:nvPr/>
        </p:nvSpPr>
        <p:spPr>
          <a:xfrm>
            <a:off x="7964447" y="2857288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MB6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AB0218D6-A5AD-1519-9DE9-BCE8AFCD58E7}"/>
              </a:ext>
            </a:extLst>
          </p:cNvPr>
          <p:cNvSpPr txBox="1"/>
          <p:nvPr/>
        </p:nvSpPr>
        <p:spPr>
          <a:xfrm>
            <a:off x="7964446" y="1607356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MB7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AFB5BA6B-CFB8-2F29-2A11-2E2155837169}"/>
              </a:ext>
            </a:extLst>
          </p:cNvPr>
          <p:cNvSpPr txBox="1"/>
          <p:nvPr/>
        </p:nvSpPr>
        <p:spPr>
          <a:xfrm>
            <a:off x="10168528" y="5523567"/>
            <a:ext cx="1712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 nil, N = MB2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44DDA7D5-B6AB-7D57-8DB7-282592F2C343}"/>
              </a:ext>
            </a:extLst>
          </p:cNvPr>
          <p:cNvSpPr txBox="1"/>
          <p:nvPr/>
        </p:nvSpPr>
        <p:spPr>
          <a:xfrm>
            <a:off x="10168528" y="5246567"/>
            <a:ext cx="1917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 MB1, </a:t>
            </a:r>
            <a:r>
              <a:rPr lang="en-US" dirty="0">
                <a:solidFill>
                  <a:schemeClr val="accent6"/>
                </a:solidFill>
              </a:rPr>
              <a:t>N = MB3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088BBA03-A081-9A1F-7660-A8E1197E4A06}"/>
              </a:ext>
            </a:extLst>
          </p:cNvPr>
          <p:cNvSpPr txBox="1"/>
          <p:nvPr/>
        </p:nvSpPr>
        <p:spPr>
          <a:xfrm>
            <a:off x="10167556" y="4461331"/>
            <a:ext cx="2040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P = MB32, N = MB4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896D16D5-E3C1-D0A0-65C5-4368B531A16C}"/>
              </a:ext>
            </a:extLst>
          </p:cNvPr>
          <p:cNvSpPr txBox="1"/>
          <p:nvPr/>
        </p:nvSpPr>
        <p:spPr>
          <a:xfrm>
            <a:off x="10168527" y="3700925"/>
            <a:ext cx="2040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P = MB31</a:t>
            </a:r>
            <a:r>
              <a:rPr lang="en-US" dirty="0"/>
              <a:t>, N = MB5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F13A3AA7-5F7B-8B19-A3A2-E4CD63841759}"/>
              </a:ext>
            </a:extLst>
          </p:cNvPr>
          <p:cNvSpPr txBox="1"/>
          <p:nvPr/>
        </p:nvSpPr>
        <p:spPr>
          <a:xfrm>
            <a:off x="10175626" y="3141662"/>
            <a:ext cx="1917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 MB4, N = MB6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DE3E18BF-C5AA-A5B4-D94D-18B3C931CC7F}"/>
              </a:ext>
            </a:extLst>
          </p:cNvPr>
          <p:cNvSpPr txBox="1"/>
          <p:nvPr/>
        </p:nvSpPr>
        <p:spPr>
          <a:xfrm>
            <a:off x="10182724" y="2862407"/>
            <a:ext cx="1917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 MB5, N = MB7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3DB877FD-FA25-9F6B-1362-D775D33E306C}"/>
              </a:ext>
            </a:extLst>
          </p:cNvPr>
          <p:cNvSpPr txBox="1"/>
          <p:nvPr/>
        </p:nvSpPr>
        <p:spPr>
          <a:xfrm>
            <a:off x="10182724" y="1607356"/>
            <a:ext cx="1712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 MB6, N = nil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553FB6C5-50BE-EFCF-54E2-B40C2FD34BFE}"/>
              </a:ext>
            </a:extLst>
          </p:cNvPr>
          <p:cNvSpPr txBox="1"/>
          <p:nvPr/>
        </p:nvSpPr>
        <p:spPr>
          <a:xfrm>
            <a:off x="8580556" y="5021992"/>
            <a:ext cx="1602168" cy="276999"/>
          </a:xfrm>
          <a:prstGeom prst="rect">
            <a:avLst/>
          </a:prstGeom>
          <a:solidFill>
            <a:schemeClr val="accent2"/>
          </a:solidFill>
          <a:ln w="1905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20B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B71C9646-1A2D-D351-1BEE-105866B96E69}"/>
              </a:ext>
            </a:extLst>
          </p:cNvPr>
          <p:cNvSpPr txBox="1"/>
          <p:nvPr/>
        </p:nvSpPr>
        <p:spPr>
          <a:xfrm>
            <a:off x="10167556" y="4975825"/>
            <a:ext cx="1901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P = MB2, N = M31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358F88A2-EF94-FAD1-C94F-5FACE6444CE6}"/>
              </a:ext>
            </a:extLst>
          </p:cNvPr>
          <p:cNvSpPr txBox="1"/>
          <p:nvPr/>
        </p:nvSpPr>
        <p:spPr>
          <a:xfrm>
            <a:off x="7864777" y="4991005"/>
            <a:ext cx="75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MB32</a:t>
            </a:r>
          </a:p>
        </p:txBody>
      </p:sp>
    </p:spTree>
    <p:extLst>
      <p:ext uri="{BB962C8B-B14F-4D97-AF65-F5344CB8AC3E}">
        <p14:creationId xmlns:p14="http://schemas.microsoft.com/office/powerpoint/2010/main" val="3596234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6" name="Rectangle 85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0DF0F1F-53C4-32C6-E4AF-C4D144C29F42}"/>
              </a:ext>
            </a:extLst>
          </p:cNvPr>
          <p:cNvSpPr txBox="1"/>
          <p:nvPr/>
        </p:nvSpPr>
        <p:spPr>
          <a:xfrm>
            <a:off x="841248" y="256032"/>
            <a:ext cx="10506456" cy="101498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Block Merging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FD813988-26B3-DA24-F46A-C9DB12FCAAD7}"/>
              </a:ext>
            </a:extLst>
          </p:cNvPr>
          <p:cNvGrpSpPr/>
          <p:nvPr/>
        </p:nvGrpSpPr>
        <p:grpSpPr>
          <a:xfrm>
            <a:off x="1091045" y="1767091"/>
            <a:ext cx="2027678" cy="4516702"/>
            <a:chOff x="1091045" y="1767091"/>
            <a:chExt cx="2027678" cy="4516702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E790377-6AC7-B12C-60E5-2C034887F98B}"/>
                </a:ext>
              </a:extLst>
            </p:cNvPr>
            <p:cNvSpPr/>
            <p:nvPr/>
          </p:nvSpPr>
          <p:spPr>
            <a:xfrm>
              <a:off x="1654217" y="4867185"/>
              <a:ext cx="1464506" cy="894536"/>
            </a:xfrm>
            <a:prstGeom prst="rect">
              <a:avLst/>
            </a:prstGeom>
            <a:solidFill>
              <a:srgbClr val="E97132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758952">
                <a:spcAft>
                  <a:spcPts val="600"/>
                </a:spcAft>
              </a:pPr>
              <a:r>
                <a:rPr lang="en-US" sz="1494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rPr>
                <a:t>60B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2ACFD16-B2CD-E749-74EA-AA64A6F39AFF}"/>
                </a:ext>
              </a:extLst>
            </p:cNvPr>
            <p:cNvSpPr txBox="1"/>
            <p:nvPr/>
          </p:nvSpPr>
          <p:spPr>
            <a:xfrm>
              <a:off x="1654217" y="6002677"/>
              <a:ext cx="1464506" cy="245580"/>
            </a:xfrm>
            <a:prstGeom prst="rect">
              <a:avLst/>
            </a:prstGeom>
            <a:solidFill>
              <a:schemeClr val="accent2"/>
            </a:solidFill>
            <a:ln w="1905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square" rtlCol="0">
              <a:spAutoFit/>
            </a:bodyPr>
            <a:lstStyle/>
            <a:p>
              <a:pPr algn="ctr" defTabSz="758952">
                <a:spcAft>
                  <a:spcPts val="600"/>
                </a:spcAft>
              </a:pPr>
              <a:r>
                <a:rPr lang="en-US" sz="996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rPr>
                <a:t>20B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C695CDE-EE55-FF2A-1C79-2DC0F14CFD33}"/>
                </a:ext>
              </a:extLst>
            </p:cNvPr>
            <p:cNvSpPr txBox="1"/>
            <p:nvPr/>
          </p:nvSpPr>
          <p:spPr>
            <a:xfrm>
              <a:off x="1654217" y="5761721"/>
              <a:ext cx="1464506" cy="240956"/>
            </a:xfrm>
            <a:prstGeom prst="rect">
              <a:avLst/>
            </a:prstGeom>
            <a:solidFill>
              <a:srgbClr val="CCD2D8"/>
            </a:solidFill>
            <a:ln w="1905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square" rtlCol="0">
              <a:spAutoFit/>
            </a:bodyPr>
            <a:lstStyle/>
            <a:p>
              <a:pPr algn="ctr" defTabSz="758952">
                <a:spcAft>
                  <a:spcPts val="600"/>
                </a:spcAft>
              </a:pPr>
              <a:r>
                <a:rPr lang="en-US" sz="99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20B</a:t>
              </a:r>
              <a:endParaRPr lang="en-US" sz="120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BDF4112C-ED06-4DE8-E236-AE5EE6FB21BF}"/>
                </a:ext>
              </a:extLst>
            </p:cNvPr>
            <p:cNvSpPr/>
            <p:nvPr/>
          </p:nvSpPr>
          <p:spPr>
            <a:xfrm>
              <a:off x="1654217" y="4165245"/>
              <a:ext cx="1464506" cy="701940"/>
            </a:xfrm>
            <a:prstGeom prst="rect">
              <a:avLst/>
            </a:prstGeom>
            <a:solidFill>
              <a:srgbClr val="CCD2D8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758952">
                <a:spcAft>
                  <a:spcPts val="600"/>
                </a:spcAft>
              </a:pPr>
              <a:r>
                <a:rPr lang="en-US" sz="149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40B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46B5225-52B6-80A9-EEE8-94EEB86AE78A}"/>
                </a:ext>
              </a:extLst>
            </p:cNvPr>
            <p:cNvSpPr txBox="1"/>
            <p:nvPr/>
          </p:nvSpPr>
          <p:spPr>
            <a:xfrm>
              <a:off x="1654217" y="3924289"/>
              <a:ext cx="1464506" cy="245580"/>
            </a:xfrm>
            <a:prstGeom prst="rect">
              <a:avLst/>
            </a:prstGeom>
            <a:solidFill>
              <a:schemeClr val="accent2"/>
            </a:solidFill>
            <a:ln w="1905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square" rtlCol="0">
              <a:spAutoFit/>
            </a:bodyPr>
            <a:lstStyle/>
            <a:p>
              <a:pPr algn="ctr" defTabSz="758952">
                <a:spcAft>
                  <a:spcPts val="600"/>
                </a:spcAft>
              </a:pPr>
              <a:r>
                <a:rPr lang="en-US" sz="996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rPr>
                <a:t>20B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58B7072-A730-BF5A-150E-79F5A7C2A3A2}"/>
                </a:ext>
              </a:extLst>
            </p:cNvPr>
            <p:cNvSpPr txBox="1"/>
            <p:nvPr/>
          </p:nvSpPr>
          <p:spPr>
            <a:xfrm>
              <a:off x="1654217" y="3683333"/>
              <a:ext cx="1464506" cy="245580"/>
            </a:xfrm>
            <a:prstGeom prst="rect">
              <a:avLst/>
            </a:prstGeom>
            <a:solidFill>
              <a:schemeClr val="accent2"/>
            </a:solidFill>
            <a:ln w="1905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square" rtlCol="0">
              <a:spAutoFit/>
            </a:bodyPr>
            <a:lstStyle/>
            <a:p>
              <a:pPr algn="ctr" defTabSz="758952">
                <a:spcAft>
                  <a:spcPts val="600"/>
                </a:spcAft>
              </a:pPr>
              <a:r>
                <a:rPr lang="en-US" sz="996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rPr>
                <a:t>20B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5021CCB-8FC8-595D-7784-54C27A5B3DB2}"/>
                </a:ext>
              </a:extLst>
            </p:cNvPr>
            <p:cNvSpPr/>
            <p:nvPr/>
          </p:nvSpPr>
          <p:spPr>
            <a:xfrm>
              <a:off x="1654217" y="1767091"/>
              <a:ext cx="1464506" cy="1898857"/>
            </a:xfrm>
            <a:prstGeom prst="rect">
              <a:avLst/>
            </a:prstGeom>
            <a:solidFill>
              <a:srgbClr val="CCD2D8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758952">
                <a:spcAft>
                  <a:spcPts val="600"/>
                </a:spcAft>
              </a:pPr>
              <a:r>
                <a:rPr lang="en-US" sz="149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Rest…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F0BEE51B-5EFF-422F-466A-189070EE562C}"/>
                </a:ext>
              </a:extLst>
            </p:cNvPr>
            <p:cNvSpPr/>
            <p:nvPr/>
          </p:nvSpPr>
          <p:spPr>
            <a:xfrm>
              <a:off x="1654217" y="1767091"/>
              <a:ext cx="1464506" cy="4476542"/>
            </a:xfrm>
            <a:prstGeom prst="rect">
              <a:avLst/>
            </a:prstGeom>
            <a:no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7EEBD4D-DBCC-ACB1-DA62-721213B7B0C6}"/>
                </a:ext>
              </a:extLst>
            </p:cNvPr>
            <p:cNvSpPr txBox="1"/>
            <p:nvPr/>
          </p:nvSpPr>
          <p:spPr>
            <a:xfrm>
              <a:off x="1091050" y="5962518"/>
              <a:ext cx="576144" cy="3212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758952">
                <a:spcAft>
                  <a:spcPts val="600"/>
                </a:spcAft>
              </a:pPr>
              <a:r>
                <a:rPr lang="en-US" sz="1494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MB1</a:t>
              </a:r>
              <a:endParaRPr lang="en-US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01157D4-055A-E4D7-83AE-0468BB65F68B}"/>
                </a:ext>
              </a:extLst>
            </p:cNvPr>
            <p:cNvSpPr txBox="1"/>
            <p:nvPr/>
          </p:nvSpPr>
          <p:spPr>
            <a:xfrm>
              <a:off x="1091050" y="5721562"/>
              <a:ext cx="576144" cy="3212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758952">
                <a:spcAft>
                  <a:spcPts val="600"/>
                </a:spcAft>
              </a:pPr>
              <a:r>
                <a:rPr lang="en-US" sz="149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MB2</a:t>
              </a:r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3DCF929-C1FF-3C9D-C7B7-6BB7471C2AD9}"/>
                </a:ext>
              </a:extLst>
            </p:cNvPr>
            <p:cNvSpPr txBox="1"/>
            <p:nvPr/>
          </p:nvSpPr>
          <p:spPr>
            <a:xfrm>
              <a:off x="1091049" y="5153815"/>
              <a:ext cx="576144" cy="3212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758952">
                <a:spcAft>
                  <a:spcPts val="600"/>
                </a:spcAft>
              </a:pPr>
              <a:r>
                <a:rPr lang="en-US" sz="149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MB3</a:t>
              </a:r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27602D1-6FC8-10AF-6E66-9581398327B6}"/>
                </a:ext>
              </a:extLst>
            </p:cNvPr>
            <p:cNvSpPr txBox="1"/>
            <p:nvPr/>
          </p:nvSpPr>
          <p:spPr>
            <a:xfrm>
              <a:off x="1091048" y="4355578"/>
              <a:ext cx="576144" cy="3212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758952">
                <a:spcAft>
                  <a:spcPts val="600"/>
                </a:spcAft>
              </a:pPr>
              <a:r>
                <a:rPr lang="en-US" sz="149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MB4</a:t>
              </a:r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7DC713D-C533-8E80-CA42-F737C3333C00}"/>
                </a:ext>
              </a:extLst>
            </p:cNvPr>
            <p:cNvSpPr txBox="1"/>
            <p:nvPr/>
          </p:nvSpPr>
          <p:spPr>
            <a:xfrm>
              <a:off x="1091047" y="3886888"/>
              <a:ext cx="576144" cy="3212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758952">
                <a:spcAft>
                  <a:spcPts val="600"/>
                </a:spcAft>
              </a:pPr>
              <a:r>
                <a:rPr lang="en-US" sz="149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MB5</a:t>
              </a:r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FB52F47-B28E-F816-DDEF-F0CBC4B9F423}"/>
                </a:ext>
              </a:extLst>
            </p:cNvPr>
            <p:cNvSpPr txBox="1"/>
            <p:nvPr/>
          </p:nvSpPr>
          <p:spPr>
            <a:xfrm>
              <a:off x="1091046" y="3643174"/>
              <a:ext cx="576144" cy="3212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758952">
                <a:spcAft>
                  <a:spcPts val="600"/>
                </a:spcAft>
              </a:pPr>
              <a:r>
                <a:rPr lang="en-US" sz="149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MB6</a:t>
              </a:r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E65B710-2D77-D851-E1E0-567D680D742D}"/>
                </a:ext>
              </a:extLst>
            </p:cNvPr>
            <p:cNvSpPr txBox="1"/>
            <p:nvPr/>
          </p:nvSpPr>
          <p:spPr>
            <a:xfrm>
              <a:off x="1091045" y="2555882"/>
              <a:ext cx="576144" cy="3212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758952">
                <a:spcAft>
                  <a:spcPts val="600"/>
                </a:spcAft>
              </a:pPr>
              <a:r>
                <a:rPr lang="en-US" sz="149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MB7</a:t>
              </a:r>
              <a:endParaRPr lang="en-US"/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6F5FFA43-9A20-DD6F-27EB-E40DA943C95E}"/>
              </a:ext>
            </a:extLst>
          </p:cNvPr>
          <p:cNvGrpSpPr/>
          <p:nvPr/>
        </p:nvGrpSpPr>
        <p:grpSpPr>
          <a:xfrm>
            <a:off x="3290863" y="3362058"/>
            <a:ext cx="1526832" cy="647674"/>
            <a:chOff x="3290863" y="3362058"/>
            <a:chExt cx="1526832" cy="647674"/>
          </a:xfrm>
        </p:grpSpPr>
        <p:sp>
          <p:nvSpPr>
            <p:cNvPr id="31" name="Arrow: Right 30">
              <a:extLst>
                <a:ext uri="{FF2B5EF4-FFF2-40B4-BE49-F238E27FC236}">
                  <a16:creationId xmlns:a16="http://schemas.microsoft.com/office/drawing/2014/main" id="{AE9C011A-7A9D-7637-880F-8A20235FDE86}"/>
                </a:ext>
              </a:extLst>
            </p:cNvPr>
            <p:cNvSpPr/>
            <p:nvPr/>
          </p:nvSpPr>
          <p:spPr>
            <a:xfrm>
              <a:off x="3353189" y="3541042"/>
              <a:ext cx="1464506" cy="468690"/>
            </a:xfrm>
            <a:prstGeom prst="rightArrow">
              <a:avLst/>
            </a:prstGeom>
            <a:solidFill>
              <a:srgbClr val="E7EAED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68162A6-53B3-8800-18BB-713453D5728B}"/>
                </a:ext>
              </a:extLst>
            </p:cNvPr>
            <p:cNvSpPr txBox="1"/>
            <p:nvPr/>
          </p:nvSpPr>
          <p:spPr>
            <a:xfrm>
              <a:off x="3290863" y="3362058"/>
              <a:ext cx="1169637" cy="3212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758952">
                <a:spcAft>
                  <a:spcPts val="600"/>
                </a:spcAft>
              </a:pPr>
              <a:r>
                <a:rPr lang="en-US" sz="1494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Xfree(MB3)</a:t>
              </a:r>
              <a:endParaRPr lang="en-US" dirty="0"/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FF95220F-8347-1736-4544-2A43E024FF81}"/>
              </a:ext>
            </a:extLst>
          </p:cNvPr>
          <p:cNvGrpSpPr/>
          <p:nvPr/>
        </p:nvGrpSpPr>
        <p:grpSpPr>
          <a:xfrm>
            <a:off x="4817695" y="1767091"/>
            <a:ext cx="2027679" cy="4516702"/>
            <a:chOff x="4817695" y="1767091"/>
            <a:chExt cx="2027679" cy="4516702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277CB019-109E-B474-3B6C-559BDB3695CA}"/>
                </a:ext>
              </a:extLst>
            </p:cNvPr>
            <p:cNvSpPr/>
            <p:nvPr/>
          </p:nvSpPr>
          <p:spPr>
            <a:xfrm>
              <a:off x="5380868" y="4867185"/>
              <a:ext cx="1464506" cy="894536"/>
            </a:xfrm>
            <a:prstGeom prst="rect">
              <a:avLst/>
            </a:prstGeom>
            <a:solidFill>
              <a:srgbClr val="CCD2D8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758952">
                <a:spcAft>
                  <a:spcPts val="600"/>
                </a:spcAft>
              </a:pPr>
              <a:r>
                <a:rPr lang="en-US" sz="1494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60B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2C876BF1-EDA0-5A78-066F-651D773015AD}"/>
                </a:ext>
              </a:extLst>
            </p:cNvPr>
            <p:cNvSpPr txBox="1"/>
            <p:nvPr/>
          </p:nvSpPr>
          <p:spPr>
            <a:xfrm>
              <a:off x="5380868" y="6002677"/>
              <a:ext cx="1464506" cy="245580"/>
            </a:xfrm>
            <a:prstGeom prst="rect">
              <a:avLst/>
            </a:prstGeom>
            <a:solidFill>
              <a:schemeClr val="accent2"/>
            </a:solidFill>
            <a:ln w="1905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square" rtlCol="0">
              <a:spAutoFit/>
            </a:bodyPr>
            <a:lstStyle/>
            <a:p>
              <a:pPr algn="ctr" defTabSz="758952">
                <a:spcAft>
                  <a:spcPts val="600"/>
                </a:spcAft>
              </a:pPr>
              <a:r>
                <a:rPr lang="en-US" sz="996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rPr>
                <a:t>20B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846E315-0E83-505C-8271-2D752E7EB6DB}"/>
                </a:ext>
              </a:extLst>
            </p:cNvPr>
            <p:cNvSpPr txBox="1"/>
            <p:nvPr/>
          </p:nvSpPr>
          <p:spPr>
            <a:xfrm>
              <a:off x="5380868" y="5761721"/>
              <a:ext cx="1464506" cy="240956"/>
            </a:xfrm>
            <a:prstGeom prst="rect">
              <a:avLst/>
            </a:prstGeom>
            <a:solidFill>
              <a:srgbClr val="CCD2D8"/>
            </a:solidFill>
            <a:ln w="1905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square" rtlCol="0">
              <a:spAutoFit/>
            </a:bodyPr>
            <a:lstStyle/>
            <a:p>
              <a:pPr algn="ctr" defTabSz="758952">
                <a:spcAft>
                  <a:spcPts val="600"/>
                </a:spcAft>
              </a:pPr>
              <a:r>
                <a:rPr lang="en-US" sz="99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20B</a:t>
              </a:r>
              <a:endParaRPr lang="en-US" sz="120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78BF8E5F-2422-12BA-DF7D-E389742D8208}"/>
                </a:ext>
              </a:extLst>
            </p:cNvPr>
            <p:cNvSpPr/>
            <p:nvPr/>
          </p:nvSpPr>
          <p:spPr>
            <a:xfrm>
              <a:off x="5380868" y="4165245"/>
              <a:ext cx="1464506" cy="701940"/>
            </a:xfrm>
            <a:prstGeom prst="rect">
              <a:avLst/>
            </a:prstGeom>
            <a:solidFill>
              <a:srgbClr val="CCD2D8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758952">
                <a:spcAft>
                  <a:spcPts val="600"/>
                </a:spcAft>
              </a:pPr>
              <a:r>
                <a:rPr lang="en-US" sz="149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40B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F2CCAF5A-D290-EAD7-D4C5-FDDF0CE928E8}"/>
                </a:ext>
              </a:extLst>
            </p:cNvPr>
            <p:cNvSpPr txBox="1"/>
            <p:nvPr/>
          </p:nvSpPr>
          <p:spPr>
            <a:xfrm>
              <a:off x="5380868" y="3924289"/>
              <a:ext cx="1464506" cy="245580"/>
            </a:xfrm>
            <a:prstGeom prst="rect">
              <a:avLst/>
            </a:prstGeom>
            <a:solidFill>
              <a:schemeClr val="accent2"/>
            </a:solidFill>
            <a:ln w="1905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square" rtlCol="0">
              <a:spAutoFit/>
            </a:bodyPr>
            <a:lstStyle/>
            <a:p>
              <a:pPr algn="ctr" defTabSz="758952">
                <a:spcAft>
                  <a:spcPts val="600"/>
                </a:spcAft>
              </a:pPr>
              <a:r>
                <a:rPr lang="en-US" sz="996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rPr>
                <a:t>20B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457ED8DC-0792-DCE5-A4C4-5647469BCE57}"/>
                </a:ext>
              </a:extLst>
            </p:cNvPr>
            <p:cNvSpPr txBox="1"/>
            <p:nvPr/>
          </p:nvSpPr>
          <p:spPr>
            <a:xfrm>
              <a:off x="5380868" y="3683333"/>
              <a:ext cx="1464506" cy="245580"/>
            </a:xfrm>
            <a:prstGeom prst="rect">
              <a:avLst/>
            </a:prstGeom>
            <a:solidFill>
              <a:schemeClr val="accent2"/>
            </a:solidFill>
            <a:ln w="1905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square" rtlCol="0">
              <a:spAutoFit/>
            </a:bodyPr>
            <a:lstStyle/>
            <a:p>
              <a:pPr algn="ctr" defTabSz="758952">
                <a:spcAft>
                  <a:spcPts val="600"/>
                </a:spcAft>
              </a:pPr>
              <a:r>
                <a:rPr lang="en-US" sz="996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rPr>
                <a:t>20B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C442FFEF-4A16-CC5D-9059-05FCCE628ACE}"/>
                </a:ext>
              </a:extLst>
            </p:cNvPr>
            <p:cNvSpPr/>
            <p:nvPr/>
          </p:nvSpPr>
          <p:spPr>
            <a:xfrm>
              <a:off x="5380868" y="1767091"/>
              <a:ext cx="1464506" cy="1898857"/>
            </a:xfrm>
            <a:prstGeom prst="rect">
              <a:avLst/>
            </a:prstGeom>
            <a:solidFill>
              <a:srgbClr val="CCD2D8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758952">
                <a:spcAft>
                  <a:spcPts val="600"/>
                </a:spcAft>
              </a:pPr>
              <a:r>
                <a:rPr lang="en-US" sz="149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Rest…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FE4CBFD8-1FB8-B2DE-5619-65C04C16882A}"/>
                </a:ext>
              </a:extLst>
            </p:cNvPr>
            <p:cNvSpPr/>
            <p:nvPr/>
          </p:nvSpPr>
          <p:spPr>
            <a:xfrm>
              <a:off x="5380868" y="1767091"/>
              <a:ext cx="1464506" cy="4476542"/>
            </a:xfrm>
            <a:prstGeom prst="rect">
              <a:avLst/>
            </a:prstGeom>
            <a:no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60F9053A-AE33-D2A6-D9A2-6164E04F262B}"/>
                </a:ext>
              </a:extLst>
            </p:cNvPr>
            <p:cNvSpPr txBox="1"/>
            <p:nvPr/>
          </p:nvSpPr>
          <p:spPr>
            <a:xfrm>
              <a:off x="4817700" y="5962518"/>
              <a:ext cx="576144" cy="3212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758952">
                <a:spcAft>
                  <a:spcPts val="600"/>
                </a:spcAft>
              </a:pPr>
              <a:r>
                <a:rPr lang="en-US" sz="149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MB1</a:t>
              </a:r>
              <a:endParaRPr lang="en-US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7A817431-8660-ACFB-E2F1-76CC2C193D28}"/>
                </a:ext>
              </a:extLst>
            </p:cNvPr>
            <p:cNvSpPr txBox="1"/>
            <p:nvPr/>
          </p:nvSpPr>
          <p:spPr>
            <a:xfrm>
              <a:off x="4817700" y="5721562"/>
              <a:ext cx="576144" cy="3212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758952">
                <a:spcAft>
                  <a:spcPts val="600"/>
                </a:spcAft>
              </a:pPr>
              <a:r>
                <a:rPr lang="en-US" sz="149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MB2</a:t>
              </a:r>
              <a:endParaRPr 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F81C43AD-4E83-2ED6-FF96-FA10F19A1D71}"/>
                </a:ext>
              </a:extLst>
            </p:cNvPr>
            <p:cNvSpPr txBox="1"/>
            <p:nvPr/>
          </p:nvSpPr>
          <p:spPr>
            <a:xfrm>
              <a:off x="4817699" y="5153815"/>
              <a:ext cx="576144" cy="3212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758952">
                <a:spcAft>
                  <a:spcPts val="600"/>
                </a:spcAft>
              </a:pPr>
              <a:r>
                <a:rPr lang="en-US" sz="149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MB3</a:t>
              </a:r>
              <a:endParaRPr lang="en-US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7E960D6F-0871-C441-AD34-0A678C108F59}"/>
                </a:ext>
              </a:extLst>
            </p:cNvPr>
            <p:cNvSpPr txBox="1"/>
            <p:nvPr/>
          </p:nvSpPr>
          <p:spPr>
            <a:xfrm>
              <a:off x="4817698" y="4355578"/>
              <a:ext cx="576144" cy="3212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758952">
                <a:spcAft>
                  <a:spcPts val="600"/>
                </a:spcAft>
              </a:pPr>
              <a:r>
                <a:rPr lang="en-US" sz="149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MB4</a:t>
              </a:r>
              <a:endParaRPr 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03F5E922-FE9E-3C65-1F4C-815AF1E0E4B8}"/>
                </a:ext>
              </a:extLst>
            </p:cNvPr>
            <p:cNvSpPr txBox="1"/>
            <p:nvPr/>
          </p:nvSpPr>
          <p:spPr>
            <a:xfrm>
              <a:off x="4817697" y="3886888"/>
              <a:ext cx="576144" cy="3212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758952">
                <a:spcAft>
                  <a:spcPts val="600"/>
                </a:spcAft>
              </a:pPr>
              <a:r>
                <a:rPr lang="en-US" sz="149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MB5</a:t>
              </a:r>
              <a:endParaRPr lang="en-US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CFA4E0A0-7A07-6692-E9CA-A6CD5715D99F}"/>
                </a:ext>
              </a:extLst>
            </p:cNvPr>
            <p:cNvSpPr txBox="1"/>
            <p:nvPr/>
          </p:nvSpPr>
          <p:spPr>
            <a:xfrm>
              <a:off x="4817696" y="3643174"/>
              <a:ext cx="576144" cy="3212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758952">
                <a:spcAft>
                  <a:spcPts val="600"/>
                </a:spcAft>
              </a:pPr>
              <a:r>
                <a:rPr lang="en-US" sz="149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MB6</a:t>
              </a:r>
              <a:endParaRPr lang="en-US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EB37AF0-847A-1C22-64E0-5126DD490E1F}"/>
                </a:ext>
              </a:extLst>
            </p:cNvPr>
            <p:cNvSpPr txBox="1"/>
            <p:nvPr/>
          </p:nvSpPr>
          <p:spPr>
            <a:xfrm>
              <a:off x="4817695" y="2555882"/>
              <a:ext cx="576144" cy="3212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758952">
                <a:spcAft>
                  <a:spcPts val="600"/>
                </a:spcAft>
              </a:pPr>
              <a:r>
                <a:rPr lang="en-US" sz="149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MB7</a:t>
              </a:r>
              <a:endParaRPr lang="en-US"/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6FCE075E-AA7D-64F7-08D8-18E4E549C30A}"/>
              </a:ext>
            </a:extLst>
          </p:cNvPr>
          <p:cNvGrpSpPr/>
          <p:nvPr/>
        </p:nvGrpSpPr>
        <p:grpSpPr>
          <a:xfrm>
            <a:off x="7019488" y="3380404"/>
            <a:ext cx="1732516" cy="676166"/>
            <a:chOff x="7019488" y="3380404"/>
            <a:chExt cx="1732516" cy="676166"/>
          </a:xfrm>
        </p:grpSpPr>
        <p:sp>
          <p:nvSpPr>
            <p:cNvPr id="53" name="Arrow: Right 52">
              <a:extLst>
                <a:ext uri="{FF2B5EF4-FFF2-40B4-BE49-F238E27FC236}">
                  <a16:creationId xmlns:a16="http://schemas.microsoft.com/office/drawing/2014/main" id="{14F04C9B-D47B-E0A4-600F-59B94F33A33D}"/>
                </a:ext>
              </a:extLst>
            </p:cNvPr>
            <p:cNvSpPr/>
            <p:nvPr/>
          </p:nvSpPr>
          <p:spPr>
            <a:xfrm>
              <a:off x="7074199" y="3587880"/>
              <a:ext cx="1677805" cy="468690"/>
            </a:xfrm>
            <a:prstGeom prst="rightArrow">
              <a:avLst/>
            </a:prstGeom>
            <a:solidFill>
              <a:srgbClr val="E7EAED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9E837F6F-A352-7B24-F49E-E5F9FF58BC4E}"/>
                </a:ext>
              </a:extLst>
            </p:cNvPr>
            <p:cNvSpPr txBox="1"/>
            <p:nvPr/>
          </p:nvSpPr>
          <p:spPr>
            <a:xfrm>
              <a:off x="7019488" y="3380404"/>
              <a:ext cx="1608158" cy="3212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758952">
                <a:spcAft>
                  <a:spcPts val="600"/>
                </a:spcAft>
              </a:pPr>
              <a:r>
                <a:rPr lang="en-US" sz="1494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Block Merging</a:t>
              </a:r>
              <a:endParaRPr lang="en-US" dirty="0"/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2ED22EB7-EAA3-6223-5AC1-75C0350A6A7F}"/>
              </a:ext>
            </a:extLst>
          </p:cNvPr>
          <p:cNvGrpSpPr/>
          <p:nvPr/>
        </p:nvGrpSpPr>
        <p:grpSpPr>
          <a:xfrm>
            <a:off x="8778865" y="1744317"/>
            <a:ext cx="2027679" cy="4516702"/>
            <a:chOff x="8778865" y="1744317"/>
            <a:chExt cx="2027679" cy="4516702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99925AEB-1153-3F7B-54EC-9E63BDD24FC4}"/>
                </a:ext>
              </a:extLst>
            </p:cNvPr>
            <p:cNvSpPr/>
            <p:nvPr/>
          </p:nvSpPr>
          <p:spPr>
            <a:xfrm>
              <a:off x="9342038" y="4142471"/>
              <a:ext cx="1464506" cy="1837432"/>
            </a:xfrm>
            <a:prstGeom prst="rect">
              <a:avLst/>
            </a:prstGeom>
            <a:solidFill>
              <a:srgbClr val="CCD2D8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758952">
                <a:spcAft>
                  <a:spcPts val="600"/>
                </a:spcAft>
              </a:pPr>
              <a:r>
                <a:rPr lang="en-US" sz="149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120B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C0B89ED6-7C84-E932-1CD4-EA5F02138C29}"/>
                </a:ext>
              </a:extLst>
            </p:cNvPr>
            <p:cNvSpPr txBox="1"/>
            <p:nvPr/>
          </p:nvSpPr>
          <p:spPr>
            <a:xfrm>
              <a:off x="9342038" y="5979903"/>
              <a:ext cx="1464506" cy="245580"/>
            </a:xfrm>
            <a:prstGeom prst="rect">
              <a:avLst/>
            </a:prstGeom>
            <a:solidFill>
              <a:schemeClr val="accent2"/>
            </a:solidFill>
            <a:ln w="1905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square" rtlCol="0">
              <a:spAutoFit/>
            </a:bodyPr>
            <a:lstStyle/>
            <a:p>
              <a:pPr algn="ctr" defTabSz="758952">
                <a:spcAft>
                  <a:spcPts val="600"/>
                </a:spcAft>
              </a:pPr>
              <a:r>
                <a:rPr lang="en-US" sz="996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rPr>
                <a:t>20B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5506EC92-2682-F5BA-1371-B7E02A3577C3}"/>
                </a:ext>
              </a:extLst>
            </p:cNvPr>
            <p:cNvSpPr txBox="1"/>
            <p:nvPr/>
          </p:nvSpPr>
          <p:spPr>
            <a:xfrm>
              <a:off x="9342038" y="3901515"/>
              <a:ext cx="1464506" cy="245580"/>
            </a:xfrm>
            <a:prstGeom prst="rect">
              <a:avLst/>
            </a:prstGeom>
            <a:solidFill>
              <a:schemeClr val="accent2"/>
            </a:solidFill>
            <a:ln w="1905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square" rtlCol="0">
              <a:spAutoFit/>
            </a:bodyPr>
            <a:lstStyle/>
            <a:p>
              <a:pPr algn="ctr" defTabSz="758952">
                <a:spcAft>
                  <a:spcPts val="600"/>
                </a:spcAft>
              </a:pPr>
              <a:r>
                <a:rPr lang="en-US" sz="996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rPr>
                <a:t>20B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3D3567B4-4846-89ED-A059-C30EA13E7310}"/>
                </a:ext>
              </a:extLst>
            </p:cNvPr>
            <p:cNvSpPr txBox="1"/>
            <p:nvPr/>
          </p:nvSpPr>
          <p:spPr>
            <a:xfrm>
              <a:off x="9342038" y="3660559"/>
              <a:ext cx="1464506" cy="245580"/>
            </a:xfrm>
            <a:prstGeom prst="rect">
              <a:avLst/>
            </a:prstGeom>
            <a:solidFill>
              <a:schemeClr val="accent2"/>
            </a:solidFill>
            <a:ln w="1905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square" rtlCol="0">
              <a:spAutoFit/>
            </a:bodyPr>
            <a:lstStyle/>
            <a:p>
              <a:pPr algn="ctr" defTabSz="758952">
                <a:spcAft>
                  <a:spcPts val="600"/>
                </a:spcAft>
              </a:pPr>
              <a:r>
                <a:rPr lang="en-US" sz="996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rPr>
                <a:t>20B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FA290218-61D6-15F6-C48C-71A4C9EA72C3}"/>
                </a:ext>
              </a:extLst>
            </p:cNvPr>
            <p:cNvSpPr/>
            <p:nvPr/>
          </p:nvSpPr>
          <p:spPr>
            <a:xfrm>
              <a:off x="9342038" y="1744317"/>
              <a:ext cx="1464506" cy="1898857"/>
            </a:xfrm>
            <a:prstGeom prst="rect">
              <a:avLst/>
            </a:prstGeom>
            <a:solidFill>
              <a:srgbClr val="CCD2D8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758952">
                <a:spcAft>
                  <a:spcPts val="600"/>
                </a:spcAft>
              </a:pPr>
              <a:r>
                <a:rPr lang="en-US" sz="149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Rest…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C229D0C1-141B-7E1C-0255-EEAF056D66F6}"/>
                </a:ext>
              </a:extLst>
            </p:cNvPr>
            <p:cNvSpPr/>
            <p:nvPr/>
          </p:nvSpPr>
          <p:spPr>
            <a:xfrm>
              <a:off x="9342038" y="1744317"/>
              <a:ext cx="1464506" cy="4476542"/>
            </a:xfrm>
            <a:prstGeom prst="rect">
              <a:avLst/>
            </a:prstGeom>
            <a:no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C97F5C6A-0F81-FA19-E315-B389B59864C0}"/>
                </a:ext>
              </a:extLst>
            </p:cNvPr>
            <p:cNvSpPr txBox="1"/>
            <p:nvPr/>
          </p:nvSpPr>
          <p:spPr>
            <a:xfrm>
              <a:off x="8778870" y="5939744"/>
              <a:ext cx="576144" cy="3212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758952">
                <a:spcAft>
                  <a:spcPts val="600"/>
                </a:spcAft>
              </a:pPr>
              <a:r>
                <a:rPr lang="en-US" sz="149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MB1</a:t>
              </a:r>
              <a:endParaRPr lang="en-US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BCE972F2-AA8C-CD79-7C16-F20476E4B976}"/>
                </a:ext>
              </a:extLst>
            </p:cNvPr>
            <p:cNvSpPr txBox="1"/>
            <p:nvPr/>
          </p:nvSpPr>
          <p:spPr>
            <a:xfrm>
              <a:off x="8778870" y="5698788"/>
              <a:ext cx="576144" cy="3212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758952">
                <a:spcAft>
                  <a:spcPts val="600"/>
                </a:spcAft>
              </a:pPr>
              <a:r>
                <a:rPr lang="en-US" sz="149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MB2</a:t>
              </a:r>
              <a:endParaRPr lang="en-US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6807598A-BFDB-EB48-D758-DAFB8B2318D3}"/>
                </a:ext>
              </a:extLst>
            </p:cNvPr>
            <p:cNvSpPr txBox="1"/>
            <p:nvPr/>
          </p:nvSpPr>
          <p:spPr>
            <a:xfrm>
              <a:off x="8778869" y="5131041"/>
              <a:ext cx="576144" cy="3212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758952">
                <a:spcAft>
                  <a:spcPts val="600"/>
                </a:spcAft>
              </a:pPr>
              <a:r>
                <a:rPr lang="en-US" sz="149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MB3</a:t>
              </a:r>
              <a:endParaRPr lang="en-US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E66BAD35-D9E5-5D0A-5E9A-565EF09484ED}"/>
                </a:ext>
              </a:extLst>
            </p:cNvPr>
            <p:cNvSpPr txBox="1"/>
            <p:nvPr/>
          </p:nvSpPr>
          <p:spPr>
            <a:xfrm>
              <a:off x="8778868" y="4332804"/>
              <a:ext cx="576144" cy="3212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758952">
                <a:spcAft>
                  <a:spcPts val="600"/>
                </a:spcAft>
              </a:pPr>
              <a:r>
                <a:rPr lang="en-US" sz="149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MB4</a:t>
              </a:r>
              <a:endParaRPr lang="en-US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45D6BD64-798E-CDA1-CD62-4D92EEA3B025}"/>
                </a:ext>
              </a:extLst>
            </p:cNvPr>
            <p:cNvSpPr txBox="1"/>
            <p:nvPr/>
          </p:nvSpPr>
          <p:spPr>
            <a:xfrm>
              <a:off x="8778867" y="3864114"/>
              <a:ext cx="576144" cy="3212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758952">
                <a:spcAft>
                  <a:spcPts val="600"/>
                </a:spcAft>
              </a:pPr>
              <a:r>
                <a:rPr lang="en-US" sz="149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MB5</a:t>
              </a:r>
              <a:endParaRPr lang="en-US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E86B13A6-E51B-B059-9697-AD330C20F666}"/>
                </a:ext>
              </a:extLst>
            </p:cNvPr>
            <p:cNvSpPr txBox="1"/>
            <p:nvPr/>
          </p:nvSpPr>
          <p:spPr>
            <a:xfrm>
              <a:off x="8778866" y="3620399"/>
              <a:ext cx="576144" cy="3212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758952">
                <a:spcAft>
                  <a:spcPts val="600"/>
                </a:spcAft>
              </a:pPr>
              <a:r>
                <a:rPr lang="en-US" sz="149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MB6</a:t>
              </a:r>
              <a:endParaRPr lang="en-US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07E8FB3F-56D6-1569-3A85-89407320A25E}"/>
                </a:ext>
              </a:extLst>
            </p:cNvPr>
            <p:cNvSpPr txBox="1"/>
            <p:nvPr/>
          </p:nvSpPr>
          <p:spPr>
            <a:xfrm>
              <a:off x="8778865" y="2533107"/>
              <a:ext cx="576144" cy="3212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758952">
                <a:spcAft>
                  <a:spcPts val="600"/>
                </a:spcAft>
              </a:pPr>
              <a:r>
                <a:rPr lang="en-US" sz="149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MB7</a:t>
              </a: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7872525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E55C5EA3-1412-A4BB-B2FD-ABEC8C9BD883}"/>
              </a:ext>
            </a:extLst>
          </p:cNvPr>
          <p:cNvGrpSpPr/>
          <p:nvPr/>
        </p:nvGrpSpPr>
        <p:grpSpPr>
          <a:xfrm>
            <a:off x="1175806" y="460673"/>
            <a:ext cx="1613991" cy="5936653"/>
            <a:chOff x="7546552" y="405881"/>
            <a:chExt cx="1613991" cy="593665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C372B33A-FDF2-82AA-D5D7-A5E3D2B180E1}"/>
                </a:ext>
              </a:extLst>
            </p:cNvPr>
            <p:cNvGrpSpPr/>
            <p:nvPr/>
          </p:nvGrpSpPr>
          <p:grpSpPr>
            <a:xfrm>
              <a:off x="7546552" y="405881"/>
              <a:ext cx="1613991" cy="5936653"/>
              <a:chOff x="3903998" y="405881"/>
              <a:chExt cx="1613991" cy="5936653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22BA8DF5-B347-2088-908F-D6445D7F2445}"/>
                  </a:ext>
                </a:extLst>
              </p:cNvPr>
              <p:cNvGrpSpPr/>
              <p:nvPr/>
            </p:nvGrpSpPr>
            <p:grpSpPr>
              <a:xfrm>
                <a:off x="3903999" y="405881"/>
                <a:ext cx="1613990" cy="5936653"/>
                <a:chOff x="503855" y="405882"/>
                <a:chExt cx="1853793" cy="5936653"/>
              </a:xfrm>
            </p:grpSpPr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6760464B-010D-AE7A-B3D9-BAEB7244905A}"/>
                    </a:ext>
                  </a:extLst>
                </p:cNvPr>
                <p:cNvSpPr/>
                <p:nvPr/>
              </p:nvSpPr>
              <p:spPr>
                <a:xfrm>
                  <a:off x="503855" y="405882"/>
                  <a:ext cx="1853793" cy="1711422"/>
                </a:xfrm>
                <a:prstGeom prst="rect">
                  <a:avLst/>
                </a:prstGeom>
                <a:solidFill>
                  <a:srgbClr val="CCD2D8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>
                      <a:solidFill>
                        <a:schemeClr val="tx1"/>
                      </a:solidFill>
                    </a:rPr>
                    <a:t>3900 Byte</a:t>
                  </a:r>
                </a:p>
              </p:txBody>
            </p:sp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4A943F02-63E4-CA73-5391-F34D6FB3D317}"/>
                    </a:ext>
                  </a:extLst>
                </p:cNvPr>
                <p:cNvSpPr txBox="1"/>
                <p:nvPr/>
              </p:nvSpPr>
              <p:spPr>
                <a:xfrm>
                  <a:off x="503855" y="5388428"/>
                  <a:ext cx="1853793" cy="954107"/>
                </a:xfrm>
                <a:prstGeom prst="rect">
                  <a:avLst/>
                </a:prstGeom>
                <a:solidFill>
                  <a:schemeClr val="accent2"/>
                </a:solidFill>
                <a:ln w="1905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>
                      <a:solidFill>
                        <a:schemeClr val="bg1"/>
                      </a:solidFill>
                    </a:rPr>
                    <a:t>is_free = FALSE</a:t>
                  </a:r>
                </a:p>
                <a:p>
                  <a:pPr algn="ctr"/>
                  <a:r>
                    <a:rPr lang="en-US" sz="1400" dirty="0">
                      <a:solidFill>
                        <a:schemeClr val="bg1"/>
                      </a:solidFill>
                    </a:rPr>
                    <a:t>block_size = 20</a:t>
                  </a:r>
                </a:p>
                <a:p>
                  <a:pPr algn="ctr"/>
                  <a:r>
                    <a:rPr lang="en-US" sz="1400" dirty="0">
                      <a:solidFill>
                        <a:schemeClr val="bg1"/>
                      </a:solidFill>
                    </a:rPr>
                    <a:t>prev_block = nil</a:t>
                  </a:r>
                </a:p>
                <a:p>
                  <a:pPr algn="ctr"/>
                  <a:r>
                    <a:rPr lang="en-US" sz="1400" dirty="0">
                      <a:solidFill>
                        <a:schemeClr val="bg1"/>
                      </a:solidFill>
                    </a:rPr>
                    <a:t>  next_block = MB2</a:t>
                  </a:r>
                </a:p>
              </p:txBody>
            </p:sp>
          </p:grp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ED5A682-DDBA-310D-39AB-DF3ADFC92943}"/>
                  </a:ext>
                </a:extLst>
              </p:cNvPr>
              <p:cNvSpPr txBox="1"/>
              <p:nvPr/>
            </p:nvSpPr>
            <p:spPr>
              <a:xfrm>
                <a:off x="3903998" y="3742507"/>
                <a:ext cx="1611379" cy="954107"/>
              </a:xfrm>
              <a:prstGeom prst="rect">
                <a:avLst/>
              </a:prstGeom>
              <a:solidFill>
                <a:schemeClr val="accent2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is_free = TRUE</a:t>
                </a:r>
              </a:p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block_size = 32</a:t>
                </a:r>
              </a:p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prev_block = MB1</a:t>
                </a:r>
              </a:p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  next_block = MB3 </a:t>
                </a: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9669B1D6-F3BB-C9C3-89A5-DBAE9AE3878C}"/>
                  </a:ext>
                </a:extLst>
              </p:cNvPr>
              <p:cNvSpPr/>
              <p:nvPr/>
            </p:nvSpPr>
            <p:spPr>
              <a:xfrm>
                <a:off x="3903998" y="4697780"/>
                <a:ext cx="1613990" cy="690646"/>
              </a:xfrm>
              <a:prstGeom prst="rect">
                <a:avLst/>
              </a:prstGeom>
              <a:solidFill>
                <a:srgbClr val="CCD2D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20 Byte</a:t>
                </a:r>
              </a:p>
            </p:txBody>
          </p:sp>
        </p:grp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8D9D520-9873-5567-D6B8-C4B0DBCF2B98}"/>
                </a:ext>
              </a:extLst>
            </p:cNvPr>
            <p:cNvSpPr/>
            <p:nvPr/>
          </p:nvSpPr>
          <p:spPr>
            <a:xfrm>
              <a:off x="7546552" y="3073159"/>
              <a:ext cx="1613990" cy="690646"/>
            </a:xfrm>
            <a:prstGeom prst="rect">
              <a:avLst/>
            </a:prstGeom>
            <a:solidFill>
              <a:srgbClr val="CCD2D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32 Byte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9541D76-6A0E-6061-2265-65AFB9C3C02E}"/>
                </a:ext>
              </a:extLst>
            </p:cNvPr>
            <p:cNvSpPr txBox="1"/>
            <p:nvPr/>
          </p:nvSpPr>
          <p:spPr>
            <a:xfrm>
              <a:off x="7546553" y="2118469"/>
              <a:ext cx="1613990" cy="954107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is_free = FALSE</a:t>
              </a:r>
            </a:p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block_size = 3900</a:t>
              </a:r>
            </a:p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prev_block = MB2</a:t>
              </a:r>
            </a:p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  next_block = nil 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2CE27AE-119B-CA53-B19D-0F85A1F0F33D}"/>
              </a:ext>
            </a:extLst>
          </p:cNvPr>
          <p:cNvGrpSpPr/>
          <p:nvPr/>
        </p:nvGrpSpPr>
        <p:grpSpPr>
          <a:xfrm>
            <a:off x="5010558" y="460673"/>
            <a:ext cx="1616601" cy="5936653"/>
            <a:chOff x="7546552" y="405881"/>
            <a:chExt cx="1616601" cy="5936653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6A2EE6AE-4CAA-468E-131D-40A71924CF02}"/>
                </a:ext>
              </a:extLst>
            </p:cNvPr>
            <p:cNvGrpSpPr/>
            <p:nvPr/>
          </p:nvGrpSpPr>
          <p:grpSpPr>
            <a:xfrm>
              <a:off x="7546552" y="405881"/>
              <a:ext cx="1616601" cy="5936653"/>
              <a:chOff x="3903998" y="405881"/>
              <a:chExt cx="1616601" cy="5936653"/>
            </a:xfrm>
          </p:grpSpPr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40A1B28E-2718-9C0A-1C96-E76216F94057}"/>
                  </a:ext>
                </a:extLst>
              </p:cNvPr>
              <p:cNvGrpSpPr/>
              <p:nvPr/>
            </p:nvGrpSpPr>
            <p:grpSpPr>
              <a:xfrm>
                <a:off x="3903999" y="405881"/>
                <a:ext cx="1613990" cy="5936653"/>
                <a:chOff x="503855" y="405882"/>
                <a:chExt cx="1853793" cy="5936653"/>
              </a:xfrm>
            </p:grpSpPr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893E5445-CDD0-6132-B54A-DEDBF5FE3B23}"/>
                    </a:ext>
                  </a:extLst>
                </p:cNvPr>
                <p:cNvSpPr/>
                <p:nvPr/>
              </p:nvSpPr>
              <p:spPr>
                <a:xfrm>
                  <a:off x="503855" y="405882"/>
                  <a:ext cx="1853793" cy="1711422"/>
                </a:xfrm>
                <a:prstGeom prst="rect">
                  <a:avLst/>
                </a:prstGeom>
                <a:solidFill>
                  <a:srgbClr val="CCD2D8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>
                      <a:solidFill>
                        <a:schemeClr val="tx1"/>
                      </a:solidFill>
                    </a:rPr>
                    <a:t>3900 Byte</a:t>
                  </a:r>
                </a:p>
              </p:txBody>
            </p:sp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71589601-8D0D-8709-A33C-7D37690C0A0D}"/>
                    </a:ext>
                  </a:extLst>
                </p:cNvPr>
                <p:cNvSpPr txBox="1"/>
                <p:nvPr/>
              </p:nvSpPr>
              <p:spPr>
                <a:xfrm>
                  <a:off x="503855" y="5388428"/>
                  <a:ext cx="1853793" cy="954107"/>
                </a:xfrm>
                <a:prstGeom prst="rect">
                  <a:avLst/>
                </a:prstGeom>
                <a:solidFill>
                  <a:schemeClr val="accent2"/>
                </a:solidFill>
                <a:ln w="1905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>
                      <a:solidFill>
                        <a:schemeClr val="bg1"/>
                      </a:solidFill>
                    </a:rPr>
                    <a:t>is_free = </a:t>
                  </a:r>
                  <a:r>
                    <a:rPr lang="en-US" sz="1400" dirty="0">
                      <a:solidFill>
                        <a:srgbClr val="FFFF00"/>
                      </a:solidFill>
                    </a:rPr>
                    <a:t>TRUE</a:t>
                  </a:r>
                </a:p>
                <a:p>
                  <a:pPr algn="ctr"/>
                  <a:r>
                    <a:rPr lang="en-US" sz="1400" dirty="0">
                      <a:solidFill>
                        <a:schemeClr val="bg1"/>
                      </a:solidFill>
                    </a:rPr>
                    <a:t>block_size = 20</a:t>
                  </a:r>
                </a:p>
                <a:p>
                  <a:pPr algn="ctr"/>
                  <a:r>
                    <a:rPr lang="en-US" sz="1400" dirty="0">
                      <a:solidFill>
                        <a:schemeClr val="bg1"/>
                      </a:solidFill>
                    </a:rPr>
                    <a:t>prev_block = nil</a:t>
                  </a:r>
                </a:p>
                <a:p>
                  <a:pPr algn="ctr"/>
                  <a:r>
                    <a:rPr lang="en-US" sz="1400" dirty="0">
                      <a:solidFill>
                        <a:schemeClr val="bg1"/>
                      </a:solidFill>
                    </a:rPr>
                    <a:t>  next_block = MB2  </a:t>
                  </a:r>
                </a:p>
              </p:txBody>
            </p:sp>
          </p:grp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BC27B28-2149-6B1C-6EC1-3664364F644F}"/>
                  </a:ext>
                </a:extLst>
              </p:cNvPr>
              <p:cNvSpPr txBox="1"/>
              <p:nvPr/>
            </p:nvSpPr>
            <p:spPr>
              <a:xfrm>
                <a:off x="3903998" y="3742507"/>
                <a:ext cx="1616601" cy="954107"/>
              </a:xfrm>
              <a:prstGeom prst="rect">
                <a:avLst/>
              </a:prstGeom>
              <a:solidFill>
                <a:schemeClr val="accent2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is_free = TRUE</a:t>
                </a:r>
              </a:p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block_size = 32</a:t>
                </a:r>
              </a:p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prev_block = MB1</a:t>
                </a:r>
              </a:p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  next_block = MB3  </a:t>
                </a: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639BF397-0C2D-AEB6-1BE0-6E797A729449}"/>
                  </a:ext>
                </a:extLst>
              </p:cNvPr>
              <p:cNvSpPr/>
              <p:nvPr/>
            </p:nvSpPr>
            <p:spPr>
              <a:xfrm>
                <a:off x="3903998" y="4697780"/>
                <a:ext cx="1613990" cy="690646"/>
              </a:xfrm>
              <a:prstGeom prst="rect">
                <a:avLst/>
              </a:prstGeom>
              <a:solidFill>
                <a:srgbClr val="CCD2D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20 Byte</a:t>
                </a:r>
              </a:p>
            </p:txBody>
          </p:sp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D16C11F-B6D1-7A76-B729-521BCD3DF287}"/>
                </a:ext>
              </a:extLst>
            </p:cNvPr>
            <p:cNvSpPr/>
            <p:nvPr/>
          </p:nvSpPr>
          <p:spPr>
            <a:xfrm>
              <a:off x="7546552" y="3073159"/>
              <a:ext cx="1613990" cy="690646"/>
            </a:xfrm>
            <a:prstGeom prst="rect">
              <a:avLst/>
            </a:prstGeom>
            <a:solidFill>
              <a:srgbClr val="CCD2D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32 Byte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89F0284-2255-B1B8-1989-1C503FA4E93E}"/>
                </a:ext>
              </a:extLst>
            </p:cNvPr>
            <p:cNvSpPr txBox="1"/>
            <p:nvPr/>
          </p:nvSpPr>
          <p:spPr>
            <a:xfrm>
              <a:off x="7546553" y="2118469"/>
              <a:ext cx="1613990" cy="954107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is_free = FALSE</a:t>
              </a:r>
            </a:p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block_size = 3900</a:t>
              </a:r>
            </a:p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prev_block = MB2</a:t>
              </a:r>
            </a:p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  next_block = nil  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8427127-3B79-FD72-74E6-992A73433317}"/>
              </a:ext>
            </a:extLst>
          </p:cNvPr>
          <p:cNvGrpSpPr/>
          <p:nvPr/>
        </p:nvGrpSpPr>
        <p:grpSpPr>
          <a:xfrm>
            <a:off x="8573777" y="466996"/>
            <a:ext cx="1613991" cy="5936653"/>
            <a:chOff x="7546552" y="405881"/>
            <a:chExt cx="1613991" cy="5936653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5ECC6880-4418-FF1C-0921-4AA0916EE739}"/>
                </a:ext>
              </a:extLst>
            </p:cNvPr>
            <p:cNvGrpSpPr/>
            <p:nvPr/>
          </p:nvGrpSpPr>
          <p:grpSpPr>
            <a:xfrm>
              <a:off x="7546553" y="405881"/>
              <a:ext cx="1613990" cy="5936653"/>
              <a:chOff x="503855" y="405882"/>
              <a:chExt cx="1853793" cy="5936653"/>
            </a:xfrm>
          </p:grpSpPr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2C850540-4ED7-94A3-9BB5-14DF92912702}"/>
                  </a:ext>
                </a:extLst>
              </p:cNvPr>
              <p:cNvSpPr/>
              <p:nvPr/>
            </p:nvSpPr>
            <p:spPr>
              <a:xfrm>
                <a:off x="503855" y="405882"/>
                <a:ext cx="1853793" cy="1711422"/>
              </a:xfrm>
              <a:prstGeom prst="rect">
                <a:avLst/>
              </a:prstGeom>
              <a:solidFill>
                <a:srgbClr val="CCD2D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3900 Byte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7B091DD-1581-B480-57AB-5B1BD2FA4720}"/>
                  </a:ext>
                </a:extLst>
              </p:cNvPr>
              <p:cNvSpPr txBox="1"/>
              <p:nvPr/>
            </p:nvSpPr>
            <p:spPr>
              <a:xfrm>
                <a:off x="503855" y="5388428"/>
                <a:ext cx="1853793" cy="954107"/>
              </a:xfrm>
              <a:prstGeom prst="rect">
                <a:avLst/>
              </a:prstGeom>
              <a:solidFill>
                <a:schemeClr val="accent2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is_free = </a:t>
                </a:r>
                <a:r>
                  <a:rPr lang="en-US" sz="1400" dirty="0">
                    <a:solidFill>
                      <a:srgbClr val="FFFF00"/>
                    </a:solidFill>
                  </a:rPr>
                  <a:t>TRUE</a:t>
                </a:r>
              </a:p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block_size = </a:t>
                </a:r>
                <a:r>
                  <a:rPr lang="en-US" sz="1400" dirty="0">
                    <a:solidFill>
                      <a:srgbClr val="FFFF00"/>
                    </a:solidFill>
                  </a:rPr>
                  <a:t>100</a:t>
                </a:r>
              </a:p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prev_block = nil</a:t>
                </a:r>
              </a:p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  next_block = </a:t>
                </a:r>
                <a:r>
                  <a:rPr lang="en-US" sz="1400" dirty="0">
                    <a:solidFill>
                      <a:srgbClr val="FFFF00"/>
                    </a:solidFill>
                  </a:rPr>
                  <a:t>MB3</a:t>
                </a:r>
                <a:r>
                  <a:rPr lang="en-US" sz="1400" dirty="0">
                    <a:solidFill>
                      <a:schemeClr val="bg1"/>
                    </a:solidFill>
                  </a:rPr>
                  <a:t>  </a:t>
                </a:r>
              </a:p>
            </p:txBody>
          </p:sp>
        </p:grp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B9BFFA4-CF70-8CA5-7B4F-D7BF81F7BB23}"/>
                </a:ext>
              </a:extLst>
            </p:cNvPr>
            <p:cNvSpPr/>
            <p:nvPr/>
          </p:nvSpPr>
          <p:spPr>
            <a:xfrm>
              <a:off x="7546552" y="3073159"/>
              <a:ext cx="1613990" cy="2308944"/>
            </a:xfrm>
            <a:prstGeom prst="rect">
              <a:avLst/>
            </a:prstGeom>
            <a:solidFill>
              <a:srgbClr val="CCD2D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100 Byte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AB372E3-2F3E-331B-594C-3B8C3F740255}"/>
                </a:ext>
              </a:extLst>
            </p:cNvPr>
            <p:cNvSpPr txBox="1"/>
            <p:nvPr/>
          </p:nvSpPr>
          <p:spPr>
            <a:xfrm>
              <a:off x="7546553" y="2118469"/>
              <a:ext cx="1613990" cy="954107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is_free = FALSE</a:t>
              </a:r>
            </a:p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block_size = 50</a:t>
              </a:r>
            </a:p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prev_block = </a:t>
              </a:r>
              <a:r>
                <a:rPr lang="en-US" sz="1400" dirty="0">
                  <a:solidFill>
                    <a:srgbClr val="FFFF00"/>
                  </a:solidFill>
                </a:rPr>
                <a:t>MB1</a:t>
              </a:r>
            </a:p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  next_block = nil  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55D6829-F988-3F67-407F-4FDF2EB7EF10}"/>
              </a:ext>
            </a:extLst>
          </p:cNvPr>
          <p:cNvGrpSpPr/>
          <p:nvPr/>
        </p:nvGrpSpPr>
        <p:grpSpPr>
          <a:xfrm>
            <a:off x="3136760" y="3114048"/>
            <a:ext cx="1526832" cy="647674"/>
            <a:chOff x="3290863" y="3362058"/>
            <a:chExt cx="1526832" cy="647674"/>
          </a:xfrm>
        </p:grpSpPr>
        <p:sp>
          <p:nvSpPr>
            <p:cNvPr id="32" name="Arrow: Right 31">
              <a:extLst>
                <a:ext uri="{FF2B5EF4-FFF2-40B4-BE49-F238E27FC236}">
                  <a16:creationId xmlns:a16="http://schemas.microsoft.com/office/drawing/2014/main" id="{95E675AA-671C-523C-67AB-749D70F763E1}"/>
                </a:ext>
              </a:extLst>
            </p:cNvPr>
            <p:cNvSpPr/>
            <p:nvPr/>
          </p:nvSpPr>
          <p:spPr>
            <a:xfrm>
              <a:off x="3353189" y="3541042"/>
              <a:ext cx="1464506" cy="468690"/>
            </a:xfrm>
            <a:prstGeom prst="rightArrow">
              <a:avLst/>
            </a:prstGeom>
            <a:solidFill>
              <a:srgbClr val="E7EAED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2A0E20D-AA88-465A-3B53-284DCAA140F1}"/>
                </a:ext>
              </a:extLst>
            </p:cNvPr>
            <p:cNvSpPr txBox="1"/>
            <p:nvPr/>
          </p:nvSpPr>
          <p:spPr>
            <a:xfrm>
              <a:off x="3290863" y="3362058"/>
              <a:ext cx="1169637" cy="3212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758952">
                <a:spcAft>
                  <a:spcPts val="600"/>
                </a:spcAft>
              </a:pPr>
              <a:r>
                <a:rPr lang="en-US" sz="1494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Xfree(</a:t>
              </a:r>
              <a:r>
                <a:rPr lang="en-US" sz="1494" dirty="0"/>
                <a:t>A1</a:t>
              </a:r>
              <a:r>
                <a:rPr lang="en-US" sz="1494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)</a:t>
              </a:r>
              <a:endParaRPr lang="en-US" dirty="0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49BCC37-E04C-2DCC-0753-3EB297797E79}"/>
              </a:ext>
            </a:extLst>
          </p:cNvPr>
          <p:cNvGrpSpPr/>
          <p:nvPr/>
        </p:nvGrpSpPr>
        <p:grpSpPr>
          <a:xfrm>
            <a:off x="6705549" y="3085556"/>
            <a:ext cx="1994314" cy="1779718"/>
            <a:chOff x="7019488" y="3380404"/>
            <a:chExt cx="1994314" cy="1779718"/>
          </a:xfrm>
        </p:grpSpPr>
        <p:sp>
          <p:nvSpPr>
            <p:cNvPr id="35" name="Arrow: Right 34">
              <a:extLst>
                <a:ext uri="{FF2B5EF4-FFF2-40B4-BE49-F238E27FC236}">
                  <a16:creationId xmlns:a16="http://schemas.microsoft.com/office/drawing/2014/main" id="{5FBB9481-5D59-5487-34A6-B5C250E546F2}"/>
                </a:ext>
              </a:extLst>
            </p:cNvPr>
            <p:cNvSpPr/>
            <p:nvPr/>
          </p:nvSpPr>
          <p:spPr>
            <a:xfrm>
              <a:off x="7074199" y="3587880"/>
              <a:ext cx="1677805" cy="468690"/>
            </a:xfrm>
            <a:prstGeom prst="rightArrow">
              <a:avLst/>
            </a:prstGeom>
            <a:solidFill>
              <a:srgbClr val="E7EAED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E0BC969-7C91-60A5-8687-E09860338F2C}"/>
                </a:ext>
              </a:extLst>
            </p:cNvPr>
            <p:cNvSpPr txBox="1"/>
            <p:nvPr/>
          </p:nvSpPr>
          <p:spPr>
            <a:xfrm>
              <a:off x="7019488" y="3380404"/>
              <a:ext cx="1994314" cy="1779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758952">
                <a:spcAft>
                  <a:spcPts val="600"/>
                </a:spcAft>
              </a:pPr>
              <a:r>
                <a:rPr lang="en-US" sz="1494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Merging </a:t>
              </a:r>
            </a:p>
            <a:p>
              <a:pPr defTabSz="758952">
                <a:spcAft>
                  <a:spcPts val="600"/>
                </a:spcAft>
              </a:pPr>
              <a:endParaRPr lang="en-US" sz="1494" dirty="0"/>
            </a:p>
            <a:p>
              <a:pPr defTabSz="758952">
                <a:spcAft>
                  <a:spcPts val="600"/>
                </a:spcAft>
              </a:pPr>
              <a:r>
                <a:rPr lang="en-US" sz="1494" dirty="0"/>
                <a:t>Pointer Adjustment</a:t>
              </a:r>
            </a:p>
            <a:p>
              <a:pPr defTabSz="758952">
                <a:spcAft>
                  <a:spcPts val="600"/>
                </a:spcAft>
              </a:pPr>
              <a:r>
                <a:rPr lang="en-US" sz="1494" dirty="0"/>
                <a:t>(No MB2)</a:t>
              </a:r>
            </a:p>
            <a:p>
              <a:pPr defTabSz="758952">
                <a:spcAft>
                  <a:spcPts val="600"/>
                </a:spcAft>
              </a:pPr>
              <a:r>
                <a:rPr lang="en-US" sz="1494" dirty="0"/>
                <a:t>Two Pointers need to be updated</a:t>
              </a:r>
              <a:endParaRPr lang="en-US" dirty="0"/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FC52695E-6494-9A89-C5C5-D71D4A3447D9}"/>
              </a:ext>
            </a:extLst>
          </p:cNvPr>
          <p:cNvSpPr txBox="1"/>
          <p:nvPr/>
        </p:nvSpPr>
        <p:spPr>
          <a:xfrm>
            <a:off x="599662" y="5759634"/>
            <a:ext cx="576144" cy="321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58952">
              <a:spcAft>
                <a:spcPts val="600"/>
              </a:spcAft>
            </a:pPr>
            <a:r>
              <a:rPr lang="en-US" sz="1494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MB1</a:t>
            </a:r>
            <a:endParaRPr 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B97A6A1-94FC-67F3-D877-8DDD494A88C7}"/>
              </a:ext>
            </a:extLst>
          </p:cNvPr>
          <p:cNvSpPr txBox="1"/>
          <p:nvPr/>
        </p:nvSpPr>
        <p:spPr>
          <a:xfrm>
            <a:off x="599662" y="4112452"/>
            <a:ext cx="576144" cy="321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58952">
              <a:spcAft>
                <a:spcPts val="600"/>
              </a:spcAft>
            </a:pPr>
            <a:r>
              <a:rPr lang="en-US" sz="1494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MB2</a:t>
            </a:r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549450F-D8E7-2E5A-C85E-BD9E569FD054}"/>
              </a:ext>
            </a:extLst>
          </p:cNvPr>
          <p:cNvSpPr txBox="1"/>
          <p:nvPr/>
        </p:nvSpPr>
        <p:spPr>
          <a:xfrm>
            <a:off x="599662" y="2489676"/>
            <a:ext cx="576144" cy="321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58952">
              <a:spcAft>
                <a:spcPts val="600"/>
              </a:spcAft>
            </a:pPr>
            <a:r>
              <a:rPr lang="en-US" sz="1494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MB3</a:t>
            </a:r>
            <a:endParaRPr lang="en-US" dirty="0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8A1C032-4D91-5CA9-C65D-A277665755EE}"/>
              </a:ext>
            </a:extLst>
          </p:cNvPr>
          <p:cNvCxnSpPr>
            <a:cxnSpLocks/>
          </p:cNvCxnSpPr>
          <p:nvPr/>
        </p:nvCxnSpPr>
        <p:spPr>
          <a:xfrm>
            <a:off x="2789796" y="5443218"/>
            <a:ext cx="25870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3DD1DBDD-C793-E785-64B0-60DB827A97A0}"/>
              </a:ext>
            </a:extLst>
          </p:cNvPr>
          <p:cNvCxnSpPr>
            <a:cxnSpLocks/>
          </p:cNvCxnSpPr>
          <p:nvPr/>
        </p:nvCxnSpPr>
        <p:spPr>
          <a:xfrm>
            <a:off x="2789796" y="3818597"/>
            <a:ext cx="25870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F57F657F-41E2-619D-68A3-4A56420080AF}"/>
              </a:ext>
            </a:extLst>
          </p:cNvPr>
          <p:cNvCxnSpPr>
            <a:cxnSpLocks/>
          </p:cNvCxnSpPr>
          <p:nvPr/>
        </p:nvCxnSpPr>
        <p:spPr>
          <a:xfrm>
            <a:off x="2789796" y="2172095"/>
            <a:ext cx="25870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71984D87-38E6-8802-2B43-6656202E9FEB}"/>
              </a:ext>
            </a:extLst>
          </p:cNvPr>
          <p:cNvSpPr txBox="1"/>
          <p:nvPr/>
        </p:nvSpPr>
        <p:spPr>
          <a:xfrm>
            <a:off x="3031541" y="5289329"/>
            <a:ext cx="3866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A1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16019E1-EBE0-EBF8-8A33-0D9467641FF4}"/>
              </a:ext>
            </a:extLst>
          </p:cNvPr>
          <p:cNvSpPr txBox="1"/>
          <p:nvPr/>
        </p:nvSpPr>
        <p:spPr>
          <a:xfrm>
            <a:off x="3048502" y="3673125"/>
            <a:ext cx="3866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A2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74D3507-9CA8-D445-0C0C-6D71EA45F508}"/>
              </a:ext>
            </a:extLst>
          </p:cNvPr>
          <p:cNvSpPr txBox="1"/>
          <p:nvPr/>
        </p:nvSpPr>
        <p:spPr>
          <a:xfrm>
            <a:off x="3031541" y="2019057"/>
            <a:ext cx="3866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A3</a:t>
            </a:r>
          </a:p>
        </p:txBody>
      </p:sp>
    </p:spTree>
    <p:extLst>
      <p:ext uri="{BB962C8B-B14F-4D97-AF65-F5344CB8AC3E}">
        <p14:creationId xmlns:p14="http://schemas.microsoft.com/office/powerpoint/2010/main" val="204920828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1" grpId="0"/>
      <p:bldP spid="42" grpId="0"/>
      <p:bldP spid="50" grpId="0"/>
      <p:bldP spid="51" grpId="0"/>
      <p:bldP spid="52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B9495D4C-3D9C-EAEB-C46E-80AC02984B12}"/>
              </a:ext>
            </a:extLst>
          </p:cNvPr>
          <p:cNvGrpSpPr/>
          <p:nvPr/>
        </p:nvGrpSpPr>
        <p:grpSpPr>
          <a:xfrm>
            <a:off x="345253" y="460673"/>
            <a:ext cx="1616601" cy="5936653"/>
            <a:chOff x="7546552" y="405881"/>
            <a:chExt cx="1616601" cy="593665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2394EA1B-484A-0174-6690-DDE8BBC5D316}"/>
                </a:ext>
              </a:extLst>
            </p:cNvPr>
            <p:cNvGrpSpPr/>
            <p:nvPr/>
          </p:nvGrpSpPr>
          <p:grpSpPr>
            <a:xfrm>
              <a:off x="7546552" y="405881"/>
              <a:ext cx="1616601" cy="5936653"/>
              <a:chOff x="3903998" y="405881"/>
              <a:chExt cx="1616601" cy="5936653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EFF14823-3A7D-A850-E0D1-FD7C23902081}"/>
                  </a:ext>
                </a:extLst>
              </p:cNvPr>
              <p:cNvGrpSpPr/>
              <p:nvPr/>
            </p:nvGrpSpPr>
            <p:grpSpPr>
              <a:xfrm>
                <a:off x="3903999" y="405881"/>
                <a:ext cx="1613990" cy="5936653"/>
                <a:chOff x="503855" y="405882"/>
                <a:chExt cx="1853793" cy="5936653"/>
              </a:xfrm>
            </p:grpSpPr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87A4EFF9-F0DF-B8B1-437A-8286E0C8F732}"/>
                    </a:ext>
                  </a:extLst>
                </p:cNvPr>
                <p:cNvSpPr/>
                <p:nvPr/>
              </p:nvSpPr>
              <p:spPr>
                <a:xfrm>
                  <a:off x="503855" y="405882"/>
                  <a:ext cx="1853793" cy="1711422"/>
                </a:xfrm>
                <a:prstGeom prst="rect">
                  <a:avLst/>
                </a:prstGeom>
                <a:solidFill>
                  <a:srgbClr val="CCD2D8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>
                      <a:solidFill>
                        <a:schemeClr val="tx1"/>
                      </a:solidFill>
                    </a:rPr>
                    <a:t>3900 Byte</a:t>
                  </a:r>
                </a:p>
              </p:txBody>
            </p:sp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7715BB11-8928-4986-4716-006EB6422C73}"/>
                    </a:ext>
                  </a:extLst>
                </p:cNvPr>
                <p:cNvSpPr txBox="1"/>
                <p:nvPr/>
              </p:nvSpPr>
              <p:spPr>
                <a:xfrm>
                  <a:off x="503855" y="5388428"/>
                  <a:ext cx="1853793" cy="954107"/>
                </a:xfrm>
                <a:prstGeom prst="rect">
                  <a:avLst/>
                </a:prstGeom>
                <a:solidFill>
                  <a:schemeClr val="accent2"/>
                </a:solidFill>
                <a:ln w="1905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>
                      <a:solidFill>
                        <a:schemeClr val="bg1"/>
                      </a:solidFill>
                    </a:rPr>
                    <a:t>is_free = </a:t>
                  </a:r>
                  <a:r>
                    <a:rPr lang="en-US" sz="1400" dirty="0">
                      <a:solidFill>
                        <a:srgbClr val="FFFF00"/>
                      </a:solidFill>
                    </a:rPr>
                    <a:t>TRUE</a:t>
                  </a:r>
                </a:p>
                <a:p>
                  <a:pPr algn="ctr"/>
                  <a:r>
                    <a:rPr lang="en-US" sz="1400" dirty="0">
                      <a:solidFill>
                        <a:schemeClr val="bg1"/>
                      </a:solidFill>
                    </a:rPr>
                    <a:t>block_size = 20</a:t>
                  </a:r>
                </a:p>
                <a:p>
                  <a:pPr algn="ctr"/>
                  <a:r>
                    <a:rPr lang="en-US" sz="1400" dirty="0">
                      <a:solidFill>
                        <a:schemeClr val="bg1"/>
                      </a:solidFill>
                    </a:rPr>
                    <a:t>prev_block = nil</a:t>
                  </a:r>
                </a:p>
                <a:p>
                  <a:pPr algn="ctr"/>
                  <a:r>
                    <a:rPr lang="en-US" sz="1400" dirty="0">
                      <a:solidFill>
                        <a:schemeClr val="bg1"/>
                      </a:solidFill>
                    </a:rPr>
                    <a:t>  next_block = MB2  </a:t>
                  </a:r>
                </a:p>
              </p:txBody>
            </p:sp>
          </p:grp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D87F3B4-4658-4A18-9EAB-738333DE644A}"/>
                  </a:ext>
                </a:extLst>
              </p:cNvPr>
              <p:cNvSpPr txBox="1"/>
              <p:nvPr/>
            </p:nvSpPr>
            <p:spPr>
              <a:xfrm>
                <a:off x="3903998" y="3742507"/>
                <a:ext cx="1616601" cy="954107"/>
              </a:xfrm>
              <a:prstGeom prst="rect">
                <a:avLst/>
              </a:prstGeom>
              <a:solidFill>
                <a:schemeClr val="accent2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is_free = TRUE</a:t>
                </a:r>
              </a:p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block_size = 32</a:t>
                </a:r>
              </a:p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prev_block = MB1</a:t>
                </a:r>
              </a:p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  next_block = MB3  </a:t>
                </a: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93324700-07B6-2E31-6923-7144FD529AF9}"/>
                  </a:ext>
                </a:extLst>
              </p:cNvPr>
              <p:cNvSpPr/>
              <p:nvPr/>
            </p:nvSpPr>
            <p:spPr>
              <a:xfrm>
                <a:off x="3903998" y="4697780"/>
                <a:ext cx="1613990" cy="690646"/>
              </a:xfrm>
              <a:prstGeom prst="rect">
                <a:avLst/>
              </a:prstGeom>
              <a:solidFill>
                <a:srgbClr val="CCD2D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20 Byte</a:t>
                </a:r>
              </a:p>
            </p:txBody>
          </p:sp>
        </p:grp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733F12A-6E86-E26D-D549-D784831287CF}"/>
                </a:ext>
              </a:extLst>
            </p:cNvPr>
            <p:cNvSpPr/>
            <p:nvPr/>
          </p:nvSpPr>
          <p:spPr>
            <a:xfrm>
              <a:off x="7546552" y="3073159"/>
              <a:ext cx="1613990" cy="690646"/>
            </a:xfrm>
            <a:prstGeom prst="rect">
              <a:avLst/>
            </a:prstGeom>
            <a:solidFill>
              <a:srgbClr val="CCD2D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32 Byte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494628A-A028-3F93-7C03-970292461F2D}"/>
                </a:ext>
              </a:extLst>
            </p:cNvPr>
            <p:cNvSpPr txBox="1"/>
            <p:nvPr/>
          </p:nvSpPr>
          <p:spPr>
            <a:xfrm>
              <a:off x="7546553" y="2118469"/>
              <a:ext cx="1613990" cy="954107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is_free = FALSE</a:t>
              </a:r>
            </a:p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block_size = 3900</a:t>
              </a:r>
            </a:p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prev_block = MB2</a:t>
              </a:r>
            </a:p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  next_block = nil  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838C4F7-CA4C-7806-52F1-FA601E78BD9F}"/>
              </a:ext>
            </a:extLst>
          </p:cNvPr>
          <p:cNvGrpSpPr/>
          <p:nvPr/>
        </p:nvGrpSpPr>
        <p:grpSpPr>
          <a:xfrm>
            <a:off x="3908472" y="466996"/>
            <a:ext cx="1613991" cy="5936653"/>
            <a:chOff x="7546552" y="405881"/>
            <a:chExt cx="1613991" cy="5936653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D0C833EE-1277-960E-28A8-055551A7F977}"/>
                </a:ext>
              </a:extLst>
            </p:cNvPr>
            <p:cNvGrpSpPr/>
            <p:nvPr/>
          </p:nvGrpSpPr>
          <p:grpSpPr>
            <a:xfrm>
              <a:off x="7546553" y="405881"/>
              <a:ext cx="1613990" cy="5936653"/>
              <a:chOff x="503855" y="405882"/>
              <a:chExt cx="1853793" cy="5936653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269E07BC-3515-4671-11B4-B3ECA38ED2EF}"/>
                  </a:ext>
                </a:extLst>
              </p:cNvPr>
              <p:cNvSpPr/>
              <p:nvPr/>
            </p:nvSpPr>
            <p:spPr>
              <a:xfrm>
                <a:off x="503855" y="405882"/>
                <a:ext cx="1853793" cy="1711422"/>
              </a:xfrm>
              <a:prstGeom prst="rect">
                <a:avLst/>
              </a:prstGeom>
              <a:solidFill>
                <a:srgbClr val="CCD2D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3900 Byte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6F2DE91-C9B9-753A-7EF6-A0200ACF193F}"/>
                  </a:ext>
                </a:extLst>
              </p:cNvPr>
              <p:cNvSpPr txBox="1"/>
              <p:nvPr/>
            </p:nvSpPr>
            <p:spPr>
              <a:xfrm>
                <a:off x="503855" y="5388428"/>
                <a:ext cx="1853793" cy="954107"/>
              </a:xfrm>
              <a:prstGeom prst="rect">
                <a:avLst/>
              </a:prstGeom>
              <a:solidFill>
                <a:schemeClr val="accent2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is_free = </a:t>
                </a:r>
                <a:r>
                  <a:rPr lang="en-US" sz="1400" dirty="0">
                    <a:solidFill>
                      <a:srgbClr val="FFFF00"/>
                    </a:solidFill>
                  </a:rPr>
                  <a:t>TRUE</a:t>
                </a:r>
              </a:p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block_size = </a:t>
                </a:r>
                <a:r>
                  <a:rPr lang="en-US" sz="1400" dirty="0">
                    <a:solidFill>
                      <a:srgbClr val="FFFF00"/>
                    </a:solidFill>
                  </a:rPr>
                  <a:t>100</a:t>
                </a:r>
              </a:p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prev_block = nil</a:t>
                </a:r>
              </a:p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  next_block = </a:t>
                </a:r>
                <a:r>
                  <a:rPr lang="en-US" sz="1400" dirty="0">
                    <a:solidFill>
                      <a:srgbClr val="FFFF00"/>
                    </a:solidFill>
                  </a:rPr>
                  <a:t>MB3</a:t>
                </a:r>
                <a:r>
                  <a:rPr lang="en-US" sz="1400" dirty="0">
                    <a:solidFill>
                      <a:schemeClr val="bg1"/>
                    </a:solidFill>
                  </a:rPr>
                  <a:t>  </a:t>
                </a:r>
              </a:p>
            </p:txBody>
          </p:sp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66E1383-EBD4-F172-6F99-8C349D8789F5}"/>
                </a:ext>
              </a:extLst>
            </p:cNvPr>
            <p:cNvSpPr/>
            <p:nvPr/>
          </p:nvSpPr>
          <p:spPr>
            <a:xfrm>
              <a:off x="7546552" y="3073159"/>
              <a:ext cx="1613990" cy="2308944"/>
            </a:xfrm>
            <a:prstGeom prst="rect">
              <a:avLst/>
            </a:prstGeom>
            <a:solidFill>
              <a:srgbClr val="CCD2D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100 Byte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F39C19E-793F-0A52-D7BC-A74CDB77F642}"/>
                </a:ext>
              </a:extLst>
            </p:cNvPr>
            <p:cNvSpPr txBox="1"/>
            <p:nvPr/>
          </p:nvSpPr>
          <p:spPr>
            <a:xfrm>
              <a:off x="7546553" y="2118469"/>
              <a:ext cx="1613990" cy="954107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is_free = FALSE</a:t>
              </a:r>
            </a:p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block_size = 50</a:t>
              </a:r>
            </a:p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prev_block = </a:t>
              </a:r>
              <a:r>
                <a:rPr lang="en-US" sz="1400" dirty="0">
                  <a:solidFill>
                    <a:srgbClr val="FFFF00"/>
                  </a:solidFill>
                </a:rPr>
                <a:t>MB1</a:t>
              </a:r>
            </a:p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  next_block = nil  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6F0A6BB-7882-AA8F-B0D5-223886A99684}"/>
              </a:ext>
            </a:extLst>
          </p:cNvPr>
          <p:cNvGrpSpPr/>
          <p:nvPr/>
        </p:nvGrpSpPr>
        <p:grpSpPr>
          <a:xfrm>
            <a:off x="2040244" y="3085556"/>
            <a:ext cx="1994314" cy="1779718"/>
            <a:chOff x="7019488" y="3380404"/>
            <a:chExt cx="1994314" cy="1779718"/>
          </a:xfrm>
        </p:grpSpPr>
        <p:sp>
          <p:nvSpPr>
            <p:cNvPr id="20" name="Arrow: Right 19">
              <a:extLst>
                <a:ext uri="{FF2B5EF4-FFF2-40B4-BE49-F238E27FC236}">
                  <a16:creationId xmlns:a16="http://schemas.microsoft.com/office/drawing/2014/main" id="{D7333B0A-26F6-AA49-7185-CE051FBE8255}"/>
                </a:ext>
              </a:extLst>
            </p:cNvPr>
            <p:cNvSpPr/>
            <p:nvPr/>
          </p:nvSpPr>
          <p:spPr>
            <a:xfrm>
              <a:off x="7074199" y="3587880"/>
              <a:ext cx="1677805" cy="468690"/>
            </a:xfrm>
            <a:prstGeom prst="rightArrow">
              <a:avLst/>
            </a:prstGeom>
            <a:solidFill>
              <a:srgbClr val="E7EAED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8A1AAD7-CF0F-D8F7-0A09-FF819433461D}"/>
                </a:ext>
              </a:extLst>
            </p:cNvPr>
            <p:cNvSpPr txBox="1"/>
            <p:nvPr/>
          </p:nvSpPr>
          <p:spPr>
            <a:xfrm>
              <a:off x="7019488" y="3380404"/>
              <a:ext cx="1994314" cy="1779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758952">
                <a:spcAft>
                  <a:spcPts val="600"/>
                </a:spcAft>
              </a:pPr>
              <a:r>
                <a:rPr lang="en-US" sz="1494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Merging </a:t>
              </a:r>
            </a:p>
            <a:p>
              <a:pPr defTabSz="758952">
                <a:spcAft>
                  <a:spcPts val="600"/>
                </a:spcAft>
              </a:pPr>
              <a:endParaRPr lang="en-US" sz="1494" dirty="0"/>
            </a:p>
            <a:p>
              <a:pPr defTabSz="758952">
                <a:spcAft>
                  <a:spcPts val="600"/>
                </a:spcAft>
              </a:pPr>
              <a:r>
                <a:rPr lang="en-US" sz="1494" dirty="0"/>
                <a:t>Pointer Adjustment</a:t>
              </a:r>
            </a:p>
            <a:p>
              <a:pPr defTabSz="758952">
                <a:spcAft>
                  <a:spcPts val="600"/>
                </a:spcAft>
              </a:pPr>
              <a:r>
                <a:rPr lang="en-US" sz="1494" dirty="0"/>
                <a:t>(No MB2)</a:t>
              </a:r>
            </a:p>
            <a:p>
              <a:pPr defTabSz="758952">
                <a:spcAft>
                  <a:spcPts val="600"/>
                </a:spcAft>
              </a:pPr>
              <a:r>
                <a:rPr lang="en-US" sz="1494" dirty="0"/>
                <a:t>Two Pointers need to be updated</a:t>
              </a:r>
              <a:endParaRPr lang="en-US" dirty="0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94423A0A-5670-ADF7-100B-26331C1BE477}"/>
              </a:ext>
            </a:extLst>
          </p:cNvPr>
          <p:cNvSpPr txBox="1"/>
          <p:nvPr/>
        </p:nvSpPr>
        <p:spPr>
          <a:xfrm>
            <a:off x="5771130" y="659011"/>
            <a:ext cx="14225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mm.c file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578DC2C0-E088-CC57-DC46-CDCE75E33A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83" t="6625" r="4452" b="6625"/>
          <a:stretch/>
        </p:blipFill>
        <p:spPr>
          <a:xfrm>
            <a:off x="5878335" y="1120677"/>
            <a:ext cx="5968411" cy="4800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0391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999DB-6EB1-B84C-8932-DD0B55A54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842237" cy="1325563"/>
          </a:xfrm>
        </p:spPr>
        <p:txBody>
          <a:bodyPr>
            <a:normAutofit/>
          </a:bodyPr>
          <a:lstStyle/>
          <a:p>
            <a:r>
              <a:rPr lang="en" sz="5600" dirty="0">
                <a:latin typeface="Bell MT" panose="02020503060305020303" pitchFamily="18" charset="0"/>
              </a:rPr>
              <a:t>TABLE OF CONTENTS</a:t>
            </a:r>
            <a:endParaRPr lang="en-US" sz="5600" dirty="0">
              <a:latin typeface="Bell MT" panose="02020503060305020303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ECEFD9-645D-D9D7-2C86-919FF90F68B6}"/>
              </a:ext>
            </a:extLst>
          </p:cNvPr>
          <p:cNvSpPr txBox="1"/>
          <p:nvPr/>
        </p:nvSpPr>
        <p:spPr>
          <a:xfrm>
            <a:off x="838200" y="1981704"/>
            <a:ext cx="3610548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886968">
              <a:spcAft>
                <a:spcPts val="600"/>
              </a:spcAft>
            </a:pP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01</a:t>
            </a:r>
          </a:p>
          <a:p>
            <a:pPr algn="r" defTabSz="886968">
              <a:spcAft>
                <a:spcPts val="600"/>
              </a:spcAft>
            </a:pPr>
            <a:r>
              <a:rPr lang="en-US" sz="200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Phase 1 – VM Page De(allocation)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A553B9-B1FD-B467-06CD-581272C80500}"/>
              </a:ext>
            </a:extLst>
          </p:cNvPr>
          <p:cNvSpPr txBox="1"/>
          <p:nvPr/>
        </p:nvSpPr>
        <p:spPr>
          <a:xfrm>
            <a:off x="838200" y="3028309"/>
            <a:ext cx="3610548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886968">
              <a:spcAft>
                <a:spcPts val="600"/>
              </a:spcAft>
            </a:pP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02</a:t>
            </a:r>
          </a:p>
          <a:p>
            <a:pPr algn="r" defTabSz="886968">
              <a:spcAft>
                <a:spcPts val="600"/>
              </a:spcAft>
            </a:pPr>
            <a:r>
              <a:rPr lang="en-US" sz="200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Phase 2 – Page Family Registration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B61C6C-C1ED-F4F6-8BA4-E3E81B66FDF1}"/>
              </a:ext>
            </a:extLst>
          </p:cNvPr>
          <p:cNvSpPr txBox="1"/>
          <p:nvPr/>
        </p:nvSpPr>
        <p:spPr>
          <a:xfrm>
            <a:off x="838200" y="4070750"/>
            <a:ext cx="3610548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886968">
              <a:spcAft>
                <a:spcPts val="600"/>
              </a:spcAft>
            </a:pP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03</a:t>
            </a:r>
          </a:p>
          <a:p>
            <a:pPr algn="r" defTabSz="886968">
              <a:spcAft>
                <a:spcPts val="600"/>
              </a:spcAft>
            </a:pPr>
            <a:r>
              <a:rPr lang="en-US" sz="200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Phase 3 – Meta and Data Blocks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27176B-CAD0-FEF1-3B47-1FFB58F37A90}"/>
              </a:ext>
            </a:extLst>
          </p:cNvPr>
          <p:cNvSpPr txBox="1"/>
          <p:nvPr/>
        </p:nvSpPr>
        <p:spPr>
          <a:xfrm>
            <a:off x="7743252" y="1981704"/>
            <a:ext cx="3610548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86968">
              <a:spcAft>
                <a:spcPts val="600"/>
              </a:spcAft>
            </a:pP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05</a:t>
            </a:r>
          </a:p>
          <a:p>
            <a:pPr defTabSz="886968">
              <a:spcAft>
                <a:spcPts val="600"/>
              </a:spcAft>
            </a:pPr>
            <a:r>
              <a:rPr lang="en-US" sz="200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Phase 5 – VM Page Management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84CAA8-A694-CA87-B552-72E6D36566D1}"/>
              </a:ext>
            </a:extLst>
          </p:cNvPr>
          <p:cNvSpPr txBox="1"/>
          <p:nvPr/>
        </p:nvSpPr>
        <p:spPr>
          <a:xfrm>
            <a:off x="838200" y="5117355"/>
            <a:ext cx="3610548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886968">
              <a:spcAft>
                <a:spcPts val="600"/>
              </a:spcAft>
            </a:pP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04</a:t>
            </a:r>
          </a:p>
          <a:p>
            <a:pPr algn="r" defTabSz="886968">
              <a:spcAft>
                <a:spcPts val="600"/>
              </a:spcAft>
            </a:pPr>
            <a:r>
              <a:rPr lang="en-US" sz="200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Phase 4 – Block Splitting and Merging 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80ADB3-5AE1-BDC8-D47A-388211E0DBC2}"/>
              </a:ext>
            </a:extLst>
          </p:cNvPr>
          <p:cNvSpPr txBox="1"/>
          <p:nvPr/>
        </p:nvSpPr>
        <p:spPr>
          <a:xfrm>
            <a:off x="7743252" y="3028309"/>
            <a:ext cx="3610548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86968">
              <a:spcAft>
                <a:spcPts val="600"/>
              </a:spcAft>
            </a:pP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06</a:t>
            </a:r>
          </a:p>
          <a:p>
            <a:pPr defTabSz="886968">
              <a:spcAft>
                <a:spcPts val="600"/>
              </a:spcAft>
            </a:pPr>
            <a:r>
              <a:rPr lang="en-US" sz="200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Phase 6 – Free Data Block Management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7C45F4-2655-32EF-CD99-26246F587935}"/>
              </a:ext>
            </a:extLst>
          </p:cNvPr>
          <p:cNvSpPr txBox="1"/>
          <p:nvPr/>
        </p:nvSpPr>
        <p:spPr>
          <a:xfrm>
            <a:off x="7743252" y="4070751"/>
            <a:ext cx="3610548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86968">
              <a:spcAft>
                <a:spcPts val="600"/>
              </a:spcAft>
            </a:pP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07</a:t>
            </a:r>
          </a:p>
          <a:p>
            <a:pPr defTabSz="886968">
              <a:spcAft>
                <a:spcPts val="600"/>
              </a:spcAft>
            </a:pPr>
            <a:r>
              <a:rPr lang="en-US" sz="200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Phase 7 – Final Push – Implement Xmalloc &amp; Xfree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373CA7-E51A-FC87-5D0F-1BBB0ECF6B3F}"/>
              </a:ext>
            </a:extLst>
          </p:cNvPr>
          <p:cNvSpPr txBox="1"/>
          <p:nvPr/>
        </p:nvSpPr>
        <p:spPr>
          <a:xfrm>
            <a:off x="7743252" y="5121519"/>
            <a:ext cx="361054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86968">
              <a:spcAft>
                <a:spcPts val="600"/>
              </a:spcAft>
            </a:pP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08</a:t>
            </a:r>
          </a:p>
          <a:p>
            <a:pPr defTabSz="886968">
              <a:spcAft>
                <a:spcPts val="600"/>
              </a:spcAft>
            </a:pPr>
            <a:r>
              <a:rPr lang="en-US" sz="200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Phase 8 – </a:t>
            </a:r>
            <a:r>
              <a:rPr lang="en-US" sz="2000" dirty="0">
                <a:solidFill>
                  <a:schemeClr val="accent2"/>
                </a:solidFill>
              </a:rPr>
              <a:t>Implementing Xfree</a:t>
            </a:r>
            <a:endParaRPr lang="en-US" sz="2400" dirty="0">
              <a:solidFill>
                <a:schemeClr val="accent2"/>
              </a:solidFill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6171ED0-A838-1820-A2B8-953E0A81F975}"/>
              </a:ext>
            </a:extLst>
          </p:cNvPr>
          <p:cNvCxnSpPr>
            <a:cxnSpLocks/>
          </p:cNvCxnSpPr>
          <p:nvPr/>
        </p:nvCxnSpPr>
        <p:spPr>
          <a:xfrm flipH="1">
            <a:off x="2228193" y="2583023"/>
            <a:ext cx="233329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1ECAEFC-2666-2A04-AE9F-5851993B1B6B}"/>
              </a:ext>
            </a:extLst>
          </p:cNvPr>
          <p:cNvCxnSpPr>
            <a:cxnSpLocks/>
          </p:cNvCxnSpPr>
          <p:nvPr/>
        </p:nvCxnSpPr>
        <p:spPr>
          <a:xfrm flipH="1">
            <a:off x="2228193" y="2892739"/>
            <a:ext cx="233329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9C9D1F5-8121-B150-88EA-D2FB3630E907}"/>
              </a:ext>
            </a:extLst>
          </p:cNvPr>
          <p:cNvCxnSpPr>
            <a:cxnSpLocks/>
          </p:cNvCxnSpPr>
          <p:nvPr/>
        </p:nvCxnSpPr>
        <p:spPr>
          <a:xfrm flipH="1">
            <a:off x="2672368" y="5708209"/>
            <a:ext cx="62701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57074C6-F6F7-2FF3-81FC-D296AF2E3FA7}"/>
              </a:ext>
            </a:extLst>
          </p:cNvPr>
          <p:cNvCxnSpPr>
            <a:cxnSpLocks/>
          </p:cNvCxnSpPr>
          <p:nvPr/>
        </p:nvCxnSpPr>
        <p:spPr>
          <a:xfrm flipH="1">
            <a:off x="2672368" y="6006234"/>
            <a:ext cx="62701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FADD4C7-FBBF-FF48-1A34-EAD03AF12E3E}"/>
              </a:ext>
            </a:extLst>
          </p:cNvPr>
          <p:cNvCxnSpPr>
            <a:cxnSpLocks/>
          </p:cNvCxnSpPr>
          <p:nvPr/>
        </p:nvCxnSpPr>
        <p:spPr>
          <a:xfrm flipH="1">
            <a:off x="1828800" y="3612500"/>
            <a:ext cx="273269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36E3881-8E77-760F-E05B-6F41FE632706}"/>
              </a:ext>
            </a:extLst>
          </p:cNvPr>
          <p:cNvCxnSpPr>
            <a:cxnSpLocks/>
          </p:cNvCxnSpPr>
          <p:nvPr/>
        </p:nvCxnSpPr>
        <p:spPr>
          <a:xfrm flipH="1">
            <a:off x="1828800" y="3942182"/>
            <a:ext cx="273269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06D18B4-212B-3F7D-5DCC-21248E594943}"/>
              </a:ext>
            </a:extLst>
          </p:cNvPr>
          <p:cNvCxnSpPr>
            <a:cxnSpLocks/>
          </p:cNvCxnSpPr>
          <p:nvPr/>
        </p:nvCxnSpPr>
        <p:spPr>
          <a:xfrm flipH="1">
            <a:off x="1716058" y="4679300"/>
            <a:ext cx="273269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228B29B-D62A-1AEE-60EB-104D9E502E30}"/>
              </a:ext>
            </a:extLst>
          </p:cNvPr>
          <p:cNvCxnSpPr>
            <a:cxnSpLocks/>
          </p:cNvCxnSpPr>
          <p:nvPr/>
        </p:nvCxnSpPr>
        <p:spPr>
          <a:xfrm flipH="1">
            <a:off x="1716058" y="5008982"/>
            <a:ext cx="273269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DF4E0605-56E1-BA83-69D3-B2D6DDEDDF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991" b="94907" l="10000" r="90000">
                        <a14:foregroundMark x1="46615" y1="8241" x2="52292" y2="7083"/>
                        <a14:foregroundMark x1="52292" y1="7083" x2="54870" y2="9491"/>
                        <a14:foregroundMark x1="45000" y1="87963" x2="40182" y2="90833"/>
                        <a14:foregroundMark x1="56875" y1="84861" x2="59688" y2="90880"/>
                        <a14:foregroundMark x1="59688" y1="90880" x2="64427" y2="91204"/>
                        <a14:foregroundMark x1="45313" y1="90556" x2="36458" y2="91111"/>
                        <a14:foregroundMark x1="36458" y1="91111" x2="40807" y2="94722"/>
                        <a14:foregroundMark x1="57031" y1="91389" x2="61380" y2="94907"/>
                        <a14:foregroundMark x1="61380" y1="94907" x2="57396" y2="92037"/>
                        <a14:foregroundMark x1="57396" y1="92037" x2="57109" y2="91389"/>
                        <a14:backgroundMark x1="45156" y1="92454" x2="45156" y2="92454"/>
                        <a14:backgroundMark x1="44635" y1="93704" x2="44635" y2="93704"/>
                        <a14:backgroundMark x1="44714" y1="93704" x2="44714" y2="93704"/>
                        <a14:backgroundMark x1="44766" y1="93287" x2="44766" y2="93287"/>
                        <a14:backgroundMark x1="44922" y1="92731" x2="44922" y2="92731"/>
                        <a14:backgroundMark x1="44479" y1="93704" x2="44479" y2="93704"/>
                        <a14:backgroundMark x1="30339" y1="90417" x2="30339" y2="90417"/>
                        <a14:backgroundMark x1="30052" y1="90324" x2="30052" y2="90324"/>
                        <a14:backgroundMark x1="44479" y1="94259" x2="44479" y2="94259"/>
                        <a14:backgroundMark x1="44818" y1="93704" x2="44818" y2="93704"/>
                        <a14:backgroundMark x1="45026" y1="92870" x2="45026" y2="92870"/>
                        <a14:backgroundMark x1="45026" y1="92130" x2="45026" y2="92130"/>
                        <a14:backgroundMark x1="44844" y1="92731" x2="44844" y2="92731"/>
                        <a14:backgroundMark x1="45156" y1="92130" x2="45156" y2="92130"/>
                        <a14:backgroundMark x1="45078" y1="91667" x2="45078" y2="91667"/>
                        <a14:backgroundMark x1="45052" y1="91806" x2="45052" y2="91806"/>
                        <a14:backgroundMark x1="65755" y1="91250" x2="65755" y2="91250"/>
                        <a14:backgroundMark x1="65755" y1="91250" x2="65443" y2="90556"/>
                        <a14:backgroundMark x1="64948" y1="91204" x2="65391" y2="9083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372094" y="2451997"/>
            <a:ext cx="5447813" cy="3237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68115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" dur="600" fill="hold"/>
                                        <p:tgtEl>
                                          <p:spTgt spid="22"/>
                                        </p:tgtEl>
                                      </p:cBhvr>
                                      <p:by x="45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6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5" dur="600" fill="hold"/>
                                        <p:tgtEl>
                                          <p:spTgt spid="23"/>
                                        </p:tgtEl>
                                      </p:cBhvr>
                                      <p:by x="45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DFED8A-E934-C0CE-C470-AB2BA71B2A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6502" y="2405894"/>
            <a:ext cx="5754896" cy="3197464"/>
          </a:xfrm>
        </p:spPr>
        <p:txBody>
          <a:bodyPr anchor="t">
            <a:normAutofit/>
          </a:bodyPr>
          <a:lstStyle/>
          <a:p>
            <a:pPr marL="0" indent="0" defTabSz="886968">
              <a:spcAft>
                <a:spcPts val="600"/>
              </a:spcAft>
              <a:buNone/>
            </a:pPr>
            <a:r>
              <a:rPr lang="en-US" sz="2800" b="1" kern="1200" dirty="0">
                <a:solidFill>
                  <a:schemeClr val="tx1"/>
                </a:solidFill>
                <a:latin typeface="Bell MT" panose="02020503060305020303" pitchFamily="18" charset="0"/>
              </a:rPr>
              <a:t>05</a:t>
            </a:r>
          </a:p>
          <a:p>
            <a:pPr marL="0" indent="0" defTabSz="886968">
              <a:spcAft>
                <a:spcPts val="600"/>
              </a:spcAft>
              <a:buNone/>
            </a:pPr>
            <a:r>
              <a:rPr lang="en-US" sz="2800" kern="1200" dirty="0">
                <a:solidFill>
                  <a:schemeClr val="accent2"/>
                </a:solidFill>
                <a:latin typeface="Bell MT" panose="02020503060305020303" pitchFamily="18" charset="0"/>
              </a:rPr>
              <a:t>Phase 5 – VM Page Management</a:t>
            </a:r>
            <a:endParaRPr lang="en-US" sz="3200" dirty="0">
              <a:solidFill>
                <a:schemeClr val="accent2"/>
              </a:solidFill>
              <a:latin typeface="Bell MT" panose="02020503060305020303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0A66544-5CF0-1ACA-99F9-5772F23058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991" b="94907" l="10000" r="90000">
                        <a14:foregroundMark x1="46615" y1="8241" x2="52292" y2="7083"/>
                        <a14:foregroundMark x1="52292" y1="7083" x2="54870" y2="9491"/>
                        <a14:foregroundMark x1="45000" y1="87963" x2="40182" y2="90833"/>
                        <a14:foregroundMark x1="56875" y1="84861" x2="59688" y2="90880"/>
                        <a14:foregroundMark x1="59688" y1="90880" x2="64427" y2="91204"/>
                        <a14:foregroundMark x1="45313" y1="90556" x2="36458" y2="91111"/>
                        <a14:foregroundMark x1="36458" y1="91111" x2="40807" y2="94722"/>
                        <a14:foregroundMark x1="57031" y1="91389" x2="61380" y2="94907"/>
                        <a14:foregroundMark x1="61380" y1="94907" x2="57396" y2="92037"/>
                        <a14:foregroundMark x1="57396" y1="92037" x2="57109" y2="91389"/>
                        <a14:backgroundMark x1="45156" y1="92454" x2="45156" y2="92454"/>
                        <a14:backgroundMark x1="44635" y1="93704" x2="44635" y2="93704"/>
                        <a14:backgroundMark x1="44714" y1="93704" x2="44714" y2="93704"/>
                        <a14:backgroundMark x1="44766" y1="93287" x2="44766" y2="93287"/>
                        <a14:backgroundMark x1="44922" y1="92731" x2="44922" y2="92731"/>
                        <a14:backgroundMark x1="44479" y1="93704" x2="44479" y2="93704"/>
                        <a14:backgroundMark x1="30339" y1="90417" x2="30339" y2="90417"/>
                        <a14:backgroundMark x1="30052" y1="90324" x2="30052" y2="90324"/>
                        <a14:backgroundMark x1="44479" y1="94259" x2="44479" y2="94259"/>
                        <a14:backgroundMark x1="44818" y1="93704" x2="44818" y2="93704"/>
                        <a14:backgroundMark x1="45026" y1="92870" x2="45026" y2="92870"/>
                        <a14:backgroundMark x1="45026" y1="92130" x2="45026" y2="92130"/>
                        <a14:backgroundMark x1="44844" y1="92731" x2="44844" y2="92731"/>
                        <a14:backgroundMark x1="45156" y1="92130" x2="45156" y2="92130"/>
                        <a14:backgroundMark x1="45078" y1="91667" x2="45078" y2="91667"/>
                        <a14:backgroundMark x1="45052" y1="91806" x2="45052" y2="91806"/>
                        <a14:backgroundMark x1="65755" y1="91250" x2="65755" y2="91250"/>
                        <a14:backgroundMark x1="65755" y1="91250" x2="65443" y2="90556"/>
                        <a14:backgroundMark x1="64948" y1="91204" x2="65391" y2="9083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336389" y="694532"/>
            <a:ext cx="8308792" cy="5011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1270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4CB9A63-6D36-9956-DB41-33E99113ECFD}"/>
              </a:ext>
            </a:extLst>
          </p:cNvPr>
          <p:cNvSpPr txBox="1"/>
          <p:nvPr/>
        </p:nvSpPr>
        <p:spPr>
          <a:xfrm>
            <a:off x="683305" y="1497204"/>
            <a:ext cx="5412696" cy="444377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When </a:t>
            </a:r>
            <a:r>
              <a:rPr lang="en-US" b="1" dirty="0"/>
              <a:t>LMM</a:t>
            </a:r>
            <a:r>
              <a:rPr lang="en-US" dirty="0"/>
              <a:t> request a VM page(Data VM page), From kernel (</a:t>
            </a:r>
            <a:r>
              <a:rPr lang="en-US" i="1" dirty="0">
                <a:solidFill>
                  <a:schemeClr val="accent6"/>
                </a:solidFill>
              </a:rPr>
              <a:t>mm_get_new_vm_page_from_kernel()</a:t>
            </a:r>
            <a:r>
              <a:rPr lang="en-US" dirty="0"/>
              <a:t>), LMM Need to perform operations on this VM page: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Allocation of Data block.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Deallocation of Data block.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If page is completely free, return to kernel.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If page is exhausted of VM pages.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Collect certain statistics.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We need a Data structure which would enable </a:t>
            </a:r>
            <a:r>
              <a:rPr lang="en-US" b="1" dirty="0"/>
              <a:t>LMM</a:t>
            </a:r>
            <a:r>
              <a:rPr lang="en-US" dirty="0"/>
              <a:t> to manipulate/organize </a:t>
            </a:r>
            <a:r>
              <a:rPr lang="en-US" b="1" dirty="0"/>
              <a:t>Data VM page.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i="1" dirty="0"/>
              <a:t>vm_page_t </a:t>
            </a:r>
            <a:r>
              <a:rPr lang="en-US" dirty="0"/>
              <a:t>is a data structure used to represent a single Data VM page.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4A839C0-D3CD-9C7B-637B-E0D7922D56AB}"/>
              </a:ext>
            </a:extLst>
          </p:cNvPr>
          <p:cNvGrpSpPr/>
          <p:nvPr/>
        </p:nvGrpSpPr>
        <p:grpSpPr>
          <a:xfrm>
            <a:off x="6540863" y="489118"/>
            <a:ext cx="5144181" cy="5466008"/>
            <a:chOff x="5265098" y="808422"/>
            <a:chExt cx="6675357" cy="5684453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873C1980-7716-B0C9-832E-0F193CEF0E70}"/>
                </a:ext>
              </a:extLst>
            </p:cNvPr>
            <p:cNvGrpSpPr/>
            <p:nvPr/>
          </p:nvGrpSpPr>
          <p:grpSpPr>
            <a:xfrm>
              <a:off x="5265098" y="808422"/>
              <a:ext cx="6675357" cy="5684453"/>
              <a:chOff x="5265098" y="808422"/>
              <a:chExt cx="6675357" cy="5684453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A49AE6FF-AE5A-E31A-9CE4-7F6483CC53BF}"/>
                  </a:ext>
                </a:extLst>
              </p:cNvPr>
              <p:cNvSpPr/>
              <p:nvPr/>
            </p:nvSpPr>
            <p:spPr>
              <a:xfrm>
                <a:off x="9740382" y="823913"/>
                <a:ext cx="2200073" cy="1733550"/>
              </a:xfrm>
              <a:prstGeom prst="rect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822960">
                  <a:spcAft>
                    <a:spcPts val="600"/>
                  </a:spcAft>
                </a:pPr>
                <a:r>
                  <a:rPr lang="en-US" sz="162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rPr>
                  <a:t>User space process/Application</a:t>
                </a:r>
                <a:endParaRPr lang="en-US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D6F13BE-2918-F4F4-D7F5-B6F3C4B1BCD2}"/>
                  </a:ext>
                </a:extLst>
              </p:cNvPr>
              <p:cNvSpPr/>
              <p:nvPr/>
            </p:nvSpPr>
            <p:spPr>
              <a:xfrm>
                <a:off x="5265098" y="823913"/>
                <a:ext cx="2234485" cy="1733550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822960">
                  <a:spcAft>
                    <a:spcPts val="600"/>
                  </a:spcAft>
                </a:pPr>
                <a:r>
                  <a:rPr lang="en-US" sz="162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rPr>
                  <a:t>LMM</a:t>
                </a:r>
                <a:endParaRPr lang="en-US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3BE1A559-663E-03F3-2BA0-E37F94648544}"/>
                  </a:ext>
                </a:extLst>
              </p:cNvPr>
              <p:cNvSpPr/>
              <p:nvPr/>
            </p:nvSpPr>
            <p:spPr>
              <a:xfrm>
                <a:off x="5267419" y="4759325"/>
                <a:ext cx="2200073" cy="1733550"/>
              </a:xfrm>
              <a:prstGeom prst="rect">
                <a:avLst/>
              </a:prstGeom>
              <a:solidFill>
                <a:srgbClr val="CCD2D8"/>
              </a:solidFill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822960">
                  <a:spcAft>
                    <a:spcPts val="600"/>
                  </a:spcAft>
                </a:pPr>
                <a:r>
                  <a:rPr lang="en-US" sz="162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Kernel MMU</a:t>
                </a:r>
              </a:p>
              <a:p>
                <a:pPr algn="ctr" defTabSz="822960">
                  <a:spcAft>
                    <a:spcPts val="600"/>
                  </a:spcAft>
                </a:pPr>
                <a:r>
                  <a:rPr lang="en-US" sz="126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(Virtual address space of a user space process)</a:t>
                </a:r>
                <a:endParaRPr lang="en-US" sz="140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25A37FAB-6E7A-1A15-688F-AC97B7C8A1F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499583" y="1184988"/>
                <a:ext cx="2240799" cy="0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B8B72E7-8283-EE2D-E94C-13F548E5D869}"/>
                  </a:ext>
                </a:extLst>
              </p:cNvPr>
              <p:cNvSpPr txBox="1"/>
              <p:nvPr/>
            </p:nvSpPr>
            <p:spPr>
              <a:xfrm>
                <a:off x="7694710" y="808422"/>
                <a:ext cx="1992425" cy="3195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822960">
                  <a:spcAft>
                    <a:spcPts val="600"/>
                  </a:spcAft>
                </a:pPr>
                <a:r>
                  <a:rPr lang="en-US" sz="1440" kern="1200">
                    <a:solidFill>
                      <a:schemeClr val="accent6"/>
                    </a:solidFill>
                    <a:latin typeface="+mn-lt"/>
                    <a:ea typeface="+mn-ea"/>
                    <a:cs typeface="+mn-cs"/>
                  </a:rPr>
                  <a:t>Xmalloc (x Bytes)</a:t>
                </a:r>
                <a:endParaRPr lang="en-US" sz="1600">
                  <a:solidFill>
                    <a:schemeClr val="accent6"/>
                  </a:solidFill>
                </a:endParaRPr>
              </a:p>
            </p:txBody>
          </p: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4A63F7F9-E222-0731-2B9A-EE62AC11596F}"/>
                  </a:ext>
                </a:extLst>
              </p:cNvPr>
              <p:cNvCxnSpPr>
                <a:cxnSpLocks/>
                <a:endCxn id="10" idx="1"/>
              </p:cNvCxnSpPr>
              <p:nvPr/>
            </p:nvCxnSpPr>
            <p:spPr>
              <a:xfrm>
                <a:off x="7499583" y="2209267"/>
                <a:ext cx="593461" cy="0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2CA0537-DBB5-22E0-B616-B26B46683646}"/>
                  </a:ext>
                </a:extLst>
              </p:cNvPr>
              <p:cNvSpPr txBox="1"/>
              <p:nvPr/>
            </p:nvSpPr>
            <p:spPr>
              <a:xfrm>
                <a:off x="8093044" y="2064012"/>
                <a:ext cx="1398140" cy="290509"/>
              </a:xfrm>
              <a:prstGeom prst="rect">
                <a:avLst/>
              </a:prstGeom>
              <a:solidFill>
                <a:srgbClr val="CCD2D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defTabSz="822960">
                  <a:spcAft>
                    <a:spcPts val="600"/>
                  </a:spcAft>
                </a:pPr>
                <a:r>
                  <a:rPr lang="en-US" sz="126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0x00000000</a:t>
                </a:r>
                <a:endParaRPr lang="en-US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B6F9F23-829E-8B52-4893-2D3A2A95E7E5}"/>
                  </a:ext>
                </a:extLst>
              </p:cNvPr>
              <p:cNvSpPr txBox="1"/>
              <p:nvPr/>
            </p:nvSpPr>
            <p:spPr>
              <a:xfrm>
                <a:off x="8350422" y="2349426"/>
                <a:ext cx="8833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822960">
                  <a:spcAft>
                    <a:spcPts val="600"/>
                  </a:spcAft>
                </a:pPr>
                <a:r>
                  <a:rPr lang="en-US" sz="162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x Bytes</a:t>
                </a:r>
                <a:endParaRPr lang="en-US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177E5E0D-C196-521D-8AC7-695097EDFBF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13895" y="2557463"/>
                <a:ext cx="0" cy="2201862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F610FE4-1D32-828C-6DA7-F571EE07A0A7}"/>
                  </a:ext>
                </a:extLst>
              </p:cNvPr>
              <p:cNvSpPr txBox="1"/>
              <p:nvPr/>
            </p:nvSpPr>
            <p:spPr>
              <a:xfrm>
                <a:off x="5510786" y="2802253"/>
                <a:ext cx="10871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822960">
                  <a:spcAft>
                    <a:spcPts val="600"/>
                  </a:spcAft>
                </a:pPr>
                <a:r>
                  <a:rPr lang="en-US" sz="162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munmap</a:t>
                </a:r>
                <a:endParaRPr lang="en-US"/>
              </a:p>
            </p:txBody>
          </p: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27657E25-32EF-6A1F-02E1-2FD443E4A0E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100099" y="3903709"/>
                <a:ext cx="0" cy="855616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6534B28-EFE5-0EA9-B7CB-16BB5C7B382F}"/>
                  </a:ext>
                </a:extLst>
              </p:cNvPr>
              <p:cNvSpPr txBox="1"/>
              <p:nvPr/>
            </p:nvSpPr>
            <p:spPr>
              <a:xfrm>
                <a:off x="5771851" y="2064012"/>
                <a:ext cx="1278088" cy="31955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 defTabSz="822960">
                  <a:spcAft>
                    <a:spcPts val="600"/>
                  </a:spcAft>
                </a:pPr>
                <a:r>
                  <a:rPr lang="en-US" sz="144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rPr>
                  <a:t>1 VM Page</a:t>
                </a:r>
                <a:endParaRPr lang="en-US" sz="1600"/>
              </a:p>
            </p:txBody>
          </p: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6FBEE66-6DE4-54A2-D633-57FBD9D5F05F}"/>
                </a:ext>
              </a:extLst>
            </p:cNvPr>
            <p:cNvSpPr txBox="1"/>
            <p:nvPr/>
          </p:nvSpPr>
          <p:spPr>
            <a:xfrm>
              <a:off x="7100099" y="4239991"/>
              <a:ext cx="8322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822960">
                <a:spcAft>
                  <a:spcPts val="600"/>
                </a:spcAft>
              </a:pPr>
              <a:r>
                <a:rPr lang="en-US" sz="162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mmap</a:t>
              </a:r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24D844F-E304-AFB7-FC75-FE4335BD4AFC}"/>
                </a:ext>
              </a:extLst>
            </p:cNvPr>
            <p:cNvSpPr txBox="1"/>
            <p:nvPr/>
          </p:nvSpPr>
          <p:spPr>
            <a:xfrm>
              <a:off x="6500320" y="3484362"/>
              <a:ext cx="1278088" cy="31955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defTabSz="822960">
                <a:spcAft>
                  <a:spcPts val="600"/>
                </a:spcAft>
              </a:pPr>
              <a:r>
                <a:rPr lang="en-US" sz="144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rPr>
                <a:t>1 VM Page</a:t>
              </a:r>
              <a:endParaRPr lang="en-US" sz="1600"/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2537F4A1-2D05-914D-CE1F-D0BF51CF3CED}"/>
              </a:ext>
            </a:extLst>
          </p:cNvPr>
          <p:cNvSpPr txBox="1"/>
          <p:nvPr/>
        </p:nvSpPr>
        <p:spPr>
          <a:xfrm>
            <a:off x="506956" y="456215"/>
            <a:ext cx="45881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kern="1200" dirty="0">
                <a:latin typeface="+mn-lt"/>
                <a:ea typeface="+mn-ea"/>
                <a:cs typeface="+mn-cs"/>
              </a:rPr>
              <a:t>VM Page Management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85555244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F68C1BA-65B3-C7CE-7BC8-065B9AE5A46F}"/>
              </a:ext>
            </a:extLst>
          </p:cNvPr>
          <p:cNvGrpSpPr/>
          <p:nvPr/>
        </p:nvGrpSpPr>
        <p:grpSpPr>
          <a:xfrm>
            <a:off x="333362" y="537814"/>
            <a:ext cx="1935170" cy="6036741"/>
            <a:chOff x="820842" y="363894"/>
            <a:chExt cx="1698423" cy="561857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D979A59-2EB8-6E55-E744-D050E9331FD3}"/>
                </a:ext>
              </a:extLst>
            </p:cNvPr>
            <p:cNvSpPr/>
            <p:nvPr/>
          </p:nvSpPr>
          <p:spPr>
            <a:xfrm>
              <a:off x="820842" y="363894"/>
              <a:ext cx="1616601" cy="3862873"/>
            </a:xfrm>
            <a:prstGeom prst="rect">
              <a:avLst/>
            </a:prstGeom>
            <a:solidFill>
              <a:srgbClr val="CCD2D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4048 Byte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E010444-6BDE-1D7F-2F7D-6CF24BC6D42F}"/>
                </a:ext>
              </a:extLst>
            </p:cNvPr>
            <p:cNvSpPr txBox="1"/>
            <p:nvPr/>
          </p:nvSpPr>
          <p:spPr>
            <a:xfrm>
              <a:off x="820842" y="5243804"/>
              <a:ext cx="1698423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When new VM Page is requested from kernel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6697534-CCE0-821D-FD83-F9CF6F1655B9}"/>
                </a:ext>
              </a:extLst>
            </p:cNvPr>
            <p:cNvSpPr/>
            <p:nvPr/>
          </p:nvSpPr>
          <p:spPr>
            <a:xfrm>
              <a:off x="820842" y="4236098"/>
              <a:ext cx="1616601" cy="100770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is_free = TRUE</a:t>
              </a:r>
            </a:p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block_size = 4048</a:t>
              </a:r>
            </a:p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prev_block = nil</a:t>
              </a:r>
            </a:p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  next_block = nil  </a:t>
              </a:r>
            </a:p>
          </p:txBody>
        </p:sp>
      </p:grp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ED7B64D3-3D1D-A209-0B34-A71472A39E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2690736"/>
              </p:ext>
            </p:extLst>
          </p:nvPr>
        </p:nvGraphicFramePr>
        <p:xfrm>
          <a:off x="2711005" y="155258"/>
          <a:ext cx="1611332" cy="3329203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611332">
                  <a:extLst>
                    <a:ext uri="{9D8B030D-6E8A-4147-A177-3AD203B41FA5}">
                      <a16:colId xmlns:a16="http://schemas.microsoft.com/office/drawing/2014/main" val="1954843106"/>
                    </a:ext>
                  </a:extLst>
                </a:gridCol>
              </a:tblGrid>
              <a:tr h="649104"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7546792"/>
                  </a:ext>
                </a:extLst>
              </a:tr>
              <a:tr h="64910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0892719"/>
                  </a:ext>
                </a:extLst>
              </a:tr>
              <a:tr h="64910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5732310"/>
                  </a:ext>
                </a:extLst>
              </a:tr>
              <a:tr h="64910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7698426"/>
                  </a:ext>
                </a:extLst>
              </a:tr>
              <a:tr h="732787">
                <a:tc>
                  <a:txBody>
                    <a:bodyPr/>
                    <a:lstStyle/>
                    <a:p>
                      <a:r>
                        <a:rPr lang="en-US" dirty="0"/>
                        <a:t>agent_t</a:t>
                      </a:r>
                    </a:p>
                    <a:p>
                      <a:r>
                        <a:rPr lang="en-US" dirty="0"/>
                        <a:t>size = 124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2984918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29C5196C-E5FE-E270-2E18-598294894084}"/>
              </a:ext>
            </a:extLst>
          </p:cNvPr>
          <p:cNvSpPr txBox="1"/>
          <p:nvPr/>
        </p:nvSpPr>
        <p:spPr>
          <a:xfrm>
            <a:off x="2366261" y="3484461"/>
            <a:ext cx="2300820" cy="33855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vm_page_for_families_t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16BB690-31AE-FC3E-56F6-E2FF93ECEF7F}"/>
              </a:ext>
            </a:extLst>
          </p:cNvPr>
          <p:cNvCxnSpPr>
            <a:cxnSpLocks/>
          </p:cNvCxnSpPr>
          <p:nvPr/>
        </p:nvCxnSpPr>
        <p:spPr>
          <a:xfrm>
            <a:off x="4025697" y="3240468"/>
            <a:ext cx="1194340" cy="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1" name="Picture 30">
            <a:extLst>
              <a:ext uri="{FF2B5EF4-FFF2-40B4-BE49-F238E27FC236}">
                <a16:creationId xmlns:a16="http://schemas.microsoft.com/office/drawing/2014/main" id="{142A4EBA-6E9F-E404-1DB2-868F65E631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96" t="11653" r="4395" b="10592"/>
          <a:stretch/>
        </p:blipFill>
        <p:spPr>
          <a:xfrm>
            <a:off x="5220037" y="3712468"/>
            <a:ext cx="6199310" cy="2862087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420F0FA6-2D89-CBC9-ED25-3D35E0C10035}"/>
              </a:ext>
            </a:extLst>
          </p:cNvPr>
          <p:cNvGrpSpPr/>
          <p:nvPr/>
        </p:nvGrpSpPr>
        <p:grpSpPr>
          <a:xfrm>
            <a:off x="5220037" y="155259"/>
            <a:ext cx="1359100" cy="3329205"/>
            <a:chOff x="7124712" y="433101"/>
            <a:chExt cx="1611333" cy="4413379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DBA512B-A0E7-96D0-AEE6-75F9CC5F4E05}"/>
                </a:ext>
              </a:extLst>
            </p:cNvPr>
            <p:cNvSpPr/>
            <p:nvPr/>
          </p:nvSpPr>
          <p:spPr>
            <a:xfrm>
              <a:off x="7124713" y="433101"/>
              <a:ext cx="1611331" cy="3153747"/>
            </a:xfrm>
            <a:prstGeom prst="rect">
              <a:avLst/>
            </a:prstGeom>
            <a:solidFill>
              <a:srgbClr val="CCD2D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4048 Byte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FF6A3C5-7C9D-F86D-0C59-10CDBA9FCB29}"/>
                </a:ext>
              </a:extLst>
            </p:cNvPr>
            <p:cNvSpPr/>
            <p:nvPr/>
          </p:nvSpPr>
          <p:spPr>
            <a:xfrm>
              <a:off x="7124713" y="3586848"/>
              <a:ext cx="1611332" cy="28924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6AD0E1B-32EF-63D1-AC45-00F1CAC194EB}"/>
                </a:ext>
              </a:extLst>
            </p:cNvPr>
            <p:cNvSpPr/>
            <p:nvPr/>
          </p:nvSpPr>
          <p:spPr>
            <a:xfrm>
              <a:off x="7124712" y="3876097"/>
              <a:ext cx="1611332" cy="970383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pg_family</a:t>
              </a:r>
            </a:p>
            <a:p>
              <a:pPr algn="ctr"/>
              <a:r>
                <a:rPr lang="en-US" sz="1400" dirty="0"/>
                <a:t>next</a:t>
              </a:r>
            </a:p>
            <a:p>
              <a:pPr algn="ctr"/>
              <a:r>
                <a:rPr lang="en-US" sz="1400" dirty="0"/>
                <a:t>prev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15153C1-2E2F-9CF9-404B-30B84B2137BE}"/>
              </a:ext>
            </a:extLst>
          </p:cNvPr>
          <p:cNvGrpSpPr/>
          <p:nvPr/>
        </p:nvGrpSpPr>
        <p:grpSpPr>
          <a:xfrm>
            <a:off x="7327036" y="155259"/>
            <a:ext cx="1359100" cy="3329205"/>
            <a:chOff x="7124712" y="433101"/>
            <a:chExt cx="1611333" cy="4413379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AAD3C71-9E6B-9905-5A2C-9E32C1EC745B}"/>
                </a:ext>
              </a:extLst>
            </p:cNvPr>
            <p:cNvSpPr/>
            <p:nvPr/>
          </p:nvSpPr>
          <p:spPr>
            <a:xfrm>
              <a:off x="7124713" y="433101"/>
              <a:ext cx="1611331" cy="3153747"/>
            </a:xfrm>
            <a:prstGeom prst="rect">
              <a:avLst/>
            </a:prstGeom>
            <a:solidFill>
              <a:srgbClr val="CCD2D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4048 Byte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8429CBB2-F11B-64C5-DECE-59B172C182D1}"/>
                </a:ext>
              </a:extLst>
            </p:cNvPr>
            <p:cNvSpPr/>
            <p:nvPr/>
          </p:nvSpPr>
          <p:spPr>
            <a:xfrm>
              <a:off x="7124713" y="3586848"/>
              <a:ext cx="1611332" cy="28924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E36439E-7F5D-E755-7D28-40C9E89BC310}"/>
                </a:ext>
              </a:extLst>
            </p:cNvPr>
            <p:cNvSpPr/>
            <p:nvPr/>
          </p:nvSpPr>
          <p:spPr>
            <a:xfrm>
              <a:off x="7124712" y="3876097"/>
              <a:ext cx="1611332" cy="970383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/>
                <a:t>pg_family</a:t>
              </a:r>
              <a:endParaRPr lang="en-US" sz="1400" dirty="0"/>
            </a:p>
            <a:p>
              <a:pPr algn="ctr"/>
              <a:r>
                <a:rPr lang="en-US" sz="1400" dirty="0"/>
                <a:t>next</a:t>
              </a:r>
            </a:p>
            <a:p>
              <a:pPr algn="ctr"/>
              <a:r>
                <a:rPr lang="en-US" sz="1400" dirty="0"/>
                <a:t>prev</a:t>
              </a:r>
            </a:p>
          </p:txBody>
        </p:sp>
      </p:grp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45086DE-6F66-2FFA-5440-06A0922CE505}"/>
              </a:ext>
            </a:extLst>
          </p:cNvPr>
          <p:cNvCxnSpPr>
            <a:cxnSpLocks/>
          </p:cNvCxnSpPr>
          <p:nvPr/>
        </p:nvCxnSpPr>
        <p:spPr>
          <a:xfrm>
            <a:off x="6394310" y="3240468"/>
            <a:ext cx="1065049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982B97D-ED5B-4053-4700-75E073170864}"/>
              </a:ext>
            </a:extLst>
          </p:cNvPr>
          <p:cNvGrpSpPr/>
          <p:nvPr/>
        </p:nvGrpSpPr>
        <p:grpSpPr>
          <a:xfrm>
            <a:off x="9434034" y="155259"/>
            <a:ext cx="1359099" cy="3329205"/>
            <a:chOff x="9434034" y="155259"/>
            <a:chExt cx="1359099" cy="3329205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445FC5EE-2AF8-2943-2CFC-33FCA8C3ECFE}"/>
                </a:ext>
              </a:extLst>
            </p:cNvPr>
            <p:cNvSpPr/>
            <p:nvPr/>
          </p:nvSpPr>
          <p:spPr>
            <a:xfrm>
              <a:off x="9434034" y="2544079"/>
              <a:ext cx="1359099" cy="21819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bg1"/>
                </a:solidFill>
              </a:endParaRPr>
            </a:p>
          </p:txBody>
        </p: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B397ABED-DDF8-C2C8-9BB1-A367CE5A28D3}"/>
                </a:ext>
              </a:extLst>
            </p:cNvPr>
            <p:cNvGrpSpPr/>
            <p:nvPr/>
          </p:nvGrpSpPr>
          <p:grpSpPr>
            <a:xfrm>
              <a:off x="9434034" y="155259"/>
              <a:ext cx="1359099" cy="3329205"/>
              <a:chOff x="9397227" y="155259"/>
              <a:chExt cx="1359099" cy="3329205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2FDFE51A-22E4-5045-14D9-401FFC4D513F}"/>
                  </a:ext>
                </a:extLst>
              </p:cNvPr>
              <p:cNvSpPr/>
              <p:nvPr/>
            </p:nvSpPr>
            <p:spPr>
              <a:xfrm>
                <a:off x="9397228" y="155259"/>
                <a:ext cx="1359098" cy="2379009"/>
              </a:xfrm>
              <a:prstGeom prst="rect">
                <a:avLst/>
              </a:prstGeom>
              <a:solidFill>
                <a:srgbClr val="CCD2D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4048 Byte</a:t>
                </a: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E10DAEC7-5CBF-E2EE-4B86-1B82E354E3C7}"/>
                  </a:ext>
                </a:extLst>
              </p:cNvPr>
              <p:cNvSpPr/>
              <p:nvPr/>
            </p:nvSpPr>
            <p:spPr>
              <a:xfrm>
                <a:off x="9397227" y="2752462"/>
                <a:ext cx="1359099" cy="732002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err="1"/>
                  <a:t>pg_family</a:t>
                </a:r>
                <a:endParaRPr lang="en-US" sz="1400" dirty="0"/>
              </a:p>
              <a:p>
                <a:pPr algn="ctr"/>
                <a:r>
                  <a:rPr lang="en-US" sz="1400" dirty="0"/>
                  <a:t>next</a:t>
                </a:r>
              </a:p>
              <a:p>
                <a:pPr algn="ctr"/>
                <a:r>
                  <a:rPr lang="en-US" sz="1400" dirty="0"/>
                  <a:t>prev</a:t>
                </a:r>
              </a:p>
            </p:txBody>
          </p:sp>
        </p:grpSp>
      </p:grp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6F9BE55-5159-D9A5-1908-85AD270AB24F}"/>
              </a:ext>
            </a:extLst>
          </p:cNvPr>
          <p:cNvCxnSpPr>
            <a:cxnSpLocks/>
          </p:cNvCxnSpPr>
          <p:nvPr/>
        </p:nvCxnSpPr>
        <p:spPr>
          <a:xfrm>
            <a:off x="8524673" y="3240468"/>
            <a:ext cx="1065049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095620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438CBB-E117-3069-E7FD-FE09E21BE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3700" dirty="0">
                <a:solidFill>
                  <a:srgbClr val="FFFFFF"/>
                </a:solidFill>
                <a:latin typeface="Bell MT" panose="02020503060305020303" pitchFamily="18" charset="0"/>
              </a:rPr>
              <a:t>APIs for VM Data Page Management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2A98CB6-A6CD-590D-F511-11286F028E7A}"/>
              </a:ext>
            </a:extLst>
          </p:cNvPr>
          <p:cNvSpPr txBox="1">
            <a:spLocks/>
          </p:cNvSpPr>
          <p:nvPr/>
        </p:nvSpPr>
        <p:spPr>
          <a:xfrm>
            <a:off x="1232276" y="3801997"/>
            <a:ext cx="7172077" cy="8304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en-US" sz="1800" dirty="0"/>
              <a:t>#define MARK_VM_PAGE_EMPTY(</a:t>
            </a:r>
            <a:r>
              <a:rPr lang="en-US" sz="1800" dirty="0" err="1"/>
              <a:t>vm_page_t_ptr</a:t>
            </a:r>
            <a:r>
              <a:rPr lang="en-US" sz="1800" dirty="0"/>
              <a:t>) </a:t>
            </a:r>
          </a:p>
          <a:p>
            <a:pPr marL="742950" lvl="2" indent="-285750"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en-US" sz="1600" dirty="0"/>
              <a:t>Brief: Macro to mark a virtual memory page as empty.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5792CD-5584-005A-7657-F6F7D8D43268}"/>
              </a:ext>
            </a:extLst>
          </p:cNvPr>
          <p:cNvSpPr>
            <a:spLocks/>
          </p:cNvSpPr>
          <p:nvPr/>
        </p:nvSpPr>
        <p:spPr>
          <a:xfrm>
            <a:off x="1232278" y="2110433"/>
            <a:ext cx="8033930" cy="1890944"/>
          </a:xfrm>
          <a:prstGeom prst="rect">
            <a:avLst/>
          </a:prstGeom>
        </p:spPr>
        <p:txBody>
          <a:bodyPr>
            <a:noAutofit/>
          </a:bodyPr>
          <a:lstStyle/>
          <a:p>
            <a:pPr marL="285750" indent="-285750" defTabSz="813816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fr-FR" kern="1200" dirty="0">
                <a:solidFill>
                  <a:schemeClr val="tx1"/>
                </a:solidFill>
              </a:rPr>
              <a:t>vm_bool_t mm_is_vm_page_empty(vm_page_t *</a:t>
            </a:r>
            <a:r>
              <a:rPr lang="fr-FR" kern="1200" dirty="0" err="1">
                <a:solidFill>
                  <a:schemeClr val="tx1"/>
                </a:solidFill>
              </a:rPr>
              <a:t>vm_page</a:t>
            </a:r>
            <a:r>
              <a:rPr lang="fr-FR" kern="1200" dirty="0">
                <a:solidFill>
                  <a:schemeClr val="tx1"/>
                </a:solidFill>
              </a:rPr>
              <a:t>);</a:t>
            </a:r>
          </a:p>
          <a:p>
            <a:pPr marL="406908" lvl="1" defTabSz="813816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1600" kern="1200" dirty="0">
                <a:solidFill>
                  <a:schemeClr val="tx1"/>
                </a:solidFill>
              </a:rPr>
              <a:t>Brief: Checks if a virtual memory page is empty.</a:t>
            </a:r>
          </a:p>
          <a:p>
            <a:pPr marL="406908" lvl="1" defTabSz="813816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1600" kern="1200" dirty="0">
                <a:solidFill>
                  <a:schemeClr val="tx1"/>
                </a:solidFill>
              </a:rPr>
              <a:t>Return: </a:t>
            </a:r>
          </a:p>
          <a:p>
            <a:pPr marL="813816" lvl="2" defTabSz="813816">
              <a:spcAft>
                <a:spcPts val="600"/>
              </a:spcAft>
            </a:pPr>
            <a:r>
              <a:rPr lang="en-US" sz="1600" kern="1200" dirty="0">
                <a:solidFill>
                  <a:schemeClr val="tx1"/>
                </a:solidFill>
              </a:rPr>
              <a:t>MM_TRUE if the page is empty.</a:t>
            </a:r>
          </a:p>
          <a:p>
            <a:pPr marL="813816" lvl="2" defTabSz="813816">
              <a:spcAft>
                <a:spcPts val="600"/>
              </a:spcAft>
            </a:pPr>
            <a:r>
              <a:rPr lang="en-US" sz="1600" kern="1200" dirty="0">
                <a:solidFill>
                  <a:schemeClr val="tx1"/>
                </a:solidFill>
              </a:rPr>
              <a:t>MM_FALSE if the page is not empty or if the input pointer is NULL</a:t>
            </a:r>
            <a:r>
              <a:rPr lang="en-US" kern="1200" dirty="0">
                <a:solidFill>
                  <a:schemeClr val="tx1"/>
                </a:solidFill>
              </a:rPr>
              <a:t>.</a:t>
            </a:r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105BE98-C67E-E7B7-D36A-57BC014C6013}"/>
              </a:ext>
            </a:extLst>
          </p:cNvPr>
          <p:cNvGrpSpPr/>
          <p:nvPr/>
        </p:nvGrpSpPr>
        <p:grpSpPr>
          <a:xfrm>
            <a:off x="9457904" y="1739349"/>
            <a:ext cx="1698423" cy="4327644"/>
            <a:chOff x="9434034" y="155259"/>
            <a:chExt cx="1359099" cy="3329205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A3C79DE-9C39-FFA6-56F4-DA558FF48189}"/>
                </a:ext>
              </a:extLst>
            </p:cNvPr>
            <p:cNvSpPr/>
            <p:nvPr/>
          </p:nvSpPr>
          <p:spPr>
            <a:xfrm>
              <a:off x="9434034" y="2544079"/>
              <a:ext cx="1359099" cy="21819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bg1"/>
                </a:solidFill>
              </a:endParaRPr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22B1D218-123C-53BB-25A2-757B1E97B16A}"/>
                </a:ext>
              </a:extLst>
            </p:cNvPr>
            <p:cNvGrpSpPr/>
            <p:nvPr/>
          </p:nvGrpSpPr>
          <p:grpSpPr>
            <a:xfrm>
              <a:off x="9434034" y="155259"/>
              <a:ext cx="1359099" cy="3329205"/>
              <a:chOff x="9397227" y="155259"/>
              <a:chExt cx="1359099" cy="3329205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3C545CBE-0468-266C-6E84-EF8E87466C05}"/>
                  </a:ext>
                </a:extLst>
              </p:cNvPr>
              <p:cNvSpPr/>
              <p:nvPr/>
            </p:nvSpPr>
            <p:spPr>
              <a:xfrm>
                <a:off x="9397228" y="155259"/>
                <a:ext cx="1359098" cy="2379009"/>
              </a:xfrm>
              <a:prstGeom prst="rect">
                <a:avLst/>
              </a:prstGeom>
              <a:solidFill>
                <a:srgbClr val="CCD2D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4048 Byte</a:t>
                </a: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1F5588CC-ED67-D1C7-6FB3-D25088EF200F}"/>
                  </a:ext>
                </a:extLst>
              </p:cNvPr>
              <p:cNvSpPr/>
              <p:nvPr/>
            </p:nvSpPr>
            <p:spPr>
              <a:xfrm>
                <a:off x="9397227" y="2752462"/>
                <a:ext cx="1359099" cy="732002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err="1"/>
                  <a:t>pg_family</a:t>
                </a:r>
                <a:endParaRPr lang="en-US" sz="1400" dirty="0"/>
              </a:p>
              <a:p>
                <a:pPr algn="ctr"/>
                <a:r>
                  <a:rPr lang="en-US" sz="1400" dirty="0"/>
                  <a:t>next</a:t>
                </a:r>
              </a:p>
              <a:p>
                <a:pPr algn="ctr"/>
                <a:r>
                  <a:rPr lang="en-US" sz="1400" dirty="0"/>
                  <a:t>prev</a:t>
                </a:r>
              </a:p>
            </p:txBody>
          </p:sp>
        </p:grp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6310A494-BC19-675D-5EB4-BF5A78A8C13B}"/>
              </a:ext>
            </a:extLst>
          </p:cNvPr>
          <p:cNvSpPr txBox="1"/>
          <p:nvPr/>
        </p:nvSpPr>
        <p:spPr>
          <a:xfrm>
            <a:off x="9457903" y="6093164"/>
            <a:ext cx="169842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When new VM Page is requested from kernel</a:t>
            </a:r>
          </a:p>
        </p:txBody>
      </p:sp>
    </p:spTree>
    <p:extLst>
      <p:ext uri="{BB962C8B-B14F-4D97-AF65-F5344CB8AC3E}">
        <p14:creationId xmlns:p14="http://schemas.microsoft.com/office/powerpoint/2010/main" val="26767988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3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DE6AFA18-2C81-138D-36ED-FBD02E59F7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8111020"/>
              </p:ext>
            </p:extLst>
          </p:nvPr>
        </p:nvGraphicFramePr>
        <p:xfrm>
          <a:off x="3800052" y="1051321"/>
          <a:ext cx="1611332" cy="2341032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611332">
                  <a:extLst>
                    <a:ext uri="{9D8B030D-6E8A-4147-A177-3AD203B41FA5}">
                      <a16:colId xmlns:a16="http://schemas.microsoft.com/office/drawing/2014/main" val="1954843106"/>
                    </a:ext>
                  </a:extLst>
                </a:gridCol>
              </a:tblGrid>
              <a:tr h="56698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0892719"/>
                  </a:ext>
                </a:extLst>
              </a:tr>
              <a:tr h="56698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5732310"/>
                  </a:ext>
                </a:extLst>
              </a:tr>
              <a:tr h="56698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7698426"/>
                  </a:ext>
                </a:extLst>
              </a:tr>
              <a:tr h="566984">
                <a:tc>
                  <a:txBody>
                    <a:bodyPr/>
                    <a:lstStyle/>
                    <a:p>
                      <a:r>
                        <a:rPr lang="en-US" dirty="0"/>
                        <a:t>agent_t</a:t>
                      </a:r>
                    </a:p>
                    <a:p>
                      <a:r>
                        <a:rPr lang="en-US" dirty="0"/>
                        <a:t>size = 124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2984918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096DA1E4-0221-D65A-90DF-DD6C3E95178A}"/>
              </a:ext>
            </a:extLst>
          </p:cNvPr>
          <p:cNvSpPr txBox="1"/>
          <p:nvPr/>
        </p:nvSpPr>
        <p:spPr>
          <a:xfrm>
            <a:off x="3455308" y="3377326"/>
            <a:ext cx="2300820" cy="33855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vm_page_for_families_t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E6CEDA3-FBAE-982A-AE3A-381418C4D2AC}"/>
              </a:ext>
            </a:extLst>
          </p:cNvPr>
          <p:cNvCxnSpPr>
            <a:cxnSpLocks/>
          </p:cNvCxnSpPr>
          <p:nvPr/>
        </p:nvCxnSpPr>
        <p:spPr>
          <a:xfrm>
            <a:off x="5141167" y="3194577"/>
            <a:ext cx="1018118" cy="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5267108-CA94-0577-BFB7-A9EECA672E1D}"/>
              </a:ext>
            </a:extLst>
          </p:cNvPr>
          <p:cNvGrpSpPr/>
          <p:nvPr/>
        </p:nvGrpSpPr>
        <p:grpSpPr>
          <a:xfrm>
            <a:off x="6159285" y="399071"/>
            <a:ext cx="1359100" cy="2994945"/>
            <a:chOff x="7124712" y="433101"/>
            <a:chExt cx="1611333" cy="4413379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BD955FB4-EBA2-551C-C6B6-78BC921505C6}"/>
                </a:ext>
              </a:extLst>
            </p:cNvPr>
            <p:cNvSpPr/>
            <p:nvPr/>
          </p:nvSpPr>
          <p:spPr>
            <a:xfrm>
              <a:off x="7124713" y="433101"/>
              <a:ext cx="1611331" cy="3153747"/>
            </a:xfrm>
            <a:prstGeom prst="rect">
              <a:avLst/>
            </a:prstGeom>
            <a:solidFill>
              <a:srgbClr val="CCD2D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4048 Byte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6807BE45-64DF-5D32-542A-B3212FD81E12}"/>
                </a:ext>
              </a:extLst>
            </p:cNvPr>
            <p:cNvSpPr/>
            <p:nvPr/>
          </p:nvSpPr>
          <p:spPr>
            <a:xfrm>
              <a:off x="7124713" y="3586848"/>
              <a:ext cx="1611332" cy="28924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C7863D98-F850-C423-1DD3-2DCAE0ED494C}"/>
                </a:ext>
              </a:extLst>
            </p:cNvPr>
            <p:cNvSpPr/>
            <p:nvPr/>
          </p:nvSpPr>
          <p:spPr>
            <a:xfrm>
              <a:off x="7124712" y="3876097"/>
              <a:ext cx="1611332" cy="970383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pg_family</a:t>
              </a:r>
            </a:p>
            <a:p>
              <a:pPr algn="ctr"/>
              <a:r>
                <a:rPr lang="en-US" sz="1400" dirty="0"/>
                <a:t>next</a:t>
              </a:r>
            </a:p>
            <a:p>
              <a:pPr algn="ctr"/>
              <a:r>
                <a:rPr lang="en-US" sz="1400" dirty="0"/>
                <a:t>prev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DC6EEAD-E419-7F52-D2CD-D998229514E3}"/>
              </a:ext>
            </a:extLst>
          </p:cNvPr>
          <p:cNvGrpSpPr/>
          <p:nvPr/>
        </p:nvGrpSpPr>
        <p:grpSpPr>
          <a:xfrm>
            <a:off x="8266284" y="399071"/>
            <a:ext cx="1359100" cy="2994945"/>
            <a:chOff x="7124712" y="433101"/>
            <a:chExt cx="1611333" cy="4413379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2FED6B4D-8B2B-750E-435B-12E77513B70E}"/>
                </a:ext>
              </a:extLst>
            </p:cNvPr>
            <p:cNvSpPr/>
            <p:nvPr/>
          </p:nvSpPr>
          <p:spPr>
            <a:xfrm>
              <a:off x="7124713" y="433101"/>
              <a:ext cx="1611331" cy="3153747"/>
            </a:xfrm>
            <a:prstGeom prst="rect">
              <a:avLst/>
            </a:prstGeom>
            <a:solidFill>
              <a:srgbClr val="CCD2D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4048 Byte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96890DB-9D84-F700-1BD0-6707DB0EDF02}"/>
                </a:ext>
              </a:extLst>
            </p:cNvPr>
            <p:cNvSpPr/>
            <p:nvPr/>
          </p:nvSpPr>
          <p:spPr>
            <a:xfrm>
              <a:off x="7124713" y="3586848"/>
              <a:ext cx="1611332" cy="28924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6B16DE60-E31B-BE3E-AB0F-3AB142D3D742}"/>
                </a:ext>
              </a:extLst>
            </p:cNvPr>
            <p:cNvSpPr/>
            <p:nvPr/>
          </p:nvSpPr>
          <p:spPr>
            <a:xfrm>
              <a:off x="7124712" y="3876097"/>
              <a:ext cx="1611332" cy="970383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pg_family</a:t>
              </a:r>
            </a:p>
            <a:p>
              <a:pPr algn="ctr"/>
              <a:r>
                <a:rPr lang="en-US" sz="1400" dirty="0"/>
                <a:t>next</a:t>
              </a:r>
            </a:p>
            <a:p>
              <a:pPr algn="ctr"/>
              <a:r>
                <a:rPr lang="en-US" sz="1400" dirty="0"/>
                <a:t>prev</a:t>
              </a:r>
            </a:p>
          </p:txBody>
        </p:sp>
      </p:grp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142D04A-33AF-097D-55D3-A8AABDF81393}"/>
              </a:ext>
            </a:extLst>
          </p:cNvPr>
          <p:cNvCxnSpPr>
            <a:cxnSpLocks/>
          </p:cNvCxnSpPr>
          <p:nvPr/>
        </p:nvCxnSpPr>
        <p:spPr>
          <a:xfrm>
            <a:off x="7333558" y="3174518"/>
            <a:ext cx="1065049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3" name="Group 32">
            <a:extLst>
              <a:ext uri="{FF2B5EF4-FFF2-40B4-BE49-F238E27FC236}">
                <a16:creationId xmlns:a16="http://schemas.microsoft.com/office/drawing/2014/main" id="{934D379F-A0EA-2B6E-0231-E234CAAF995C}"/>
              </a:ext>
            </a:extLst>
          </p:cNvPr>
          <p:cNvGrpSpPr/>
          <p:nvPr/>
        </p:nvGrpSpPr>
        <p:grpSpPr>
          <a:xfrm>
            <a:off x="10373282" y="399071"/>
            <a:ext cx="1359099" cy="2994945"/>
            <a:chOff x="9434034" y="155259"/>
            <a:chExt cx="1359099" cy="3329205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AAC12484-3F93-ED88-54D0-15EB81963800}"/>
                </a:ext>
              </a:extLst>
            </p:cNvPr>
            <p:cNvSpPr/>
            <p:nvPr/>
          </p:nvSpPr>
          <p:spPr>
            <a:xfrm>
              <a:off x="9434034" y="2544079"/>
              <a:ext cx="1359099" cy="21819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bg1"/>
                </a:solidFill>
              </a:endParaRPr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355BB1FD-2572-5340-0C21-CB28CEEC4054}"/>
                </a:ext>
              </a:extLst>
            </p:cNvPr>
            <p:cNvGrpSpPr/>
            <p:nvPr/>
          </p:nvGrpSpPr>
          <p:grpSpPr>
            <a:xfrm>
              <a:off x="9434034" y="155259"/>
              <a:ext cx="1359099" cy="3329205"/>
              <a:chOff x="9397227" y="155259"/>
              <a:chExt cx="1359099" cy="3329205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503419C8-22BB-ED18-3A0D-E6923B87E0E9}"/>
                  </a:ext>
                </a:extLst>
              </p:cNvPr>
              <p:cNvSpPr/>
              <p:nvPr/>
            </p:nvSpPr>
            <p:spPr>
              <a:xfrm>
                <a:off x="9397228" y="155259"/>
                <a:ext cx="1359098" cy="2379009"/>
              </a:xfrm>
              <a:prstGeom prst="rect">
                <a:avLst/>
              </a:prstGeom>
              <a:solidFill>
                <a:srgbClr val="CCD2D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4048 Byte</a:t>
                </a: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99CB0B57-FC8F-B511-939D-977E5225564A}"/>
                  </a:ext>
                </a:extLst>
              </p:cNvPr>
              <p:cNvSpPr/>
              <p:nvPr/>
            </p:nvSpPr>
            <p:spPr>
              <a:xfrm>
                <a:off x="9397227" y="2752462"/>
                <a:ext cx="1359099" cy="732002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pg_family</a:t>
                </a:r>
              </a:p>
              <a:p>
                <a:pPr algn="ctr"/>
                <a:r>
                  <a:rPr lang="en-US" sz="1400" dirty="0"/>
                  <a:t>next</a:t>
                </a:r>
              </a:p>
              <a:p>
                <a:pPr algn="ctr"/>
                <a:r>
                  <a:rPr lang="en-US" sz="1400" dirty="0"/>
                  <a:t>prev</a:t>
                </a:r>
              </a:p>
            </p:txBody>
          </p:sp>
        </p:grpSp>
      </p:grp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189841C-6F52-C5EE-136E-B579617730FE}"/>
              </a:ext>
            </a:extLst>
          </p:cNvPr>
          <p:cNvCxnSpPr>
            <a:cxnSpLocks/>
          </p:cNvCxnSpPr>
          <p:nvPr/>
        </p:nvCxnSpPr>
        <p:spPr>
          <a:xfrm>
            <a:off x="9463921" y="3174518"/>
            <a:ext cx="1065049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C2CD81AB-7932-1EA6-5480-75AFBB3CA53E}"/>
              </a:ext>
            </a:extLst>
          </p:cNvPr>
          <p:cNvGrpSpPr/>
          <p:nvPr/>
        </p:nvGrpSpPr>
        <p:grpSpPr>
          <a:xfrm>
            <a:off x="393290" y="4157915"/>
            <a:ext cx="10687665" cy="690772"/>
            <a:chOff x="393290" y="4157915"/>
            <a:chExt cx="10687665" cy="690772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78BF5CA8-DB1B-DC56-316C-D33DBB81FEE8}"/>
                </a:ext>
              </a:extLst>
            </p:cNvPr>
            <p:cNvSpPr/>
            <p:nvPr/>
          </p:nvSpPr>
          <p:spPr>
            <a:xfrm>
              <a:off x="393290" y="4320275"/>
              <a:ext cx="10687665" cy="528412"/>
            </a:xfrm>
            <a:custGeom>
              <a:avLst/>
              <a:gdLst>
                <a:gd name="connsiteX0" fmla="*/ 0 w 10687665"/>
                <a:gd name="connsiteY0" fmla="*/ 0 h 528412"/>
                <a:gd name="connsiteX1" fmla="*/ 10687665 w 10687665"/>
                <a:gd name="connsiteY1" fmla="*/ 0 h 528412"/>
                <a:gd name="connsiteX2" fmla="*/ 10687665 w 10687665"/>
                <a:gd name="connsiteY2" fmla="*/ 528412 h 528412"/>
                <a:gd name="connsiteX3" fmla="*/ 0 w 10687665"/>
                <a:gd name="connsiteY3" fmla="*/ 528412 h 528412"/>
                <a:gd name="connsiteX4" fmla="*/ 0 w 10687665"/>
                <a:gd name="connsiteY4" fmla="*/ 0 h 528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87665" h="528412">
                  <a:moveTo>
                    <a:pt x="0" y="0"/>
                  </a:moveTo>
                  <a:lnTo>
                    <a:pt x="10687665" y="0"/>
                  </a:lnTo>
                  <a:lnTo>
                    <a:pt x="10687665" y="528412"/>
                  </a:lnTo>
                  <a:lnTo>
                    <a:pt x="0" y="528412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29482" tIns="229108" rIns="829482" bIns="99568" numCol="1" spcCol="1270" anchor="t" anchorCtr="0">
              <a:noAutofit/>
            </a:bodyPr>
            <a:lstStyle/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400" kern="1200" dirty="0" err="1"/>
                <a:t>curr</a:t>
              </a:r>
              <a:r>
                <a:rPr lang="en-US" sz="1400" kern="1200" dirty="0"/>
                <a:t>: Pointer variable to hold the current virtual memory page during iteration</a:t>
              </a:r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30EB561C-5DFC-BF26-6945-CD1FA84427E3}"/>
                </a:ext>
              </a:extLst>
            </p:cNvPr>
            <p:cNvSpPr/>
            <p:nvPr/>
          </p:nvSpPr>
          <p:spPr>
            <a:xfrm>
              <a:off x="927673" y="4157915"/>
              <a:ext cx="7481365" cy="324720"/>
            </a:xfrm>
            <a:custGeom>
              <a:avLst/>
              <a:gdLst>
                <a:gd name="connsiteX0" fmla="*/ 0 w 7481365"/>
                <a:gd name="connsiteY0" fmla="*/ 54121 h 324720"/>
                <a:gd name="connsiteX1" fmla="*/ 54121 w 7481365"/>
                <a:gd name="connsiteY1" fmla="*/ 0 h 324720"/>
                <a:gd name="connsiteX2" fmla="*/ 7427244 w 7481365"/>
                <a:gd name="connsiteY2" fmla="*/ 0 h 324720"/>
                <a:gd name="connsiteX3" fmla="*/ 7481365 w 7481365"/>
                <a:gd name="connsiteY3" fmla="*/ 54121 h 324720"/>
                <a:gd name="connsiteX4" fmla="*/ 7481365 w 7481365"/>
                <a:gd name="connsiteY4" fmla="*/ 270599 h 324720"/>
                <a:gd name="connsiteX5" fmla="*/ 7427244 w 7481365"/>
                <a:gd name="connsiteY5" fmla="*/ 324720 h 324720"/>
                <a:gd name="connsiteX6" fmla="*/ 54121 w 7481365"/>
                <a:gd name="connsiteY6" fmla="*/ 324720 h 324720"/>
                <a:gd name="connsiteX7" fmla="*/ 0 w 7481365"/>
                <a:gd name="connsiteY7" fmla="*/ 270599 h 324720"/>
                <a:gd name="connsiteX8" fmla="*/ 0 w 7481365"/>
                <a:gd name="connsiteY8" fmla="*/ 54121 h 324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481365" h="324720">
                  <a:moveTo>
                    <a:pt x="0" y="54121"/>
                  </a:moveTo>
                  <a:cubicBezTo>
                    <a:pt x="0" y="24231"/>
                    <a:pt x="24231" y="0"/>
                    <a:pt x="54121" y="0"/>
                  </a:cubicBezTo>
                  <a:lnTo>
                    <a:pt x="7427244" y="0"/>
                  </a:lnTo>
                  <a:cubicBezTo>
                    <a:pt x="7457134" y="0"/>
                    <a:pt x="7481365" y="24231"/>
                    <a:pt x="7481365" y="54121"/>
                  </a:cubicBezTo>
                  <a:lnTo>
                    <a:pt x="7481365" y="270599"/>
                  </a:lnTo>
                  <a:cubicBezTo>
                    <a:pt x="7481365" y="300489"/>
                    <a:pt x="7457134" y="324720"/>
                    <a:pt x="7427244" y="324720"/>
                  </a:cubicBezTo>
                  <a:lnTo>
                    <a:pt x="54121" y="324720"/>
                  </a:lnTo>
                  <a:cubicBezTo>
                    <a:pt x="24231" y="324720"/>
                    <a:pt x="0" y="300489"/>
                    <a:pt x="0" y="270599"/>
                  </a:cubicBezTo>
                  <a:lnTo>
                    <a:pt x="0" y="54121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98630" tIns="15852" rIns="298630" bIns="15852" numCol="1" spcCol="1270" anchor="ctr" anchorCtr="0">
              <a:noAutofit/>
            </a:bodyPr>
            <a:lstStyle/>
            <a:p>
              <a:pPr marL="0" lvl="0" indent="0" algn="l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kern="1200" dirty="0"/>
                <a:t>vm_page_t *</a:t>
              </a:r>
              <a:r>
                <a:rPr lang="en-US" sz="1600" kern="1200" dirty="0" err="1"/>
                <a:t>curr</a:t>
              </a:r>
              <a:r>
                <a:rPr lang="en-US" sz="1600" kern="1200" dirty="0"/>
                <a:t> = NULL;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FE022BDF-63AC-46BB-3EC0-BBBD0D355231}"/>
              </a:ext>
            </a:extLst>
          </p:cNvPr>
          <p:cNvGrpSpPr/>
          <p:nvPr/>
        </p:nvGrpSpPr>
        <p:grpSpPr>
          <a:xfrm>
            <a:off x="393290" y="4908087"/>
            <a:ext cx="10687665" cy="690772"/>
            <a:chOff x="393290" y="4908087"/>
            <a:chExt cx="10687665" cy="690772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E14F1E63-EE8A-103B-BD6F-C75E35C02D5D}"/>
                </a:ext>
              </a:extLst>
            </p:cNvPr>
            <p:cNvSpPr/>
            <p:nvPr/>
          </p:nvSpPr>
          <p:spPr>
            <a:xfrm>
              <a:off x="393290" y="5070447"/>
              <a:ext cx="10687665" cy="528412"/>
            </a:xfrm>
            <a:custGeom>
              <a:avLst/>
              <a:gdLst>
                <a:gd name="connsiteX0" fmla="*/ 0 w 10687665"/>
                <a:gd name="connsiteY0" fmla="*/ 0 h 528412"/>
                <a:gd name="connsiteX1" fmla="*/ 10687665 w 10687665"/>
                <a:gd name="connsiteY1" fmla="*/ 0 h 528412"/>
                <a:gd name="connsiteX2" fmla="*/ 10687665 w 10687665"/>
                <a:gd name="connsiteY2" fmla="*/ 528412 h 528412"/>
                <a:gd name="connsiteX3" fmla="*/ 0 w 10687665"/>
                <a:gd name="connsiteY3" fmla="*/ 528412 h 528412"/>
                <a:gd name="connsiteX4" fmla="*/ 0 w 10687665"/>
                <a:gd name="connsiteY4" fmla="*/ 0 h 528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87665" h="528412">
                  <a:moveTo>
                    <a:pt x="0" y="0"/>
                  </a:moveTo>
                  <a:lnTo>
                    <a:pt x="10687665" y="0"/>
                  </a:lnTo>
                  <a:lnTo>
                    <a:pt x="10687665" y="528412"/>
                  </a:lnTo>
                  <a:lnTo>
                    <a:pt x="0" y="528412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29482" tIns="229108" rIns="829482" bIns="99568" numCol="1" spcCol="1270" anchor="t" anchorCtr="0">
              <a:noAutofit/>
            </a:bodyPr>
            <a:lstStyle/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400" kern="1200" dirty="0"/>
                <a:t>Brief: Macro to iterate over virtual memory pages beginning from the first page of a page family.</a:t>
              </a:r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9D426D0A-C2D3-0255-5315-ABF06B134BB2}"/>
                </a:ext>
              </a:extLst>
            </p:cNvPr>
            <p:cNvSpPr/>
            <p:nvPr/>
          </p:nvSpPr>
          <p:spPr>
            <a:xfrm>
              <a:off x="927673" y="4908087"/>
              <a:ext cx="7481365" cy="324720"/>
            </a:xfrm>
            <a:custGeom>
              <a:avLst/>
              <a:gdLst>
                <a:gd name="connsiteX0" fmla="*/ 0 w 7481365"/>
                <a:gd name="connsiteY0" fmla="*/ 54121 h 324720"/>
                <a:gd name="connsiteX1" fmla="*/ 54121 w 7481365"/>
                <a:gd name="connsiteY1" fmla="*/ 0 h 324720"/>
                <a:gd name="connsiteX2" fmla="*/ 7427244 w 7481365"/>
                <a:gd name="connsiteY2" fmla="*/ 0 h 324720"/>
                <a:gd name="connsiteX3" fmla="*/ 7481365 w 7481365"/>
                <a:gd name="connsiteY3" fmla="*/ 54121 h 324720"/>
                <a:gd name="connsiteX4" fmla="*/ 7481365 w 7481365"/>
                <a:gd name="connsiteY4" fmla="*/ 270599 h 324720"/>
                <a:gd name="connsiteX5" fmla="*/ 7427244 w 7481365"/>
                <a:gd name="connsiteY5" fmla="*/ 324720 h 324720"/>
                <a:gd name="connsiteX6" fmla="*/ 54121 w 7481365"/>
                <a:gd name="connsiteY6" fmla="*/ 324720 h 324720"/>
                <a:gd name="connsiteX7" fmla="*/ 0 w 7481365"/>
                <a:gd name="connsiteY7" fmla="*/ 270599 h 324720"/>
                <a:gd name="connsiteX8" fmla="*/ 0 w 7481365"/>
                <a:gd name="connsiteY8" fmla="*/ 54121 h 324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481365" h="324720">
                  <a:moveTo>
                    <a:pt x="0" y="54121"/>
                  </a:moveTo>
                  <a:cubicBezTo>
                    <a:pt x="0" y="24231"/>
                    <a:pt x="24231" y="0"/>
                    <a:pt x="54121" y="0"/>
                  </a:cubicBezTo>
                  <a:lnTo>
                    <a:pt x="7427244" y="0"/>
                  </a:lnTo>
                  <a:cubicBezTo>
                    <a:pt x="7457134" y="0"/>
                    <a:pt x="7481365" y="24231"/>
                    <a:pt x="7481365" y="54121"/>
                  </a:cubicBezTo>
                  <a:lnTo>
                    <a:pt x="7481365" y="270599"/>
                  </a:lnTo>
                  <a:cubicBezTo>
                    <a:pt x="7481365" y="300489"/>
                    <a:pt x="7457134" y="324720"/>
                    <a:pt x="7427244" y="324720"/>
                  </a:cubicBezTo>
                  <a:lnTo>
                    <a:pt x="54121" y="324720"/>
                  </a:lnTo>
                  <a:cubicBezTo>
                    <a:pt x="24231" y="324720"/>
                    <a:pt x="0" y="300489"/>
                    <a:pt x="0" y="270599"/>
                  </a:cubicBezTo>
                  <a:lnTo>
                    <a:pt x="0" y="54121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98630" tIns="15852" rIns="298630" bIns="15852" numCol="1" spcCol="1270" anchor="ctr" anchorCtr="0">
              <a:noAutofit/>
            </a:bodyPr>
            <a:lstStyle/>
            <a:p>
              <a:pPr marL="0" lvl="0" indent="0" algn="l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kern="1200" dirty="0"/>
                <a:t>#define ITERATE_VM_PAGE_BEGIN(</a:t>
              </a:r>
              <a:r>
                <a:rPr lang="en-US" sz="1600" kern="1200" dirty="0" err="1"/>
                <a:t>vm_page_family_ptr</a:t>
              </a:r>
              <a:r>
                <a:rPr lang="en-US" sz="1600" kern="1200" dirty="0"/>
                <a:t>, </a:t>
              </a:r>
              <a:r>
                <a:rPr lang="en-US" sz="1600" kern="1200" dirty="0" err="1"/>
                <a:t>curr</a:t>
              </a:r>
              <a:r>
                <a:rPr lang="en-US" sz="1600" kern="1200" dirty="0"/>
                <a:t>) 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EAB0710-D9BE-6E07-4D84-4CF41C192273}"/>
              </a:ext>
            </a:extLst>
          </p:cNvPr>
          <p:cNvGrpSpPr/>
          <p:nvPr/>
        </p:nvGrpSpPr>
        <p:grpSpPr>
          <a:xfrm>
            <a:off x="393290" y="5658260"/>
            <a:ext cx="10687665" cy="690772"/>
            <a:chOff x="393290" y="5658260"/>
            <a:chExt cx="10687665" cy="690772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35D12524-E6B7-85EE-6E69-F83CB0A360F4}"/>
                </a:ext>
              </a:extLst>
            </p:cNvPr>
            <p:cNvSpPr/>
            <p:nvPr/>
          </p:nvSpPr>
          <p:spPr>
            <a:xfrm>
              <a:off x="393290" y="5820620"/>
              <a:ext cx="10687665" cy="528412"/>
            </a:xfrm>
            <a:custGeom>
              <a:avLst/>
              <a:gdLst>
                <a:gd name="connsiteX0" fmla="*/ 0 w 10687665"/>
                <a:gd name="connsiteY0" fmla="*/ 0 h 528412"/>
                <a:gd name="connsiteX1" fmla="*/ 10687665 w 10687665"/>
                <a:gd name="connsiteY1" fmla="*/ 0 h 528412"/>
                <a:gd name="connsiteX2" fmla="*/ 10687665 w 10687665"/>
                <a:gd name="connsiteY2" fmla="*/ 528412 h 528412"/>
                <a:gd name="connsiteX3" fmla="*/ 0 w 10687665"/>
                <a:gd name="connsiteY3" fmla="*/ 528412 h 528412"/>
                <a:gd name="connsiteX4" fmla="*/ 0 w 10687665"/>
                <a:gd name="connsiteY4" fmla="*/ 0 h 528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87665" h="528412">
                  <a:moveTo>
                    <a:pt x="0" y="0"/>
                  </a:moveTo>
                  <a:lnTo>
                    <a:pt x="10687665" y="0"/>
                  </a:lnTo>
                  <a:lnTo>
                    <a:pt x="10687665" y="528412"/>
                  </a:lnTo>
                  <a:lnTo>
                    <a:pt x="0" y="528412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29482" tIns="229108" rIns="829482" bIns="99568" numCol="1" spcCol="1270" anchor="t" anchorCtr="0">
              <a:noAutofit/>
            </a:bodyPr>
            <a:lstStyle/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400" kern="1200" dirty="0"/>
                <a:t>Brief: Macro marking the end of the iteration over virtual memory pages.</a:t>
              </a: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C158B5B-A39D-AB4B-59E4-89424CAEB8A0}"/>
                </a:ext>
              </a:extLst>
            </p:cNvPr>
            <p:cNvSpPr/>
            <p:nvPr/>
          </p:nvSpPr>
          <p:spPr>
            <a:xfrm>
              <a:off x="927673" y="5658260"/>
              <a:ext cx="7481365" cy="324720"/>
            </a:xfrm>
            <a:custGeom>
              <a:avLst/>
              <a:gdLst>
                <a:gd name="connsiteX0" fmla="*/ 0 w 7481365"/>
                <a:gd name="connsiteY0" fmla="*/ 54121 h 324720"/>
                <a:gd name="connsiteX1" fmla="*/ 54121 w 7481365"/>
                <a:gd name="connsiteY1" fmla="*/ 0 h 324720"/>
                <a:gd name="connsiteX2" fmla="*/ 7427244 w 7481365"/>
                <a:gd name="connsiteY2" fmla="*/ 0 h 324720"/>
                <a:gd name="connsiteX3" fmla="*/ 7481365 w 7481365"/>
                <a:gd name="connsiteY3" fmla="*/ 54121 h 324720"/>
                <a:gd name="connsiteX4" fmla="*/ 7481365 w 7481365"/>
                <a:gd name="connsiteY4" fmla="*/ 270599 h 324720"/>
                <a:gd name="connsiteX5" fmla="*/ 7427244 w 7481365"/>
                <a:gd name="connsiteY5" fmla="*/ 324720 h 324720"/>
                <a:gd name="connsiteX6" fmla="*/ 54121 w 7481365"/>
                <a:gd name="connsiteY6" fmla="*/ 324720 h 324720"/>
                <a:gd name="connsiteX7" fmla="*/ 0 w 7481365"/>
                <a:gd name="connsiteY7" fmla="*/ 270599 h 324720"/>
                <a:gd name="connsiteX8" fmla="*/ 0 w 7481365"/>
                <a:gd name="connsiteY8" fmla="*/ 54121 h 324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481365" h="324720">
                  <a:moveTo>
                    <a:pt x="0" y="54121"/>
                  </a:moveTo>
                  <a:cubicBezTo>
                    <a:pt x="0" y="24231"/>
                    <a:pt x="24231" y="0"/>
                    <a:pt x="54121" y="0"/>
                  </a:cubicBezTo>
                  <a:lnTo>
                    <a:pt x="7427244" y="0"/>
                  </a:lnTo>
                  <a:cubicBezTo>
                    <a:pt x="7457134" y="0"/>
                    <a:pt x="7481365" y="24231"/>
                    <a:pt x="7481365" y="54121"/>
                  </a:cubicBezTo>
                  <a:lnTo>
                    <a:pt x="7481365" y="270599"/>
                  </a:lnTo>
                  <a:cubicBezTo>
                    <a:pt x="7481365" y="300489"/>
                    <a:pt x="7457134" y="324720"/>
                    <a:pt x="7427244" y="324720"/>
                  </a:cubicBezTo>
                  <a:lnTo>
                    <a:pt x="54121" y="324720"/>
                  </a:lnTo>
                  <a:cubicBezTo>
                    <a:pt x="24231" y="324720"/>
                    <a:pt x="0" y="300489"/>
                    <a:pt x="0" y="270599"/>
                  </a:cubicBezTo>
                  <a:lnTo>
                    <a:pt x="0" y="54121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98630" tIns="15852" rIns="298630" bIns="15852" numCol="1" spcCol="1270" anchor="ctr" anchorCtr="0">
              <a:noAutofit/>
            </a:bodyPr>
            <a:lstStyle/>
            <a:p>
              <a:pPr marL="0" lvl="0" indent="0" algn="l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kern="1200" dirty="0"/>
                <a:t>#define define ITERATE_VM_PAGE_END(</a:t>
              </a:r>
              <a:r>
                <a:rPr lang="en-US" sz="1600" kern="1200" dirty="0" err="1"/>
                <a:t>vm_page_family_ptr</a:t>
              </a:r>
              <a:r>
                <a:rPr lang="en-US" sz="1600" kern="1200" dirty="0"/>
                <a:t>, </a:t>
              </a:r>
              <a:r>
                <a:rPr lang="en-US" sz="1600" kern="1200" dirty="0" err="1"/>
                <a:t>curr</a:t>
              </a:r>
              <a:r>
                <a:rPr lang="en-US" sz="1600" kern="1200" dirty="0"/>
                <a:t>)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96614ED1-4FA1-B70B-868A-E75FB7291C55}"/>
              </a:ext>
            </a:extLst>
          </p:cNvPr>
          <p:cNvSpPr txBox="1"/>
          <p:nvPr/>
        </p:nvSpPr>
        <p:spPr>
          <a:xfrm>
            <a:off x="136528" y="151509"/>
            <a:ext cx="5125057" cy="107721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200" dirty="0">
                <a:latin typeface="Bell MT" panose="02020503060305020303" pitchFamily="18" charset="0"/>
              </a:rPr>
              <a:t>I</a:t>
            </a:r>
            <a:r>
              <a:rPr lang="en-US" sz="3200" kern="1200" dirty="0">
                <a:latin typeface="Bell MT" panose="02020503060305020303" pitchFamily="18" charset="0"/>
              </a:rPr>
              <a:t>terate over virtual memory</a:t>
            </a:r>
          </a:p>
          <a:p>
            <a:r>
              <a:rPr lang="en-US" sz="3200" kern="1200" dirty="0">
                <a:latin typeface="Bell MT" panose="02020503060305020303" pitchFamily="18" charset="0"/>
              </a:rPr>
              <a:t> pages</a:t>
            </a:r>
            <a:endParaRPr lang="en-US" sz="3200" dirty="0"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424197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B86A96-D654-46FC-D5A7-76652F5CB3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319944"/>
            <a:ext cx="7335835" cy="104644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In UNIX like OS,  there are two primary systems calls used to allocate/deallocate virtual memory blocks from the OS by a running process are</a:t>
            </a:r>
          </a:p>
          <a:p>
            <a:endParaRPr lang="en-US" sz="1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A1CC74-A247-E63A-F66F-C08F1E3BCD75}"/>
              </a:ext>
            </a:extLst>
          </p:cNvPr>
          <p:cNvSpPr txBox="1"/>
          <p:nvPr/>
        </p:nvSpPr>
        <p:spPr>
          <a:xfrm>
            <a:off x="2548757" y="1549730"/>
            <a:ext cx="2480013" cy="10464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defTabSz="804672">
              <a:spcAft>
                <a:spcPts val="600"/>
              </a:spcAft>
            </a:pPr>
            <a:r>
              <a:rPr lang="en-US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              malloc/free</a:t>
            </a:r>
          </a:p>
          <a:p>
            <a:pPr defTabSz="804672">
              <a:spcAft>
                <a:spcPts val="600"/>
              </a:spcAft>
            </a:pPr>
            <a:r>
              <a:rPr lang="en-US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  (glibC library functions)</a:t>
            </a:r>
          </a:p>
          <a:p>
            <a:pPr>
              <a:spcAft>
                <a:spcPts val="600"/>
              </a:spcAft>
            </a:pPr>
            <a:endParaRPr lang="en-US" sz="2000" dirty="0">
              <a:solidFill>
                <a:schemeClr val="bg1"/>
              </a:solidFill>
            </a:endParaRPr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EE41EFC7-6C29-4AA6-3503-DBACC630DF3F}"/>
              </a:ext>
            </a:extLst>
          </p:cNvPr>
          <p:cNvCxnSpPr>
            <a:cxnSpLocks/>
            <a:stCxn id="4" idx="1"/>
            <a:endCxn id="7" idx="0"/>
          </p:cNvCxnSpPr>
          <p:nvPr/>
        </p:nvCxnSpPr>
        <p:spPr>
          <a:xfrm rot="10800000" flipV="1">
            <a:off x="1911543" y="2072949"/>
            <a:ext cx="637215" cy="1120477"/>
          </a:xfrm>
          <a:prstGeom prst="bentConnector2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283922BC-A27A-56E1-115F-639B63C9CEEA}"/>
              </a:ext>
            </a:extLst>
          </p:cNvPr>
          <p:cNvCxnSpPr>
            <a:cxnSpLocks/>
            <a:stCxn id="4" idx="3"/>
            <a:endCxn id="8" idx="0"/>
          </p:cNvCxnSpPr>
          <p:nvPr/>
        </p:nvCxnSpPr>
        <p:spPr>
          <a:xfrm>
            <a:off x="5028770" y="2072950"/>
            <a:ext cx="575126" cy="1120476"/>
          </a:xfrm>
          <a:prstGeom prst="bentConnector2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3F7DA9D-1ED8-F2E0-11C7-CF4173688697}"/>
              </a:ext>
            </a:extLst>
          </p:cNvPr>
          <p:cNvSpPr txBox="1"/>
          <p:nvPr/>
        </p:nvSpPr>
        <p:spPr>
          <a:xfrm>
            <a:off x="1013017" y="3193427"/>
            <a:ext cx="1797050" cy="336118"/>
          </a:xfrm>
          <a:prstGeom prst="rect">
            <a:avLst/>
          </a:prstGeom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defTabSz="804672">
              <a:spcAft>
                <a:spcPts val="600"/>
              </a:spcAft>
            </a:pPr>
            <a:r>
              <a:rPr lang="en-US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syscall: sbrk/brk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C4BC2B-8F2B-30AB-EAA7-6BAED5953F87}"/>
              </a:ext>
            </a:extLst>
          </p:cNvPr>
          <p:cNvSpPr txBox="1"/>
          <p:nvPr/>
        </p:nvSpPr>
        <p:spPr>
          <a:xfrm>
            <a:off x="4277852" y="3193426"/>
            <a:ext cx="2652088" cy="661720"/>
          </a:xfrm>
          <a:prstGeom prst="rect">
            <a:avLst/>
          </a:prstGeom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defTabSz="804672">
              <a:spcAft>
                <a:spcPts val="600"/>
              </a:spcAft>
            </a:pPr>
            <a:r>
              <a:rPr lang="en-US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mmap/munmap (glibC fn)</a:t>
            </a:r>
          </a:p>
          <a:p>
            <a:pPr defTabSz="804672">
              <a:spcAft>
                <a:spcPts val="600"/>
              </a:spcAft>
            </a:pPr>
            <a:r>
              <a:rPr lang="en-US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syscall: mmap_pgoff()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88D4EE6-78B9-8FA7-B337-5AD4960C3549}"/>
              </a:ext>
            </a:extLst>
          </p:cNvPr>
          <p:cNvSpPr txBox="1"/>
          <p:nvPr/>
        </p:nvSpPr>
        <p:spPr>
          <a:xfrm>
            <a:off x="565150" y="4003218"/>
            <a:ext cx="64472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Standard glibC memory management functions malloc, free, realloc, calloc, etc. invokes systems calls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In this project, we shall go to make use of “mmap/munmap” functions for memory allocation for a process from kernel instead of sbrk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8" name="Picture 4" descr="How do malloc &amp; free work in C!">
            <a:extLst>
              <a:ext uri="{FF2B5EF4-FFF2-40B4-BE49-F238E27FC236}">
                <a16:creationId xmlns:a16="http://schemas.microsoft.com/office/drawing/2014/main" id="{FF3346F5-CC62-168B-4F30-44B430F4B8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4571" y="702639"/>
            <a:ext cx="3105150" cy="4981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959614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7" grpId="0" animBg="1"/>
      <p:bldP spid="8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6B4A1-2591-D980-22BA-0130D7C48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070911" cy="1325563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Bell MT" panose="02020503060305020303" pitchFamily="18" charset="0"/>
              </a:rPr>
              <a:t>Iteration over all memory blocks within a virtual memory page.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6BAC455-75A7-135A-07C5-317A53246CD1}"/>
              </a:ext>
            </a:extLst>
          </p:cNvPr>
          <p:cNvGrpSpPr/>
          <p:nvPr/>
        </p:nvGrpSpPr>
        <p:grpSpPr>
          <a:xfrm>
            <a:off x="618239" y="1690688"/>
            <a:ext cx="8993304" cy="1117125"/>
            <a:chOff x="393291" y="4908087"/>
            <a:chExt cx="8945549" cy="655172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FF4A3B80-D9B5-7A69-443A-12B976312174}"/>
                </a:ext>
              </a:extLst>
            </p:cNvPr>
            <p:cNvSpPr/>
            <p:nvPr/>
          </p:nvSpPr>
          <p:spPr>
            <a:xfrm>
              <a:off x="393291" y="5070446"/>
              <a:ext cx="8945549" cy="492813"/>
            </a:xfrm>
            <a:custGeom>
              <a:avLst/>
              <a:gdLst>
                <a:gd name="connsiteX0" fmla="*/ 0 w 10687665"/>
                <a:gd name="connsiteY0" fmla="*/ 0 h 528412"/>
                <a:gd name="connsiteX1" fmla="*/ 10687665 w 10687665"/>
                <a:gd name="connsiteY1" fmla="*/ 0 h 528412"/>
                <a:gd name="connsiteX2" fmla="*/ 10687665 w 10687665"/>
                <a:gd name="connsiteY2" fmla="*/ 528412 h 528412"/>
                <a:gd name="connsiteX3" fmla="*/ 0 w 10687665"/>
                <a:gd name="connsiteY3" fmla="*/ 528412 h 528412"/>
                <a:gd name="connsiteX4" fmla="*/ 0 w 10687665"/>
                <a:gd name="connsiteY4" fmla="*/ 0 h 528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87665" h="528412">
                  <a:moveTo>
                    <a:pt x="0" y="0"/>
                  </a:moveTo>
                  <a:lnTo>
                    <a:pt x="10687665" y="0"/>
                  </a:lnTo>
                  <a:lnTo>
                    <a:pt x="10687665" y="528412"/>
                  </a:lnTo>
                  <a:lnTo>
                    <a:pt x="0" y="528412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29482" tIns="229108" rIns="829482" bIns="99568" numCol="1" spcCol="1270" anchor="t" anchorCtr="0">
              <a:noAutofit/>
            </a:bodyPr>
            <a:lstStyle/>
            <a:p>
              <a:pPr marL="114300" lvl="1" indent="-114300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Tx/>
                <a:buChar char="•"/>
              </a:pPr>
              <a:r>
                <a:rPr lang="en-US" sz="1600" kern="1200" dirty="0"/>
                <a:t>Brief: </a:t>
              </a:r>
              <a:r>
                <a:rPr lang="en-US" sz="1600" dirty="0"/>
                <a:t>Macro to begin iteration over all memory blocks </a:t>
              </a:r>
            </a:p>
            <a:p>
              <a:pPr marL="114300" lvl="1" indent="-114300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Tx/>
                <a:buChar char="•"/>
              </a:pPr>
              <a:r>
                <a:rPr lang="en-US" sz="1600" dirty="0" err="1"/>
                <a:t>curr</a:t>
              </a:r>
              <a:r>
                <a:rPr lang="en-US" sz="1600" dirty="0"/>
                <a:t>: Pointer to hold the current memory block during iteration.</a:t>
              </a: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39863D2-79BA-368D-0F82-2CDDE01886DD}"/>
                </a:ext>
              </a:extLst>
            </p:cNvPr>
            <p:cNvSpPr/>
            <p:nvPr/>
          </p:nvSpPr>
          <p:spPr>
            <a:xfrm>
              <a:off x="927673" y="4908087"/>
              <a:ext cx="7481365" cy="223302"/>
            </a:xfrm>
            <a:custGeom>
              <a:avLst/>
              <a:gdLst>
                <a:gd name="connsiteX0" fmla="*/ 0 w 7481365"/>
                <a:gd name="connsiteY0" fmla="*/ 54121 h 324720"/>
                <a:gd name="connsiteX1" fmla="*/ 54121 w 7481365"/>
                <a:gd name="connsiteY1" fmla="*/ 0 h 324720"/>
                <a:gd name="connsiteX2" fmla="*/ 7427244 w 7481365"/>
                <a:gd name="connsiteY2" fmla="*/ 0 h 324720"/>
                <a:gd name="connsiteX3" fmla="*/ 7481365 w 7481365"/>
                <a:gd name="connsiteY3" fmla="*/ 54121 h 324720"/>
                <a:gd name="connsiteX4" fmla="*/ 7481365 w 7481365"/>
                <a:gd name="connsiteY4" fmla="*/ 270599 h 324720"/>
                <a:gd name="connsiteX5" fmla="*/ 7427244 w 7481365"/>
                <a:gd name="connsiteY5" fmla="*/ 324720 h 324720"/>
                <a:gd name="connsiteX6" fmla="*/ 54121 w 7481365"/>
                <a:gd name="connsiteY6" fmla="*/ 324720 h 324720"/>
                <a:gd name="connsiteX7" fmla="*/ 0 w 7481365"/>
                <a:gd name="connsiteY7" fmla="*/ 270599 h 324720"/>
                <a:gd name="connsiteX8" fmla="*/ 0 w 7481365"/>
                <a:gd name="connsiteY8" fmla="*/ 54121 h 324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481365" h="324720">
                  <a:moveTo>
                    <a:pt x="0" y="54121"/>
                  </a:moveTo>
                  <a:cubicBezTo>
                    <a:pt x="0" y="24231"/>
                    <a:pt x="24231" y="0"/>
                    <a:pt x="54121" y="0"/>
                  </a:cubicBezTo>
                  <a:lnTo>
                    <a:pt x="7427244" y="0"/>
                  </a:lnTo>
                  <a:cubicBezTo>
                    <a:pt x="7457134" y="0"/>
                    <a:pt x="7481365" y="24231"/>
                    <a:pt x="7481365" y="54121"/>
                  </a:cubicBezTo>
                  <a:lnTo>
                    <a:pt x="7481365" y="270599"/>
                  </a:lnTo>
                  <a:cubicBezTo>
                    <a:pt x="7481365" y="300489"/>
                    <a:pt x="7457134" y="324720"/>
                    <a:pt x="7427244" y="324720"/>
                  </a:cubicBezTo>
                  <a:lnTo>
                    <a:pt x="54121" y="324720"/>
                  </a:lnTo>
                  <a:cubicBezTo>
                    <a:pt x="24231" y="324720"/>
                    <a:pt x="0" y="300489"/>
                    <a:pt x="0" y="270599"/>
                  </a:cubicBezTo>
                  <a:lnTo>
                    <a:pt x="0" y="54121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98630" tIns="15852" rIns="298630" bIns="15852" numCol="1" spcCol="1270" anchor="ctr" anchorCtr="0">
              <a:noAutofit/>
            </a:bodyPr>
            <a:lstStyle/>
            <a:p>
              <a:r>
                <a:rPr lang="en-US" sz="1600" dirty="0"/>
                <a:t>#define ITERATE_VM_PAGE_ALL_BLOCKS_BEGIN(</a:t>
              </a:r>
              <a:r>
                <a:rPr lang="en-US" sz="1600" dirty="0" err="1"/>
                <a:t>vm_page_ptr</a:t>
              </a:r>
              <a:r>
                <a:rPr lang="en-US" sz="1600" dirty="0"/>
                <a:t>, </a:t>
              </a:r>
              <a:r>
                <a:rPr lang="en-US" sz="1600" dirty="0" err="1"/>
                <a:t>curr</a:t>
              </a:r>
              <a:r>
                <a:rPr lang="en-US" sz="1600" dirty="0"/>
                <a:t>) 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0350238-88BA-30B6-DFEE-944CD4EB61AB}"/>
              </a:ext>
            </a:extLst>
          </p:cNvPr>
          <p:cNvGrpSpPr/>
          <p:nvPr/>
        </p:nvGrpSpPr>
        <p:grpSpPr>
          <a:xfrm>
            <a:off x="618239" y="2901285"/>
            <a:ext cx="8993304" cy="836321"/>
            <a:chOff x="393291" y="4908088"/>
            <a:chExt cx="8945549" cy="490486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55B7D77-ED41-13EE-7AF7-1299258F2983}"/>
                </a:ext>
              </a:extLst>
            </p:cNvPr>
            <p:cNvSpPr/>
            <p:nvPr/>
          </p:nvSpPr>
          <p:spPr>
            <a:xfrm>
              <a:off x="393291" y="5070446"/>
              <a:ext cx="8945549" cy="328128"/>
            </a:xfrm>
            <a:custGeom>
              <a:avLst/>
              <a:gdLst>
                <a:gd name="connsiteX0" fmla="*/ 0 w 10687665"/>
                <a:gd name="connsiteY0" fmla="*/ 0 h 528412"/>
                <a:gd name="connsiteX1" fmla="*/ 10687665 w 10687665"/>
                <a:gd name="connsiteY1" fmla="*/ 0 h 528412"/>
                <a:gd name="connsiteX2" fmla="*/ 10687665 w 10687665"/>
                <a:gd name="connsiteY2" fmla="*/ 528412 h 528412"/>
                <a:gd name="connsiteX3" fmla="*/ 0 w 10687665"/>
                <a:gd name="connsiteY3" fmla="*/ 528412 h 528412"/>
                <a:gd name="connsiteX4" fmla="*/ 0 w 10687665"/>
                <a:gd name="connsiteY4" fmla="*/ 0 h 528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87665" h="528412">
                  <a:moveTo>
                    <a:pt x="0" y="0"/>
                  </a:moveTo>
                  <a:lnTo>
                    <a:pt x="10687665" y="0"/>
                  </a:lnTo>
                  <a:lnTo>
                    <a:pt x="10687665" y="528412"/>
                  </a:lnTo>
                  <a:lnTo>
                    <a:pt x="0" y="528412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29482" tIns="229108" rIns="829482" bIns="99568" numCol="1" spcCol="1270" anchor="t" anchorCtr="0">
              <a:noAutofit/>
            </a:bodyPr>
            <a:lstStyle/>
            <a:p>
              <a:pPr marL="114300" lvl="1" indent="-114300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Tx/>
                <a:buChar char="•"/>
              </a:pPr>
              <a:r>
                <a:rPr lang="en-US" sz="1600" kern="1200" dirty="0"/>
                <a:t>Brief: </a:t>
              </a:r>
              <a:r>
                <a:rPr lang="en-US" sz="1600" dirty="0"/>
                <a:t>Macro to end iteration over all memory blocks.</a:t>
              </a: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D403D61-3930-71CE-119B-1A7FF68578D4}"/>
                </a:ext>
              </a:extLst>
            </p:cNvPr>
            <p:cNvSpPr/>
            <p:nvPr/>
          </p:nvSpPr>
          <p:spPr>
            <a:xfrm>
              <a:off x="927673" y="4908088"/>
              <a:ext cx="7481365" cy="251340"/>
            </a:xfrm>
            <a:custGeom>
              <a:avLst/>
              <a:gdLst>
                <a:gd name="connsiteX0" fmla="*/ 0 w 7481365"/>
                <a:gd name="connsiteY0" fmla="*/ 54121 h 324720"/>
                <a:gd name="connsiteX1" fmla="*/ 54121 w 7481365"/>
                <a:gd name="connsiteY1" fmla="*/ 0 h 324720"/>
                <a:gd name="connsiteX2" fmla="*/ 7427244 w 7481365"/>
                <a:gd name="connsiteY2" fmla="*/ 0 h 324720"/>
                <a:gd name="connsiteX3" fmla="*/ 7481365 w 7481365"/>
                <a:gd name="connsiteY3" fmla="*/ 54121 h 324720"/>
                <a:gd name="connsiteX4" fmla="*/ 7481365 w 7481365"/>
                <a:gd name="connsiteY4" fmla="*/ 270599 h 324720"/>
                <a:gd name="connsiteX5" fmla="*/ 7427244 w 7481365"/>
                <a:gd name="connsiteY5" fmla="*/ 324720 h 324720"/>
                <a:gd name="connsiteX6" fmla="*/ 54121 w 7481365"/>
                <a:gd name="connsiteY6" fmla="*/ 324720 h 324720"/>
                <a:gd name="connsiteX7" fmla="*/ 0 w 7481365"/>
                <a:gd name="connsiteY7" fmla="*/ 270599 h 324720"/>
                <a:gd name="connsiteX8" fmla="*/ 0 w 7481365"/>
                <a:gd name="connsiteY8" fmla="*/ 54121 h 324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481365" h="324720">
                  <a:moveTo>
                    <a:pt x="0" y="54121"/>
                  </a:moveTo>
                  <a:cubicBezTo>
                    <a:pt x="0" y="24231"/>
                    <a:pt x="24231" y="0"/>
                    <a:pt x="54121" y="0"/>
                  </a:cubicBezTo>
                  <a:lnTo>
                    <a:pt x="7427244" y="0"/>
                  </a:lnTo>
                  <a:cubicBezTo>
                    <a:pt x="7457134" y="0"/>
                    <a:pt x="7481365" y="24231"/>
                    <a:pt x="7481365" y="54121"/>
                  </a:cubicBezTo>
                  <a:lnTo>
                    <a:pt x="7481365" y="270599"/>
                  </a:lnTo>
                  <a:cubicBezTo>
                    <a:pt x="7481365" y="300489"/>
                    <a:pt x="7457134" y="324720"/>
                    <a:pt x="7427244" y="324720"/>
                  </a:cubicBezTo>
                  <a:lnTo>
                    <a:pt x="54121" y="324720"/>
                  </a:lnTo>
                  <a:cubicBezTo>
                    <a:pt x="24231" y="324720"/>
                    <a:pt x="0" y="300489"/>
                    <a:pt x="0" y="270599"/>
                  </a:cubicBezTo>
                  <a:lnTo>
                    <a:pt x="0" y="54121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98630" tIns="15852" rIns="298630" bIns="15852" numCol="1" spcCol="1270" anchor="ctr" anchorCtr="0">
              <a:noAutofit/>
            </a:bodyPr>
            <a:lstStyle/>
            <a:p>
              <a:r>
                <a:rPr lang="en-US" sz="1600" dirty="0"/>
                <a:t> #define ITERATE_VM_PAGE_ALL_BLOCKS_END(</a:t>
              </a:r>
              <a:r>
                <a:rPr lang="en-US" sz="1600" dirty="0" err="1"/>
                <a:t>vm_page_ptr</a:t>
              </a:r>
              <a:r>
                <a:rPr lang="en-US" sz="1600" dirty="0"/>
                <a:t>, </a:t>
              </a:r>
              <a:r>
                <a:rPr lang="en-US" sz="1600" dirty="0" err="1"/>
                <a:t>curr</a:t>
              </a:r>
              <a:r>
                <a:rPr lang="en-US" sz="1600" dirty="0"/>
                <a:t>) 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3206722D-6AA2-4D57-20A8-BBC92CEDB789}"/>
              </a:ext>
            </a:extLst>
          </p:cNvPr>
          <p:cNvGrpSpPr/>
          <p:nvPr/>
        </p:nvGrpSpPr>
        <p:grpSpPr>
          <a:xfrm>
            <a:off x="10148775" y="711520"/>
            <a:ext cx="1359101" cy="5900217"/>
            <a:chOff x="10148775" y="711520"/>
            <a:chExt cx="1359101" cy="5900217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7F0D267-B0EE-5A6D-779F-E7EDF0CF0674}"/>
                </a:ext>
              </a:extLst>
            </p:cNvPr>
            <p:cNvSpPr txBox="1"/>
            <p:nvPr/>
          </p:nvSpPr>
          <p:spPr>
            <a:xfrm>
              <a:off x="10313503" y="6242405"/>
              <a:ext cx="10296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VM Page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E90C8B71-9978-6DF9-2F13-A7E8670C8B8E}"/>
                </a:ext>
              </a:extLst>
            </p:cNvPr>
            <p:cNvSpPr/>
            <p:nvPr/>
          </p:nvSpPr>
          <p:spPr>
            <a:xfrm>
              <a:off x="10148776" y="5355044"/>
              <a:ext cx="1359099" cy="19628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A8512684-784B-53E5-C1D8-3929C9DAE691}"/>
                </a:ext>
              </a:extLst>
            </p:cNvPr>
            <p:cNvSpPr/>
            <p:nvPr/>
          </p:nvSpPr>
          <p:spPr>
            <a:xfrm>
              <a:off x="10148775" y="711520"/>
              <a:ext cx="1359098" cy="2140152"/>
            </a:xfrm>
            <a:prstGeom prst="rect">
              <a:avLst/>
            </a:prstGeom>
            <a:solidFill>
              <a:srgbClr val="CCD2D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68E10635-E90B-2AEB-88BA-AFB95F542199}"/>
                </a:ext>
              </a:extLst>
            </p:cNvPr>
            <p:cNvSpPr/>
            <p:nvPr/>
          </p:nvSpPr>
          <p:spPr>
            <a:xfrm>
              <a:off x="10148777" y="5567614"/>
              <a:ext cx="1359099" cy="658507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pg_family</a:t>
              </a:r>
            </a:p>
            <a:p>
              <a:pPr algn="ctr"/>
              <a:r>
                <a:rPr lang="en-US" sz="1400" dirty="0"/>
                <a:t>next</a:t>
              </a:r>
            </a:p>
            <a:p>
              <a:pPr algn="ctr"/>
              <a:r>
                <a:rPr lang="en-US" sz="1400" dirty="0"/>
                <a:t>prev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F1AFDC8C-87CF-82ED-014A-4E92B367B35F}"/>
                </a:ext>
              </a:extLst>
            </p:cNvPr>
            <p:cNvSpPr/>
            <p:nvPr/>
          </p:nvSpPr>
          <p:spPr>
            <a:xfrm>
              <a:off x="10148776" y="4401312"/>
              <a:ext cx="1359098" cy="937448"/>
            </a:xfrm>
            <a:prstGeom prst="rect">
              <a:avLst/>
            </a:prstGeom>
            <a:solidFill>
              <a:srgbClr val="CCD2D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9B86247B-B0EA-B8A1-C40E-81E7ACC9426C}"/>
                </a:ext>
              </a:extLst>
            </p:cNvPr>
            <p:cNvSpPr/>
            <p:nvPr/>
          </p:nvSpPr>
          <p:spPr>
            <a:xfrm>
              <a:off x="10148776" y="4205026"/>
              <a:ext cx="1359099" cy="19628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33A5C4EB-07B8-FD37-8884-DDB00A5D0736}"/>
                </a:ext>
              </a:extLst>
            </p:cNvPr>
            <p:cNvSpPr/>
            <p:nvPr/>
          </p:nvSpPr>
          <p:spPr>
            <a:xfrm>
              <a:off x="10148776" y="3072384"/>
              <a:ext cx="1359098" cy="1140266"/>
            </a:xfrm>
            <a:prstGeom prst="rect">
              <a:avLst/>
            </a:prstGeom>
            <a:solidFill>
              <a:srgbClr val="CCD2D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31E120A3-4537-0B64-D1DB-051537E484C7}"/>
                </a:ext>
              </a:extLst>
            </p:cNvPr>
            <p:cNvSpPr/>
            <p:nvPr/>
          </p:nvSpPr>
          <p:spPr>
            <a:xfrm>
              <a:off x="10148775" y="2867956"/>
              <a:ext cx="1359099" cy="19628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9092608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794CB-EA83-B536-F6F5-F373E1C10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411686" cy="132556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Bell MT" panose="02020503060305020303" pitchFamily="18" charset="0"/>
              </a:rPr>
              <a:t>The size of Free Data Block of an Empty VM Page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61CCBB1-28B0-5407-E91A-F89E74538AE3}"/>
              </a:ext>
            </a:extLst>
          </p:cNvPr>
          <p:cNvGrpSpPr/>
          <p:nvPr/>
        </p:nvGrpSpPr>
        <p:grpSpPr>
          <a:xfrm>
            <a:off x="8329878" y="1699353"/>
            <a:ext cx="1523249" cy="4021494"/>
            <a:chOff x="9434034" y="155259"/>
            <a:chExt cx="1359099" cy="3329205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205AE51-503B-ADD9-98EF-FA40695B30AC}"/>
                </a:ext>
              </a:extLst>
            </p:cNvPr>
            <p:cNvSpPr/>
            <p:nvPr/>
          </p:nvSpPr>
          <p:spPr>
            <a:xfrm>
              <a:off x="9434034" y="2544079"/>
              <a:ext cx="1359099" cy="21819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bg1"/>
                </a:solidFill>
              </a:endParaRP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48CD304B-40E1-3DEB-9A34-4A75146DE3EB}"/>
                </a:ext>
              </a:extLst>
            </p:cNvPr>
            <p:cNvGrpSpPr/>
            <p:nvPr/>
          </p:nvGrpSpPr>
          <p:grpSpPr>
            <a:xfrm>
              <a:off x="9434034" y="155259"/>
              <a:ext cx="1359099" cy="3329205"/>
              <a:chOff x="9397227" y="155259"/>
              <a:chExt cx="1359099" cy="3329205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7B9F4A91-220C-AE66-16CC-624D589FD6CD}"/>
                  </a:ext>
                </a:extLst>
              </p:cNvPr>
              <p:cNvSpPr/>
              <p:nvPr/>
            </p:nvSpPr>
            <p:spPr>
              <a:xfrm>
                <a:off x="9397228" y="155259"/>
                <a:ext cx="1359098" cy="2379009"/>
              </a:xfrm>
              <a:prstGeom prst="rect">
                <a:avLst/>
              </a:prstGeom>
              <a:solidFill>
                <a:srgbClr val="CCD2D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4048 Byte</a:t>
                </a: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74289BF5-CDF8-7243-5BE6-6B7B8F1FC558}"/>
                  </a:ext>
                </a:extLst>
              </p:cNvPr>
              <p:cNvSpPr/>
              <p:nvPr/>
            </p:nvSpPr>
            <p:spPr>
              <a:xfrm>
                <a:off x="9397227" y="2752462"/>
                <a:ext cx="1359099" cy="732002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pg_family</a:t>
                </a:r>
              </a:p>
              <a:p>
                <a:pPr algn="ctr"/>
                <a:r>
                  <a:rPr lang="en-US" sz="1400" dirty="0"/>
                  <a:t>next</a:t>
                </a:r>
              </a:p>
              <a:p>
                <a:pPr algn="ctr"/>
                <a:r>
                  <a:rPr lang="en-US" sz="1400" dirty="0"/>
                  <a:t>prev</a:t>
                </a:r>
              </a:p>
            </p:txBody>
          </p:sp>
        </p:grp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26DF055-8A3C-FE05-1024-DFE376785F85}"/>
              </a:ext>
            </a:extLst>
          </p:cNvPr>
          <p:cNvGrpSpPr/>
          <p:nvPr/>
        </p:nvGrpSpPr>
        <p:grpSpPr>
          <a:xfrm>
            <a:off x="10258580" y="665544"/>
            <a:ext cx="1523249" cy="5055303"/>
            <a:chOff x="10040864" y="153667"/>
            <a:chExt cx="1523249" cy="5789932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61D1FB34-16FE-D60A-8BF3-8BDBF7979FCB}"/>
                </a:ext>
              </a:extLst>
            </p:cNvPr>
            <p:cNvGrpSpPr/>
            <p:nvPr/>
          </p:nvGrpSpPr>
          <p:grpSpPr>
            <a:xfrm>
              <a:off x="10040864" y="2527676"/>
              <a:ext cx="1523249" cy="3415923"/>
              <a:chOff x="9434034" y="656582"/>
              <a:chExt cx="1359099" cy="2827882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0AD5A350-15DE-30B6-994D-50B21E877F10}"/>
                  </a:ext>
                </a:extLst>
              </p:cNvPr>
              <p:cNvSpPr/>
              <p:nvPr/>
            </p:nvSpPr>
            <p:spPr>
              <a:xfrm>
                <a:off x="9434034" y="2544079"/>
                <a:ext cx="1359099" cy="218193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59796FDF-9A24-4DFD-697E-674D191C12B3}"/>
                  </a:ext>
                </a:extLst>
              </p:cNvPr>
              <p:cNvGrpSpPr/>
              <p:nvPr/>
            </p:nvGrpSpPr>
            <p:grpSpPr>
              <a:xfrm>
                <a:off x="9434034" y="656582"/>
                <a:ext cx="1359099" cy="2827882"/>
                <a:chOff x="9397227" y="656582"/>
                <a:chExt cx="1359099" cy="2827882"/>
              </a:xfrm>
            </p:grpSpPr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DB34AC45-3552-2ED4-AE9F-A4B82ADFF6C7}"/>
                    </a:ext>
                  </a:extLst>
                </p:cNvPr>
                <p:cNvSpPr/>
                <p:nvPr/>
              </p:nvSpPr>
              <p:spPr>
                <a:xfrm>
                  <a:off x="9397228" y="656582"/>
                  <a:ext cx="1359098" cy="1877686"/>
                </a:xfrm>
                <a:prstGeom prst="rect">
                  <a:avLst/>
                </a:prstGeom>
                <a:solidFill>
                  <a:srgbClr val="CCD2D8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>
                      <a:solidFill>
                        <a:schemeClr val="tx1"/>
                      </a:solidFill>
                    </a:rPr>
                    <a:t>4048 Byte</a:t>
                  </a:r>
                </a:p>
              </p:txBody>
            </p:sp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A51633CE-3793-6744-3426-8079FDC6C77F}"/>
                    </a:ext>
                  </a:extLst>
                </p:cNvPr>
                <p:cNvSpPr/>
                <p:nvPr/>
              </p:nvSpPr>
              <p:spPr>
                <a:xfrm>
                  <a:off x="9397227" y="2752462"/>
                  <a:ext cx="1359099" cy="732002"/>
                </a:xfrm>
                <a:prstGeom prst="rect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/>
                    <a:t>pg_family</a:t>
                  </a:r>
                </a:p>
                <a:p>
                  <a:pPr algn="ctr"/>
                  <a:r>
                    <a:rPr lang="en-US" sz="1400" dirty="0"/>
                    <a:t>next</a:t>
                  </a:r>
                </a:p>
                <a:p>
                  <a:pPr algn="ctr"/>
                  <a:r>
                    <a:rPr lang="en-US" sz="1400" dirty="0"/>
                    <a:t>prev</a:t>
                  </a:r>
                </a:p>
              </p:txBody>
            </p:sp>
          </p:grpSp>
        </p:grp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A9BE431-E6F9-FF81-EF8C-03129654FFEF}"/>
                </a:ext>
              </a:extLst>
            </p:cNvPr>
            <p:cNvSpPr/>
            <p:nvPr/>
          </p:nvSpPr>
          <p:spPr>
            <a:xfrm>
              <a:off x="10040864" y="153667"/>
              <a:ext cx="1523248" cy="2374009"/>
            </a:xfrm>
            <a:prstGeom prst="rect">
              <a:avLst/>
            </a:prstGeom>
            <a:solidFill>
              <a:srgbClr val="CCD2D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4048 Byte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4F9B7B2A-4566-8986-CE73-179F3BA3C759}"/>
              </a:ext>
            </a:extLst>
          </p:cNvPr>
          <p:cNvSpPr txBox="1"/>
          <p:nvPr/>
        </p:nvSpPr>
        <p:spPr>
          <a:xfrm>
            <a:off x="8491722" y="5715298"/>
            <a:ext cx="1199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VM Page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1D09462-2F35-91AF-884D-6EFB659EB27F}"/>
              </a:ext>
            </a:extLst>
          </p:cNvPr>
          <p:cNvSpPr txBox="1"/>
          <p:nvPr/>
        </p:nvSpPr>
        <p:spPr>
          <a:xfrm>
            <a:off x="10143105" y="5715298"/>
            <a:ext cx="17541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2 Contiguous </a:t>
            </a:r>
          </a:p>
          <a:p>
            <a:pPr algn="ctr"/>
            <a:r>
              <a:rPr lang="en-US" dirty="0"/>
              <a:t>VM Page</a:t>
            </a:r>
          </a:p>
          <a:p>
            <a:pPr algn="ctr"/>
            <a:r>
              <a:rPr lang="en-US" dirty="0"/>
              <a:t>(Giant VM Page)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1DF2B962-AD5B-2782-47BB-B47202FA2D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357" t="16712" r="5178" b="16229"/>
          <a:stretch/>
        </p:blipFill>
        <p:spPr>
          <a:xfrm>
            <a:off x="410171" y="1812484"/>
            <a:ext cx="7302009" cy="1872401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092F2382-C99B-A329-7BA3-49658069CAC5}"/>
              </a:ext>
            </a:extLst>
          </p:cNvPr>
          <p:cNvSpPr txBox="1"/>
          <p:nvPr/>
        </p:nvSpPr>
        <p:spPr>
          <a:xfrm>
            <a:off x="410171" y="3846391"/>
            <a:ext cx="780423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Brief: Calculates the maximum allocatable memory within a virtual memory  page.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units: The number of memory units to be allocated.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Return: The maximum allocatable memory size in bytes.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6"/>
                </a:solidFill>
              </a:rPr>
              <a:t>Note: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Giant VM Page: Two or more contiguous VM Pages.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40950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5" grpId="0" uiExpand="1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D53BC6-F394-8CC0-5671-12EF400F1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038" y="391821"/>
            <a:ext cx="5651962" cy="1640180"/>
          </a:xfrm>
        </p:spPr>
        <p:txBody>
          <a:bodyPr anchor="b">
            <a:normAutofit/>
          </a:bodyPr>
          <a:lstStyle/>
          <a:p>
            <a:r>
              <a:rPr lang="en-US" sz="4000" dirty="0">
                <a:latin typeface="Bell MT" panose="02020503060305020303" pitchFamily="18" charset="0"/>
              </a:rPr>
              <a:t>Delete VM Page and Free 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33F99-D4D1-6961-58D9-9817AC6DE1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038" y="2125648"/>
            <a:ext cx="5956762" cy="224756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void </a:t>
            </a:r>
            <a:r>
              <a:rPr lang="en-US" sz="2000" dirty="0" err="1"/>
              <a:t>mm_page_delete_and_free</a:t>
            </a:r>
            <a:r>
              <a:rPr lang="en-US" sz="2000" dirty="0"/>
              <a:t>(vm_page_t *</a:t>
            </a:r>
            <a:r>
              <a:rPr lang="en-US" sz="2000" dirty="0" err="1"/>
              <a:t>vm_page</a:t>
            </a:r>
            <a:r>
              <a:rPr lang="en-US" sz="2000" dirty="0"/>
              <a:t>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Brief: Deletes and frees a virtual memory page.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 err="1"/>
              <a:t>vm_page</a:t>
            </a:r>
            <a:r>
              <a:rPr lang="en-US" sz="2000" dirty="0"/>
              <a:t>: Pointer to the virtual memory page to be deleted and freed.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0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1707E60-CEC9-4661-AA82-69242EB4BD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6116"/>
            <a:ext cx="12191998" cy="46177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F035CD8-AE30-4146-96F2-036B0CE5E4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300" y="6406115"/>
            <a:ext cx="4076698" cy="464399"/>
          </a:xfrm>
          <a:prstGeom prst="rect">
            <a:avLst/>
          </a:prstGeom>
          <a:gradFill>
            <a:gsLst>
              <a:gs pos="19000">
                <a:srgbClr val="000000">
                  <a:alpha val="46000"/>
                </a:srgbClr>
              </a:gs>
              <a:gs pos="99000">
                <a:schemeClr val="accent1"/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CF6EBE94-2DE9-636E-598D-A017CBCFDC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4604812"/>
              </p:ext>
            </p:extLst>
          </p:nvPr>
        </p:nvGraphicFramePr>
        <p:xfrm>
          <a:off x="4610834" y="3729762"/>
          <a:ext cx="1211612" cy="2035541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211612">
                  <a:extLst>
                    <a:ext uri="{9D8B030D-6E8A-4147-A177-3AD203B41FA5}">
                      <a16:colId xmlns:a16="http://schemas.microsoft.com/office/drawing/2014/main" val="1954843106"/>
                    </a:ext>
                  </a:extLst>
                </a:gridCol>
              </a:tblGrid>
              <a:tr h="650557"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7546792"/>
                  </a:ext>
                </a:extLst>
              </a:tr>
              <a:tr h="65055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7698426"/>
                  </a:ext>
                </a:extLst>
              </a:tr>
              <a:tr h="734427">
                <a:tc>
                  <a:txBody>
                    <a:bodyPr/>
                    <a:lstStyle/>
                    <a:p>
                      <a:r>
                        <a:rPr lang="en-US" dirty="0"/>
                        <a:t>agent_t</a:t>
                      </a:r>
                    </a:p>
                    <a:p>
                      <a:r>
                        <a:rPr lang="en-US" dirty="0"/>
                        <a:t>size = 124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2984918"/>
                  </a:ext>
                </a:extLst>
              </a:tr>
            </a:tbl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6446C46D-80FC-F64B-C3F5-0F4A9AF659D2}"/>
              </a:ext>
            </a:extLst>
          </p:cNvPr>
          <p:cNvSpPr txBox="1"/>
          <p:nvPr/>
        </p:nvSpPr>
        <p:spPr>
          <a:xfrm>
            <a:off x="4234056" y="5767927"/>
            <a:ext cx="2031966" cy="33855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vm_page_for_families_t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920C0B7-6961-F7EB-9A20-280D8EE288B1}"/>
              </a:ext>
            </a:extLst>
          </p:cNvPr>
          <p:cNvCxnSpPr>
            <a:cxnSpLocks/>
          </p:cNvCxnSpPr>
          <p:nvPr/>
        </p:nvCxnSpPr>
        <p:spPr>
          <a:xfrm>
            <a:off x="5714911" y="5516481"/>
            <a:ext cx="1064733" cy="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70EEE1C-5700-847B-27EB-540A0FF4A641}"/>
              </a:ext>
            </a:extLst>
          </p:cNvPr>
          <p:cNvGrpSpPr/>
          <p:nvPr/>
        </p:nvGrpSpPr>
        <p:grpSpPr>
          <a:xfrm>
            <a:off x="6779644" y="2431272"/>
            <a:ext cx="1211614" cy="3329205"/>
            <a:chOff x="7124712" y="433101"/>
            <a:chExt cx="1611333" cy="4413379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7579F919-DE58-5B58-4121-AA1A1E5D6BF4}"/>
                </a:ext>
              </a:extLst>
            </p:cNvPr>
            <p:cNvSpPr/>
            <p:nvPr/>
          </p:nvSpPr>
          <p:spPr>
            <a:xfrm>
              <a:off x="7124713" y="433101"/>
              <a:ext cx="1611331" cy="3153747"/>
            </a:xfrm>
            <a:prstGeom prst="rect">
              <a:avLst/>
            </a:prstGeom>
            <a:solidFill>
              <a:srgbClr val="CCD2D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4048 Byte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B6EAC6C0-8E72-5E52-F6DF-01E167285299}"/>
                </a:ext>
              </a:extLst>
            </p:cNvPr>
            <p:cNvSpPr/>
            <p:nvPr/>
          </p:nvSpPr>
          <p:spPr>
            <a:xfrm>
              <a:off x="7124713" y="3586848"/>
              <a:ext cx="1611332" cy="28924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09481389-7D7E-E037-EC00-0566C5BFB4D6}"/>
                </a:ext>
              </a:extLst>
            </p:cNvPr>
            <p:cNvSpPr/>
            <p:nvPr/>
          </p:nvSpPr>
          <p:spPr>
            <a:xfrm>
              <a:off x="7124712" y="3876097"/>
              <a:ext cx="1611332" cy="970383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pg_family</a:t>
              </a:r>
            </a:p>
            <a:p>
              <a:pPr algn="ctr"/>
              <a:r>
                <a:rPr lang="en-US" sz="1400" dirty="0"/>
                <a:t>next</a:t>
              </a:r>
            </a:p>
            <a:p>
              <a:pPr algn="ctr"/>
              <a:r>
                <a:rPr lang="en-US" sz="1400" dirty="0"/>
                <a:t>prev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C098A46-39B6-B54B-19D8-1C1B8F5F74E2}"/>
              </a:ext>
            </a:extLst>
          </p:cNvPr>
          <p:cNvGrpSpPr/>
          <p:nvPr/>
        </p:nvGrpSpPr>
        <p:grpSpPr>
          <a:xfrm>
            <a:off x="8657997" y="2431272"/>
            <a:ext cx="1211614" cy="3329205"/>
            <a:chOff x="7124712" y="433101"/>
            <a:chExt cx="1611333" cy="4413379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B0F23A6A-DCB3-E280-FF82-C84350BD870E}"/>
                </a:ext>
              </a:extLst>
            </p:cNvPr>
            <p:cNvSpPr/>
            <p:nvPr/>
          </p:nvSpPr>
          <p:spPr>
            <a:xfrm>
              <a:off x="7124713" y="433101"/>
              <a:ext cx="1611331" cy="3153747"/>
            </a:xfrm>
            <a:prstGeom prst="rect">
              <a:avLst/>
            </a:prstGeom>
            <a:solidFill>
              <a:srgbClr val="CCD2D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4048 Byte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9207085F-F786-8730-5625-AB784B73667F}"/>
                </a:ext>
              </a:extLst>
            </p:cNvPr>
            <p:cNvSpPr/>
            <p:nvPr/>
          </p:nvSpPr>
          <p:spPr>
            <a:xfrm>
              <a:off x="7124713" y="3586848"/>
              <a:ext cx="1611332" cy="28924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793E1B89-99F7-1C5D-F3C3-B5169FCFACCD}"/>
                </a:ext>
              </a:extLst>
            </p:cNvPr>
            <p:cNvSpPr/>
            <p:nvPr/>
          </p:nvSpPr>
          <p:spPr>
            <a:xfrm>
              <a:off x="7124712" y="3876097"/>
              <a:ext cx="1611332" cy="970383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/>
                <a:t>pg_family</a:t>
              </a:r>
              <a:endParaRPr lang="en-US" sz="1400" dirty="0"/>
            </a:p>
            <a:p>
              <a:pPr algn="ctr"/>
              <a:r>
                <a:rPr lang="en-US" sz="1400" dirty="0"/>
                <a:t>next</a:t>
              </a:r>
            </a:p>
            <a:p>
              <a:pPr algn="ctr"/>
              <a:r>
                <a:rPr lang="en-US" sz="1400" dirty="0"/>
                <a:t>prev</a:t>
              </a:r>
            </a:p>
          </p:txBody>
        </p:sp>
      </p:grp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1C5DE64-7971-F20B-3AEB-49E72EA492DC}"/>
              </a:ext>
            </a:extLst>
          </p:cNvPr>
          <p:cNvCxnSpPr>
            <a:cxnSpLocks/>
          </p:cNvCxnSpPr>
          <p:nvPr/>
        </p:nvCxnSpPr>
        <p:spPr>
          <a:xfrm>
            <a:off x="7826488" y="5516481"/>
            <a:ext cx="949473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C7516E5-95E4-3EB5-4031-7A90EEDF7E79}"/>
              </a:ext>
            </a:extLst>
          </p:cNvPr>
          <p:cNvGrpSpPr/>
          <p:nvPr/>
        </p:nvGrpSpPr>
        <p:grpSpPr>
          <a:xfrm>
            <a:off x="10536349" y="2431272"/>
            <a:ext cx="1211613" cy="3329205"/>
            <a:chOff x="9434034" y="155259"/>
            <a:chExt cx="1359099" cy="3329205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54BB42E9-909F-086C-A95A-2E88F3AB3317}"/>
                </a:ext>
              </a:extLst>
            </p:cNvPr>
            <p:cNvSpPr/>
            <p:nvPr/>
          </p:nvSpPr>
          <p:spPr>
            <a:xfrm>
              <a:off x="9434034" y="2544079"/>
              <a:ext cx="1359099" cy="21819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bg1"/>
                </a:solidFill>
              </a:endParaRP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6F6012A-5D4B-7867-1712-964051538570}"/>
                </a:ext>
              </a:extLst>
            </p:cNvPr>
            <p:cNvGrpSpPr/>
            <p:nvPr/>
          </p:nvGrpSpPr>
          <p:grpSpPr>
            <a:xfrm>
              <a:off x="9434034" y="155259"/>
              <a:ext cx="1359099" cy="3329205"/>
              <a:chOff x="9397227" y="155259"/>
              <a:chExt cx="1359099" cy="3329205"/>
            </a:xfrm>
          </p:grpSpPr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409BFE68-62CB-366B-50BF-9C812E0C41B6}"/>
                  </a:ext>
                </a:extLst>
              </p:cNvPr>
              <p:cNvSpPr/>
              <p:nvPr/>
            </p:nvSpPr>
            <p:spPr>
              <a:xfrm>
                <a:off x="9397228" y="155259"/>
                <a:ext cx="1359098" cy="2379009"/>
              </a:xfrm>
              <a:prstGeom prst="rect">
                <a:avLst/>
              </a:prstGeom>
              <a:solidFill>
                <a:srgbClr val="CCD2D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4048 Byte</a:t>
                </a:r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499AC863-D3FA-D66F-4C76-BFD62A261DF7}"/>
                  </a:ext>
                </a:extLst>
              </p:cNvPr>
              <p:cNvSpPr/>
              <p:nvPr/>
            </p:nvSpPr>
            <p:spPr>
              <a:xfrm>
                <a:off x="9397227" y="2752462"/>
                <a:ext cx="1359099" cy="732002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err="1"/>
                  <a:t>pg_family</a:t>
                </a:r>
                <a:endParaRPr lang="en-US" sz="1400" dirty="0"/>
              </a:p>
              <a:p>
                <a:pPr algn="ctr"/>
                <a:r>
                  <a:rPr lang="en-US" sz="1400" dirty="0"/>
                  <a:t>next</a:t>
                </a:r>
              </a:p>
              <a:p>
                <a:pPr algn="ctr"/>
                <a:r>
                  <a:rPr lang="en-US" sz="1400" dirty="0"/>
                  <a:t>prev</a:t>
                </a:r>
              </a:p>
            </p:txBody>
          </p:sp>
        </p:grpSp>
      </p:grp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685534D-14E8-40D1-B65E-825F7EA55276}"/>
              </a:ext>
            </a:extLst>
          </p:cNvPr>
          <p:cNvCxnSpPr>
            <a:cxnSpLocks/>
          </p:cNvCxnSpPr>
          <p:nvPr/>
        </p:nvCxnSpPr>
        <p:spPr>
          <a:xfrm>
            <a:off x="9725670" y="5516481"/>
            <a:ext cx="949473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026974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9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AE7B4C-A2C2-A29E-8C3A-40297D3DE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535" y="378664"/>
            <a:ext cx="4959603" cy="830540"/>
          </a:xfrm>
        </p:spPr>
        <p:txBody>
          <a:bodyPr anchor="b">
            <a:normAutofit/>
          </a:bodyPr>
          <a:lstStyle/>
          <a:p>
            <a:r>
              <a:rPr lang="en-US" sz="4000" dirty="0">
                <a:latin typeface="Bell MT" panose="02020503060305020303" pitchFamily="18" charset="0"/>
              </a:rPr>
              <a:t>Allocate VM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429A22-032B-70E2-F55F-9B5FE4B762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535" y="1361133"/>
            <a:ext cx="4959603" cy="3522569"/>
          </a:xfrm>
        </p:spPr>
        <p:txBody>
          <a:bodyPr anchor="t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dirty="0" err="1"/>
              <a:t>Vm_pagea_t</a:t>
            </a:r>
            <a:r>
              <a:rPr lang="en-US" sz="2000" dirty="0"/>
              <a:t> </a:t>
            </a:r>
            <a:r>
              <a:rPr lang="en-US" sz="2000" dirty="0" err="1"/>
              <a:t>allocate_vm_page</a:t>
            </a:r>
            <a:r>
              <a:rPr lang="en-US" sz="2000" dirty="0"/>
              <a:t>(vm_page_family_t *vm_page_family)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134CC4E-983E-B914-6348-066A717C2A50}"/>
              </a:ext>
            </a:extLst>
          </p:cNvPr>
          <p:cNvGrpSpPr/>
          <p:nvPr/>
        </p:nvGrpSpPr>
        <p:grpSpPr>
          <a:xfrm>
            <a:off x="10096863" y="528968"/>
            <a:ext cx="1616602" cy="5342864"/>
            <a:chOff x="9952402" y="232073"/>
            <a:chExt cx="1616602" cy="5342864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2894C758-99AB-9F08-BAFC-CFB236E976DA}"/>
                </a:ext>
              </a:extLst>
            </p:cNvPr>
            <p:cNvGrpSpPr/>
            <p:nvPr/>
          </p:nvGrpSpPr>
          <p:grpSpPr>
            <a:xfrm>
              <a:off x="9952402" y="232073"/>
              <a:ext cx="1616602" cy="4610862"/>
              <a:chOff x="503853" y="405881"/>
              <a:chExt cx="1856793" cy="4610862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84532774-F00F-1384-3221-70023F4DF606}"/>
                  </a:ext>
                </a:extLst>
              </p:cNvPr>
              <p:cNvSpPr/>
              <p:nvPr/>
            </p:nvSpPr>
            <p:spPr>
              <a:xfrm>
                <a:off x="503854" y="405881"/>
                <a:ext cx="1856792" cy="3656755"/>
              </a:xfrm>
              <a:prstGeom prst="rect">
                <a:avLst/>
              </a:prstGeom>
              <a:solidFill>
                <a:srgbClr val="CCD2D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4048 Byte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127E0A2-BB91-6F37-0026-20B7B21B6A8B}"/>
                  </a:ext>
                </a:extLst>
              </p:cNvPr>
              <p:cNvSpPr txBox="1"/>
              <p:nvPr/>
            </p:nvSpPr>
            <p:spPr>
              <a:xfrm>
                <a:off x="503853" y="4062636"/>
                <a:ext cx="1856792" cy="954107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is_free = TRUE</a:t>
                </a:r>
              </a:p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block_size = 4048</a:t>
                </a:r>
              </a:p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prev_block = nil</a:t>
                </a:r>
              </a:p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  next_block = nil  </a:t>
                </a:r>
              </a:p>
            </p:txBody>
          </p:sp>
        </p:grp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F75EEE5-0887-AF3E-D389-4272F56807AD}"/>
                </a:ext>
              </a:extLst>
            </p:cNvPr>
            <p:cNvSpPr/>
            <p:nvPr/>
          </p:nvSpPr>
          <p:spPr>
            <a:xfrm>
              <a:off x="9952402" y="4842935"/>
              <a:ext cx="1616601" cy="732002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pg_family</a:t>
              </a:r>
            </a:p>
            <a:p>
              <a:pPr algn="ctr"/>
              <a:r>
                <a:rPr lang="en-US" sz="1400" dirty="0"/>
                <a:t>next</a:t>
              </a:r>
            </a:p>
            <a:p>
              <a:pPr algn="ctr"/>
              <a:r>
                <a:rPr lang="en-US" sz="1400" dirty="0"/>
                <a:t>prev</a:t>
              </a:r>
            </a:p>
          </p:txBody>
        </p:sp>
      </p:grp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DD74AB80-9743-BD14-25BF-282B5F8131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0145339"/>
              </p:ext>
            </p:extLst>
          </p:nvPr>
        </p:nvGraphicFramePr>
        <p:xfrm>
          <a:off x="2297231" y="3804646"/>
          <a:ext cx="1211612" cy="2035541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211612">
                  <a:extLst>
                    <a:ext uri="{9D8B030D-6E8A-4147-A177-3AD203B41FA5}">
                      <a16:colId xmlns:a16="http://schemas.microsoft.com/office/drawing/2014/main" val="1954843106"/>
                    </a:ext>
                  </a:extLst>
                </a:gridCol>
              </a:tblGrid>
              <a:tr h="650557"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7546792"/>
                  </a:ext>
                </a:extLst>
              </a:tr>
              <a:tr h="65055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7698426"/>
                  </a:ext>
                </a:extLst>
              </a:tr>
              <a:tr h="734427">
                <a:tc>
                  <a:txBody>
                    <a:bodyPr/>
                    <a:lstStyle/>
                    <a:p>
                      <a:r>
                        <a:rPr lang="en-US" dirty="0"/>
                        <a:t>agent_t</a:t>
                      </a:r>
                    </a:p>
                    <a:p>
                      <a:r>
                        <a:rPr lang="en-US" dirty="0"/>
                        <a:t>size = 124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2984918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9D6107A7-E420-12AB-1751-7F1D6B86304D}"/>
              </a:ext>
            </a:extLst>
          </p:cNvPr>
          <p:cNvSpPr txBox="1"/>
          <p:nvPr/>
        </p:nvSpPr>
        <p:spPr>
          <a:xfrm>
            <a:off x="1920453" y="5842811"/>
            <a:ext cx="2031966" cy="33855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vm_page_for_families_t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0E3BC94-51B4-F8E4-9C3F-882E5FB300B5}"/>
              </a:ext>
            </a:extLst>
          </p:cNvPr>
          <p:cNvCxnSpPr>
            <a:cxnSpLocks/>
          </p:cNvCxnSpPr>
          <p:nvPr/>
        </p:nvCxnSpPr>
        <p:spPr>
          <a:xfrm>
            <a:off x="3401308" y="5591365"/>
            <a:ext cx="1064733" cy="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29E6BD32-BD31-6265-A326-C962AE22A68F}"/>
              </a:ext>
            </a:extLst>
          </p:cNvPr>
          <p:cNvGrpSpPr/>
          <p:nvPr/>
        </p:nvGrpSpPr>
        <p:grpSpPr>
          <a:xfrm>
            <a:off x="4466041" y="2506156"/>
            <a:ext cx="1211614" cy="3329205"/>
            <a:chOff x="7124712" y="433101"/>
            <a:chExt cx="1611333" cy="4413379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D417263E-751E-6E39-3871-1CF2C3EEF25D}"/>
                </a:ext>
              </a:extLst>
            </p:cNvPr>
            <p:cNvSpPr/>
            <p:nvPr/>
          </p:nvSpPr>
          <p:spPr>
            <a:xfrm>
              <a:off x="7124713" y="433101"/>
              <a:ext cx="1611331" cy="3153747"/>
            </a:xfrm>
            <a:prstGeom prst="rect">
              <a:avLst/>
            </a:prstGeom>
            <a:solidFill>
              <a:srgbClr val="CCD2D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4048 Byte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E07E79F8-A224-E158-9440-BDB92A84566D}"/>
                </a:ext>
              </a:extLst>
            </p:cNvPr>
            <p:cNvSpPr/>
            <p:nvPr/>
          </p:nvSpPr>
          <p:spPr>
            <a:xfrm>
              <a:off x="7124713" y="3586848"/>
              <a:ext cx="1611332" cy="28924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51A7899B-180F-7DBE-AEEA-2BA6F14329BD}"/>
                </a:ext>
              </a:extLst>
            </p:cNvPr>
            <p:cNvSpPr/>
            <p:nvPr/>
          </p:nvSpPr>
          <p:spPr>
            <a:xfrm>
              <a:off x="7124712" y="3876097"/>
              <a:ext cx="1611332" cy="970383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pg_family</a:t>
              </a:r>
            </a:p>
            <a:p>
              <a:pPr algn="ctr"/>
              <a:r>
                <a:rPr lang="en-US" sz="1400" dirty="0"/>
                <a:t>next</a:t>
              </a:r>
            </a:p>
            <a:p>
              <a:pPr algn="ctr"/>
              <a:r>
                <a:rPr lang="en-US" sz="1400" dirty="0"/>
                <a:t>prev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01F20A0-97B1-0581-189D-67D38A78F36F}"/>
              </a:ext>
            </a:extLst>
          </p:cNvPr>
          <p:cNvGrpSpPr/>
          <p:nvPr/>
        </p:nvGrpSpPr>
        <p:grpSpPr>
          <a:xfrm>
            <a:off x="6344394" y="2506156"/>
            <a:ext cx="1211614" cy="3329205"/>
            <a:chOff x="7124712" y="433101"/>
            <a:chExt cx="1611333" cy="4413379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AAB4E6DE-BFD0-7D9F-2B3C-7571260A635E}"/>
                </a:ext>
              </a:extLst>
            </p:cNvPr>
            <p:cNvSpPr/>
            <p:nvPr/>
          </p:nvSpPr>
          <p:spPr>
            <a:xfrm>
              <a:off x="7124713" y="433101"/>
              <a:ext cx="1611331" cy="3153747"/>
            </a:xfrm>
            <a:prstGeom prst="rect">
              <a:avLst/>
            </a:prstGeom>
            <a:solidFill>
              <a:srgbClr val="CCD2D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4048 Byte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9E6F0B0F-EDE2-65EA-BAF3-6B25321E1689}"/>
                </a:ext>
              </a:extLst>
            </p:cNvPr>
            <p:cNvSpPr/>
            <p:nvPr/>
          </p:nvSpPr>
          <p:spPr>
            <a:xfrm>
              <a:off x="7124713" y="3586848"/>
              <a:ext cx="1611332" cy="28924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2675D199-E7B9-2F07-DC51-A8E53C91DB49}"/>
                </a:ext>
              </a:extLst>
            </p:cNvPr>
            <p:cNvSpPr/>
            <p:nvPr/>
          </p:nvSpPr>
          <p:spPr>
            <a:xfrm>
              <a:off x="7124712" y="3876097"/>
              <a:ext cx="1611332" cy="970383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/>
                <a:t>pg_family</a:t>
              </a:r>
              <a:endParaRPr lang="en-US" sz="1400" dirty="0"/>
            </a:p>
            <a:p>
              <a:pPr algn="ctr"/>
              <a:r>
                <a:rPr lang="en-US" sz="1400" dirty="0"/>
                <a:t>next</a:t>
              </a:r>
            </a:p>
            <a:p>
              <a:pPr algn="ctr"/>
              <a:r>
                <a:rPr lang="en-US" sz="1400" dirty="0"/>
                <a:t>prev</a:t>
              </a:r>
            </a:p>
          </p:txBody>
        </p:sp>
      </p:grp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C43B866-0C2B-F634-FD07-B3E3827142DD}"/>
              </a:ext>
            </a:extLst>
          </p:cNvPr>
          <p:cNvCxnSpPr>
            <a:cxnSpLocks/>
          </p:cNvCxnSpPr>
          <p:nvPr/>
        </p:nvCxnSpPr>
        <p:spPr>
          <a:xfrm>
            <a:off x="5512885" y="5591365"/>
            <a:ext cx="949473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B2A2A88E-C50F-C9A3-C5FF-A1A3682A1086}"/>
              </a:ext>
            </a:extLst>
          </p:cNvPr>
          <p:cNvGrpSpPr/>
          <p:nvPr/>
        </p:nvGrpSpPr>
        <p:grpSpPr>
          <a:xfrm>
            <a:off x="8222746" y="2506156"/>
            <a:ext cx="1211613" cy="3329205"/>
            <a:chOff x="9434034" y="155259"/>
            <a:chExt cx="1359099" cy="3329205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17A09CE4-D9C6-2D14-1689-A25C4753575E}"/>
                </a:ext>
              </a:extLst>
            </p:cNvPr>
            <p:cNvSpPr/>
            <p:nvPr/>
          </p:nvSpPr>
          <p:spPr>
            <a:xfrm>
              <a:off x="9434034" y="2544079"/>
              <a:ext cx="1359099" cy="21819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bg1"/>
                </a:solidFill>
              </a:endParaRPr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D1572CE9-C54F-988E-A4E3-7B4D103397FF}"/>
                </a:ext>
              </a:extLst>
            </p:cNvPr>
            <p:cNvGrpSpPr/>
            <p:nvPr/>
          </p:nvGrpSpPr>
          <p:grpSpPr>
            <a:xfrm>
              <a:off x="9434034" y="155259"/>
              <a:ext cx="1359099" cy="3329205"/>
              <a:chOff x="9397227" y="155259"/>
              <a:chExt cx="1359099" cy="3329205"/>
            </a:xfrm>
          </p:grpSpPr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A76AF08E-5DCF-ED24-A402-6225C04F9263}"/>
                  </a:ext>
                </a:extLst>
              </p:cNvPr>
              <p:cNvSpPr/>
              <p:nvPr/>
            </p:nvSpPr>
            <p:spPr>
              <a:xfrm>
                <a:off x="9397228" y="155259"/>
                <a:ext cx="1359098" cy="2379009"/>
              </a:xfrm>
              <a:prstGeom prst="rect">
                <a:avLst/>
              </a:prstGeom>
              <a:solidFill>
                <a:srgbClr val="CCD2D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4048 Byte</a:t>
                </a:r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2B797C11-BBBE-F5C4-95D0-ED3EC94BA30E}"/>
                  </a:ext>
                </a:extLst>
              </p:cNvPr>
              <p:cNvSpPr/>
              <p:nvPr/>
            </p:nvSpPr>
            <p:spPr>
              <a:xfrm>
                <a:off x="9397227" y="2752462"/>
                <a:ext cx="1359099" cy="732002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err="1"/>
                  <a:t>pg_family</a:t>
                </a:r>
                <a:endParaRPr lang="en-US" sz="1400" dirty="0"/>
              </a:p>
              <a:p>
                <a:pPr algn="ctr"/>
                <a:r>
                  <a:rPr lang="en-US" sz="1400" dirty="0"/>
                  <a:t>next</a:t>
                </a:r>
              </a:p>
              <a:p>
                <a:pPr algn="ctr"/>
                <a:r>
                  <a:rPr lang="en-US" sz="1400" dirty="0"/>
                  <a:t>prev</a:t>
                </a:r>
              </a:p>
            </p:txBody>
          </p:sp>
        </p:grpSp>
      </p:grp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F1AEFE3-CEC6-8ADA-78C4-B58720F440C9}"/>
              </a:ext>
            </a:extLst>
          </p:cNvPr>
          <p:cNvCxnSpPr>
            <a:cxnSpLocks/>
          </p:cNvCxnSpPr>
          <p:nvPr/>
        </p:nvCxnSpPr>
        <p:spPr>
          <a:xfrm>
            <a:off x="7412067" y="5591365"/>
            <a:ext cx="949473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BDB51202-50AB-6BBB-D254-71471468D51B}"/>
              </a:ext>
            </a:extLst>
          </p:cNvPr>
          <p:cNvSpPr txBox="1"/>
          <p:nvPr/>
        </p:nvSpPr>
        <p:spPr>
          <a:xfrm>
            <a:off x="10066628" y="5890125"/>
            <a:ext cx="16770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When new VM page is requested from kernel</a:t>
            </a:r>
          </a:p>
        </p:txBody>
      </p:sp>
    </p:spTree>
    <p:extLst>
      <p:ext uri="{BB962C8B-B14F-4D97-AF65-F5344CB8AC3E}">
        <p14:creationId xmlns:p14="http://schemas.microsoft.com/office/powerpoint/2010/main" val="1563933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999DB-6EB1-B84C-8932-DD0B55A54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842237" cy="1325563"/>
          </a:xfrm>
        </p:spPr>
        <p:txBody>
          <a:bodyPr>
            <a:normAutofit/>
          </a:bodyPr>
          <a:lstStyle/>
          <a:p>
            <a:r>
              <a:rPr lang="en" sz="5600" dirty="0">
                <a:latin typeface="Bell MT" panose="02020503060305020303" pitchFamily="18" charset="0"/>
              </a:rPr>
              <a:t>TABLE OF CONTENTS</a:t>
            </a:r>
            <a:endParaRPr lang="en-US" sz="5600" dirty="0">
              <a:latin typeface="Bell MT" panose="02020503060305020303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ECEFD9-645D-D9D7-2C86-919FF90F68B6}"/>
              </a:ext>
            </a:extLst>
          </p:cNvPr>
          <p:cNvSpPr txBox="1"/>
          <p:nvPr/>
        </p:nvSpPr>
        <p:spPr>
          <a:xfrm>
            <a:off x="838200" y="1981704"/>
            <a:ext cx="3610548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886968">
              <a:spcAft>
                <a:spcPts val="600"/>
              </a:spcAft>
            </a:pP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01</a:t>
            </a:r>
          </a:p>
          <a:p>
            <a:pPr algn="r" defTabSz="886968">
              <a:spcAft>
                <a:spcPts val="600"/>
              </a:spcAft>
            </a:pPr>
            <a:r>
              <a:rPr lang="en-US" sz="200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Phase 1 – VM Page De(allocation)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A553B9-B1FD-B467-06CD-581272C80500}"/>
              </a:ext>
            </a:extLst>
          </p:cNvPr>
          <p:cNvSpPr txBox="1"/>
          <p:nvPr/>
        </p:nvSpPr>
        <p:spPr>
          <a:xfrm>
            <a:off x="838200" y="3028309"/>
            <a:ext cx="3610548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886968">
              <a:spcAft>
                <a:spcPts val="600"/>
              </a:spcAft>
            </a:pP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02</a:t>
            </a:r>
          </a:p>
          <a:p>
            <a:pPr algn="r" defTabSz="886968">
              <a:spcAft>
                <a:spcPts val="600"/>
              </a:spcAft>
            </a:pPr>
            <a:r>
              <a:rPr lang="en-US" sz="200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Phase 2 – Page Family Registration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B61C6C-C1ED-F4F6-8BA4-E3E81B66FDF1}"/>
              </a:ext>
            </a:extLst>
          </p:cNvPr>
          <p:cNvSpPr txBox="1"/>
          <p:nvPr/>
        </p:nvSpPr>
        <p:spPr>
          <a:xfrm>
            <a:off x="838200" y="4070750"/>
            <a:ext cx="3610548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886968">
              <a:spcAft>
                <a:spcPts val="600"/>
              </a:spcAft>
            </a:pP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03</a:t>
            </a:r>
          </a:p>
          <a:p>
            <a:pPr algn="r" defTabSz="886968">
              <a:spcAft>
                <a:spcPts val="600"/>
              </a:spcAft>
            </a:pPr>
            <a:r>
              <a:rPr lang="en-US" sz="200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Phase 3 – Meta and Data Blocks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27176B-CAD0-FEF1-3B47-1FFB58F37A90}"/>
              </a:ext>
            </a:extLst>
          </p:cNvPr>
          <p:cNvSpPr txBox="1"/>
          <p:nvPr/>
        </p:nvSpPr>
        <p:spPr>
          <a:xfrm>
            <a:off x="7743252" y="1981704"/>
            <a:ext cx="3610548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86968">
              <a:spcAft>
                <a:spcPts val="600"/>
              </a:spcAft>
            </a:pP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05</a:t>
            </a:r>
          </a:p>
          <a:p>
            <a:pPr defTabSz="886968">
              <a:spcAft>
                <a:spcPts val="600"/>
              </a:spcAft>
            </a:pPr>
            <a:r>
              <a:rPr lang="en-US" sz="200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Phase 5 – VM Page Management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84CAA8-A694-CA87-B552-72E6D36566D1}"/>
              </a:ext>
            </a:extLst>
          </p:cNvPr>
          <p:cNvSpPr txBox="1"/>
          <p:nvPr/>
        </p:nvSpPr>
        <p:spPr>
          <a:xfrm>
            <a:off x="838200" y="5117355"/>
            <a:ext cx="3610548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886968">
              <a:spcAft>
                <a:spcPts val="600"/>
              </a:spcAft>
            </a:pP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04</a:t>
            </a:r>
          </a:p>
          <a:p>
            <a:pPr algn="r" defTabSz="886968">
              <a:spcAft>
                <a:spcPts val="600"/>
              </a:spcAft>
            </a:pPr>
            <a:r>
              <a:rPr lang="en-US" sz="200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Phase 4 – Block Splitting and Merging 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80ADB3-5AE1-BDC8-D47A-388211E0DBC2}"/>
              </a:ext>
            </a:extLst>
          </p:cNvPr>
          <p:cNvSpPr txBox="1"/>
          <p:nvPr/>
        </p:nvSpPr>
        <p:spPr>
          <a:xfrm>
            <a:off x="7743252" y="3028309"/>
            <a:ext cx="3610548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86968">
              <a:spcAft>
                <a:spcPts val="600"/>
              </a:spcAft>
            </a:pP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06</a:t>
            </a:r>
          </a:p>
          <a:p>
            <a:pPr defTabSz="886968">
              <a:spcAft>
                <a:spcPts val="600"/>
              </a:spcAft>
            </a:pPr>
            <a:r>
              <a:rPr lang="en-US" sz="200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Phase 6 – Free Data Block Management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7C45F4-2655-32EF-CD99-26246F587935}"/>
              </a:ext>
            </a:extLst>
          </p:cNvPr>
          <p:cNvSpPr txBox="1"/>
          <p:nvPr/>
        </p:nvSpPr>
        <p:spPr>
          <a:xfrm>
            <a:off x="7743252" y="4070751"/>
            <a:ext cx="3610548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86968">
              <a:spcAft>
                <a:spcPts val="600"/>
              </a:spcAft>
            </a:pP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07</a:t>
            </a:r>
          </a:p>
          <a:p>
            <a:pPr defTabSz="886968">
              <a:spcAft>
                <a:spcPts val="600"/>
              </a:spcAft>
            </a:pPr>
            <a:r>
              <a:rPr lang="en-US" sz="200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Phase 7 – Final Push – Implement Xmalloc &amp; Xfree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373CA7-E51A-FC87-5D0F-1BBB0ECF6B3F}"/>
              </a:ext>
            </a:extLst>
          </p:cNvPr>
          <p:cNvSpPr txBox="1"/>
          <p:nvPr/>
        </p:nvSpPr>
        <p:spPr>
          <a:xfrm>
            <a:off x="7743252" y="5121519"/>
            <a:ext cx="361054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86968">
              <a:spcAft>
                <a:spcPts val="600"/>
              </a:spcAft>
            </a:pP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08</a:t>
            </a:r>
          </a:p>
          <a:p>
            <a:pPr defTabSz="886968">
              <a:spcAft>
                <a:spcPts val="600"/>
              </a:spcAft>
            </a:pPr>
            <a:r>
              <a:rPr lang="en-US" sz="2000" kern="120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Phase 8 – </a:t>
            </a:r>
            <a:r>
              <a:rPr lang="en-US" sz="2000">
                <a:solidFill>
                  <a:schemeClr val="accent2"/>
                </a:solidFill>
              </a:rPr>
              <a:t>Implementing Xfree</a:t>
            </a:r>
            <a:endParaRPr lang="en-US" sz="2400" dirty="0">
              <a:solidFill>
                <a:schemeClr val="accent2"/>
              </a:solidFill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6171ED0-A838-1820-A2B8-953E0A81F975}"/>
              </a:ext>
            </a:extLst>
          </p:cNvPr>
          <p:cNvCxnSpPr>
            <a:cxnSpLocks/>
          </p:cNvCxnSpPr>
          <p:nvPr/>
        </p:nvCxnSpPr>
        <p:spPr>
          <a:xfrm flipH="1">
            <a:off x="2228193" y="2583023"/>
            <a:ext cx="233329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1ECAEFC-2666-2A04-AE9F-5851993B1B6B}"/>
              </a:ext>
            </a:extLst>
          </p:cNvPr>
          <p:cNvCxnSpPr>
            <a:cxnSpLocks/>
          </p:cNvCxnSpPr>
          <p:nvPr/>
        </p:nvCxnSpPr>
        <p:spPr>
          <a:xfrm flipH="1">
            <a:off x="2228193" y="2892739"/>
            <a:ext cx="233329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9C9D1F5-8121-B150-88EA-D2FB3630E907}"/>
              </a:ext>
            </a:extLst>
          </p:cNvPr>
          <p:cNvCxnSpPr>
            <a:cxnSpLocks/>
          </p:cNvCxnSpPr>
          <p:nvPr/>
        </p:nvCxnSpPr>
        <p:spPr>
          <a:xfrm flipH="1">
            <a:off x="8651137" y="2583023"/>
            <a:ext cx="62701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57074C6-F6F7-2FF3-81FC-D296AF2E3FA7}"/>
              </a:ext>
            </a:extLst>
          </p:cNvPr>
          <p:cNvCxnSpPr>
            <a:cxnSpLocks/>
          </p:cNvCxnSpPr>
          <p:nvPr/>
        </p:nvCxnSpPr>
        <p:spPr>
          <a:xfrm flipH="1">
            <a:off x="8651137" y="2881048"/>
            <a:ext cx="62701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FADD4C7-FBBF-FF48-1A34-EAD03AF12E3E}"/>
              </a:ext>
            </a:extLst>
          </p:cNvPr>
          <p:cNvCxnSpPr>
            <a:cxnSpLocks/>
          </p:cNvCxnSpPr>
          <p:nvPr/>
        </p:nvCxnSpPr>
        <p:spPr>
          <a:xfrm flipH="1">
            <a:off x="1828800" y="3612500"/>
            <a:ext cx="273269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36E3881-8E77-760F-E05B-6F41FE632706}"/>
              </a:ext>
            </a:extLst>
          </p:cNvPr>
          <p:cNvCxnSpPr>
            <a:cxnSpLocks/>
          </p:cNvCxnSpPr>
          <p:nvPr/>
        </p:nvCxnSpPr>
        <p:spPr>
          <a:xfrm flipH="1">
            <a:off x="1828800" y="3942182"/>
            <a:ext cx="273269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06D18B4-212B-3F7D-5DCC-21248E594943}"/>
              </a:ext>
            </a:extLst>
          </p:cNvPr>
          <p:cNvCxnSpPr>
            <a:cxnSpLocks/>
          </p:cNvCxnSpPr>
          <p:nvPr/>
        </p:nvCxnSpPr>
        <p:spPr>
          <a:xfrm flipH="1">
            <a:off x="1716058" y="4679300"/>
            <a:ext cx="273269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228B29B-D62A-1AEE-60EB-104D9E502E30}"/>
              </a:ext>
            </a:extLst>
          </p:cNvPr>
          <p:cNvCxnSpPr>
            <a:cxnSpLocks/>
          </p:cNvCxnSpPr>
          <p:nvPr/>
        </p:nvCxnSpPr>
        <p:spPr>
          <a:xfrm flipH="1">
            <a:off x="1716058" y="5008982"/>
            <a:ext cx="273269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DF4E0605-56E1-BA83-69D3-B2D6DDEDDF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991" b="94907" l="10000" r="90000">
                        <a14:foregroundMark x1="46615" y1="8241" x2="52292" y2="7083"/>
                        <a14:foregroundMark x1="52292" y1="7083" x2="54870" y2="9491"/>
                        <a14:foregroundMark x1="45000" y1="87963" x2="40182" y2="90833"/>
                        <a14:foregroundMark x1="56875" y1="84861" x2="59688" y2="90880"/>
                        <a14:foregroundMark x1="59688" y1="90880" x2="64427" y2="91204"/>
                        <a14:foregroundMark x1="45313" y1="90556" x2="36458" y2="91111"/>
                        <a14:foregroundMark x1="36458" y1="91111" x2="40807" y2="94722"/>
                        <a14:foregroundMark x1="57031" y1="91389" x2="61380" y2="94907"/>
                        <a14:foregroundMark x1="61380" y1="94907" x2="57396" y2="92037"/>
                        <a14:foregroundMark x1="57396" y1="92037" x2="57109" y2="91389"/>
                        <a14:backgroundMark x1="45156" y1="92454" x2="45156" y2="92454"/>
                        <a14:backgroundMark x1="44635" y1="93704" x2="44635" y2="93704"/>
                        <a14:backgroundMark x1="44714" y1="93704" x2="44714" y2="93704"/>
                        <a14:backgroundMark x1="44766" y1="93287" x2="44766" y2="93287"/>
                        <a14:backgroundMark x1="44922" y1="92731" x2="44922" y2="92731"/>
                        <a14:backgroundMark x1="44479" y1="93704" x2="44479" y2="93704"/>
                        <a14:backgroundMark x1="30339" y1="90417" x2="30339" y2="90417"/>
                        <a14:backgroundMark x1="30052" y1="90324" x2="30052" y2="90324"/>
                        <a14:backgroundMark x1="44479" y1="94259" x2="44479" y2="94259"/>
                        <a14:backgroundMark x1="44818" y1="93704" x2="44818" y2="93704"/>
                        <a14:backgroundMark x1="45026" y1="92870" x2="45026" y2="92870"/>
                        <a14:backgroundMark x1="45026" y1="92130" x2="45026" y2="92130"/>
                        <a14:backgroundMark x1="44844" y1="92731" x2="44844" y2="92731"/>
                        <a14:backgroundMark x1="45156" y1="92130" x2="45156" y2="92130"/>
                        <a14:backgroundMark x1="45078" y1="91667" x2="45078" y2="91667"/>
                        <a14:backgroundMark x1="45052" y1="91806" x2="45052" y2="91806"/>
                        <a14:backgroundMark x1="65755" y1="91250" x2="65755" y2="91250"/>
                        <a14:backgroundMark x1="65755" y1="91250" x2="65443" y2="90556"/>
                        <a14:backgroundMark x1="64948" y1="91204" x2="65391" y2="9083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372094" y="2451997"/>
            <a:ext cx="5447813" cy="3237506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E812157-B104-18A0-7FEB-9F6A6181749C}"/>
              </a:ext>
            </a:extLst>
          </p:cNvPr>
          <p:cNvCxnSpPr>
            <a:cxnSpLocks/>
          </p:cNvCxnSpPr>
          <p:nvPr/>
        </p:nvCxnSpPr>
        <p:spPr>
          <a:xfrm flipH="1">
            <a:off x="1716058" y="5740323"/>
            <a:ext cx="273269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2ADAE2A-65EF-0D02-9401-347859E8D732}"/>
              </a:ext>
            </a:extLst>
          </p:cNvPr>
          <p:cNvCxnSpPr>
            <a:cxnSpLocks/>
          </p:cNvCxnSpPr>
          <p:nvPr/>
        </p:nvCxnSpPr>
        <p:spPr>
          <a:xfrm flipH="1">
            <a:off x="1716058" y="6070005"/>
            <a:ext cx="273269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472803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" dur="600" fill="hold"/>
                                        <p:tgtEl>
                                          <p:spTgt spid="22"/>
                                        </p:tgtEl>
                                      </p:cBhvr>
                                      <p:by x="45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6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5" dur="600" fill="hold"/>
                                        <p:tgtEl>
                                          <p:spTgt spid="23"/>
                                        </p:tgtEl>
                                      </p:cBhvr>
                                      <p:by x="45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DFED8A-E934-C0CE-C470-AB2BA71B2A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6502" y="2405894"/>
            <a:ext cx="5754896" cy="3197464"/>
          </a:xfrm>
        </p:spPr>
        <p:txBody>
          <a:bodyPr anchor="t">
            <a:normAutofit/>
          </a:bodyPr>
          <a:lstStyle/>
          <a:p>
            <a:pPr marL="0" indent="0" defTabSz="886968">
              <a:spcAft>
                <a:spcPts val="600"/>
              </a:spcAft>
              <a:buNone/>
            </a:pPr>
            <a:r>
              <a:rPr lang="en-US" sz="2800" b="1" kern="1200" dirty="0">
                <a:solidFill>
                  <a:schemeClr val="tx1"/>
                </a:solidFill>
                <a:latin typeface="Bell MT" panose="02020503060305020303" pitchFamily="18" charset="0"/>
              </a:rPr>
              <a:t>06</a:t>
            </a:r>
          </a:p>
          <a:p>
            <a:pPr marL="0" indent="0" defTabSz="886968">
              <a:spcAft>
                <a:spcPts val="600"/>
              </a:spcAft>
              <a:buNone/>
            </a:pPr>
            <a:r>
              <a:rPr lang="en-US" sz="2800" kern="1200" dirty="0">
                <a:solidFill>
                  <a:schemeClr val="accent2"/>
                </a:solidFill>
                <a:latin typeface="Bell MT" panose="02020503060305020303" pitchFamily="18" charset="0"/>
              </a:rPr>
              <a:t>Phase 6 – Free Data Block Management</a:t>
            </a:r>
            <a:endParaRPr lang="en-US" sz="3200" dirty="0">
              <a:solidFill>
                <a:schemeClr val="accent2"/>
              </a:solidFill>
              <a:latin typeface="Bell MT" panose="02020503060305020303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0A66544-5CF0-1ACA-99F9-5772F23058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991" b="94907" l="10000" r="90000">
                        <a14:foregroundMark x1="46615" y1="8241" x2="52292" y2="7083"/>
                        <a14:foregroundMark x1="52292" y1="7083" x2="54870" y2="9491"/>
                        <a14:foregroundMark x1="45000" y1="87963" x2="40182" y2="90833"/>
                        <a14:foregroundMark x1="56875" y1="84861" x2="59688" y2="90880"/>
                        <a14:foregroundMark x1="59688" y1="90880" x2="64427" y2="91204"/>
                        <a14:foregroundMark x1="45313" y1="90556" x2="36458" y2="91111"/>
                        <a14:foregroundMark x1="36458" y1="91111" x2="40807" y2="94722"/>
                        <a14:foregroundMark x1="57031" y1="91389" x2="61380" y2="94907"/>
                        <a14:foregroundMark x1="61380" y1="94907" x2="57396" y2="92037"/>
                        <a14:foregroundMark x1="57396" y1="92037" x2="57109" y2="91389"/>
                        <a14:backgroundMark x1="45156" y1="92454" x2="45156" y2="92454"/>
                        <a14:backgroundMark x1="44635" y1="93704" x2="44635" y2="93704"/>
                        <a14:backgroundMark x1="44714" y1="93704" x2="44714" y2="93704"/>
                        <a14:backgroundMark x1="44766" y1="93287" x2="44766" y2="93287"/>
                        <a14:backgroundMark x1="44922" y1="92731" x2="44922" y2="92731"/>
                        <a14:backgroundMark x1="44479" y1="93704" x2="44479" y2="93704"/>
                        <a14:backgroundMark x1="30339" y1="90417" x2="30339" y2="90417"/>
                        <a14:backgroundMark x1="30052" y1="90324" x2="30052" y2="90324"/>
                        <a14:backgroundMark x1="44479" y1="94259" x2="44479" y2="94259"/>
                        <a14:backgroundMark x1="44818" y1="93704" x2="44818" y2="93704"/>
                        <a14:backgroundMark x1="45026" y1="92870" x2="45026" y2="92870"/>
                        <a14:backgroundMark x1="45026" y1="92130" x2="45026" y2="92130"/>
                        <a14:backgroundMark x1="44844" y1="92731" x2="44844" y2="92731"/>
                        <a14:backgroundMark x1="45156" y1="92130" x2="45156" y2="92130"/>
                        <a14:backgroundMark x1="45078" y1="91667" x2="45078" y2="91667"/>
                        <a14:backgroundMark x1="45052" y1="91806" x2="45052" y2="91806"/>
                        <a14:backgroundMark x1="65755" y1="91250" x2="65755" y2="91250"/>
                        <a14:backgroundMark x1="65755" y1="91250" x2="65443" y2="90556"/>
                        <a14:backgroundMark x1="64948" y1="91204" x2="65391" y2="9083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336389" y="694532"/>
            <a:ext cx="8308792" cy="5011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4626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CC013-0B5B-ED93-8B5E-D7DF27CBE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F91AD0-BC1E-EE47-82DE-25DA709F6D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5301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53" name="Rectangle 3152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55" name="Rectangle 3154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FD9A8C-06AE-0E07-B575-E1BB0D64D1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066" y="2031101"/>
            <a:ext cx="4282984" cy="351194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800"/>
              <a:t>Let discuss how mmap/munmap functions/syscalls can be used by user space process to request and release virtual memory page to and from the kernel, and then we will discuss the implementation</a:t>
            </a:r>
          </a:p>
        </p:txBody>
      </p:sp>
      <p:sp>
        <p:nvSpPr>
          <p:cNvPr id="3157" name="Rectangle 3156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59" name="Rectangle 3158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61" name="Rectangle 3160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2" descr="How does OS manage memory and virtual memory? – Programmer Prodigy">
            <a:extLst>
              <a:ext uri="{FF2B5EF4-FFF2-40B4-BE49-F238E27FC236}">
                <a16:creationId xmlns:a16="http://schemas.microsoft.com/office/drawing/2014/main" id="{AE2FA923-D7AD-3562-CC01-0E81A1A9E0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87738" y="1124807"/>
            <a:ext cx="5628018" cy="4375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1588652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18F17A6-8563-1534-5729-B827073932FF}"/>
              </a:ext>
            </a:extLst>
          </p:cNvPr>
          <p:cNvSpPr/>
          <p:nvPr/>
        </p:nvSpPr>
        <p:spPr>
          <a:xfrm>
            <a:off x="965314" y="959691"/>
            <a:ext cx="2209208" cy="4552309"/>
          </a:xfrm>
          <a:prstGeom prst="rect">
            <a:avLst/>
          </a:prstGeom>
          <a:gradFill flip="none" rotWithShape="1">
            <a:gsLst>
              <a:gs pos="0">
                <a:srgbClr val="CCD2D8">
                  <a:shade val="30000"/>
                  <a:satMod val="115000"/>
                </a:srgbClr>
              </a:gs>
              <a:gs pos="50000">
                <a:srgbClr val="CCD2D8">
                  <a:shade val="67500"/>
                  <a:satMod val="115000"/>
                </a:srgbClr>
              </a:gs>
              <a:gs pos="100000">
                <a:srgbClr val="CCD2D8">
                  <a:shade val="100000"/>
                  <a:satMod val="115000"/>
                </a:srgbClr>
              </a:gs>
            </a:gsLst>
            <a:lin ang="189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13816">
              <a:spcAft>
                <a:spcPts val="600"/>
              </a:spcAft>
            </a:pPr>
            <a:r>
              <a:rPr lang="en-US" sz="1602" kern="1200" dirty="0">
                <a:solidFill>
                  <a:schemeClr val="tx1"/>
                </a:solidFill>
              </a:rPr>
              <a:t>Heap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4E2826-77ED-F813-A456-06C5ADE828D8}"/>
              </a:ext>
            </a:extLst>
          </p:cNvPr>
          <p:cNvSpPr/>
          <p:nvPr/>
        </p:nvSpPr>
        <p:spPr>
          <a:xfrm>
            <a:off x="6564175" y="959691"/>
            <a:ext cx="2706850" cy="1481174"/>
          </a:xfrm>
          <a:prstGeom prst="rect">
            <a:avLst/>
          </a:prstGeom>
          <a:gradFill flip="none" rotWithShape="1">
            <a:gsLst>
              <a:gs pos="0">
                <a:srgbClr val="CCD2D8">
                  <a:shade val="30000"/>
                  <a:satMod val="115000"/>
                </a:srgbClr>
              </a:gs>
              <a:gs pos="50000">
                <a:srgbClr val="CCD2D8">
                  <a:shade val="67500"/>
                  <a:satMod val="115000"/>
                </a:srgbClr>
              </a:gs>
              <a:gs pos="100000">
                <a:srgbClr val="CCD2D8">
                  <a:shade val="100000"/>
                  <a:satMod val="115000"/>
                </a:srgbClr>
              </a:gs>
            </a:gsLst>
            <a:lin ang="189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813816">
              <a:spcAft>
                <a:spcPts val="600"/>
              </a:spcAft>
            </a:pPr>
            <a:endParaRPr lang="en-US" sz="1602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D82A46-5028-82DC-F69C-6FD0199838A5}"/>
              </a:ext>
            </a:extLst>
          </p:cNvPr>
          <p:cNvSpPr txBox="1"/>
          <p:nvPr/>
        </p:nvSpPr>
        <p:spPr>
          <a:xfrm>
            <a:off x="7556457" y="2505718"/>
            <a:ext cx="79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13816">
              <a:spcAft>
                <a:spcPts val="600"/>
              </a:spcAft>
            </a:pPr>
            <a:r>
              <a:rPr lang="en-US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LMM</a:t>
            </a:r>
            <a:endParaRPr lang="en-US" sz="2000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1B6FBFA-AC9D-6DCF-BF29-0B883331A414}"/>
              </a:ext>
            </a:extLst>
          </p:cNvPr>
          <p:cNvCxnSpPr>
            <a:cxnSpLocks/>
          </p:cNvCxnSpPr>
          <p:nvPr/>
        </p:nvCxnSpPr>
        <p:spPr>
          <a:xfrm>
            <a:off x="4826487" y="2440865"/>
            <a:ext cx="0" cy="3717335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5F192B2-9C74-F19A-980F-4AB9427ED87C}"/>
              </a:ext>
            </a:extLst>
          </p:cNvPr>
          <p:cNvSpPr txBox="1"/>
          <p:nvPr/>
        </p:nvSpPr>
        <p:spPr>
          <a:xfrm>
            <a:off x="1328573" y="371618"/>
            <a:ext cx="1599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13816">
              <a:spcAft>
                <a:spcPts val="600"/>
              </a:spcAft>
            </a:pPr>
            <a:r>
              <a:rPr lang="en-US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Kernel space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E81875-B9D4-5965-A736-1FD7C9B8DD06}"/>
              </a:ext>
            </a:extLst>
          </p:cNvPr>
          <p:cNvSpPr txBox="1"/>
          <p:nvPr/>
        </p:nvSpPr>
        <p:spPr>
          <a:xfrm>
            <a:off x="7273488" y="371618"/>
            <a:ext cx="1484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13816">
              <a:spcAft>
                <a:spcPts val="600"/>
              </a:spcAft>
            </a:pPr>
            <a:r>
              <a:rPr lang="en-US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User space</a:t>
            </a:r>
            <a:endParaRPr lang="en-US" sz="2000" dirty="0">
              <a:solidFill>
                <a:schemeClr val="bg1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C7313B6-279D-AEE7-92F7-6DAD1CC589E9}"/>
              </a:ext>
            </a:extLst>
          </p:cNvPr>
          <p:cNvCxnSpPr/>
          <p:nvPr/>
        </p:nvCxnSpPr>
        <p:spPr>
          <a:xfrm>
            <a:off x="3711057" y="2285202"/>
            <a:ext cx="2384942" cy="0"/>
          </a:xfrm>
          <a:prstGeom prst="straightConnector1">
            <a:avLst/>
          </a:prstGeom>
          <a:ln w="381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1C08837-628E-A617-E1B3-337950C62996}"/>
              </a:ext>
            </a:extLst>
          </p:cNvPr>
          <p:cNvSpPr txBox="1"/>
          <p:nvPr/>
        </p:nvSpPr>
        <p:spPr>
          <a:xfrm>
            <a:off x="4023138" y="1561927"/>
            <a:ext cx="2072861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13816">
              <a:spcAft>
                <a:spcPts val="600"/>
              </a:spcAft>
            </a:pPr>
            <a:r>
              <a:rPr lang="en-US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        syscall</a:t>
            </a:r>
          </a:p>
          <a:p>
            <a:pPr defTabSz="813816">
              <a:spcAft>
                <a:spcPts val="600"/>
              </a:spcAft>
            </a:pPr>
            <a:r>
              <a:rPr lang="en-US" b="1" dirty="0">
                <a:solidFill>
                  <a:schemeClr val="bg1"/>
                </a:solidFill>
              </a:rPr>
              <a:t>m</a:t>
            </a:r>
            <a:r>
              <a:rPr lang="en-US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map/munmap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54FEA6C-7EE2-0AC6-DE61-433357651AA3}"/>
              </a:ext>
            </a:extLst>
          </p:cNvPr>
          <p:cNvSpPr/>
          <p:nvPr/>
        </p:nvSpPr>
        <p:spPr>
          <a:xfrm>
            <a:off x="1429749" y="4499446"/>
            <a:ext cx="1280337" cy="3682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13816">
              <a:spcAft>
                <a:spcPts val="600"/>
              </a:spcAft>
            </a:pPr>
            <a:r>
              <a:rPr lang="en-US" sz="1602" kern="1200">
                <a:solidFill>
                  <a:schemeClr val="dk1"/>
                </a:solidFill>
                <a:latin typeface="+mn-lt"/>
                <a:ea typeface="+mn-ea"/>
                <a:cs typeface="+mn-cs"/>
              </a:rPr>
              <a:t>VM Page 1</a:t>
            </a:r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7B206FE-D992-409D-BD6C-1BBA97414F79}"/>
              </a:ext>
            </a:extLst>
          </p:cNvPr>
          <p:cNvCxnSpPr>
            <a:cxnSpLocks/>
          </p:cNvCxnSpPr>
          <p:nvPr/>
        </p:nvCxnSpPr>
        <p:spPr>
          <a:xfrm>
            <a:off x="4826487" y="270584"/>
            <a:ext cx="0" cy="1237363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46F6979-F011-B6F8-1ACA-370FB2A9514E}"/>
              </a:ext>
            </a:extLst>
          </p:cNvPr>
          <p:cNvSpPr/>
          <p:nvPr/>
        </p:nvSpPr>
        <p:spPr>
          <a:xfrm>
            <a:off x="5044144" y="2905211"/>
            <a:ext cx="6182542" cy="745478"/>
          </a:xfrm>
          <a:prstGeom prst="roundRect">
            <a:avLst>
              <a:gd name="adj" fmla="val 10000"/>
            </a:avLst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sp>
        <p:nvSpPr>
          <p:cNvPr id="18" name="Rectangle 17" descr="Cursor">
            <a:extLst>
              <a:ext uri="{FF2B5EF4-FFF2-40B4-BE49-F238E27FC236}">
                <a16:creationId xmlns:a16="http://schemas.microsoft.com/office/drawing/2014/main" id="{042B2979-229A-7C94-2509-2388A136A114}"/>
              </a:ext>
            </a:extLst>
          </p:cNvPr>
          <p:cNvSpPr/>
          <p:nvPr/>
        </p:nvSpPr>
        <p:spPr>
          <a:xfrm>
            <a:off x="5269651" y="3072943"/>
            <a:ext cx="410414" cy="410013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68CB1D53-4530-4D60-28CE-410105C7E58E}"/>
              </a:ext>
            </a:extLst>
          </p:cNvPr>
          <p:cNvSpPr/>
          <p:nvPr/>
        </p:nvSpPr>
        <p:spPr>
          <a:xfrm>
            <a:off x="5905572" y="2905211"/>
            <a:ext cx="5295021" cy="792071"/>
          </a:xfrm>
          <a:custGeom>
            <a:avLst/>
            <a:gdLst>
              <a:gd name="connsiteX0" fmla="*/ 0 w 5295021"/>
              <a:gd name="connsiteY0" fmla="*/ 0 h 792071"/>
              <a:gd name="connsiteX1" fmla="*/ 5295021 w 5295021"/>
              <a:gd name="connsiteY1" fmla="*/ 0 h 792071"/>
              <a:gd name="connsiteX2" fmla="*/ 5295021 w 5295021"/>
              <a:gd name="connsiteY2" fmla="*/ 792071 h 792071"/>
              <a:gd name="connsiteX3" fmla="*/ 0 w 5295021"/>
              <a:gd name="connsiteY3" fmla="*/ 792071 h 792071"/>
              <a:gd name="connsiteX4" fmla="*/ 0 w 5295021"/>
              <a:gd name="connsiteY4" fmla="*/ 0 h 792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95021" h="792071">
                <a:moveTo>
                  <a:pt x="0" y="0"/>
                </a:moveTo>
                <a:lnTo>
                  <a:pt x="5295021" y="0"/>
                </a:lnTo>
                <a:lnTo>
                  <a:pt x="5295021" y="792071"/>
                </a:lnTo>
                <a:lnTo>
                  <a:pt x="0" y="79207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3828" tIns="83828" rIns="83828" bIns="83828" numCol="1" spcCol="1270" anchor="ctr" anchorCtr="0">
            <a:noAutofit/>
          </a:bodyPr>
          <a:lstStyle/>
          <a:p>
            <a:pPr marL="0" lvl="0" indent="0" algn="l" defTabSz="62230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400" kern="1200" dirty="0"/>
              <a:t>Once our LMM is assigned the VM complete page from kernel, LMM will future split VM page to meet the application hunger for memory.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22C5831-A5F6-BDD8-B865-E321E37F4CF1}"/>
              </a:ext>
            </a:extLst>
          </p:cNvPr>
          <p:cNvSpPr txBox="1"/>
          <p:nvPr/>
        </p:nvSpPr>
        <p:spPr>
          <a:xfrm>
            <a:off x="6633273" y="1254958"/>
            <a:ext cx="16498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addr1 = mmap();</a:t>
            </a:r>
          </a:p>
        </p:txBody>
      </p:sp>
    </p:spTree>
    <p:extLst>
      <p:ext uri="{BB962C8B-B14F-4D97-AF65-F5344CB8AC3E}">
        <p14:creationId xmlns:p14="http://schemas.microsoft.com/office/powerpoint/2010/main" val="388581737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  <p:bldP spid="9" grpId="0"/>
      <p:bldP spid="10" grpId="0"/>
      <p:bldP spid="13" grpId="0"/>
      <p:bldP spid="14" grpId="0" animBg="1"/>
      <p:bldP spid="11" grpId="0" animBg="1"/>
      <p:bldP spid="18" grpId="0" animBg="1"/>
      <p:bldP spid="20" grpId="0"/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18F17A6-8563-1534-5729-B827073932FF}"/>
              </a:ext>
            </a:extLst>
          </p:cNvPr>
          <p:cNvSpPr/>
          <p:nvPr/>
        </p:nvSpPr>
        <p:spPr>
          <a:xfrm>
            <a:off x="965314" y="959691"/>
            <a:ext cx="2209208" cy="4552309"/>
          </a:xfrm>
          <a:prstGeom prst="rect">
            <a:avLst/>
          </a:prstGeom>
          <a:gradFill flip="none" rotWithShape="1">
            <a:gsLst>
              <a:gs pos="0">
                <a:srgbClr val="CCD2D8">
                  <a:shade val="30000"/>
                  <a:satMod val="115000"/>
                </a:srgbClr>
              </a:gs>
              <a:gs pos="50000">
                <a:srgbClr val="CCD2D8">
                  <a:shade val="67500"/>
                  <a:satMod val="115000"/>
                </a:srgbClr>
              </a:gs>
              <a:gs pos="100000">
                <a:srgbClr val="CCD2D8">
                  <a:shade val="100000"/>
                  <a:satMod val="115000"/>
                </a:srgbClr>
              </a:gs>
            </a:gsLst>
            <a:lin ang="189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13816">
              <a:spcAft>
                <a:spcPts val="600"/>
              </a:spcAft>
            </a:pPr>
            <a:r>
              <a:rPr lang="en-US" sz="1602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Heap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4E2826-77ED-F813-A456-06C5ADE828D8}"/>
              </a:ext>
            </a:extLst>
          </p:cNvPr>
          <p:cNvSpPr/>
          <p:nvPr/>
        </p:nvSpPr>
        <p:spPr>
          <a:xfrm>
            <a:off x="6564175" y="959691"/>
            <a:ext cx="2706850" cy="1481174"/>
          </a:xfrm>
          <a:prstGeom prst="rect">
            <a:avLst/>
          </a:prstGeom>
          <a:gradFill flip="none" rotWithShape="1">
            <a:gsLst>
              <a:gs pos="0">
                <a:srgbClr val="CCD2D8">
                  <a:shade val="30000"/>
                  <a:satMod val="115000"/>
                </a:srgbClr>
              </a:gs>
              <a:gs pos="50000">
                <a:srgbClr val="CCD2D8">
                  <a:shade val="67500"/>
                  <a:satMod val="115000"/>
                </a:srgbClr>
              </a:gs>
              <a:gs pos="100000">
                <a:srgbClr val="CCD2D8">
                  <a:shade val="100000"/>
                  <a:satMod val="115000"/>
                </a:srgbClr>
              </a:gs>
            </a:gsLst>
            <a:lin ang="189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813816">
              <a:spcAft>
                <a:spcPts val="600"/>
              </a:spcAft>
            </a:pPr>
            <a:endParaRPr lang="en-US" sz="1602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D82A46-5028-82DC-F69C-6FD0199838A5}"/>
              </a:ext>
            </a:extLst>
          </p:cNvPr>
          <p:cNvSpPr txBox="1"/>
          <p:nvPr/>
        </p:nvSpPr>
        <p:spPr>
          <a:xfrm>
            <a:off x="7556457" y="2505718"/>
            <a:ext cx="79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13816">
              <a:spcAft>
                <a:spcPts val="600"/>
              </a:spcAft>
            </a:pPr>
            <a:r>
              <a:rPr lang="en-US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LMM</a:t>
            </a:r>
            <a:endParaRPr lang="en-US" sz="2000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1B6FBFA-AC9D-6DCF-BF29-0B883331A414}"/>
              </a:ext>
            </a:extLst>
          </p:cNvPr>
          <p:cNvCxnSpPr>
            <a:cxnSpLocks/>
          </p:cNvCxnSpPr>
          <p:nvPr/>
        </p:nvCxnSpPr>
        <p:spPr>
          <a:xfrm>
            <a:off x="4826487" y="2440865"/>
            <a:ext cx="0" cy="3717335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5F192B2-9C74-F19A-980F-4AB9427ED87C}"/>
              </a:ext>
            </a:extLst>
          </p:cNvPr>
          <p:cNvSpPr txBox="1"/>
          <p:nvPr/>
        </p:nvSpPr>
        <p:spPr>
          <a:xfrm>
            <a:off x="1328573" y="371618"/>
            <a:ext cx="1599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13816">
              <a:spcAft>
                <a:spcPts val="600"/>
              </a:spcAft>
            </a:pPr>
            <a:r>
              <a:rPr lang="en-US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Kernel space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E81875-B9D4-5965-A736-1FD7C9B8DD06}"/>
              </a:ext>
            </a:extLst>
          </p:cNvPr>
          <p:cNvSpPr txBox="1"/>
          <p:nvPr/>
        </p:nvSpPr>
        <p:spPr>
          <a:xfrm>
            <a:off x="7273488" y="371618"/>
            <a:ext cx="1484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13816">
              <a:spcAft>
                <a:spcPts val="600"/>
              </a:spcAft>
            </a:pPr>
            <a:r>
              <a:rPr lang="en-US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User space</a:t>
            </a:r>
            <a:endParaRPr lang="en-US" sz="2000" dirty="0">
              <a:solidFill>
                <a:schemeClr val="bg1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C7313B6-279D-AEE7-92F7-6DAD1CC589E9}"/>
              </a:ext>
            </a:extLst>
          </p:cNvPr>
          <p:cNvCxnSpPr/>
          <p:nvPr/>
        </p:nvCxnSpPr>
        <p:spPr>
          <a:xfrm>
            <a:off x="3711057" y="2285202"/>
            <a:ext cx="2384942" cy="0"/>
          </a:xfrm>
          <a:prstGeom prst="straightConnector1">
            <a:avLst/>
          </a:prstGeom>
          <a:ln w="381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1C08837-628E-A617-E1B3-337950C62996}"/>
              </a:ext>
            </a:extLst>
          </p:cNvPr>
          <p:cNvSpPr txBox="1"/>
          <p:nvPr/>
        </p:nvSpPr>
        <p:spPr>
          <a:xfrm>
            <a:off x="4023138" y="1561927"/>
            <a:ext cx="2072861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13816">
              <a:spcAft>
                <a:spcPts val="600"/>
              </a:spcAft>
            </a:pPr>
            <a:r>
              <a:rPr lang="en-US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        syscall</a:t>
            </a:r>
          </a:p>
          <a:p>
            <a:pPr defTabSz="813816">
              <a:spcAft>
                <a:spcPts val="600"/>
              </a:spcAft>
            </a:pPr>
            <a:r>
              <a:rPr lang="en-US" b="1" dirty="0">
                <a:solidFill>
                  <a:schemeClr val="bg1"/>
                </a:solidFill>
              </a:rPr>
              <a:t>m</a:t>
            </a:r>
            <a:r>
              <a:rPr lang="en-US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map/munmap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773BA61-6DDB-696F-FC7D-8C6EE062EE2A}"/>
              </a:ext>
            </a:extLst>
          </p:cNvPr>
          <p:cNvSpPr/>
          <p:nvPr/>
        </p:nvSpPr>
        <p:spPr>
          <a:xfrm>
            <a:off x="8352183" y="1238632"/>
            <a:ext cx="1280337" cy="3682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13816">
              <a:spcAft>
                <a:spcPts val="600"/>
              </a:spcAft>
            </a:pPr>
            <a:r>
              <a:rPr lang="en-US" sz="1602" kern="1200">
                <a:solidFill>
                  <a:schemeClr val="dk1"/>
                </a:solidFill>
                <a:latin typeface="+mn-lt"/>
                <a:ea typeface="+mn-ea"/>
                <a:cs typeface="+mn-cs"/>
              </a:rPr>
              <a:t>VM Page 1</a:t>
            </a:r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7B206FE-D992-409D-BD6C-1BBA97414F79}"/>
              </a:ext>
            </a:extLst>
          </p:cNvPr>
          <p:cNvCxnSpPr>
            <a:cxnSpLocks/>
          </p:cNvCxnSpPr>
          <p:nvPr/>
        </p:nvCxnSpPr>
        <p:spPr>
          <a:xfrm>
            <a:off x="4826487" y="270584"/>
            <a:ext cx="0" cy="1237363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46F6979-F011-B6F8-1ACA-370FB2A9514E}"/>
              </a:ext>
            </a:extLst>
          </p:cNvPr>
          <p:cNvSpPr/>
          <p:nvPr/>
        </p:nvSpPr>
        <p:spPr>
          <a:xfrm>
            <a:off x="5044144" y="2905211"/>
            <a:ext cx="6182542" cy="745478"/>
          </a:xfrm>
          <a:prstGeom prst="roundRect">
            <a:avLst>
              <a:gd name="adj" fmla="val 10000"/>
            </a:avLst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sp>
        <p:nvSpPr>
          <p:cNvPr id="18" name="Rectangle 17" descr="Cursor">
            <a:extLst>
              <a:ext uri="{FF2B5EF4-FFF2-40B4-BE49-F238E27FC236}">
                <a16:creationId xmlns:a16="http://schemas.microsoft.com/office/drawing/2014/main" id="{042B2979-229A-7C94-2509-2388A136A114}"/>
              </a:ext>
            </a:extLst>
          </p:cNvPr>
          <p:cNvSpPr/>
          <p:nvPr/>
        </p:nvSpPr>
        <p:spPr>
          <a:xfrm>
            <a:off x="5269651" y="3072943"/>
            <a:ext cx="410414" cy="410013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68CB1D53-4530-4D60-28CE-410105C7E58E}"/>
              </a:ext>
            </a:extLst>
          </p:cNvPr>
          <p:cNvSpPr/>
          <p:nvPr/>
        </p:nvSpPr>
        <p:spPr>
          <a:xfrm>
            <a:off x="5905572" y="2905211"/>
            <a:ext cx="5295021" cy="792071"/>
          </a:xfrm>
          <a:custGeom>
            <a:avLst/>
            <a:gdLst>
              <a:gd name="connsiteX0" fmla="*/ 0 w 5295021"/>
              <a:gd name="connsiteY0" fmla="*/ 0 h 792071"/>
              <a:gd name="connsiteX1" fmla="*/ 5295021 w 5295021"/>
              <a:gd name="connsiteY1" fmla="*/ 0 h 792071"/>
              <a:gd name="connsiteX2" fmla="*/ 5295021 w 5295021"/>
              <a:gd name="connsiteY2" fmla="*/ 792071 h 792071"/>
              <a:gd name="connsiteX3" fmla="*/ 0 w 5295021"/>
              <a:gd name="connsiteY3" fmla="*/ 792071 h 792071"/>
              <a:gd name="connsiteX4" fmla="*/ 0 w 5295021"/>
              <a:gd name="connsiteY4" fmla="*/ 0 h 792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95021" h="792071">
                <a:moveTo>
                  <a:pt x="0" y="0"/>
                </a:moveTo>
                <a:lnTo>
                  <a:pt x="5295021" y="0"/>
                </a:lnTo>
                <a:lnTo>
                  <a:pt x="5295021" y="792071"/>
                </a:lnTo>
                <a:lnTo>
                  <a:pt x="0" y="79207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3828" tIns="83828" rIns="83828" bIns="83828" numCol="1" spcCol="1270" anchor="ctr" anchorCtr="0">
            <a:noAutofit/>
          </a:bodyPr>
          <a:lstStyle/>
          <a:p>
            <a:pPr marL="0" lvl="0" indent="0" algn="l" defTabSz="62230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400" kern="1200" dirty="0"/>
              <a:t>Once our LMM is assigned the VM complete page from kernel, LMM will future split VM page to meet the application hunger for memory.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7910290E-EE57-C024-6BE0-BBC710B3171D}"/>
              </a:ext>
            </a:extLst>
          </p:cNvPr>
          <p:cNvSpPr/>
          <p:nvPr/>
        </p:nvSpPr>
        <p:spPr>
          <a:xfrm>
            <a:off x="5044144" y="3895300"/>
            <a:ext cx="6182542" cy="745478"/>
          </a:xfrm>
          <a:prstGeom prst="roundRect">
            <a:avLst>
              <a:gd name="adj" fmla="val 10000"/>
            </a:avLst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sp>
        <p:nvSpPr>
          <p:cNvPr id="22" name="Rectangle 21" descr="Database">
            <a:extLst>
              <a:ext uri="{FF2B5EF4-FFF2-40B4-BE49-F238E27FC236}">
                <a16:creationId xmlns:a16="http://schemas.microsoft.com/office/drawing/2014/main" id="{D8C20579-4FFE-9765-D844-B2D5583265D8}"/>
              </a:ext>
            </a:extLst>
          </p:cNvPr>
          <p:cNvSpPr/>
          <p:nvPr/>
        </p:nvSpPr>
        <p:spPr>
          <a:xfrm>
            <a:off x="5269651" y="4063033"/>
            <a:ext cx="410414" cy="410013"/>
          </a:xfrm>
          <a:prstGeom prst="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BE5F1C3-9996-BD01-324E-BF05845D0CA3}"/>
              </a:ext>
            </a:extLst>
          </p:cNvPr>
          <p:cNvSpPr/>
          <p:nvPr/>
        </p:nvSpPr>
        <p:spPr>
          <a:xfrm>
            <a:off x="5905572" y="3895300"/>
            <a:ext cx="5295021" cy="792071"/>
          </a:xfrm>
          <a:custGeom>
            <a:avLst/>
            <a:gdLst>
              <a:gd name="connsiteX0" fmla="*/ 0 w 5295021"/>
              <a:gd name="connsiteY0" fmla="*/ 0 h 792071"/>
              <a:gd name="connsiteX1" fmla="*/ 5295021 w 5295021"/>
              <a:gd name="connsiteY1" fmla="*/ 0 h 792071"/>
              <a:gd name="connsiteX2" fmla="*/ 5295021 w 5295021"/>
              <a:gd name="connsiteY2" fmla="*/ 792071 h 792071"/>
              <a:gd name="connsiteX3" fmla="*/ 0 w 5295021"/>
              <a:gd name="connsiteY3" fmla="*/ 792071 h 792071"/>
              <a:gd name="connsiteX4" fmla="*/ 0 w 5295021"/>
              <a:gd name="connsiteY4" fmla="*/ 0 h 792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95021" h="792071">
                <a:moveTo>
                  <a:pt x="0" y="0"/>
                </a:moveTo>
                <a:lnTo>
                  <a:pt x="5295021" y="0"/>
                </a:lnTo>
                <a:lnTo>
                  <a:pt x="5295021" y="792071"/>
                </a:lnTo>
                <a:lnTo>
                  <a:pt x="0" y="79207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3828" tIns="83828" rIns="83828" bIns="83828" numCol="1" spcCol="1270" anchor="ctr" anchorCtr="0">
            <a:noAutofit/>
          </a:bodyPr>
          <a:lstStyle/>
          <a:p>
            <a:pPr marL="0" lvl="0" indent="0" algn="l" defTabSz="62230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400" kern="1200" dirty="0"/>
              <a:t>VM page allocated are need not be contiguous in heap memory segment of the process as opposed to “sbrk” behavior.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22C5831-A5F6-BDD8-B865-E321E37F4CF1}"/>
              </a:ext>
            </a:extLst>
          </p:cNvPr>
          <p:cNvSpPr txBox="1"/>
          <p:nvPr/>
        </p:nvSpPr>
        <p:spPr>
          <a:xfrm>
            <a:off x="6633273" y="1254958"/>
            <a:ext cx="16498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addr1 = mmap();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DAB125-7D38-6F95-3112-5CA18504FD1C}"/>
              </a:ext>
            </a:extLst>
          </p:cNvPr>
          <p:cNvSpPr txBox="1"/>
          <p:nvPr/>
        </p:nvSpPr>
        <p:spPr>
          <a:xfrm>
            <a:off x="6633273" y="1751363"/>
            <a:ext cx="16498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addr2 = mmap();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B7F231F-FBD4-2A84-EE37-6ED7C255EECB}"/>
              </a:ext>
            </a:extLst>
          </p:cNvPr>
          <p:cNvSpPr/>
          <p:nvPr/>
        </p:nvSpPr>
        <p:spPr>
          <a:xfrm>
            <a:off x="1429749" y="4499446"/>
            <a:ext cx="1280337" cy="3682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13816">
              <a:spcAft>
                <a:spcPts val="600"/>
              </a:spcAft>
            </a:pPr>
            <a:r>
              <a:rPr lang="en-US" sz="1602" kern="1200">
                <a:solidFill>
                  <a:schemeClr val="dk1"/>
                </a:solidFill>
                <a:latin typeface="+mn-lt"/>
                <a:ea typeface="+mn-ea"/>
                <a:cs typeface="+mn-cs"/>
              </a:rPr>
              <a:t>VM Page 1</a:t>
            </a:r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176EEEF-67AE-6091-9366-5D72C9C26D93}"/>
              </a:ext>
            </a:extLst>
          </p:cNvPr>
          <p:cNvSpPr/>
          <p:nvPr/>
        </p:nvSpPr>
        <p:spPr>
          <a:xfrm>
            <a:off x="1429749" y="1606832"/>
            <a:ext cx="1280337" cy="3682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13816">
              <a:spcAft>
                <a:spcPts val="600"/>
              </a:spcAft>
            </a:pPr>
            <a:r>
              <a:rPr lang="en-US" sz="1602" kern="12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VM Page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7249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/>
      <p:bldP spid="3" grpId="0"/>
      <p:bldP spid="35" grpId="0" animBg="1"/>
      <p:bldP spid="3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18F17A6-8563-1534-5729-B827073932FF}"/>
              </a:ext>
            </a:extLst>
          </p:cNvPr>
          <p:cNvSpPr/>
          <p:nvPr/>
        </p:nvSpPr>
        <p:spPr>
          <a:xfrm>
            <a:off x="965314" y="959691"/>
            <a:ext cx="2209208" cy="4552309"/>
          </a:xfrm>
          <a:prstGeom prst="rect">
            <a:avLst/>
          </a:prstGeom>
          <a:gradFill flip="none" rotWithShape="1">
            <a:gsLst>
              <a:gs pos="0">
                <a:srgbClr val="CCD2D8">
                  <a:shade val="30000"/>
                  <a:satMod val="115000"/>
                </a:srgbClr>
              </a:gs>
              <a:gs pos="50000">
                <a:srgbClr val="CCD2D8">
                  <a:shade val="67500"/>
                  <a:satMod val="115000"/>
                </a:srgbClr>
              </a:gs>
              <a:gs pos="100000">
                <a:srgbClr val="CCD2D8">
                  <a:shade val="100000"/>
                  <a:satMod val="115000"/>
                </a:srgbClr>
              </a:gs>
            </a:gsLst>
            <a:lin ang="189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13816">
              <a:spcAft>
                <a:spcPts val="600"/>
              </a:spcAft>
            </a:pPr>
            <a:r>
              <a:rPr lang="en-US" sz="1602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Heap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4E2826-77ED-F813-A456-06C5ADE828D8}"/>
              </a:ext>
            </a:extLst>
          </p:cNvPr>
          <p:cNvSpPr/>
          <p:nvPr/>
        </p:nvSpPr>
        <p:spPr>
          <a:xfrm>
            <a:off x="6564175" y="959691"/>
            <a:ext cx="2706850" cy="1481174"/>
          </a:xfrm>
          <a:prstGeom prst="rect">
            <a:avLst/>
          </a:prstGeom>
          <a:gradFill flip="none" rotWithShape="1">
            <a:gsLst>
              <a:gs pos="0">
                <a:srgbClr val="CCD2D8">
                  <a:shade val="30000"/>
                  <a:satMod val="115000"/>
                </a:srgbClr>
              </a:gs>
              <a:gs pos="50000">
                <a:srgbClr val="CCD2D8">
                  <a:shade val="67500"/>
                  <a:satMod val="115000"/>
                </a:srgbClr>
              </a:gs>
              <a:gs pos="100000">
                <a:srgbClr val="CCD2D8">
                  <a:shade val="100000"/>
                  <a:satMod val="115000"/>
                </a:srgbClr>
              </a:gs>
            </a:gsLst>
            <a:lin ang="189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813816">
              <a:spcAft>
                <a:spcPts val="600"/>
              </a:spcAft>
            </a:pPr>
            <a:endParaRPr lang="en-US" sz="1602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D82A46-5028-82DC-F69C-6FD0199838A5}"/>
              </a:ext>
            </a:extLst>
          </p:cNvPr>
          <p:cNvSpPr txBox="1"/>
          <p:nvPr/>
        </p:nvSpPr>
        <p:spPr>
          <a:xfrm>
            <a:off x="7556457" y="2505718"/>
            <a:ext cx="79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13816">
              <a:spcAft>
                <a:spcPts val="600"/>
              </a:spcAft>
            </a:pPr>
            <a:r>
              <a:rPr lang="en-US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LMM</a:t>
            </a:r>
            <a:endParaRPr lang="en-US" sz="2000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1B6FBFA-AC9D-6DCF-BF29-0B883331A414}"/>
              </a:ext>
            </a:extLst>
          </p:cNvPr>
          <p:cNvCxnSpPr>
            <a:cxnSpLocks/>
          </p:cNvCxnSpPr>
          <p:nvPr/>
        </p:nvCxnSpPr>
        <p:spPr>
          <a:xfrm>
            <a:off x="4826487" y="2440865"/>
            <a:ext cx="0" cy="3717335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5F192B2-9C74-F19A-980F-4AB9427ED87C}"/>
              </a:ext>
            </a:extLst>
          </p:cNvPr>
          <p:cNvSpPr txBox="1"/>
          <p:nvPr/>
        </p:nvSpPr>
        <p:spPr>
          <a:xfrm>
            <a:off x="1328573" y="371618"/>
            <a:ext cx="1599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13816">
              <a:spcAft>
                <a:spcPts val="600"/>
              </a:spcAft>
            </a:pPr>
            <a:r>
              <a:rPr lang="en-US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Kernel space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E81875-B9D4-5965-A736-1FD7C9B8DD06}"/>
              </a:ext>
            </a:extLst>
          </p:cNvPr>
          <p:cNvSpPr txBox="1"/>
          <p:nvPr/>
        </p:nvSpPr>
        <p:spPr>
          <a:xfrm>
            <a:off x="7273488" y="371618"/>
            <a:ext cx="1484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13816">
              <a:spcAft>
                <a:spcPts val="600"/>
              </a:spcAft>
            </a:pPr>
            <a:r>
              <a:rPr lang="en-US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User space</a:t>
            </a:r>
            <a:endParaRPr lang="en-US" sz="2000" dirty="0">
              <a:solidFill>
                <a:schemeClr val="bg1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C7313B6-279D-AEE7-92F7-6DAD1CC589E9}"/>
              </a:ext>
            </a:extLst>
          </p:cNvPr>
          <p:cNvCxnSpPr/>
          <p:nvPr/>
        </p:nvCxnSpPr>
        <p:spPr>
          <a:xfrm>
            <a:off x="3711057" y="2285202"/>
            <a:ext cx="2384942" cy="0"/>
          </a:xfrm>
          <a:prstGeom prst="straightConnector1">
            <a:avLst/>
          </a:prstGeom>
          <a:ln w="381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1C08837-628E-A617-E1B3-337950C62996}"/>
              </a:ext>
            </a:extLst>
          </p:cNvPr>
          <p:cNvSpPr txBox="1"/>
          <p:nvPr/>
        </p:nvSpPr>
        <p:spPr>
          <a:xfrm>
            <a:off x="4023138" y="1561927"/>
            <a:ext cx="2072861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13816">
              <a:spcAft>
                <a:spcPts val="600"/>
              </a:spcAft>
            </a:pPr>
            <a:r>
              <a:rPr lang="en-US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        syscall</a:t>
            </a:r>
          </a:p>
          <a:p>
            <a:pPr defTabSz="813816">
              <a:spcAft>
                <a:spcPts val="600"/>
              </a:spcAft>
            </a:pPr>
            <a:r>
              <a:rPr lang="en-US" b="1" dirty="0">
                <a:solidFill>
                  <a:schemeClr val="bg1"/>
                </a:solidFill>
              </a:rPr>
              <a:t>m</a:t>
            </a:r>
            <a:r>
              <a:rPr lang="en-US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map/munmap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773BA61-6DDB-696F-FC7D-8C6EE062EE2A}"/>
              </a:ext>
            </a:extLst>
          </p:cNvPr>
          <p:cNvSpPr/>
          <p:nvPr/>
        </p:nvSpPr>
        <p:spPr>
          <a:xfrm>
            <a:off x="8352183" y="1238632"/>
            <a:ext cx="1280337" cy="3682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13816">
              <a:spcAft>
                <a:spcPts val="600"/>
              </a:spcAft>
            </a:pPr>
            <a:r>
              <a:rPr lang="en-US" sz="1602" kern="1200">
                <a:solidFill>
                  <a:schemeClr val="dk1"/>
                </a:solidFill>
                <a:latin typeface="+mn-lt"/>
                <a:ea typeface="+mn-ea"/>
                <a:cs typeface="+mn-cs"/>
              </a:rPr>
              <a:t>VM Page 1</a:t>
            </a:r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7B206FE-D992-409D-BD6C-1BBA97414F79}"/>
              </a:ext>
            </a:extLst>
          </p:cNvPr>
          <p:cNvCxnSpPr>
            <a:cxnSpLocks/>
          </p:cNvCxnSpPr>
          <p:nvPr/>
        </p:nvCxnSpPr>
        <p:spPr>
          <a:xfrm>
            <a:off x="4826487" y="270584"/>
            <a:ext cx="0" cy="1237363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46F6979-F011-B6F8-1ACA-370FB2A9514E}"/>
              </a:ext>
            </a:extLst>
          </p:cNvPr>
          <p:cNvSpPr/>
          <p:nvPr/>
        </p:nvSpPr>
        <p:spPr>
          <a:xfrm>
            <a:off x="5044144" y="2905211"/>
            <a:ext cx="6182542" cy="745478"/>
          </a:xfrm>
          <a:prstGeom prst="roundRect">
            <a:avLst>
              <a:gd name="adj" fmla="val 10000"/>
            </a:avLst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sp>
        <p:nvSpPr>
          <p:cNvPr id="18" name="Rectangle 17" descr="Cursor">
            <a:extLst>
              <a:ext uri="{FF2B5EF4-FFF2-40B4-BE49-F238E27FC236}">
                <a16:creationId xmlns:a16="http://schemas.microsoft.com/office/drawing/2014/main" id="{042B2979-229A-7C94-2509-2388A136A114}"/>
              </a:ext>
            </a:extLst>
          </p:cNvPr>
          <p:cNvSpPr/>
          <p:nvPr/>
        </p:nvSpPr>
        <p:spPr>
          <a:xfrm>
            <a:off x="5269651" y="3072943"/>
            <a:ext cx="410414" cy="410013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68CB1D53-4530-4D60-28CE-410105C7E58E}"/>
              </a:ext>
            </a:extLst>
          </p:cNvPr>
          <p:cNvSpPr/>
          <p:nvPr/>
        </p:nvSpPr>
        <p:spPr>
          <a:xfrm>
            <a:off x="5905572" y="2905211"/>
            <a:ext cx="5295021" cy="792071"/>
          </a:xfrm>
          <a:custGeom>
            <a:avLst/>
            <a:gdLst>
              <a:gd name="connsiteX0" fmla="*/ 0 w 5295021"/>
              <a:gd name="connsiteY0" fmla="*/ 0 h 792071"/>
              <a:gd name="connsiteX1" fmla="*/ 5295021 w 5295021"/>
              <a:gd name="connsiteY1" fmla="*/ 0 h 792071"/>
              <a:gd name="connsiteX2" fmla="*/ 5295021 w 5295021"/>
              <a:gd name="connsiteY2" fmla="*/ 792071 h 792071"/>
              <a:gd name="connsiteX3" fmla="*/ 0 w 5295021"/>
              <a:gd name="connsiteY3" fmla="*/ 792071 h 792071"/>
              <a:gd name="connsiteX4" fmla="*/ 0 w 5295021"/>
              <a:gd name="connsiteY4" fmla="*/ 0 h 792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95021" h="792071">
                <a:moveTo>
                  <a:pt x="0" y="0"/>
                </a:moveTo>
                <a:lnTo>
                  <a:pt x="5295021" y="0"/>
                </a:lnTo>
                <a:lnTo>
                  <a:pt x="5295021" y="792071"/>
                </a:lnTo>
                <a:lnTo>
                  <a:pt x="0" y="79207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3828" tIns="83828" rIns="83828" bIns="83828" numCol="1" spcCol="1270" anchor="ctr" anchorCtr="0">
            <a:noAutofit/>
          </a:bodyPr>
          <a:lstStyle/>
          <a:p>
            <a:pPr marL="0" lvl="0" indent="0" algn="l" defTabSz="62230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400" kern="1200" dirty="0"/>
              <a:t>Once our LMM is assigned the VM complete page from kernel, LMM will future split VM page to meet the application hunger for memory.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7910290E-EE57-C024-6BE0-BBC710B3171D}"/>
              </a:ext>
            </a:extLst>
          </p:cNvPr>
          <p:cNvSpPr/>
          <p:nvPr/>
        </p:nvSpPr>
        <p:spPr>
          <a:xfrm>
            <a:off x="5044144" y="3895300"/>
            <a:ext cx="6182542" cy="745478"/>
          </a:xfrm>
          <a:prstGeom prst="roundRect">
            <a:avLst>
              <a:gd name="adj" fmla="val 10000"/>
            </a:avLst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sp>
        <p:nvSpPr>
          <p:cNvPr id="22" name="Rectangle 21" descr="Database">
            <a:extLst>
              <a:ext uri="{FF2B5EF4-FFF2-40B4-BE49-F238E27FC236}">
                <a16:creationId xmlns:a16="http://schemas.microsoft.com/office/drawing/2014/main" id="{D8C20579-4FFE-9765-D844-B2D5583265D8}"/>
              </a:ext>
            </a:extLst>
          </p:cNvPr>
          <p:cNvSpPr/>
          <p:nvPr/>
        </p:nvSpPr>
        <p:spPr>
          <a:xfrm>
            <a:off x="5269651" y="4063033"/>
            <a:ext cx="410414" cy="410013"/>
          </a:xfrm>
          <a:prstGeom prst="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BE5F1C3-9996-BD01-324E-BF05845D0CA3}"/>
              </a:ext>
            </a:extLst>
          </p:cNvPr>
          <p:cNvSpPr/>
          <p:nvPr/>
        </p:nvSpPr>
        <p:spPr>
          <a:xfrm>
            <a:off x="5905572" y="3895300"/>
            <a:ext cx="5295021" cy="792071"/>
          </a:xfrm>
          <a:custGeom>
            <a:avLst/>
            <a:gdLst>
              <a:gd name="connsiteX0" fmla="*/ 0 w 5295021"/>
              <a:gd name="connsiteY0" fmla="*/ 0 h 792071"/>
              <a:gd name="connsiteX1" fmla="*/ 5295021 w 5295021"/>
              <a:gd name="connsiteY1" fmla="*/ 0 h 792071"/>
              <a:gd name="connsiteX2" fmla="*/ 5295021 w 5295021"/>
              <a:gd name="connsiteY2" fmla="*/ 792071 h 792071"/>
              <a:gd name="connsiteX3" fmla="*/ 0 w 5295021"/>
              <a:gd name="connsiteY3" fmla="*/ 792071 h 792071"/>
              <a:gd name="connsiteX4" fmla="*/ 0 w 5295021"/>
              <a:gd name="connsiteY4" fmla="*/ 0 h 792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95021" h="792071">
                <a:moveTo>
                  <a:pt x="0" y="0"/>
                </a:moveTo>
                <a:lnTo>
                  <a:pt x="5295021" y="0"/>
                </a:lnTo>
                <a:lnTo>
                  <a:pt x="5295021" y="792071"/>
                </a:lnTo>
                <a:lnTo>
                  <a:pt x="0" y="79207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3828" tIns="83828" rIns="83828" bIns="83828" numCol="1" spcCol="1270" anchor="ctr" anchorCtr="0">
            <a:noAutofit/>
          </a:bodyPr>
          <a:lstStyle/>
          <a:p>
            <a:pPr marL="0" lvl="0" indent="0" algn="l" defTabSz="62230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400" kern="1200" dirty="0"/>
              <a:t>VM page allocated are need not be contiguous in heap memory segment of the process as opposed to “sbrk” behavior.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22C5831-A5F6-BDD8-B865-E321E37F4CF1}"/>
              </a:ext>
            </a:extLst>
          </p:cNvPr>
          <p:cNvSpPr txBox="1"/>
          <p:nvPr/>
        </p:nvSpPr>
        <p:spPr>
          <a:xfrm>
            <a:off x="6633273" y="1254958"/>
            <a:ext cx="16498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addr1 = mmap();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DAB125-7D38-6F95-3112-5CA18504FD1C}"/>
              </a:ext>
            </a:extLst>
          </p:cNvPr>
          <p:cNvSpPr txBox="1"/>
          <p:nvPr/>
        </p:nvSpPr>
        <p:spPr>
          <a:xfrm>
            <a:off x="6633273" y="1751363"/>
            <a:ext cx="16498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addr2 = mmap();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B7F231F-FBD4-2A84-EE37-6ED7C255EECB}"/>
              </a:ext>
            </a:extLst>
          </p:cNvPr>
          <p:cNvSpPr/>
          <p:nvPr/>
        </p:nvSpPr>
        <p:spPr>
          <a:xfrm>
            <a:off x="1429749" y="4499446"/>
            <a:ext cx="1280337" cy="3682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13816">
              <a:spcAft>
                <a:spcPts val="600"/>
              </a:spcAft>
            </a:pPr>
            <a:r>
              <a:rPr lang="en-US" sz="1602" kern="1200">
                <a:solidFill>
                  <a:schemeClr val="dk1"/>
                </a:solidFill>
                <a:latin typeface="+mn-lt"/>
                <a:ea typeface="+mn-ea"/>
                <a:cs typeface="+mn-cs"/>
              </a:rPr>
              <a:t>VM Page 1</a:t>
            </a: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76EEEF-67AE-6091-9366-5D72C9C26D93}"/>
              </a:ext>
            </a:extLst>
          </p:cNvPr>
          <p:cNvSpPr/>
          <p:nvPr/>
        </p:nvSpPr>
        <p:spPr>
          <a:xfrm>
            <a:off x="8352183" y="1775007"/>
            <a:ext cx="1280337" cy="3682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13816">
              <a:spcAft>
                <a:spcPts val="600"/>
              </a:spcAft>
            </a:pPr>
            <a:r>
              <a:rPr lang="en-US" sz="1602" kern="12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VM Page 2</a:t>
            </a:r>
            <a:endParaRPr lang="en-US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704E5EA-F55D-3FC8-CBBD-EA9C1DA3CF54}"/>
              </a:ext>
            </a:extLst>
          </p:cNvPr>
          <p:cNvSpPr/>
          <p:nvPr/>
        </p:nvSpPr>
        <p:spPr>
          <a:xfrm>
            <a:off x="5044144" y="4885389"/>
            <a:ext cx="6182542" cy="745478"/>
          </a:xfrm>
          <a:prstGeom prst="roundRect">
            <a:avLst>
              <a:gd name="adj" fmla="val 10000"/>
            </a:avLst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sp>
        <p:nvSpPr>
          <p:cNvPr id="16" name="Rectangle 15" descr="Flowchart">
            <a:extLst>
              <a:ext uri="{FF2B5EF4-FFF2-40B4-BE49-F238E27FC236}">
                <a16:creationId xmlns:a16="http://schemas.microsoft.com/office/drawing/2014/main" id="{A92EA385-157B-430A-2FC8-02DBB3982324}"/>
              </a:ext>
            </a:extLst>
          </p:cNvPr>
          <p:cNvSpPr/>
          <p:nvPr/>
        </p:nvSpPr>
        <p:spPr>
          <a:xfrm>
            <a:off x="5269651" y="5053122"/>
            <a:ext cx="410414" cy="410013"/>
          </a:xfrm>
          <a:prstGeom prst="rect">
            <a:avLst/>
          </a:prstGeom>
          <a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F167ED4-D9BE-9212-1913-5320F62CE262}"/>
              </a:ext>
            </a:extLst>
          </p:cNvPr>
          <p:cNvSpPr/>
          <p:nvPr/>
        </p:nvSpPr>
        <p:spPr>
          <a:xfrm>
            <a:off x="5905572" y="4885389"/>
            <a:ext cx="5295021" cy="792071"/>
          </a:xfrm>
          <a:custGeom>
            <a:avLst/>
            <a:gdLst>
              <a:gd name="connsiteX0" fmla="*/ 0 w 5295021"/>
              <a:gd name="connsiteY0" fmla="*/ 0 h 792071"/>
              <a:gd name="connsiteX1" fmla="*/ 5295021 w 5295021"/>
              <a:gd name="connsiteY1" fmla="*/ 0 h 792071"/>
              <a:gd name="connsiteX2" fmla="*/ 5295021 w 5295021"/>
              <a:gd name="connsiteY2" fmla="*/ 792071 h 792071"/>
              <a:gd name="connsiteX3" fmla="*/ 0 w 5295021"/>
              <a:gd name="connsiteY3" fmla="*/ 792071 h 792071"/>
              <a:gd name="connsiteX4" fmla="*/ 0 w 5295021"/>
              <a:gd name="connsiteY4" fmla="*/ 0 h 792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95021" h="792071">
                <a:moveTo>
                  <a:pt x="0" y="0"/>
                </a:moveTo>
                <a:lnTo>
                  <a:pt x="5295021" y="0"/>
                </a:lnTo>
                <a:lnTo>
                  <a:pt x="5295021" y="792071"/>
                </a:lnTo>
                <a:lnTo>
                  <a:pt x="0" y="79207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3828" tIns="83828" rIns="83828" bIns="83828" numCol="1" spcCol="1270" anchor="ctr" anchorCtr="0">
            <a:noAutofit/>
          </a:bodyPr>
          <a:lstStyle/>
          <a:p>
            <a:pPr marL="0" lvl="0" indent="0" algn="l" defTabSz="62230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400" kern="1200" dirty="0"/>
              <a:t>Heap memory segment is just a data structure maintained by kernel for every process, which keeps track of virtual memory page being used by the process (LMM).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DC8C5B-A6F0-E9DF-61AA-94A37E7041C7}"/>
              </a:ext>
            </a:extLst>
          </p:cNvPr>
          <p:cNvSpPr/>
          <p:nvPr/>
        </p:nvSpPr>
        <p:spPr>
          <a:xfrm>
            <a:off x="1429749" y="1606832"/>
            <a:ext cx="1280337" cy="3682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13816">
              <a:spcAft>
                <a:spcPts val="600"/>
              </a:spcAft>
            </a:pPr>
            <a:r>
              <a:rPr lang="en-US" sz="1602" kern="12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VM Page 2</a:t>
            </a:r>
            <a:endParaRPr lang="en-US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7B1781C5-EB87-487A-D6BB-0F8DA627A938}"/>
              </a:ext>
            </a:extLst>
          </p:cNvPr>
          <p:cNvSpPr/>
          <p:nvPr/>
        </p:nvSpPr>
        <p:spPr>
          <a:xfrm>
            <a:off x="5044144" y="5875478"/>
            <a:ext cx="6182542" cy="745478"/>
          </a:xfrm>
          <a:prstGeom prst="roundRect">
            <a:avLst>
              <a:gd name="adj" fmla="val 10000"/>
            </a:avLst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sp>
        <p:nvSpPr>
          <p:cNvPr id="26" name="Rectangle 25" descr="Maze">
            <a:extLst>
              <a:ext uri="{FF2B5EF4-FFF2-40B4-BE49-F238E27FC236}">
                <a16:creationId xmlns:a16="http://schemas.microsoft.com/office/drawing/2014/main" id="{BFCC23A3-933E-30EC-1977-7E0655DC4DE6}"/>
              </a:ext>
            </a:extLst>
          </p:cNvPr>
          <p:cNvSpPr/>
          <p:nvPr/>
        </p:nvSpPr>
        <p:spPr>
          <a:xfrm>
            <a:off x="5269651" y="6043211"/>
            <a:ext cx="410414" cy="410013"/>
          </a:xfrm>
          <a:prstGeom prst="rect">
            <a:avLst/>
          </a:prstGeom>
          <a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072BBB86-C4B3-7C9D-65FA-1DFE3B219588}"/>
              </a:ext>
            </a:extLst>
          </p:cNvPr>
          <p:cNvSpPr/>
          <p:nvPr/>
        </p:nvSpPr>
        <p:spPr>
          <a:xfrm>
            <a:off x="5905572" y="5875478"/>
            <a:ext cx="5295021" cy="792071"/>
          </a:xfrm>
          <a:custGeom>
            <a:avLst/>
            <a:gdLst>
              <a:gd name="connsiteX0" fmla="*/ 0 w 5295021"/>
              <a:gd name="connsiteY0" fmla="*/ 0 h 792071"/>
              <a:gd name="connsiteX1" fmla="*/ 5295021 w 5295021"/>
              <a:gd name="connsiteY1" fmla="*/ 0 h 792071"/>
              <a:gd name="connsiteX2" fmla="*/ 5295021 w 5295021"/>
              <a:gd name="connsiteY2" fmla="*/ 792071 h 792071"/>
              <a:gd name="connsiteX3" fmla="*/ 0 w 5295021"/>
              <a:gd name="connsiteY3" fmla="*/ 792071 h 792071"/>
              <a:gd name="connsiteX4" fmla="*/ 0 w 5295021"/>
              <a:gd name="connsiteY4" fmla="*/ 0 h 792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95021" h="792071">
                <a:moveTo>
                  <a:pt x="0" y="0"/>
                </a:moveTo>
                <a:lnTo>
                  <a:pt x="5295021" y="0"/>
                </a:lnTo>
                <a:lnTo>
                  <a:pt x="5295021" y="792071"/>
                </a:lnTo>
                <a:lnTo>
                  <a:pt x="0" y="79207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3828" tIns="83828" rIns="83828" bIns="83828" numCol="1" spcCol="1270" anchor="ctr" anchorCtr="0">
            <a:noAutofit/>
          </a:bodyPr>
          <a:lstStyle/>
          <a:p>
            <a:pPr marL="0" lvl="0" indent="0" algn="l" defTabSz="62230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400" kern="1200" dirty="0"/>
              <a:t>Our LMM always request and release memory from kernel in virtual memory PAGE_SIZE granularity.</a:t>
            </a:r>
          </a:p>
        </p:txBody>
      </p:sp>
    </p:spTree>
    <p:extLst>
      <p:ext uri="{BB962C8B-B14F-4D97-AF65-F5344CB8AC3E}">
        <p14:creationId xmlns:p14="http://schemas.microsoft.com/office/powerpoint/2010/main" val="25521661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  <p:bldP spid="17" grpId="0"/>
      <p:bldP spid="24" grpId="0" animBg="1"/>
      <p:bldP spid="25" grpId="0" animBg="1"/>
      <p:bldP spid="26" grpId="0" animBg="1"/>
      <p:bldP spid="2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2414</TotalTime>
  <Words>5552</Words>
  <Application>Microsoft Office PowerPoint</Application>
  <PresentationFormat>Widescreen</PresentationFormat>
  <Paragraphs>1038</Paragraphs>
  <Slides>56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4" baseType="lpstr">
      <vt:lpstr>Aptos</vt:lpstr>
      <vt:lpstr>Aptos Display</vt:lpstr>
      <vt:lpstr>Aptos Display (Headings)</vt:lpstr>
      <vt:lpstr>Arial</vt:lpstr>
      <vt:lpstr>Bell MT</vt:lpstr>
      <vt:lpstr>Calibri</vt:lpstr>
      <vt:lpstr>Wingdings</vt:lpstr>
      <vt:lpstr>Office Theme</vt:lpstr>
      <vt:lpstr>Heap Memory Management  </vt:lpstr>
      <vt:lpstr>TABLE OF CONTENTS</vt:lpstr>
      <vt:lpstr>PowerPoint Presentation</vt:lpstr>
      <vt:lpstr>Phase 1 - VM Page De(allocation)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API for VM Page (De)allocation from kernel</vt:lpstr>
      <vt:lpstr>Component Interaction</vt:lpstr>
      <vt:lpstr>Component Interaction</vt:lpstr>
      <vt:lpstr>Component Interaction</vt:lpstr>
      <vt:lpstr>TABLE OF CONTENTS</vt:lpstr>
      <vt:lpstr>PowerPoint Presentation</vt:lpstr>
      <vt:lpstr>Phase 2 – Page Family Registration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Writing a Looping Macros</vt:lpstr>
      <vt:lpstr>LMM Integration with Application</vt:lpstr>
      <vt:lpstr>TABLE OF CONTENTS</vt:lpstr>
      <vt:lpstr>PowerPoint Presentation</vt:lpstr>
      <vt:lpstr>PowerPoint Presentation</vt:lpstr>
      <vt:lpstr>PowerPoint Presentation</vt:lpstr>
      <vt:lpstr>PowerPoint Presentation</vt:lpstr>
      <vt:lpstr>TABLE OF CONTENTS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TABLE OF CONTENTS</vt:lpstr>
      <vt:lpstr>PowerPoint Presentation</vt:lpstr>
      <vt:lpstr>PowerPoint Presentation</vt:lpstr>
      <vt:lpstr>PowerPoint Presentation</vt:lpstr>
      <vt:lpstr>APIs for VM Data Page Management</vt:lpstr>
      <vt:lpstr>PowerPoint Presentation</vt:lpstr>
      <vt:lpstr>Iteration over all memory blocks within a virtual memory page.</vt:lpstr>
      <vt:lpstr>The size of Free Data Block of an Empty VM Page</vt:lpstr>
      <vt:lpstr>Delete VM Page and Free it</vt:lpstr>
      <vt:lpstr>Allocate VM Page</vt:lpstr>
      <vt:lpstr>TABLE OF CONTENTS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Heap Memory Management  </dc:title>
  <dc:creator>Mahmoud Abdelraouf Mahmoud</dc:creator>
  <cp:lastModifiedBy>Mahmoud Abdelraouf Mahmoud</cp:lastModifiedBy>
  <cp:revision>278</cp:revision>
  <dcterms:created xsi:type="dcterms:W3CDTF">2024-03-24T10:08:52Z</dcterms:created>
  <dcterms:modified xsi:type="dcterms:W3CDTF">2024-04-16T00:52:30Z</dcterms:modified>
</cp:coreProperties>
</file>