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30"/>
  </p:notesMasterIdLst>
  <p:sldIdLst>
    <p:sldId id="256" r:id="rId2"/>
    <p:sldId id="268" r:id="rId3"/>
    <p:sldId id="269" r:id="rId4"/>
    <p:sldId id="257" r:id="rId5"/>
    <p:sldId id="260" r:id="rId6"/>
    <p:sldId id="261" r:id="rId7"/>
    <p:sldId id="262" r:id="rId8"/>
    <p:sldId id="286" r:id="rId9"/>
    <p:sldId id="288" r:id="rId10"/>
    <p:sldId id="263" r:id="rId11"/>
    <p:sldId id="266" r:id="rId12"/>
    <p:sldId id="292" r:id="rId13"/>
    <p:sldId id="267" r:id="rId14"/>
    <p:sldId id="273" r:id="rId15"/>
    <p:sldId id="274" r:id="rId16"/>
    <p:sldId id="270" r:id="rId17"/>
    <p:sldId id="275" r:id="rId18"/>
    <p:sldId id="281" r:id="rId19"/>
    <p:sldId id="276" r:id="rId20"/>
    <p:sldId id="278" r:id="rId21"/>
    <p:sldId id="280" r:id="rId22"/>
    <p:sldId id="279" r:id="rId23"/>
    <p:sldId id="277" r:id="rId24"/>
    <p:sldId id="282" r:id="rId25"/>
    <p:sldId id="283" r:id="rId26"/>
    <p:sldId id="284" r:id="rId27"/>
    <p:sldId id="285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2D8"/>
    <a:srgbClr val="E7EAED"/>
    <a:srgbClr val="0F9ED5"/>
    <a:srgbClr val="827015"/>
    <a:srgbClr val="822415"/>
    <a:srgbClr val="82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87" d="100"/>
          <a:sy n="87" d="100"/>
        </p:scale>
        <p:origin x="52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9573C-BE23-44DB-BA1A-B3687F0C6EA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237F-5FEC-4295-90EA-19417040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E237F-5FEC-4295-90EA-194170409B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C7B7-A248-A4BC-C39D-ED12C609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CAD23-986B-7E20-C3B2-7B0C6A9C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70B0-9B40-DD23-18AF-5AC2BE4B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2F7E-E9FF-E712-ED3C-D4CBD291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16F5-DF5C-1B9E-95FA-375F3DD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C350-91A0-FB92-0EE2-15464559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4EAFB-FBE6-A346-CA5E-6E2D32F1C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BBF4-5170-5E43-041F-9DF21C34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51-283A-0828-0343-063C7843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80738-2AF5-F6DF-80B2-8089342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522C3-C17D-6A36-954D-32230148F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0BD17-BCAD-9CEF-B58A-67BA47E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F6AF-F83D-EBD7-BB24-E40CDFF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1C0D-81C8-5F5A-4676-78BD986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21A8-CD2D-8781-C3F7-EB7607EA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3558-5A54-E8E2-A054-FFA69239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971E-9E16-9CB4-22E6-3BF5BFB1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D887-7F23-4884-8461-4FEB2564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EB5F-3DA5-6411-B2A8-B68A2E47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3A7E-859C-F8A2-B08C-194B756B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607-2171-B640-BEDE-D5B0459D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6894-2F33-7978-D9B1-275603E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1CE4-6A9A-30D1-9A1C-B56DE127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2A79-7D26-19C5-2D38-987A8881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EDAD-0EE2-3057-D11B-85CDA586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6CCF-C6AD-7A8D-A895-FF70D4F1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8DF9-63D2-ECEB-722F-D1CA4A797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D99E-FB37-21A2-01D3-C1C35557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3199-9F7F-ABED-77E4-264FE79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222D7-1EF0-9856-53B3-C7CF5BF3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57218-3235-01DE-E907-0B8F22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C34-3C07-BFF6-1458-082E82E6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4CED-4100-9BD2-0F0F-EFCD3D85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F5A2D-3CBE-3987-7C2C-B7E449A6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18C91-566F-278A-58E1-51004C52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7EE8-7057-C134-A71E-D75553E33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8EE6-357C-5F46-A08D-A0B9785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1321E-E3BB-A027-D961-3CF89942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784D1-CEA1-40A2-B255-FBBB55B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2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B6B4-8636-51A3-0DA6-0E2216E8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BBB0-3D56-E7D7-C539-4728078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2E73-5B14-98AD-D30A-50DFA01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734E8-3D74-70D7-A485-63EA2930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46924-92AD-5612-0E07-0BC44040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353-2378-5A08-C378-169E455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A96-835D-3053-A769-8E271EB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A9D5-EFDE-A418-53F6-A0BDD516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3DC1-F019-A99E-6ECE-5A25B02E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477C-9223-3948-EB42-1804DA7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7D40-6559-EB6E-2350-7B95464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44-7C5B-6936-7612-C254F58A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3479-5878-8D2A-0341-372965F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D52-261C-01EE-1DD8-D28A8FDA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75436-2AED-A1A0-A161-86820B9B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39A4-2449-04EB-C6FA-776B861F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650E-F178-2348-EB6B-6A678C8D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30DD-8FA4-8E8D-EACC-E6102EE0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5D9BF-4793-7C8D-D984-FAFE085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0DDE8-8067-A9DA-DD10-BBEDA47B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7C2F-E937-861D-9626-C725A3AD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C2D-0A8A-1F22-C86C-91D8BA16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064C-4AF2-B478-9B9C-DE62EF37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37E-D94D-7533-AD37-24C5FF507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8" name="Freeform: Shape 20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9E884-1420-B001-8B65-D1CF4C955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Heap Memory Management 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D1366-3D5A-2F4F-5269-15539A7CF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Advanced System Programming under Linux Training @STMicroelectronic.</a:t>
            </a:r>
          </a:p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 Instructor: Eng. Reda Maher.</a:t>
            </a:r>
          </a:p>
        </p:txBody>
      </p:sp>
      <p:pic>
        <p:nvPicPr>
          <p:cNvPr id="2052" name="Picture 4" descr="4. Malloc Library — DPDK 2.0.0 documentation">
            <a:extLst>
              <a:ext uri="{FF2B5EF4-FFF2-40B4-BE49-F238E27FC236}">
                <a16:creationId xmlns:a16="http://schemas.microsoft.com/office/drawing/2014/main" id="{99442029-710C-7993-D4F8-BD4089E9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10313"/>
            <a:ext cx="7225748" cy="543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7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EB0E-ACA0-32DD-FF57-D74F94F8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for VM Page (De)allocation from 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9520-DD44-AB9C-B5ED-01675E99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38"/>
            <a:ext cx="10515600" cy="1788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from kernel</a:t>
            </a:r>
          </a:p>
          <a:p>
            <a:r>
              <a:rPr lang="en-US" sz="1800" dirty="0"/>
              <a:t>Static void *</a:t>
            </a:r>
            <a:r>
              <a:rPr lang="en-US" sz="1800" dirty="0" err="1"/>
              <a:t>mm_get_new_vm_page_from_kernel</a:t>
            </a:r>
            <a:r>
              <a:rPr lang="en-US" sz="1800" dirty="0"/>
              <a:t>(int units);</a:t>
            </a:r>
          </a:p>
          <a:p>
            <a:pPr lvl="1"/>
            <a:r>
              <a:rPr lang="en-US" sz="1800" dirty="0"/>
              <a:t>Brief: Allocate a new virtual memory page from the kernel.	</a:t>
            </a:r>
          </a:p>
          <a:p>
            <a:pPr lvl="1"/>
            <a:r>
              <a:rPr lang="en-US" sz="1800" dirty="0"/>
              <a:t>Returning: Pointer to the allocated memory page, or NULL if allocation fails.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D7569B-BE27-F579-C4F2-EBDA7150FE0E}"/>
              </a:ext>
            </a:extLst>
          </p:cNvPr>
          <p:cNvSpPr/>
          <p:nvPr/>
        </p:nvSpPr>
        <p:spPr>
          <a:xfrm>
            <a:off x="4411371" y="2924073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62C4-4E44-CBAE-B36D-C47CA21DF0AA}"/>
              </a:ext>
            </a:extLst>
          </p:cNvPr>
          <p:cNvSpPr/>
          <p:nvPr/>
        </p:nvSpPr>
        <p:spPr>
          <a:xfrm>
            <a:off x="4411371" y="3647041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 Page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F8AC3-7719-CFB9-F489-6EF1BD1F0B68}"/>
              </a:ext>
            </a:extLst>
          </p:cNvPr>
          <p:cNvSpPr/>
          <p:nvPr/>
        </p:nvSpPr>
        <p:spPr>
          <a:xfrm>
            <a:off x="4411371" y="4370010"/>
            <a:ext cx="2211355" cy="55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Page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05F9C-D80F-B350-6F4F-2E6A5E5F6C2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736080" y="4929846"/>
            <a:ext cx="105297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8CD7C-562F-7ABF-CE7F-F63B7DAE0A68}"/>
              </a:ext>
            </a:extLst>
          </p:cNvPr>
          <p:cNvSpPr/>
          <p:nvPr/>
        </p:nvSpPr>
        <p:spPr>
          <a:xfrm>
            <a:off x="7789051" y="4649928"/>
            <a:ext cx="1952107" cy="559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Returned address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E70114-F49D-6856-4529-2CAC408DF719}"/>
              </a:ext>
            </a:extLst>
          </p:cNvPr>
          <p:cNvSpPr txBox="1">
            <a:spLocks/>
          </p:cNvSpPr>
          <p:nvPr/>
        </p:nvSpPr>
        <p:spPr>
          <a:xfrm>
            <a:off x="838200" y="5059965"/>
            <a:ext cx="10515600" cy="160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Requesting “units” number of contiguous pages to kernel</a:t>
            </a:r>
          </a:p>
          <a:p>
            <a:r>
              <a:rPr lang="en-US" sz="1800" dirty="0"/>
              <a:t>Static void </a:t>
            </a:r>
            <a:r>
              <a:rPr lang="en-US" sz="1800" dirty="0" err="1"/>
              <a:t>mm_return_vm_page_to_kernel</a:t>
            </a:r>
            <a:r>
              <a:rPr lang="en-US" sz="1800" dirty="0"/>
              <a:t>(void *</a:t>
            </a:r>
            <a:r>
              <a:rPr lang="en-US" sz="1800" dirty="0" err="1"/>
              <a:t>vm_page</a:t>
            </a:r>
            <a:r>
              <a:rPr lang="en-US" sz="1800" dirty="0"/>
              <a:t>, int units);</a:t>
            </a:r>
          </a:p>
          <a:p>
            <a:pPr lvl="1"/>
            <a:r>
              <a:rPr lang="en-US" sz="1800" dirty="0"/>
              <a:t>Brief: Return a virtual memory page to the kernel.		</a:t>
            </a:r>
          </a:p>
        </p:txBody>
      </p:sp>
    </p:spTree>
    <p:extLst>
      <p:ext uri="{BB962C8B-B14F-4D97-AF65-F5344CB8AC3E}">
        <p14:creationId xmlns:p14="http://schemas.microsoft.com/office/powerpoint/2010/main" val="19297041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660B32-1EE3-D9EA-2E1C-8E9282FC0C62}"/>
              </a:ext>
            </a:extLst>
          </p:cNvPr>
          <p:cNvSpPr txBox="1"/>
          <p:nvPr/>
        </p:nvSpPr>
        <p:spPr>
          <a:xfrm>
            <a:off x="6500319" y="3534377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970370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4" grpId="0" animBg="1"/>
      <p:bldP spid="5" grpId="0" animBg="1"/>
      <p:bldP spid="6" grpId="0" animBg="1"/>
      <p:bldP spid="9" grpId="0"/>
      <p:bldP spid="26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FA184D6-54ED-643E-8197-8926B768A3E5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AF0A78-E08E-9684-D08E-F17404E9F5D8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4EBF91C8-4711-725D-A878-009BFA8C11F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87E62B-72AC-9242-EFAA-F68E5FB66928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glibC library</a:t>
            </a:r>
          </a:p>
          <a:p>
            <a:pPr algn="ctr"/>
            <a:r>
              <a:rPr lang="en-US" dirty="0"/>
              <a:t>malloc/free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726149" y="65857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malloc (x Bytes)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Sbrk/mmap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2D6CD-665C-32EA-E399-71B2086E590C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272DC-1094-34C7-674E-66922473BA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1C23B-84B9-E11F-5E39-B109C5767F50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F04F5-45F6-4684-7CE3-72780B1167DA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9955E551-B61C-06AB-8D95-58E8851A0F22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3C13A3C-D9AE-D00E-4C12-1EC8A719A417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BBF366CF-A9AE-14D5-F252-83C460D637D6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3D0952-14F8-C42D-09E3-90A53BCE2F39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CD6FA736-5BBD-88E5-104B-FBBDE0F95A09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362E290-4191-7FEA-9955-B41D8FE6519B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3F13C9B-BA72-3637-06E5-44A85ECB275D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799F19-0E1E-5321-B7B4-F3AA291FEED1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A70B1-E19A-F329-B15C-3ACF9139A4C5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2" grpId="0" animBg="1"/>
      <p:bldP spid="23" grpId="0"/>
      <p:bldP spid="25" grpId="0" animBg="1"/>
      <p:bldP spid="27" grpId="0"/>
      <p:bldP spid="29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740-C776-ABD4-F41B-4980B4B4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6" y="365125"/>
            <a:ext cx="4553336" cy="1325563"/>
          </a:xfrm>
        </p:spPr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41FA0FF-0B83-4CA5-9565-9B9048576D67}"/>
              </a:ext>
            </a:extLst>
          </p:cNvPr>
          <p:cNvSpPr/>
          <p:nvPr/>
        </p:nvSpPr>
        <p:spPr>
          <a:xfrm>
            <a:off x="485195" y="1827903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3612FA-1FC1-400A-5919-2CA325043D74}"/>
              </a:ext>
            </a:extLst>
          </p:cNvPr>
          <p:cNvSpPr/>
          <p:nvPr/>
        </p:nvSpPr>
        <p:spPr>
          <a:xfrm>
            <a:off x="485195" y="1827903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allocation/deallocation between process and glibC can happen of any size.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11DDF0C0-2456-57CF-3F4B-2BC4F7DB2621}"/>
              </a:ext>
            </a:extLst>
          </p:cNvPr>
          <p:cNvSpPr/>
          <p:nvPr/>
        </p:nvSpPr>
        <p:spPr>
          <a:xfrm>
            <a:off x="485195" y="2605019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18CDB5-0E70-38CB-2577-4F238A5705D0}"/>
              </a:ext>
            </a:extLst>
          </p:cNvPr>
          <p:cNvSpPr/>
          <p:nvPr/>
        </p:nvSpPr>
        <p:spPr>
          <a:xfrm>
            <a:off x="485195" y="2605019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Memory allocation and deallocation between glibC and kernel MMU happen only in unit of page size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0709082-FA19-725C-308D-CBD8F92847B6}"/>
              </a:ext>
            </a:extLst>
          </p:cNvPr>
          <p:cNvSpPr/>
          <p:nvPr/>
        </p:nvSpPr>
        <p:spPr>
          <a:xfrm>
            <a:off x="485195" y="3382134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ABD12D-72C3-5523-BC8C-B1853951052C}"/>
              </a:ext>
            </a:extLst>
          </p:cNvPr>
          <p:cNvSpPr/>
          <p:nvPr/>
        </p:nvSpPr>
        <p:spPr>
          <a:xfrm>
            <a:off x="485195" y="3382134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System calls (sbrk/mmap) are expensive calls 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97FBE3BC-A85E-DF27-9A6D-E84701ABE2DA}"/>
              </a:ext>
            </a:extLst>
          </p:cNvPr>
          <p:cNvSpPr/>
          <p:nvPr/>
        </p:nvSpPr>
        <p:spPr>
          <a:xfrm>
            <a:off x="485195" y="415925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8C848-E5AC-A478-AA3C-074FBE3AED62}"/>
              </a:ext>
            </a:extLst>
          </p:cNvPr>
          <p:cNvSpPr/>
          <p:nvPr/>
        </p:nvSpPr>
        <p:spPr>
          <a:xfrm>
            <a:off x="485195" y="415925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glibC caches the VM page allocation by kernel MMU and allocates small chunks from it to a process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72FD4596-C20C-3C33-03E6-675FB686FFAC}"/>
              </a:ext>
            </a:extLst>
          </p:cNvPr>
          <p:cNvSpPr/>
          <p:nvPr/>
        </p:nvSpPr>
        <p:spPr>
          <a:xfrm>
            <a:off x="485195" y="4936365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D008CE-C625-66E3-F8DA-6FC8EEBC289D}"/>
              </a:ext>
            </a:extLst>
          </p:cNvPr>
          <p:cNvSpPr/>
          <p:nvPr/>
        </p:nvSpPr>
        <p:spPr>
          <a:xfrm>
            <a:off x="485195" y="4936365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When glibC detects that process freed all memory in each VM page, glibC return the page to the kernel MMU (sbrk/munmap)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516977C6-F1B3-A16D-5D42-E4E57090E80F}"/>
              </a:ext>
            </a:extLst>
          </p:cNvPr>
          <p:cNvSpPr/>
          <p:nvPr/>
        </p:nvSpPr>
        <p:spPr>
          <a:xfrm>
            <a:off x="485195" y="5713480"/>
            <a:ext cx="45533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C3E481-D841-53D4-5726-3834EB2772ED}"/>
              </a:ext>
            </a:extLst>
          </p:cNvPr>
          <p:cNvSpPr/>
          <p:nvPr/>
        </p:nvSpPr>
        <p:spPr>
          <a:xfrm>
            <a:off x="485195" y="5713480"/>
            <a:ext cx="4553336" cy="777115"/>
          </a:xfrm>
          <a:custGeom>
            <a:avLst/>
            <a:gdLst>
              <a:gd name="connsiteX0" fmla="*/ 0 w 4553336"/>
              <a:gd name="connsiteY0" fmla="*/ 0 h 777115"/>
              <a:gd name="connsiteX1" fmla="*/ 4553336 w 4553336"/>
              <a:gd name="connsiteY1" fmla="*/ 0 h 777115"/>
              <a:gd name="connsiteX2" fmla="*/ 4553336 w 4553336"/>
              <a:gd name="connsiteY2" fmla="*/ 777115 h 777115"/>
              <a:gd name="connsiteX3" fmla="*/ 0 w 4553336"/>
              <a:gd name="connsiteY3" fmla="*/ 777115 h 777115"/>
              <a:gd name="connsiteX4" fmla="*/ 0 w 4553336"/>
              <a:gd name="connsiteY4" fmla="*/ 0 h 77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3336" h="777115">
                <a:moveTo>
                  <a:pt x="0" y="0"/>
                </a:moveTo>
                <a:lnTo>
                  <a:pt x="4553336" y="0"/>
                </a:lnTo>
                <a:lnTo>
                  <a:pt x="4553336" y="777115"/>
                </a:lnTo>
                <a:lnTo>
                  <a:pt x="0" y="7771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In this project we shall replace glibC MMU with our own Heap memory  manager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8F73C-1E9F-F684-6178-A56F3BBA1C8C}"/>
              </a:ext>
            </a:extLst>
          </p:cNvPr>
          <p:cNvSpPr/>
          <p:nvPr/>
        </p:nvSpPr>
        <p:spPr>
          <a:xfrm>
            <a:off x="9740382" y="823913"/>
            <a:ext cx="2200073" cy="1733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space process/Application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244CB-D9E0-8E50-93FC-5651BF76B8A3}"/>
              </a:ext>
            </a:extLst>
          </p:cNvPr>
          <p:cNvSpPr/>
          <p:nvPr/>
        </p:nvSpPr>
        <p:spPr>
          <a:xfrm>
            <a:off x="5265098" y="823913"/>
            <a:ext cx="2234485" cy="17335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own Memory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66966-BF80-4C3D-7061-E6EDCA33B256}"/>
              </a:ext>
            </a:extLst>
          </p:cNvPr>
          <p:cNvSpPr/>
          <p:nvPr/>
        </p:nvSpPr>
        <p:spPr>
          <a:xfrm>
            <a:off x="5267419" y="4759325"/>
            <a:ext cx="2200073" cy="1733550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MMU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(Virtual address space of a user space process)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0A4ECE-38E3-7E1C-C01E-AB3DFCD3A220}"/>
              </a:ext>
            </a:extLst>
          </p:cNvPr>
          <p:cNvCxnSpPr>
            <a:cxnSpLocks/>
          </p:cNvCxnSpPr>
          <p:nvPr/>
        </p:nvCxnSpPr>
        <p:spPr>
          <a:xfrm flipH="1">
            <a:off x="7499583" y="1184988"/>
            <a:ext cx="224079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0B9E0-EEC6-412E-4FDB-F8E05E82729E}"/>
              </a:ext>
            </a:extLst>
          </p:cNvPr>
          <p:cNvSpPr txBox="1"/>
          <p:nvPr/>
        </p:nvSpPr>
        <p:spPr>
          <a:xfrm>
            <a:off x="7676535" y="661264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Xmalloc (x Bytes)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75E1E-2886-62A8-2949-184B700C03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499583" y="2248678"/>
            <a:ext cx="5934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EBC243-85D4-FCE1-555B-4C400A4882E1}"/>
              </a:ext>
            </a:extLst>
          </p:cNvPr>
          <p:cNvSpPr txBox="1"/>
          <p:nvPr/>
        </p:nvSpPr>
        <p:spPr>
          <a:xfrm>
            <a:off x="8093044" y="2064012"/>
            <a:ext cx="1398140" cy="369332"/>
          </a:xfrm>
          <a:prstGeom prst="rect">
            <a:avLst/>
          </a:prstGeom>
          <a:solidFill>
            <a:srgbClr val="CCD2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0x00000000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DE1229-F9E2-5A9B-8EA5-F0A4EF65BDB4}"/>
              </a:ext>
            </a:extLst>
          </p:cNvPr>
          <p:cNvSpPr txBox="1"/>
          <p:nvPr/>
        </p:nvSpPr>
        <p:spPr>
          <a:xfrm>
            <a:off x="8350422" y="2372797"/>
            <a:ext cx="88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Bytes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CB54A-99BC-CCFA-B94B-B84D8C447AC8}"/>
              </a:ext>
            </a:extLst>
          </p:cNvPr>
          <p:cNvCxnSpPr>
            <a:cxnSpLocks/>
          </p:cNvCxnSpPr>
          <p:nvPr/>
        </p:nvCxnSpPr>
        <p:spPr>
          <a:xfrm>
            <a:off x="5513895" y="2557463"/>
            <a:ext cx="0" cy="220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AF168-5867-4B5B-68CA-C69FBF34065E}"/>
              </a:ext>
            </a:extLst>
          </p:cNvPr>
          <p:cNvSpPr txBox="1"/>
          <p:nvPr/>
        </p:nvSpPr>
        <p:spPr>
          <a:xfrm>
            <a:off x="5510786" y="280225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Sbrk/mmap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E073B-B97F-4C04-87AA-EDCB3AB1C5A6}"/>
              </a:ext>
            </a:extLst>
          </p:cNvPr>
          <p:cNvCxnSpPr>
            <a:cxnSpLocks/>
          </p:cNvCxnSpPr>
          <p:nvPr/>
        </p:nvCxnSpPr>
        <p:spPr>
          <a:xfrm flipV="1">
            <a:off x="7100099" y="3903709"/>
            <a:ext cx="0" cy="855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32F50-8B4F-97A2-54C9-7E4826432B3F}"/>
              </a:ext>
            </a:extLst>
          </p:cNvPr>
          <p:cNvSpPr txBox="1"/>
          <p:nvPr/>
        </p:nvSpPr>
        <p:spPr>
          <a:xfrm>
            <a:off x="5771851" y="2064012"/>
            <a:ext cx="11995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VM Page</a:t>
            </a:r>
          </a:p>
        </p:txBody>
      </p:sp>
    </p:spTree>
    <p:extLst>
      <p:ext uri="{BB962C8B-B14F-4D97-AF65-F5344CB8AC3E}">
        <p14:creationId xmlns:p14="http://schemas.microsoft.com/office/powerpoint/2010/main" val="379636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/>
              <a:t>TABLE OF CONTENTS</a:t>
            </a:r>
            <a:endParaRPr lang="en-US" sz="5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3100219" y="258302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3100219" y="2892739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53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13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DD30-742C-25A0-0D68-C2B7870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Phase 2 – Page Family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C2FE-0A85-7245-CA82-7FF23BAFFE2D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534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Family Registration mean, the user space application relying on HMM, during initialization, tell HMM the details of the structure’s application is using 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may be using 100s of structures.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essential since HMM need to know how much bytes to be allocated to application if application issues request for memory allocation for a structure. </a:t>
            </a: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90000"/>
              </a:lnSpc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HMM need to store application’s structure information: Name of structure and its size.</a:t>
            </a:r>
          </a:p>
          <a:p>
            <a:pPr marL="285750" indent="-285750" defTabSz="87782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HMM uses VM Pages as requested from kernel to store registration information.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FAF51-48F7-3DED-7B7B-B5DD0B5EEE0F}"/>
              </a:ext>
            </a:extLst>
          </p:cNvPr>
          <p:cNvSpPr/>
          <p:nvPr/>
        </p:nvSpPr>
        <p:spPr>
          <a:xfrm>
            <a:off x="2048273" y="3731129"/>
            <a:ext cx="2153076" cy="16703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FB0E2-85B3-035A-43E7-891BDDEBEBCE}"/>
              </a:ext>
            </a:extLst>
          </p:cNvPr>
          <p:cNvSpPr/>
          <p:nvPr/>
        </p:nvSpPr>
        <p:spPr>
          <a:xfrm>
            <a:off x="8567958" y="3731129"/>
            <a:ext cx="2119917" cy="16703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15844-FB61-A097-C66D-422F8FB35107}"/>
              </a:ext>
            </a:extLst>
          </p:cNvPr>
          <p:cNvCxnSpPr/>
          <p:nvPr/>
        </p:nvCxnSpPr>
        <p:spPr>
          <a:xfrm flipH="1">
            <a:off x="4175267" y="4083568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9B1CDA-9CDE-4162-9012-340B71CC711A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4201348" y="4566325"/>
            <a:ext cx="43666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C070B-13F4-421E-9BDD-39954905D78F}"/>
              </a:ext>
            </a:extLst>
          </p:cNvPr>
          <p:cNvCxnSpPr/>
          <p:nvPr/>
        </p:nvCxnSpPr>
        <p:spPr>
          <a:xfrm flipH="1">
            <a:off x="4175267" y="5149397"/>
            <a:ext cx="43926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71C89B-A8CD-C140-00E2-AD2B8E6FAEFA}"/>
              </a:ext>
            </a:extLst>
          </p:cNvPr>
          <p:cNvSpPr txBox="1"/>
          <p:nvPr/>
        </p:nvSpPr>
        <p:spPr>
          <a:xfrm>
            <a:off x="5404090" y="3704068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B793C-1FE2-D6C7-0C67-D7BF3DA3C012}"/>
              </a:ext>
            </a:extLst>
          </p:cNvPr>
          <p:cNvSpPr txBox="1"/>
          <p:nvPr/>
        </p:nvSpPr>
        <p:spPr>
          <a:xfrm>
            <a:off x="5047567" y="4185285"/>
            <a:ext cx="2674173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66D8F-67A5-87B5-CA52-766B2083FA48}"/>
              </a:ext>
            </a:extLst>
          </p:cNvPr>
          <p:cNvSpPr txBox="1"/>
          <p:nvPr/>
        </p:nvSpPr>
        <p:spPr>
          <a:xfrm>
            <a:off x="5391050" y="4775905"/>
            <a:ext cx="1961125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55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HMM needs more VM pages to store more Application’s pages families, HMM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14564"/>
              </p:ext>
            </p:extLst>
          </p:nvPr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66385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3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925FF-B624-2DB2-EFFD-6E7B19706AA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14049CC-8BF0-BEB1-EBB0-E9141908B4FD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B067C7A-BC05-CA77-F8D3-34FD9D2BA8AC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880332-9A90-2180-790E-1534AEC2152A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412765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8" grpId="0"/>
      <p:bldP spid="59" grpId="0"/>
      <p:bldP spid="77" grpId="0" animBg="1"/>
      <p:bldP spid="87" grpId="0" animBg="1"/>
      <p:bldP spid="152" grpId="0"/>
      <p:bldP spid="153" grpId="0"/>
      <p:bldP spid="154" grpId="0"/>
      <p:bldP spid="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778120" y="4602953"/>
            <a:ext cx="1060886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HMM request VM pages(s) from kernel to store registration information.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information: structure name and structure size is called </a:t>
            </a:r>
            <a:r>
              <a:rPr lang="en-US" kern="1200" dirty="0">
                <a:latin typeface="+mn-lt"/>
                <a:ea typeface="+mn-ea"/>
                <a:cs typeface="+mn-cs"/>
              </a:rPr>
              <a:t>a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page family (vm_page_family_t).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VM page stores the page families, starting from bottom to top, in a contiguous manner.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 used to store page families are called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(vm_page_for_families_t).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HMM needs more VM pages to store more Application’s pages families, HMM request more VM page.</a:t>
            </a:r>
          </a:p>
          <a:p>
            <a:pPr marL="257175" indent="-257175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VM pages for families are linked through linked list, most recent one – The head.</a:t>
            </a:r>
            <a:endParaRPr lang="en-US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4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5" y="3562710"/>
            <a:ext cx="1284163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/>
        </p:nvGraphicFramePr>
        <p:xfrm>
          <a:off x="778119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3762"/>
              </p:ext>
            </p:extLst>
          </p:nvPr>
        </p:nvGraphicFramePr>
        <p:xfrm>
          <a:off x="3033206" y="338384"/>
          <a:ext cx="1611332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vm_page_family_t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181A83-CA24-704A-DF26-8A22D0F83CA8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6030DC6-652F-8F6D-C30B-C7148E8A5D1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130D2E-602F-D701-B875-FCDF52A50937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D4FC63-B9D1-4E6F-5FDE-54CE67F32CD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A9873-6C89-F08E-453B-C64B9D665EEF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BFCA05-9DF8-4253-CB42-88495F2864FF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21490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60B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120B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  <a:r>
              <a:rPr lang="en-US" sz="15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75B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0458-C699-DB76-41D6-2CBF6C93E764}"/>
              </a:ext>
            </a:extLst>
          </p:cNvPr>
          <p:cNvSpPr txBox="1"/>
          <p:nvPr/>
        </p:nvSpPr>
        <p:spPr>
          <a:xfrm>
            <a:off x="122265" y="4776633"/>
            <a:ext cx="587522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dirty="0"/>
              <a:t>typedef struct vm_page_family_ {</a:t>
            </a:r>
          </a:p>
          <a:p>
            <a:pPr defTabSz="822960">
              <a:spcAft>
                <a:spcPts val="600"/>
              </a:spcAft>
            </a:pPr>
            <a:r>
              <a:rPr lang="en-US" dirty="0"/>
              <a:t>  char struct_name[MM_MAX_STRUCT_NAME]; </a:t>
            </a:r>
          </a:p>
          <a:p>
            <a:pPr defTabSz="822960">
              <a:spcAft>
                <a:spcPts val="600"/>
              </a:spcAft>
            </a:pPr>
            <a:r>
              <a:rPr lang="en-US" dirty="0"/>
              <a:t>  uint32_t struct_size;                 </a:t>
            </a:r>
          </a:p>
          <a:p>
            <a:pPr defTabSz="822960">
              <a:spcAft>
                <a:spcPts val="600"/>
              </a:spcAft>
            </a:pPr>
            <a:r>
              <a:rPr lang="en-US" dirty="0"/>
              <a:t>} vm_page_family_t;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2514BC-3B0E-9079-D7D1-552EBE419C72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V="1">
            <a:off x="2867948" y="3562709"/>
            <a:ext cx="970923" cy="34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A56894-EC73-2887-14F5-3BD1C3A347D1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H="1" flipV="1">
            <a:off x="1583786" y="3562710"/>
            <a:ext cx="1284162" cy="34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28B70C-6FB2-7C46-BA87-ED0DD2079663}"/>
              </a:ext>
            </a:extLst>
          </p:cNvPr>
          <p:cNvSpPr txBox="1"/>
          <p:nvPr/>
        </p:nvSpPr>
        <p:spPr>
          <a:xfrm>
            <a:off x="1595738" y="3912656"/>
            <a:ext cx="2544419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vm_page_for_families_t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E14A847-DD9A-8B3D-A283-13D48E00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41253"/>
              </p:ext>
            </p:extLst>
          </p:nvPr>
        </p:nvGraphicFramePr>
        <p:xfrm>
          <a:off x="778120" y="33838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r>
                        <a:rPr lang="en-US" dirty="0"/>
                        <a:t>exam_t</a:t>
                      </a:r>
                    </a:p>
                    <a:p>
                      <a:r>
                        <a:rPr lang="en-US" dirty="0"/>
                        <a:t>size = 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941A063-2F4D-EDC6-28FF-82C8F2C05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26600"/>
              </p:ext>
            </p:extLst>
          </p:nvPr>
        </p:nvGraphicFramePr>
        <p:xfrm>
          <a:off x="3033205" y="338384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6222A7-533E-55CC-9A33-9E77AC4E3DDA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971622" y="3242642"/>
            <a:ext cx="15763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DF00B7-49EF-FF46-3029-1F593CD2C66A}"/>
              </a:ext>
            </a:extLst>
          </p:cNvPr>
          <p:cNvSpPr txBox="1"/>
          <p:nvPr/>
        </p:nvSpPr>
        <p:spPr>
          <a:xfrm>
            <a:off x="1292893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117C8C-77A4-DB09-69BE-39BDFD7696B7}"/>
              </a:ext>
            </a:extLst>
          </p:cNvPr>
          <p:cNvSpPr txBox="1"/>
          <p:nvPr/>
        </p:nvSpPr>
        <p:spPr>
          <a:xfrm>
            <a:off x="3547978" y="3057976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28E204B-BAE3-401E-8252-2479DA20840F}"/>
              </a:ext>
            </a:extLst>
          </p:cNvPr>
          <p:cNvCxnSpPr>
            <a:cxnSpLocks/>
            <a:stCxn id="59" idx="3"/>
            <a:endCxn id="77" idx="0"/>
          </p:cNvCxnSpPr>
          <p:nvPr/>
        </p:nvCxnSpPr>
        <p:spPr>
          <a:xfrm>
            <a:off x="4226707" y="3242642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A0F005-5591-414B-0FA2-C0EA39E48F60}"/>
              </a:ext>
            </a:extLst>
          </p:cNvPr>
          <p:cNvSpPr txBox="1"/>
          <p:nvPr/>
        </p:nvSpPr>
        <p:spPr>
          <a:xfrm>
            <a:off x="4644537" y="3727990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117284-3B54-E170-C690-E03F3442FC09}"/>
              </a:ext>
            </a:extLst>
          </p:cNvPr>
          <p:cNvCxnSpPr>
            <a:cxnSpLocks/>
            <a:stCxn id="87" idx="1"/>
            <a:endCxn id="54" idx="3"/>
          </p:cNvCxnSpPr>
          <p:nvPr/>
        </p:nvCxnSpPr>
        <p:spPr>
          <a:xfrm flipH="1" flipV="1">
            <a:off x="4644538" y="1950546"/>
            <a:ext cx="752736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1435CD-41A0-FFAB-5163-7E314E3C4C4A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4644537" y="2596139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C5454F7-32E9-BE80-0245-E9A7C9DD6180}"/>
              </a:ext>
            </a:extLst>
          </p:cNvPr>
          <p:cNvSpPr txBox="1"/>
          <p:nvPr/>
        </p:nvSpPr>
        <p:spPr>
          <a:xfrm>
            <a:off x="5397274" y="2672910"/>
            <a:ext cx="19565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6096000" y="4776632"/>
            <a:ext cx="587522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dirty="0"/>
              <a:t>typedef struct vm_page_for_families_ {</a:t>
            </a:r>
          </a:p>
          <a:p>
            <a:pPr defTabSz="822960">
              <a:spcAft>
                <a:spcPts val="600"/>
              </a:spcAft>
            </a:pPr>
            <a:r>
              <a:rPr lang="en-US" dirty="0"/>
              <a:t>  struct vm_page_for_families_ *next; </a:t>
            </a:r>
          </a:p>
          <a:p>
            <a:pPr defTabSz="822960">
              <a:spcAft>
                <a:spcPts val="600"/>
              </a:spcAft>
            </a:pPr>
            <a:r>
              <a:rPr lang="en-US" dirty="0"/>
              <a:t>vm_page_family_t vm_page_family[0]; </a:t>
            </a:r>
          </a:p>
          <a:p>
            <a:pPr defTabSz="822960">
              <a:spcAft>
                <a:spcPts val="600"/>
              </a:spcAft>
            </a:pPr>
            <a:r>
              <a:rPr lang="en-US" dirty="0"/>
              <a:t>} vm_page_for_families_t;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F0DD07-380F-484A-2FEA-477CA111F2C9}"/>
              </a:ext>
            </a:extLst>
          </p:cNvPr>
          <p:cNvSpPr txBox="1"/>
          <p:nvPr/>
        </p:nvSpPr>
        <p:spPr>
          <a:xfrm>
            <a:off x="3028734" y="1623466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C7D7A-9ADD-95D4-F2F2-59EF862BDF9C}"/>
              </a:ext>
            </a:extLst>
          </p:cNvPr>
          <p:cNvSpPr txBox="1"/>
          <p:nvPr/>
        </p:nvSpPr>
        <p:spPr>
          <a:xfrm>
            <a:off x="3037177" y="985300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743B50-2CDB-870E-E9CE-6754448B43F4}"/>
              </a:ext>
            </a:extLst>
          </p:cNvPr>
          <p:cNvSpPr txBox="1"/>
          <p:nvPr/>
        </p:nvSpPr>
        <p:spPr>
          <a:xfrm>
            <a:off x="3037177" y="227297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36623B-8F3F-9260-D18D-99E322E60A40}"/>
              </a:ext>
            </a:extLst>
          </p:cNvPr>
          <p:cNvSpPr txBox="1"/>
          <p:nvPr/>
        </p:nvSpPr>
        <p:spPr>
          <a:xfrm>
            <a:off x="3028734" y="338383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agent_t</a:t>
            </a:r>
          </a:p>
          <a:p>
            <a:r>
              <a:rPr lang="en-US" dirty="0"/>
              <a:t>size = 120</a:t>
            </a:r>
          </a:p>
        </p:txBody>
      </p:sp>
    </p:spTree>
    <p:extLst>
      <p:ext uri="{BB962C8B-B14F-4D97-AF65-F5344CB8AC3E}">
        <p14:creationId xmlns:p14="http://schemas.microsoft.com/office/powerpoint/2010/main" val="6781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/>
              <a:t>TABLE OF CONTENTS</a:t>
            </a:r>
            <a:endParaRPr lang="en-US" sz="560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575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HMM?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HMM provide an API using which User Application can perform page family registration with HMM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10240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DFF6-FBF8-C0CD-55DB-AE51A43FE944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260669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How Application Process going to report its page family information to HMM?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HMM provide an API using which User Application can perform page family registration with HMM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Void mm_instantiate_new_page_family (char *struct_name, uint32_t struct_size);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/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32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893957" y="2605900"/>
            <a:ext cx="752736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8888C9-6932-1435-9126-2BDFA48D8653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4398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E3E8CB-C7CE-3331-7732-0D96A4C861E6}"/>
              </a:ext>
            </a:extLst>
          </p:cNvPr>
          <p:cNvSpPr/>
          <p:nvPr/>
        </p:nvSpPr>
        <p:spPr>
          <a:xfrm>
            <a:off x="5409134" y="728346"/>
            <a:ext cx="1956506" cy="15178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Our own Memory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8A3FF-89BC-60EF-5AD0-C47F99EA7F2C}"/>
              </a:ext>
            </a:extLst>
          </p:cNvPr>
          <p:cNvSpPr/>
          <p:nvPr/>
        </p:nvSpPr>
        <p:spPr>
          <a:xfrm>
            <a:off x="9487506" y="728346"/>
            <a:ext cx="1926374" cy="15178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bg1"/>
                </a:solidFill>
              </a:rPr>
              <a:t>User space process/Application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6D4683-4EC0-6370-09EF-BCA4750C18D2}"/>
              </a:ext>
            </a:extLst>
          </p:cNvPr>
          <p:cNvCxnSpPr>
            <a:cxnSpLocks/>
          </p:cNvCxnSpPr>
          <p:nvPr/>
        </p:nvCxnSpPr>
        <p:spPr>
          <a:xfrm flipH="1">
            <a:off x="7365640" y="1041058"/>
            <a:ext cx="2121866" cy="7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73FD-1493-D1DF-4F47-CD703AD5D1E3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365640" y="1487291"/>
            <a:ext cx="21218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EB8EBE-F9FE-2E0D-613C-7C9677F4C712}"/>
              </a:ext>
            </a:extLst>
          </p:cNvPr>
          <p:cNvCxnSpPr>
            <a:cxnSpLocks/>
          </p:cNvCxnSpPr>
          <p:nvPr/>
        </p:nvCxnSpPr>
        <p:spPr>
          <a:xfrm flipH="1">
            <a:off x="7365640" y="2015039"/>
            <a:ext cx="2121866" cy="20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6025B0-701E-201F-BEA2-1104DB528F90}"/>
              </a:ext>
            </a:extLst>
          </p:cNvPr>
          <p:cNvSpPr txBox="1"/>
          <p:nvPr/>
        </p:nvSpPr>
        <p:spPr>
          <a:xfrm>
            <a:off x="7786535" y="715524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person_t, 60B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EC73-381B-6084-A220-B99FB80280C2}"/>
              </a:ext>
            </a:extLst>
          </p:cNvPr>
          <p:cNvSpPr txBox="1"/>
          <p:nvPr/>
        </p:nvSpPr>
        <p:spPr>
          <a:xfrm>
            <a:off x="7462561" y="1152808"/>
            <a:ext cx="2430028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occcupation_t, 120B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33B8B-DE5A-86AC-2983-1AE7A75E28A5}"/>
              </a:ext>
            </a:extLst>
          </p:cNvPr>
          <p:cNvSpPr txBox="1"/>
          <p:nvPr/>
        </p:nvSpPr>
        <p:spPr>
          <a:xfrm>
            <a:off x="7774685" y="1689506"/>
            <a:ext cx="1782080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0042">
              <a:spcAft>
                <a:spcPts val="540"/>
              </a:spcAft>
            </a:pPr>
            <a:r>
              <a:rPr lang="en-US" sz="1555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student_t, 75B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94C9-0056-B4EE-36E2-F6FDEEC26562}"/>
              </a:ext>
            </a:extLst>
          </p:cNvPr>
          <p:cNvSpPr txBox="1"/>
          <p:nvPr/>
        </p:nvSpPr>
        <p:spPr>
          <a:xfrm>
            <a:off x="220771" y="4455228"/>
            <a:ext cx="107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3049B28-644A-AB19-E6AE-3D67EC40B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2723"/>
              </p:ext>
            </p:extLst>
          </p:nvPr>
        </p:nvGraphicFramePr>
        <p:xfrm>
          <a:off x="282625" y="348145"/>
          <a:ext cx="1611333" cy="32243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3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0B4B3C6-36B3-05B7-9B42-A3DBBB8F987C}"/>
              </a:ext>
            </a:extLst>
          </p:cNvPr>
          <p:cNvSpPr txBox="1"/>
          <p:nvPr/>
        </p:nvSpPr>
        <p:spPr>
          <a:xfrm>
            <a:off x="797398" y="3067737"/>
            <a:ext cx="6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B6E907-9062-821C-72E2-1A9D742EE8B5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1476127" y="3252403"/>
            <a:ext cx="820519" cy="48534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2989C9-3703-1F73-69CC-A40FC01A39A1}"/>
              </a:ext>
            </a:extLst>
          </p:cNvPr>
          <p:cNvSpPr txBox="1"/>
          <p:nvPr/>
        </p:nvSpPr>
        <p:spPr>
          <a:xfrm>
            <a:off x="1893957" y="3737751"/>
            <a:ext cx="80537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1EA9F-D3D9-842B-5FCD-0CDA7C50CE0F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1893958" y="1960307"/>
            <a:ext cx="752735" cy="90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A7E18F-7F9B-3951-1489-E411736DA2E2}"/>
              </a:ext>
            </a:extLst>
          </p:cNvPr>
          <p:cNvCxnSpPr>
            <a:cxnSpLocks/>
          </p:cNvCxnSpPr>
          <p:nvPr/>
        </p:nvCxnSpPr>
        <p:spPr>
          <a:xfrm flipH="1" flipV="1">
            <a:off x="1893957" y="2605900"/>
            <a:ext cx="752737" cy="261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DA3119-8800-E35E-7D82-62C2ECA8AB9F}"/>
              </a:ext>
            </a:extLst>
          </p:cNvPr>
          <p:cNvSpPr txBox="1"/>
          <p:nvPr/>
        </p:nvSpPr>
        <p:spPr>
          <a:xfrm>
            <a:off x="220771" y="4455228"/>
            <a:ext cx="10713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(“person_t,” sizeof(person_t))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(“occcupation_t”, sizeof(occcupation_t))</a:t>
            </a:r>
          </a:p>
          <a:p>
            <a:pPr marL="285750" indent="-285750" defTabSz="82296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mm_instantiate_new_page_family (“student_t”, sizeof(student _t))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E6658-CF1B-E10F-38A7-DBB7F1060F5C}"/>
              </a:ext>
            </a:extLst>
          </p:cNvPr>
          <p:cNvSpPr txBox="1"/>
          <p:nvPr/>
        </p:nvSpPr>
        <p:spPr>
          <a:xfrm>
            <a:off x="282624" y="1640075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</a:t>
            </a:r>
            <a:r>
              <a:rPr lang="en-US" dirty="0"/>
              <a:t>_t</a:t>
            </a:r>
          </a:p>
          <a:p>
            <a:r>
              <a:rPr lang="en-US" dirty="0"/>
              <a:t>size = 120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EE77-60C2-23DF-6AC8-E6BF3C2CCDFD}"/>
              </a:ext>
            </a:extLst>
          </p:cNvPr>
          <p:cNvSpPr txBox="1"/>
          <p:nvPr/>
        </p:nvSpPr>
        <p:spPr>
          <a:xfrm>
            <a:off x="282624" y="970061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student_t</a:t>
            </a:r>
          </a:p>
          <a:p>
            <a:r>
              <a:rPr lang="en-US" dirty="0"/>
              <a:t>size = 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D5453-0F60-2E9F-4DB7-D88C67309000}"/>
              </a:ext>
            </a:extLst>
          </p:cNvPr>
          <p:cNvSpPr txBox="1"/>
          <p:nvPr/>
        </p:nvSpPr>
        <p:spPr>
          <a:xfrm>
            <a:off x="282624" y="2310089"/>
            <a:ext cx="161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person_t</a:t>
            </a:r>
          </a:p>
          <a:p>
            <a:r>
              <a:rPr lang="en-US" dirty="0"/>
              <a:t>size = 60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CA5A5C-CCA8-0F3E-126E-7C3434A75381}"/>
              </a:ext>
            </a:extLst>
          </p:cNvPr>
          <p:cNvSpPr txBox="1"/>
          <p:nvPr/>
        </p:nvSpPr>
        <p:spPr>
          <a:xfrm>
            <a:off x="2646693" y="2682671"/>
            <a:ext cx="196506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vm_page_family_t</a:t>
            </a:r>
          </a:p>
        </p:txBody>
      </p:sp>
    </p:spTree>
    <p:extLst>
      <p:ext uri="{BB962C8B-B14F-4D97-AF65-F5344CB8AC3E}">
        <p14:creationId xmlns:p14="http://schemas.microsoft.com/office/powerpoint/2010/main" val="15371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6ED2-657B-93F2-3DB8-A954D2819C48}"/>
              </a:ext>
            </a:extLst>
          </p:cNvPr>
          <p:cNvSpPr>
            <a:spLocks/>
          </p:cNvSpPr>
          <p:nvPr/>
        </p:nvSpPr>
        <p:spPr>
          <a:xfrm>
            <a:off x="882869" y="891540"/>
            <a:ext cx="7472855" cy="647621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mm_instantiate_new_page_family (char *struct_name, uint32_t struct_size) {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new 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arguments.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HMM has not taken its first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vm_page_for_families_t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page, allocate one from kernel, update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ptr.</a:t>
            </a: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if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accommodate in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 page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Yes, then 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vm_page_family_t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into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end.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No, allocate a new VM page from kernel, update linked list and </a:t>
            </a:r>
            <a:r>
              <a:rPr lang="en-US" dirty="0">
                <a:solidFill>
                  <a:schemeClr val="accent6"/>
                </a:solidFill>
              </a:rPr>
              <a:t>update first_vm_page_for_families</a:t>
            </a:r>
            <a:r>
              <a:rPr lang="en-US" dirty="0"/>
              <a:t> to point to most recent allocated VM page.</a:t>
            </a:r>
          </a:p>
          <a:p>
            <a:pPr marL="800100" lvl="1" indent="-342900" defTabSz="795528"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342900" indent="-342900" defTabSz="79552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new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vm_page_famil</a:t>
            </a:r>
            <a:r>
              <a:rPr lang="en-US" dirty="0">
                <a:solidFill>
                  <a:schemeClr val="accent6"/>
                </a:solidFill>
              </a:rPr>
              <a:t>y_t </a:t>
            </a:r>
            <a:r>
              <a:rPr lang="en-US" dirty="0"/>
              <a:t>into current </a:t>
            </a:r>
            <a:r>
              <a:rPr lang="en-US" dirty="0">
                <a:solidFill>
                  <a:schemeClr val="accent6"/>
                </a:solidFill>
              </a:rPr>
              <a:t>first_vm_page_for_families </a:t>
            </a:r>
            <a:r>
              <a:rPr lang="en-US" dirty="0"/>
              <a:t>VM page.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D68D1-7C86-E7B7-7F39-53594CFF4A78}"/>
              </a:ext>
            </a:extLst>
          </p:cNvPr>
          <p:cNvSpPr txBox="1"/>
          <p:nvPr/>
        </p:nvSpPr>
        <p:spPr>
          <a:xfrm>
            <a:off x="8162550" y="891540"/>
            <a:ext cx="42223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/**&lt; New Global Variable */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vm_page_for_families_t *</a:t>
            </a:r>
            <a:r>
              <a:rPr lang="en-US" b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first_vm_page_for_families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NULL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B3F-9D04-B32A-E48B-F9B451712DFE}"/>
              </a:ext>
            </a:extLst>
          </p:cNvPr>
          <p:cNvSpPr txBox="1"/>
          <p:nvPr/>
        </p:nvSpPr>
        <p:spPr>
          <a:xfrm>
            <a:off x="882868" y="306765"/>
            <a:ext cx="201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Algorithm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39496D-2031-1827-775B-4B0BDE72D405}"/>
              </a:ext>
            </a:extLst>
          </p:cNvPr>
          <p:cNvCxnSpPr>
            <a:cxnSpLocks/>
          </p:cNvCxnSpPr>
          <p:nvPr/>
        </p:nvCxnSpPr>
        <p:spPr>
          <a:xfrm>
            <a:off x="8162550" y="1276063"/>
            <a:ext cx="0" cy="321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B85B2-A582-2B90-E25A-BDB5C2EB4E96}"/>
              </a:ext>
            </a:extLst>
          </p:cNvPr>
          <p:cNvCxnSpPr>
            <a:cxnSpLocks/>
          </p:cNvCxnSpPr>
          <p:nvPr/>
        </p:nvCxnSpPr>
        <p:spPr>
          <a:xfrm flipH="1">
            <a:off x="9576191" y="1891814"/>
            <a:ext cx="723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79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7F225-B991-E1D2-6C90-6C9DC0A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Writing a Looping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FB7D-1947-0F99-23D8-EB77C3F9CF69}"/>
              </a:ext>
            </a:extLst>
          </p:cNvPr>
          <p:cNvSpPr>
            <a:spLocks/>
          </p:cNvSpPr>
          <p:nvPr/>
        </p:nvSpPr>
        <p:spPr>
          <a:xfrm>
            <a:off x="273269" y="1718684"/>
            <a:ext cx="8854459" cy="5291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a looping macro in mm.h file to iterate over all page families (vm_page_family_t) objects stored in a virtual memory page (vm_page_for_families_t) from bottom to top</a:t>
            </a:r>
          </a:p>
          <a:p>
            <a:pPr marL="285750" indent="-285750" defTabSz="877824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Vm_page_family *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NULL;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ITERATE_PAGE_FAMILIES_BEGIN(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&lt;provide definition&gt;</a:t>
            </a:r>
          </a:p>
          <a:p>
            <a:pPr defTabSz="877824">
              <a:spcAft>
                <a:spcPts val="600"/>
              </a:spcAft>
            </a:pPr>
            <a:endParaRPr lang="en-US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define ITERATE_PAGE_FAMILIES_END(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vm_page_for_families_ptr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</a:t>
            </a: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/>
              <a:t>&lt;provide definition&gt;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iterate over page families starting from bottom of VM page towards top.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set </a:t>
            </a:r>
            <a:r>
              <a:rPr lang="en-US" i="1" dirty="0" err="1"/>
              <a:t>curr</a:t>
            </a:r>
            <a:r>
              <a:rPr lang="en-US" dirty="0"/>
              <a:t> to current </a:t>
            </a:r>
            <a:r>
              <a:rPr lang="en-US" i="1" dirty="0"/>
              <a:t>vm_page_family_t </a:t>
            </a:r>
            <a:r>
              <a:rPr lang="en-US" dirty="0"/>
              <a:t>object</a:t>
            </a:r>
            <a:r>
              <a:rPr lang="en-US" i="1" dirty="0"/>
              <a:t> </a:t>
            </a:r>
            <a:r>
              <a:rPr lang="en-US" dirty="0"/>
              <a:t>present in VM page.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Macro must terminate when empty </a:t>
            </a:r>
            <a:r>
              <a:rPr lang="en-US" i="1" dirty="0"/>
              <a:t>vm_page_family_t </a:t>
            </a:r>
            <a:r>
              <a:rPr lang="en-US" dirty="0"/>
              <a:t>object is encountered  (identified by </a:t>
            </a:r>
            <a:r>
              <a:rPr lang="en-US" dirty="0">
                <a:solidFill>
                  <a:schemeClr val="accent6"/>
                </a:solidFill>
              </a:rPr>
              <a:t>struct_size = 0</a:t>
            </a:r>
            <a:r>
              <a:rPr lang="en-US" dirty="0"/>
              <a:t>).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Maro must not overshoot VM page upper boundary.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DF298D-0A09-D38F-0632-5465B2DF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8598"/>
              </p:ext>
            </p:extLst>
          </p:nvPr>
        </p:nvGraphicFramePr>
        <p:xfrm>
          <a:off x="9617518" y="2112580"/>
          <a:ext cx="1611332" cy="38691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1332">
                  <a:extLst>
                    <a:ext uri="{9D8B030D-6E8A-4147-A177-3AD203B41FA5}">
                      <a16:colId xmlns:a16="http://schemas.microsoft.com/office/drawing/2014/main" val="1954843106"/>
                    </a:ext>
                  </a:extLst>
                </a:gridCol>
              </a:tblGrid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05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size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46792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92719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32310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98426"/>
                  </a:ext>
                </a:extLst>
              </a:tr>
              <a:tr h="644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49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A836C3-4B11-1994-F078-241B7527A669}"/>
              </a:ext>
            </a:extLst>
          </p:cNvPr>
          <p:cNvSpPr txBox="1"/>
          <p:nvPr/>
        </p:nvSpPr>
        <p:spPr>
          <a:xfrm>
            <a:off x="10117844" y="5343308"/>
            <a:ext cx="654001" cy="35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2AE5-4B21-0DCD-B16B-DC8FCE3AF475}"/>
              </a:ext>
            </a:extLst>
          </p:cNvPr>
          <p:cNvSpPr txBox="1"/>
          <p:nvPr/>
        </p:nvSpPr>
        <p:spPr>
          <a:xfrm>
            <a:off x="9617517" y="3994182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occcupation_t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120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D3DB-2C02-59D7-20E9-8CADD9C70EA2}"/>
              </a:ext>
            </a:extLst>
          </p:cNvPr>
          <p:cNvSpPr txBox="1"/>
          <p:nvPr/>
        </p:nvSpPr>
        <p:spPr>
          <a:xfrm>
            <a:off x="9625653" y="3376829"/>
            <a:ext cx="1603196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75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E705-67CD-12CD-E6AF-ACF1753132F9}"/>
              </a:ext>
            </a:extLst>
          </p:cNvPr>
          <p:cNvSpPr txBox="1"/>
          <p:nvPr/>
        </p:nvSpPr>
        <p:spPr>
          <a:xfrm>
            <a:off x="9625653" y="4642218"/>
            <a:ext cx="1611332" cy="701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person_t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= 60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5E0B1-DB1F-048D-A56E-257646FA219E}"/>
              </a:ext>
            </a:extLst>
          </p:cNvPr>
          <p:cNvSpPr txBox="1"/>
          <p:nvPr/>
        </p:nvSpPr>
        <p:spPr>
          <a:xfrm>
            <a:off x="9186433" y="6066939"/>
            <a:ext cx="251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1200" dirty="0">
                <a:latin typeface="+mn-lt"/>
                <a:ea typeface="+mn-ea"/>
                <a:cs typeface="+mn-cs"/>
              </a:rPr>
              <a:t>vm_page_for_families_t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25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292A-DDCA-559D-0A0E-D19783D0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dirty="0"/>
              <a:t>HMM Integration with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470C-0013-67BB-E430-A11FE2798597}"/>
              </a:ext>
            </a:extLst>
          </p:cNvPr>
          <p:cNvSpPr>
            <a:spLocks/>
          </p:cNvSpPr>
          <p:nvPr/>
        </p:nvSpPr>
        <p:spPr>
          <a:xfrm>
            <a:off x="975830" y="2055813"/>
            <a:ext cx="7411424" cy="171781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public exposed structures and APIs of HMM in this header file 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between HMM lib and application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MM_REG_STRUCT(struct_name) \</a:t>
            </a:r>
          </a:p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mm_instantiate_new_page_family(#struct_name, sizeof(struct_name))</a:t>
            </a: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175A7-404F-DBBB-89D3-42DC96FC579B}"/>
              </a:ext>
            </a:extLst>
          </p:cNvPr>
          <p:cNvSpPr/>
          <p:nvPr/>
        </p:nvSpPr>
        <p:spPr>
          <a:xfrm>
            <a:off x="8988156" y="1463982"/>
            <a:ext cx="1448484" cy="135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endParaRPr lang="en-US" sz="1422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HMM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DA86C-9557-2D50-385A-F6D64D8DE985}"/>
              </a:ext>
            </a:extLst>
          </p:cNvPr>
          <p:cNvSpPr/>
          <p:nvPr/>
        </p:nvSpPr>
        <p:spPr>
          <a:xfrm>
            <a:off x="9243524" y="1653346"/>
            <a:ext cx="937746" cy="6917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sz="1422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mm.h</a:t>
            </a:r>
          </a:p>
          <a:p>
            <a:pPr algn="ctr"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mm.c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DB15025C-0025-1D0E-EA6A-6D2B7EB4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8184" y="2874821"/>
            <a:ext cx="728428" cy="728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590670-2F9E-F4FC-1EEF-A9A5F29BE208}"/>
              </a:ext>
            </a:extLst>
          </p:cNvPr>
          <p:cNvSpPr txBox="1"/>
          <p:nvPr/>
        </p:nvSpPr>
        <p:spPr>
          <a:xfrm>
            <a:off x="9771373" y="4087086"/>
            <a:ext cx="24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“uapi_mm.h”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DF3993-2B51-153D-5E91-3410CD2E5E9D}"/>
              </a:ext>
            </a:extLst>
          </p:cNvPr>
          <p:cNvSpPr/>
          <p:nvPr/>
        </p:nvSpPr>
        <p:spPr>
          <a:xfrm rot="5400000">
            <a:off x="9309459" y="4314019"/>
            <a:ext cx="805875" cy="393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5112B0-4394-30F3-D222-EDF9B3C6A798}"/>
              </a:ext>
            </a:extLst>
          </p:cNvPr>
          <p:cNvSpPr/>
          <p:nvPr/>
        </p:nvSpPr>
        <p:spPr>
          <a:xfrm>
            <a:off x="8988157" y="5042601"/>
            <a:ext cx="1448483" cy="903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C3D3C5-A215-D801-DF3C-E750198617B9}"/>
              </a:ext>
            </a:extLst>
          </p:cNvPr>
          <p:cNvSpPr txBox="1"/>
          <p:nvPr/>
        </p:nvSpPr>
        <p:spPr>
          <a:xfrm>
            <a:off x="9131486" y="5999009"/>
            <a:ext cx="127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test_app.c</a:t>
            </a:r>
            <a:endParaRPr lang="en-US" b="1" i="1" dirty="0"/>
          </a:p>
        </p:txBody>
      </p:sp>
      <p:pic>
        <p:nvPicPr>
          <p:cNvPr id="34" name="Picture 3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EC34A63-C843-4773-D24A-E382D373B2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7" b="39969"/>
          <a:stretch/>
        </p:blipFill>
        <p:spPr>
          <a:xfrm>
            <a:off x="971258" y="4316916"/>
            <a:ext cx="7527341" cy="21270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DD852A-AA51-B5BE-A98B-68F1487469A5}"/>
              </a:ext>
            </a:extLst>
          </p:cNvPr>
          <p:cNvSpPr txBox="1"/>
          <p:nvPr/>
        </p:nvSpPr>
        <p:spPr>
          <a:xfrm>
            <a:off x="971259" y="1616048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new file </a:t>
            </a:r>
            <a:r>
              <a:rPr lang="en-US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uapi_mm.h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5D4D-2024-DCC4-37C4-50AA7846C84D}"/>
              </a:ext>
            </a:extLst>
          </p:cNvPr>
          <p:cNvSpPr txBox="1"/>
          <p:nvPr/>
        </p:nvSpPr>
        <p:spPr>
          <a:xfrm>
            <a:off x="971258" y="3794434"/>
            <a:ext cx="3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dirty="0"/>
              <a:t>Used as: create file “test_app.c”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D78CD-09FA-F090-B915-71A962E459A0}"/>
              </a:ext>
            </a:extLst>
          </p:cNvPr>
          <p:cNvSpPr txBox="1"/>
          <p:nvPr/>
        </p:nvSpPr>
        <p:spPr>
          <a:xfrm>
            <a:off x="9792726" y="3298133"/>
            <a:ext cx="1313180" cy="369332"/>
          </a:xfrm>
          <a:prstGeom prst="rect">
            <a:avLst/>
          </a:prstGeom>
          <a:solidFill>
            <a:srgbClr val="CCD2D8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uapi_mm.h</a:t>
            </a:r>
          </a:p>
        </p:txBody>
      </p:sp>
    </p:spTree>
    <p:extLst>
      <p:ext uri="{BB962C8B-B14F-4D97-AF65-F5344CB8AC3E}">
        <p14:creationId xmlns:p14="http://schemas.microsoft.com/office/powerpoint/2010/main" val="2453727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8" grpId="0"/>
      <p:bldP spid="29" grpId="0" animBg="1"/>
      <p:bldP spid="30" grpId="0" animBg="1"/>
      <p:bldP spid="31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999DB-6EB1-B84C-8932-DD0B55A5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" sz="5600" dirty="0"/>
              <a:t>TABLE OF CONTENTS</a:t>
            </a:r>
            <a:endParaRPr lang="en-US" sz="5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What The Hack - Linux Fundamentals ...">
            <a:extLst>
              <a:ext uri="{FF2B5EF4-FFF2-40B4-BE49-F238E27FC236}">
                <a16:creationId xmlns:a16="http://schemas.microsoft.com/office/drawing/2014/main" id="{07D4817E-36E5-C353-1008-8B848D91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03" y="2583023"/>
            <a:ext cx="2712964" cy="299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CEFD9-645D-D9D7-2C86-919FF90F68B6}"/>
              </a:ext>
            </a:extLst>
          </p:cNvPr>
          <p:cNvSpPr txBox="1"/>
          <p:nvPr/>
        </p:nvSpPr>
        <p:spPr>
          <a:xfrm>
            <a:off x="838200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53B9-B1FD-B467-06CD-581272C80500}"/>
              </a:ext>
            </a:extLst>
          </p:cNvPr>
          <p:cNvSpPr txBox="1"/>
          <p:nvPr/>
        </p:nvSpPr>
        <p:spPr>
          <a:xfrm>
            <a:off x="838200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2 – Page Family Registration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61C6C-C1ED-F4F6-8BA4-E3E81B66FDF1}"/>
              </a:ext>
            </a:extLst>
          </p:cNvPr>
          <p:cNvSpPr txBox="1"/>
          <p:nvPr/>
        </p:nvSpPr>
        <p:spPr>
          <a:xfrm>
            <a:off x="838200" y="4070750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176B-CAD0-FEF1-3B47-1FFB58F37A90}"/>
              </a:ext>
            </a:extLst>
          </p:cNvPr>
          <p:cNvSpPr txBox="1"/>
          <p:nvPr/>
        </p:nvSpPr>
        <p:spPr>
          <a:xfrm>
            <a:off x="7743252" y="1981704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5 – VM Page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4CAA8-A694-CA87-B552-72E6D36566D1}"/>
              </a:ext>
            </a:extLst>
          </p:cNvPr>
          <p:cNvSpPr txBox="1"/>
          <p:nvPr/>
        </p:nvSpPr>
        <p:spPr>
          <a:xfrm>
            <a:off x="838200" y="5117355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</a:t>
            </a:r>
          </a:p>
          <a:p>
            <a:pPr algn="r"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4 – Block Splitting and Merging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0ADB3-5AE1-BDC8-D47A-388211E0DBC2}"/>
              </a:ext>
            </a:extLst>
          </p:cNvPr>
          <p:cNvSpPr txBox="1"/>
          <p:nvPr/>
        </p:nvSpPr>
        <p:spPr>
          <a:xfrm>
            <a:off x="7743252" y="3028309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6 – Free Data Block Management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C45F4-2655-32EF-CD99-26246F587935}"/>
              </a:ext>
            </a:extLst>
          </p:cNvPr>
          <p:cNvSpPr txBox="1"/>
          <p:nvPr/>
        </p:nvSpPr>
        <p:spPr>
          <a:xfrm>
            <a:off x="7743252" y="4070751"/>
            <a:ext cx="36105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07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7 – Final Push – Implement Xmalloc &amp; Xfree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73CA7-E51A-FC87-5D0F-1BBB0ECF6B3F}"/>
              </a:ext>
            </a:extLst>
          </p:cNvPr>
          <p:cNvSpPr txBox="1"/>
          <p:nvPr/>
        </p:nvSpPr>
        <p:spPr>
          <a:xfrm>
            <a:off x="7743252" y="5121519"/>
            <a:ext cx="36105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08</a:t>
            </a:r>
          </a:p>
          <a:p>
            <a:pPr defTabSz="886968">
              <a:spcAft>
                <a:spcPts val="600"/>
              </a:spcAft>
            </a:pPr>
            <a:r>
              <a:rPr lang="en-US" sz="20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8 – Testing Our Project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71ED0-A838-1820-A2B8-953E0A81F975}"/>
              </a:ext>
            </a:extLst>
          </p:cNvPr>
          <p:cNvCxnSpPr>
            <a:cxnSpLocks/>
          </p:cNvCxnSpPr>
          <p:nvPr/>
        </p:nvCxnSpPr>
        <p:spPr>
          <a:xfrm flipH="1">
            <a:off x="2228193" y="2583023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ECAEFC-2666-2A04-AE9F-5851993B1B6B}"/>
              </a:ext>
            </a:extLst>
          </p:cNvPr>
          <p:cNvCxnSpPr>
            <a:cxnSpLocks/>
          </p:cNvCxnSpPr>
          <p:nvPr/>
        </p:nvCxnSpPr>
        <p:spPr>
          <a:xfrm flipH="1">
            <a:off x="2228193" y="2892739"/>
            <a:ext cx="2333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C9D1F5-8121-B150-88EA-D2FB3630E907}"/>
              </a:ext>
            </a:extLst>
          </p:cNvPr>
          <p:cNvCxnSpPr>
            <a:cxnSpLocks/>
          </p:cNvCxnSpPr>
          <p:nvPr/>
        </p:nvCxnSpPr>
        <p:spPr>
          <a:xfrm flipH="1">
            <a:off x="2995115" y="3628803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7074C6-F6F7-2FF3-81FC-D296AF2E3FA7}"/>
              </a:ext>
            </a:extLst>
          </p:cNvPr>
          <p:cNvCxnSpPr>
            <a:cxnSpLocks/>
          </p:cNvCxnSpPr>
          <p:nvPr/>
        </p:nvCxnSpPr>
        <p:spPr>
          <a:xfrm flipH="1">
            <a:off x="2995115" y="3917498"/>
            <a:ext cx="627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7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600" fill="hold"/>
                                        <p:tgtEl>
                                          <p:spTgt spid="22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600" fill="hold"/>
                                        <p:tgtEl>
                                          <p:spTgt spid="23"/>
                                        </p:tgtEl>
                                      </p:cBhvr>
                                      <p:by x="4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sz="28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3 – Meta and Data Blocks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81BA-1BA8-32D8-FFEE-1A738C0C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7684-CC89-C1AD-E8C8-96CD5774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The Hack - Linux Fundamentals ...">
            <a:extLst>
              <a:ext uri="{FF2B5EF4-FFF2-40B4-BE49-F238E27FC236}">
                <a16:creationId xmlns:a16="http://schemas.microsoft.com/office/drawing/2014/main" id="{1E4D8A68-54CF-86C4-2312-1835B38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075828"/>
            <a:ext cx="3876165" cy="427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ED8A-E934-C0CE-C470-AB2BA71B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 defTabSz="886968">
              <a:spcAft>
                <a:spcPts val="600"/>
              </a:spcAft>
              <a:buNone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</a:t>
            </a:r>
          </a:p>
          <a:p>
            <a:pPr marL="0" indent="0" defTabSz="886968">
              <a:spcAft>
                <a:spcPts val="600"/>
              </a:spcAft>
              <a:buNone/>
            </a:pPr>
            <a:r>
              <a:rPr lang="en-US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Phase 1 – VM Page De(allocation)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4A4D-373E-B039-B023-874F1311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1 - </a:t>
            </a:r>
            <a:r>
              <a:rPr lang="en-US" sz="4400" kern="1200" dirty="0">
                <a:latin typeface="+mn-lt"/>
                <a:ea typeface="+mn-ea"/>
                <a:cs typeface="+mn-cs"/>
              </a:rPr>
              <a:t>VM Page De(allocation)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CFD8-8E36-8DDE-BD6B-A464E0179277}"/>
              </a:ext>
            </a:extLst>
          </p:cNvPr>
          <p:cNvSpPr>
            <a:spLocks/>
          </p:cNvSpPr>
          <p:nvPr/>
        </p:nvSpPr>
        <p:spPr>
          <a:xfrm>
            <a:off x="1123537" y="1603701"/>
            <a:ext cx="9941570" cy="43025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Size of the virtual memory page is constant on the system (8192 Byte on most systems)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We usually use malloc/calloc to allocate dynamic memory in our programs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latin typeface="+mn-lt"/>
                <a:ea typeface="+mn-ea"/>
                <a:cs typeface="+mn-cs"/>
              </a:rPr>
              <a:t>To start with, we need to learn how we can request underlying Linux OS the complete VM Page</a:t>
            </a:r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defTabSz="722376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88334-D185-7E9C-396B-DC9B11258315}"/>
              </a:ext>
            </a:extLst>
          </p:cNvPr>
          <p:cNvSpPr/>
          <p:nvPr/>
        </p:nvSpPr>
        <p:spPr>
          <a:xfrm>
            <a:off x="2893193" y="287268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HMM</a:t>
            </a:r>
          </a:p>
          <a:p>
            <a:pPr algn="ctr" defTabSz="72237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 user space process)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E25027-ACD0-01A1-4D7A-85057BC3FD5B}"/>
              </a:ext>
            </a:extLst>
          </p:cNvPr>
          <p:cNvSpPr/>
          <p:nvPr/>
        </p:nvSpPr>
        <p:spPr>
          <a:xfrm>
            <a:off x="2893193" y="4409534"/>
            <a:ext cx="2984492" cy="76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22376"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Linux Kernel</a:t>
            </a:r>
            <a:endParaRPr lang="en-US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C859-0089-8DFC-AFC0-0A909FE83F7A}"/>
              </a:ext>
            </a:extLst>
          </p:cNvPr>
          <p:cNvCxnSpPr/>
          <p:nvPr/>
        </p:nvCxnSpPr>
        <p:spPr>
          <a:xfrm>
            <a:off x="3527398" y="3641190"/>
            <a:ext cx="0" cy="768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78435-FD1D-969B-B741-FD7539ADEE97}"/>
              </a:ext>
            </a:extLst>
          </p:cNvPr>
          <p:cNvSpPr txBox="1"/>
          <p:nvPr/>
        </p:nvSpPr>
        <p:spPr>
          <a:xfrm>
            <a:off x="1450017" y="3774489"/>
            <a:ext cx="20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VM Page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02484-88D7-A84C-FBC9-4DD0255F6AA2}"/>
              </a:ext>
            </a:extLst>
          </p:cNvPr>
          <p:cNvSpPr txBox="1"/>
          <p:nvPr/>
        </p:nvSpPr>
        <p:spPr>
          <a:xfrm>
            <a:off x="5375689" y="3774489"/>
            <a:ext cx="241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Pointer to the VM Page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DCDAE-CC51-A6BC-7C6F-C5F1AD1A02B6}"/>
              </a:ext>
            </a:extLst>
          </p:cNvPr>
          <p:cNvCxnSpPr/>
          <p:nvPr/>
        </p:nvCxnSpPr>
        <p:spPr>
          <a:xfrm flipV="1">
            <a:off x="5273326" y="3641190"/>
            <a:ext cx="0" cy="7683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un outline">
            <a:extLst>
              <a:ext uri="{FF2B5EF4-FFF2-40B4-BE49-F238E27FC236}">
                <a16:creationId xmlns:a16="http://schemas.microsoft.com/office/drawing/2014/main" id="{0FE5B3BE-2DFD-7C10-E227-C539FBCF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0352" y="395233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9B20-B7C7-28AF-6B36-C94C4769532F}"/>
              </a:ext>
            </a:extLst>
          </p:cNvPr>
          <p:cNvCxnSpPr>
            <a:cxnSpLocks/>
          </p:cNvCxnSpPr>
          <p:nvPr/>
        </p:nvCxnSpPr>
        <p:spPr>
          <a:xfrm>
            <a:off x="7892196" y="4905283"/>
            <a:ext cx="32477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FDE889-A06E-0F0E-7672-C9CF119A94E4}"/>
              </a:ext>
            </a:extLst>
          </p:cNvPr>
          <p:cNvSpPr txBox="1"/>
          <p:nvPr/>
        </p:nvSpPr>
        <p:spPr>
          <a:xfrm>
            <a:off x="8517862" y="492417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you work</a:t>
            </a:r>
          </a:p>
        </p:txBody>
      </p:sp>
    </p:spTree>
    <p:extLst>
      <p:ext uri="{BB962C8B-B14F-4D97-AF65-F5344CB8AC3E}">
        <p14:creationId xmlns:p14="http://schemas.microsoft.com/office/powerpoint/2010/main" val="4118191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6A96-D654-46FC-D5A7-76652F5C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9944"/>
            <a:ext cx="7335835" cy="1046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UNIX like OS,  there are two primary systems calls used to allocate/deallocate virtual memory blocks from the OS by a running process are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1CC74-A247-E63A-F66F-C08F1E3BCD75}"/>
              </a:ext>
            </a:extLst>
          </p:cNvPr>
          <p:cNvSpPr txBox="1"/>
          <p:nvPr/>
        </p:nvSpPr>
        <p:spPr>
          <a:xfrm>
            <a:off x="2548757" y="1549730"/>
            <a:ext cx="2480013" cy="1046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malloc/free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(glibC library functions)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E41EFC7-6C29-4AA6-3503-DBACC630DF3F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1911543" y="2072949"/>
            <a:ext cx="637215" cy="1120477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83922BC-A27A-56E1-115F-639B63C9CEEA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028770" y="2072950"/>
            <a:ext cx="575126" cy="112047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F7DA9D-1ED8-F2E0-11C7-CF4173688697}"/>
              </a:ext>
            </a:extLst>
          </p:cNvPr>
          <p:cNvSpPr txBox="1"/>
          <p:nvPr/>
        </p:nvSpPr>
        <p:spPr>
          <a:xfrm>
            <a:off x="1013017" y="3193427"/>
            <a:ext cx="1797050" cy="336118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sbrk/brk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4BC2B-8F2B-30AB-EAA7-6BAED5953F87}"/>
              </a:ext>
            </a:extLst>
          </p:cNvPr>
          <p:cNvSpPr txBox="1"/>
          <p:nvPr/>
        </p:nvSpPr>
        <p:spPr>
          <a:xfrm>
            <a:off x="4277852" y="3193426"/>
            <a:ext cx="2652088" cy="66172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mmap/munmap (glibC fn)</a:t>
            </a:r>
          </a:p>
          <a:p>
            <a:pPr defTabSz="804672">
              <a:spcAft>
                <a:spcPts val="600"/>
              </a:spcAft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syscall: mmap_pgoff()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D4EE6-78B9-8FA7-B337-5AD4960C3549}"/>
              </a:ext>
            </a:extLst>
          </p:cNvPr>
          <p:cNvSpPr txBox="1"/>
          <p:nvPr/>
        </p:nvSpPr>
        <p:spPr>
          <a:xfrm>
            <a:off x="565150" y="4003218"/>
            <a:ext cx="6447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 glibC memory management functions malloc, free, realloc, calloc, etc. invokes systems calls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project, we shall go to make use of “mmap/munmap” functions for memory allocation for a process from kernel instead of sbrk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ow do malloc &amp; free work in C!">
            <a:extLst>
              <a:ext uri="{FF2B5EF4-FFF2-40B4-BE49-F238E27FC236}">
                <a16:creationId xmlns:a16="http://schemas.microsoft.com/office/drawing/2014/main" id="{FF3346F5-CC62-168B-4F30-44B430F4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71" y="702639"/>
            <a:ext cx="310515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961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53" name="Rectangle 315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5" name="Rectangle 31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9A8C-06AE-0E07-B575-E1BB0D64D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Let discuss how mmap/munmap functions/syscalls can be used by user space process to request and release virtual memory page to and from the kernel, and then we will discuss the implementation</a:t>
            </a:r>
          </a:p>
        </p:txBody>
      </p:sp>
      <p:sp>
        <p:nvSpPr>
          <p:cNvPr id="3157" name="Rectangle 31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9" name="Rectangle 31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1" name="Rectangle 31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ow does OS manage memory and virtual memory? – Programmer Prodigy">
            <a:extLst>
              <a:ext uri="{FF2B5EF4-FFF2-40B4-BE49-F238E27FC236}">
                <a16:creationId xmlns:a16="http://schemas.microsoft.com/office/drawing/2014/main" id="{AE2FA923-D7AD-3562-CC01-0E81A1A9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124807"/>
            <a:ext cx="5628018" cy="437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886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FEA6C-7EE2-0AC6-DE61-433357651AA3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HMM is assigned the VM complete page from kernel, HMM will future split VM page to meet the application hunger for memory.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addr1 = mmap();</a:t>
            </a:r>
          </a:p>
        </p:txBody>
      </p:sp>
    </p:spTree>
    <p:extLst>
      <p:ext uri="{BB962C8B-B14F-4D97-AF65-F5344CB8AC3E}">
        <p14:creationId xmlns:p14="http://schemas.microsoft.com/office/powerpoint/2010/main" val="3885817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9" grpId="0"/>
      <p:bldP spid="10" grpId="0"/>
      <p:bldP spid="13" grpId="0"/>
      <p:bldP spid="14" grpId="0" animBg="1"/>
      <p:bldP spid="11" grpId="0" animBg="1"/>
      <p:bldP spid="18" grpId="0" animBg="1"/>
      <p:bldP spid="2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HMM is assigned the VM complete page from kernel, HMM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3" grpId="0"/>
      <p:bldP spid="35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F17A6-8563-1534-5729-B827073932FF}"/>
              </a:ext>
            </a:extLst>
          </p:cNvPr>
          <p:cNvSpPr/>
          <p:nvPr/>
        </p:nvSpPr>
        <p:spPr>
          <a:xfrm>
            <a:off x="965314" y="959691"/>
            <a:ext cx="2209208" cy="455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Heap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2826-77ED-F813-A456-06C5ADE828D8}"/>
              </a:ext>
            </a:extLst>
          </p:cNvPr>
          <p:cNvSpPr/>
          <p:nvPr/>
        </p:nvSpPr>
        <p:spPr>
          <a:xfrm>
            <a:off x="6564175" y="959691"/>
            <a:ext cx="2706850" cy="148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82A46-5028-82DC-F69C-6FD0199838A5}"/>
              </a:ext>
            </a:extLst>
          </p:cNvPr>
          <p:cNvSpPr txBox="1"/>
          <p:nvPr/>
        </p:nvSpPr>
        <p:spPr>
          <a:xfrm>
            <a:off x="7556457" y="2505718"/>
            <a:ext cx="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HMM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6FBFA-AC9D-6DCF-BF29-0B883331A414}"/>
              </a:ext>
            </a:extLst>
          </p:cNvPr>
          <p:cNvCxnSpPr>
            <a:cxnSpLocks/>
          </p:cNvCxnSpPr>
          <p:nvPr/>
        </p:nvCxnSpPr>
        <p:spPr>
          <a:xfrm>
            <a:off x="4826487" y="2440865"/>
            <a:ext cx="0" cy="3717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192B2-9C74-F19A-980F-4AB9427ED87C}"/>
              </a:ext>
            </a:extLst>
          </p:cNvPr>
          <p:cNvSpPr txBox="1"/>
          <p:nvPr/>
        </p:nvSpPr>
        <p:spPr>
          <a:xfrm>
            <a:off x="1328573" y="371618"/>
            <a:ext cx="15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Kernel space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1875-B9D4-5965-A736-1FD7C9B8DD06}"/>
              </a:ext>
            </a:extLst>
          </p:cNvPr>
          <p:cNvSpPr txBox="1"/>
          <p:nvPr/>
        </p:nvSpPr>
        <p:spPr>
          <a:xfrm>
            <a:off x="7273488" y="371618"/>
            <a:ext cx="148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 space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313B6-279D-AEE7-92F7-6DAD1CC589E9}"/>
              </a:ext>
            </a:extLst>
          </p:cNvPr>
          <p:cNvCxnSpPr/>
          <p:nvPr/>
        </p:nvCxnSpPr>
        <p:spPr>
          <a:xfrm>
            <a:off x="3711057" y="2285202"/>
            <a:ext cx="238494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C08837-628E-A617-E1B3-337950C62996}"/>
              </a:ext>
            </a:extLst>
          </p:cNvPr>
          <p:cNvSpPr txBox="1"/>
          <p:nvPr/>
        </p:nvSpPr>
        <p:spPr>
          <a:xfrm>
            <a:off x="4023138" y="1561927"/>
            <a:ext cx="20728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syscall</a:t>
            </a:r>
          </a:p>
          <a:p>
            <a:pPr defTabSz="813816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map/munmap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3BA61-6DDB-696F-FC7D-8C6EE062EE2A}"/>
              </a:ext>
            </a:extLst>
          </p:cNvPr>
          <p:cNvSpPr/>
          <p:nvPr/>
        </p:nvSpPr>
        <p:spPr>
          <a:xfrm>
            <a:off x="8352183" y="12386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B206FE-D992-409D-BD6C-1BBA97414F79}"/>
              </a:ext>
            </a:extLst>
          </p:cNvPr>
          <p:cNvCxnSpPr>
            <a:cxnSpLocks/>
          </p:cNvCxnSpPr>
          <p:nvPr/>
        </p:nvCxnSpPr>
        <p:spPr>
          <a:xfrm>
            <a:off x="4826487" y="270584"/>
            <a:ext cx="0" cy="1237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6F6979-F011-B6F8-1ACA-370FB2A9514E}"/>
              </a:ext>
            </a:extLst>
          </p:cNvPr>
          <p:cNvSpPr/>
          <p:nvPr/>
        </p:nvSpPr>
        <p:spPr>
          <a:xfrm>
            <a:off x="5044144" y="2905211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 descr="Cursor">
            <a:extLst>
              <a:ext uri="{FF2B5EF4-FFF2-40B4-BE49-F238E27FC236}">
                <a16:creationId xmlns:a16="http://schemas.microsoft.com/office/drawing/2014/main" id="{042B2979-229A-7C94-2509-2388A136A114}"/>
              </a:ext>
            </a:extLst>
          </p:cNvPr>
          <p:cNvSpPr/>
          <p:nvPr/>
        </p:nvSpPr>
        <p:spPr>
          <a:xfrm>
            <a:off x="5269651" y="3072943"/>
            <a:ext cx="410414" cy="4100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CB1D53-4530-4D60-28CE-410105C7E58E}"/>
              </a:ext>
            </a:extLst>
          </p:cNvPr>
          <p:cNvSpPr/>
          <p:nvPr/>
        </p:nvSpPr>
        <p:spPr>
          <a:xfrm>
            <a:off x="5905572" y="2905211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Once our HMM is assigned the VM complete page from kernel, HMM will future split VM page to meet the application hunger for memory.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10290E-EE57-C024-6BE0-BBC710B3171D}"/>
              </a:ext>
            </a:extLst>
          </p:cNvPr>
          <p:cNvSpPr/>
          <p:nvPr/>
        </p:nvSpPr>
        <p:spPr>
          <a:xfrm>
            <a:off x="5044144" y="3895300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 descr="Database">
            <a:extLst>
              <a:ext uri="{FF2B5EF4-FFF2-40B4-BE49-F238E27FC236}">
                <a16:creationId xmlns:a16="http://schemas.microsoft.com/office/drawing/2014/main" id="{D8C20579-4FFE-9765-D844-B2D5583265D8}"/>
              </a:ext>
            </a:extLst>
          </p:cNvPr>
          <p:cNvSpPr/>
          <p:nvPr/>
        </p:nvSpPr>
        <p:spPr>
          <a:xfrm>
            <a:off x="5269651" y="4063033"/>
            <a:ext cx="410414" cy="41001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E5F1C3-9996-BD01-324E-BF05845D0CA3}"/>
              </a:ext>
            </a:extLst>
          </p:cNvPr>
          <p:cNvSpPr/>
          <p:nvPr/>
        </p:nvSpPr>
        <p:spPr>
          <a:xfrm>
            <a:off x="5905572" y="3895300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VM page allocated are need not be contiguous in heap memory segment of the process as opposed to “sbrk” behavior.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5831-A5F6-BDD8-B865-E321E37F4CF1}"/>
              </a:ext>
            </a:extLst>
          </p:cNvPr>
          <p:cNvSpPr txBox="1"/>
          <p:nvPr/>
        </p:nvSpPr>
        <p:spPr>
          <a:xfrm>
            <a:off x="6633273" y="1254958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addr1 = mmap();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B125-7D38-6F95-3112-5CA18504FD1C}"/>
              </a:ext>
            </a:extLst>
          </p:cNvPr>
          <p:cNvSpPr txBox="1"/>
          <p:nvPr/>
        </p:nvSpPr>
        <p:spPr>
          <a:xfrm>
            <a:off x="6633273" y="1751363"/>
            <a:ext cx="1649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addr2 = mmap();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7F231F-FBD4-2A84-EE37-6ED7C255EECB}"/>
              </a:ext>
            </a:extLst>
          </p:cNvPr>
          <p:cNvSpPr/>
          <p:nvPr/>
        </p:nvSpPr>
        <p:spPr>
          <a:xfrm>
            <a:off x="1429749" y="4499446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1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EEEF-67AE-6091-9366-5D72C9C26D93}"/>
              </a:ext>
            </a:extLst>
          </p:cNvPr>
          <p:cNvSpPr/>
          <p:nvPr/>
        </p:nvSpPr>
        <p:spPr>
          <a:xfrm>
            <a:off x="8352183" y="1775007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04E5EA-F55D-3FC8-CBBD-EA9C1DA3CF54}"/>
              </a:ext>
            </a:extLst>
          </p:cNvPr>
          <p:cNvSpPr/>
          <p:nvPr/>
        </p:nvSpPr>
        <p:spPr>
          <a:xfrm>
            <a:off x="5044144" y="4885389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Flowchart">
            <a:extLst>
              <a:ext uri="{FF2B5EF4-FFF2-40B4-BE49-F238E27FC236}">
                <a16:creationId xmlns:a16="http://schemas.microsoft.com/office/drawing/2014/main" id="{A92EA385-157B-430A-2FC8-02DBB3982324}"/>
              </a:ext>
            </a:extLst>
          </p:cNvPr>
          <p:cNvSpPr/>
          <p:nvPr/>
        </p:nvSpPr>
        <p:spPr>
          <a:xfrm>
            <a:off x="5269651" y="5053122"/>
            <a:ext cx="410414" cy="41001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167ED4-D9BE-9212-1913-5320F62CE262}"/>
              </a:ext>
            </a:extLst>
          </p:cNvPr>
          <p:cNvSpPr/>
          <p:nvPr/>
        </p:nvSpPr>
        <p:spPr>
          <a:xfrm>
            <a:off x="5905572" y="4885389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Heap memory segment is just a data structure maintained by kernel for every process, which keeps track of virtual memory page being used by the process (HMM).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DC8C5B-A6F0-E9DF-61AA-94A37E7041C7}"/>
              </a:ext>
            </a:extLst>
          </p:cNvPr>
          <p:cNvSpPr/>
          <p:nvPr/>
        </p:nvSpPr>
        <p:spPr>
          <a:xfrm>
            <a:off x="1429749" y="1606832"/>
            <a:ext cx="1280337" cy="368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VM Page 2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1781C5-EB87-487A-D6BB-0F8DA627A938}"/>
              </a:ext>
            </a:extLst>
          </p:cNvPr>
          <p:cNvSpPr/>
          <p:nvPr/>
        </p:nvSpPr>
        <p:spPr>
          <a:xfrm>
            <a:off x="5044144" y="5875478"/>
            <a:ext cx="6182542" cy="74547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 descr="Maze">
            <a:extLst>
              <a:ext uri="{FF2B5EF4-FFF2-40B4-BE49-F238E27FC236}">
                <a16:creationId xmlns:a16="http://schemas.microsoft.com/office/drawing/2014/main" id="{BFCC23A3-933E-30EC-1977-7E0655DC4DE6}"/>
              </a:ext>
            </a:extLst>
          </p:cNvPr>
          <p:cNvSpPr/>
          <p:nvPr/>
        </p:nvSpPr>
        <p:spPr>
          <a:xfrm>
            <a:off x="5269651" y="6043211"/>
            <a:ext cx="410414" cy="41001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2BBB86-C4B3-7C9D-65FA-1DFE3B219588}"/>
              </a:ext>
            </a:extLst>
          </p:cNvPr>
          <p:cNvSpPr/>
          <p:nvPr/>
        </p:nvSpPr>
        <p:spPr>
          <a:xfrm>
            <a:off x="5905572" y="5875478"/>
            <a:ext cx="5295021" cy="792071"/>
          </a:xfrm>
          <a:custGeom>
            <a:avLst/>
            <a:gdLst>
              <a:gd name="connsiteX0" fmla="*/ 0 w 5295021"/>
              <a:gd name="connsiteY0" fmla="*/ 0 h 792071"/>
              <a:gd name="connsiteX1" fmla="*/ 5295021 w 5295021"/>
              <a:gd name="connsiteY1" fmla="*/ 0 h 792071"/>
              <a:gd name="connsiteX2" fmla="*/ 5295021 w 5295021"/>
              <a:gd name="connsiteY2" fmla="*/ 792071 h 792071"/>
              <a:gd name="connsiteX3" fmla="*/ 0 w 5295021"/>
              <a:gd name="connsiteY3" fmla="*/ 792071 h 792071"/>
              <a:gd name="connsiteX4" fmla="*/ 0 w 5295021"/>
              <a:gd name="connsiteY4" fmla="*/ 0 h 79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021" h="792071">
                <a:moveTo>
                  <a:pt x="0" y="0"/>
                </a:moveTo>
                <a:lnTo>
                  <a:pt x="5295021" y="0"/>
                </a:lnTo>
                <a:lnTo>
                  <a:pt x="5295021" y="792071"/>
                </a:lnTo>
                <a:lnTo>
                  <a:pt x="0" y="792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8" tIns="83828" rIns="83828" bIns="83828" numCol="1" spcCol="1270" anchor="ctr" anchorCtr="0">
            <a:noAutofit/>
          </a:bodyPr>
          <a:lstStyle/>
          <a:p>
            <a:pPr marL="0" lvl="0" indent="0" algn="l" defTabSz="6223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Our HMM always request and release memory from kernel in virtual memory PAGE_SIZE granularity.</a:t>
            </a:r>
          </a:p>
        </p:txBody>
      </p:sp>
    </p:spTree>
    <p:extLst>
      <p:ext uri="{BB962C8B-B14F-4D97-AF65-F5344CB8AC3E}">
        <p14:creationId xmlns:p14="http://schemas.microsoft.com/office/powerpoint/2010/main" val="255216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</TotalTime>
  <Words>2653</Words>
  <Application>Microsoft Office PowerPoint</Application>
  <PresentationFormat>Widescreen</PresentationFormat>
  <Paragraphs>380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Wingdings</vt:lpstr>
      <vt:lpstr>Office Theme</vt:lpstr>
      <vt:lpstr>Heap Memory Management  </vt:lpstr>
      <vt:lpstr>TABLE OF CONTENTS</vt:lpstr>
      <vt:lpstr>PowerPoint Presentation</vt:lpstr>
      <vt:lpstr>Phase 1 - VM Page De(allocation)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for VM Page (De)allocation from kernel</vt:lpstr>
      <vt:lpstr>Component Interaction</vt:lpstr>
      <vt:lpstr>Component Interaction</vt:lpstr>
      <vt:lpstr>Component Interaction</vt:lpstr>
      <vt:lpstr>TABLE OF CONTENTS</vt:lpstr>
      <vt:lpstr>PowerPoint Presentation</vt:lpstr>
      <vt:lpstr>Phase 2 – Page Family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a Looping Macros</vt:lpstr>
      <vt:lpstr>HMM Integration with Application</vt:lpstr>
      <vt:lpstr>TABLE OF 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Memory Management  </dc:title>
  <dc:creator>Mahmoud Abdelraouf Mahmoud</dc:creator>
  <cp:lastModifiedBy>Mahmoud Abdelraouf Mahmoud</cp:lastModifiedBy>
  <cp:revision>85</cp:revision>
  <dcterms:created xsi:type="dcterms:W3CDTF">2024-03-24T10:08:52Z</dcterms:created>
  <dcterms:modified xsi:type="dcterms:W3CDTF">2024-04-10T18:05:50Z</dcterms:modified>
</cp:coreProperties>
</file>