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8" r:id="rId2"/>
    <p:sldId id="288" r:id="rId3"/>
    <p:sldId id="260" r:id="rId4"/>
    <p:sldId id="264" r:id="rId5"/>
    <p:sldId id="262" r:id="rId6"/>
    <p:sldId id="265" r:id="rId7"/>
    <p:sldId id="266" r:id="rId8"/>
    <p:sldId id="267" r:id="rId9"/>
    <p:sldId id="268" r:id="rId10"/>
    <p:sldId id="269" r:id="rId11"/>
    <p:sldId id="270" r:id="rId12"/>
    <p:sldId id="271" r:id="rId13"/>
    <p:sldId id="273" r:id="rId14"/>
    <p:sldId id="272" r:id="rId15"/>
    <p:sldId id="274" r:id="rId16"/>
    <p:sldId id="275" r:id="rId17"/>
    <p:sldId id="276" r:id="rId18"/>
    <p:sldId id="277" r:id="rId19"/>
    <p:sldId id="278" r:id="rId20"/>
    <p:sldId id="279" r:id="rId21"/>
    <p:sldId id="280" r:id="rId22"/>
    <p:sldId id="281" r:id="rId23"/>
    <p:sldId id="283" r:id="rId24"/>
    <p:sldId id="282" r:id="rId25"/>
    <p:sldId id="284" r:id="rId26"/>
    <p:sldId id="285" r:id="rId27"/>
    <p:sldId id="287" r:id="rId28"/>
    <p:sldId id="289" r:id="rId29"/>
    <p:sldId id="299" r:id="rId30"/>
    <p:sldId id="294" r:id="rId31"/>
    <p:sldId id="295" r:id="rId32"/>
    <p:sldId id="296" r:id="rId33"/>
    <p:sldId id="297" r:id="rId34"/>
    <p:sldId id="298" r:id="rId35"/>
    <p:sldId id="293" r:id="rId36"/>
    <p:sldId id="300" r:id="rId37"/>
    <p:sldId id="290" r:id="rId38"/>
    <p:sldId id="292" r:id="rId39"/>
    <p:sldId id="291" r:id="rId40"/>
    <p:sldId id="261" r:id="rId41"/>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523" autoAdjust="0"/>
    <p:restoredTop sz="94660"/>
  </p:normalViewPr>
  <p:slideViewPr>
    <p:cSldViewPr snapToGrid="0">
      <p:cViewPr varScale="1">
        <p:scale>
          <a:sx n="83" d="100"/>
          <a:sy n="83" d="100"/>
        </p:scale>
        <p:origin x="89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5D7B94D-A627-4977-ABDE-86460D2744D1}"/>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endParaRPr lang="en-GB"/>
          </a:p>
        </p:txBody>
      </p:sp>
      <p:sp>
        <p:nvSpPr>
          <p:cNvPr id="3" name="عنوان فرعي 2">
            <a:extLst>
              <a:ext uri="{FF2B5EF4-FFF2-40B4-BE49-F238E27FC236}">
                <a16:creationId xmlns:a16="http://schemas.microsoft.com/office/drawing/2014/main" id="{11E5D66D-AD95-4FB8-918F-D92E6A5B7C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GB"/>
          </a:p>
        </p:txBody>
      </p:sp>
      <p:sp>
        <p:nvSpPr>
          <p:cNvPr id="4" name="عنصر نائب للتاريخ 3">
            <a:extLst>
              <a:ext uri="{FF2B5EF4-FFF2-40B4-BE49-F238E27FC236}">
                <a16:creationId xmlns:a16="http://schemas.microsoft.com/office/drawing/2014/main" id="{5AF1E4E8-E0DC-4060-AA69-DA060D410BCF}"/>
              </a:ext>
            </a:extLst>
          </p:cNvPr>
          <p:cNvSpPr>
            <a:spLocks noGrp="1"/>
          </p:cNvSpPr>
          <p:nvPr>
            <p:ph type="dt" sz="half" idx="10"/>
          </p:nvPr>
        </p:nvSpPr>
        <p:spPr/>
        <p:txBody>
          <a:bodyPr/>
          <a:lstStyle/>
          <a:p>
            <a:fld id="{04BFCF5A-B975-458C-A3CB-3DF67B23F587}" type="datetimeFigureOut">
              <a:rPr lang="en-GB" smtClean="0"/>
              <a:t>04/01/2021</a:t>
            </a:fld>
            <a:endParaRPr lang="en-GB"/>
          </a:p>
        </p:txBody>
      </p:sp>
      <p:sp>
        <p:nvSpPr>
          <p:cNvPr id="5" name="عنصر نائب للتذييل 4">
            <a:extLst>
              <a:ext uri="{FF2B5EF4-FFF2-40B4-BE49-F238E27FC236}">
                <a16:creationId xmlns:a16="http://schemas.microsoft.com/office/drawing/2014/main" id="{C2A3E45C-85FC-4DBA-BA96-1A7D4F1CF5C7}"/>
              </a:ext>
            </a:extLst>
          </p:cNvPr>
          <p:cNvSpPr>
            <a:spLocks noGrp="1"/>
          </p:cNvSpPr>
          <p:nvPr>
            <p:ph type="ftr" sz="quarter" idx="11"/>
          </p:nvPr>
        </p:nvSpPr>
        <p:spPr/>
        <p:txBody>
          <a:bodyPr/>
          <a:lstStyle/>
          <a:p>
            <a:endParaRPr lang="en-GB"/>
          </a:p>
        </p:txBody>
      </p:sp>
      <p:sp>
        <p:nvSpPr>
          <p:cNvPr id="6" name="عنصر نائب لرقم الشريحة 5">
            <a:extLst>
              <a:ext uri="{FF2B5EF4-FFF2-40B4-BE49-F238E27FC236}">
                <a16:creationId xmlns:a16="http://schemas.microsoft.com/office/drawing/2014/main" id="{EEE0BEA6-01F3-45F0-8CFB-E9F6208C527F}"/>
              </a:ext>
            </a:extLst>
          </p:cNvPr>
          <p:cNvSpPr>
            <a:spLocks noGrp="1"/>
          </p:cNvSpPr>
          <p:nvPr>
            <p:ph type="sldNum" sz="quarter" idx="12"/>
          </p:nvPr>
        </p:nvSpPr>
        <p:spPr/>
        <p:txBody>
          <a:bodyPr/>
          <a:lstStyle/>
          <a:p>
            <a:fld id="{05093F8B-DEF4-46F9-8A28-8DFE4DB8C813}" type="slidenum">
              <a:rPr lang="en-GB" smtClean="0"/>
              <a:t>‹#›</a:t>
            </a:fld>
            <a:endParaRPr lang="en-GB"/>
          </a:p>
        </p:txBody>
      </p:sp>
    </p:spTree>
    <p:extLst>
      <p:ext uri="{BB962C8B-B14F-4D97-AF65-F5344CB8AC3E}">
        <p14:creationId xmlns:p14="http://schemas.microsoft.com/office/powerpoint/2010/main" val="3143163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D0CD00B-117F-45B4-9671-662C600A0968}"/>
              </a:ext>
            </a:extLst>
          </p:cNvPr>
          <p:cNvSpPr>
            <a:spLocks noGrp="1"/>
          </p:cNvSpPr>
          <p:nvPr>
            <p:ph type="title"/>
          </p:nvPr>
        </p:nvSpPr>
        <p:spPr/>
        <p:txBody>
          <a:bodyPr/>
          <a:lstStyle/>
          <a:p>
            <a:r>
              <a:rPr lang="ar-SA"/>
              <a:t>انقر لتحرير نمط عنوان الشكل الرئيسي</a:t>
            </a:r>
            <a:endParaRPr lang="en-GB"/>
          </a:p>
        </p:txBody>
      </p:sp>
      <p:sp>
        <p:nvSpPr>
          <p:cNvPr id="3" name="عنصر نائب للعنوان العمودي 2">
            <a:extLst>
              <a:ext uri="{FF2B5EF4-FFF2-40B4-BE49-F238E27FC236}">
                <a16:creationId xmlns:a16="http://schemas.microsoft.com/office/drawing/2014/main" id="{AA00ABCD-BFD4-4B8C-A2EA-24EF7C169639}"/>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GB"/>
          </a:p>
        </p:txBody>
      </p:sp>
      <p:sp>
        <p:nvSpPr>
          <p:cNvPr id="4" name="عنصر نائب للتاريخ 3">
            <a:extLst>
              <a:ext uri="{FF2B5EF4-FFF2-40B4-BE49-F238E27FC236}">
                <a16:creationId xmlns:a16="http://schemas.microsoft.com/office/drawing/2014/main" id="{EF2B1543-E413-4C72-AC9D-FF96BAEC8161}"/>
              </a:ext>
            </a:extLst>
          </p:cNvPr>
          <p:cNvSpPr>
            <a:spLocks noGrp="1"/>
          </p:cNvSpPr>
          <p:nvPr>
            <p:ph type="dt" sz="half" idx="10"/>
          </p:nvPr>
        </p:nvSpPr>
        <p:spPr/>
        <p:txBody>
          <a:bodyPr/>
          <a:lstStyle/>
          <a:p>
            <a:fld id="{04BFCF5A-B975-458C-A3CB-3DF67B23F587}" type="datetimeFigureOut">
              <a:rPr lang="en-GB" smtClean="0"/>
              <a:t>04/01/2021</a:t>
            </a:fld>
            <a:endParaRPr lang="en-GB"/>
          </a:p>
        </p:txBody>
      </p:sp>
      <p:sp>
        <p:nvSpPr>
          <p:cNvPr id="5" name="عنصر نائب للتذييل 4">
            <a:extLst>
              <a:ext uri="{FF2B5EF4-FFF2-40B4-BE49-F238E27FC236}">
                <a16:creationId xmlns:a16="http://schemas.microsoft.com/office/drawing/2014/main" id="{AD67CCE5-EBCA-41CF-89D2-A8CC8800C70A}"/>
              </a:ext>
            </a:extLst>
          </p:cNvPr>
          <p:cNvSpPr>
            <a:spLocks noGrp="1"/>
          </p:cNvSpPr>
          <p:nvPr>
            <p:ph type="ftr" sz="quarter" idx="11"/>
          </p:nvPr>
        </p:nvSpPr>
        <p:spPr/>
        <p:txBody>
          <a:bodyPr/>
          <a:lstStyle/>
          <a:p>
            <a:endParaRPr lang="en-GB"/>
          </a:p>
        </p:txBody>
      </p:sp>
      <p:sp>
        <p:nvSpPr>
          <p:cNvPr id="6" name="عنصر نائب لرقم الشريحة 5">
            <a:extLst>
              <a:ext uri="{FF2B5EF4-FFF2-40B4-BE49-F238E27FC236}">
                <a16:creationId xmlns:a16="http://schemas.microsoft.com/office/drawing/2014/main" id="{B8E92FCE-28CC-4A54-9090-F3AD354113A6}"/>
              </a:ext>
            </a:extLst>
          </p:cNvPr>
          <p:cNvSpPr>
            <a:spLocks noGrp="1"/>
          </p:cNvSpPr>
          <p:nvPr>
            <p:ph type="sldNum" sz="quarter" idx="12"/>
          </p:nvPr>
        </p:nvSpPr>
        <p:spPr/>
        <p:txBody>
          <a:bodyPr/>
          <a:lstStyle/>
          <a:p>
            <a:fld id="{05093F8B-DEF4-46F9-8A28-8DFE4DB8C813}" type="slidenum">
              <a:rPr lang="en-GB" smtClean="0"/>
              <a:t>‹#›</a:t>
            </a:fld>
            <a:endParaRPr lang="en-GB"/>
          </a:p>
        </p:txBody>
      </p:sp>
    </p:spTree>
    <p:extLst>
      <p:ext uri="{BB962C8B-B14F-4D97-AF65-F5344CB8AC3E}">
        <p14:creationId xmlns:p14="http://schemas.microsoft.com/office/powerpoint/2010/main" val="1898606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2C05225E-0B1A-4D6D-A71D-F6D8DDC0D21E}"/>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endParaRPr lang="en-GB"/>
          </a:p>
        </p:txBody>
      </p:sp>
      <p:sp>
        <p:nvSpPr>
          <p:cNvPr id="3" name="عنصر نائب للعنوان العمودي 2">
            <a:extLst>
              <a:ext uri="{FF2B5EF4-FFF2-40B4-BE49-F238E27FC236}">
                <a16:creationId xmlns:a16="http://schemas.microsoft.com/office/drawing/2014/main" id="{091D7179-18D3-4319-84C8-027802970FF0}"/>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GB"/>
          </a:p>
        </p:txBody>
      </p:sp>
      <p:sp>
        <p:nvSpPr>
          <p:cNvPr id="4" name="عنصر نائب للتاريخ 3">
            <a:extLst>
              <a:ext uri="{FF2B5EF4-FFF2-40B4-BE49-F238E27FC236}">
                <a16:creationId xmlns:a16="http://schemas.microsoft.com/office/drawing/2014/main" id="{9C949EAA-28B8-4792-90E1-798A662B3382}"/>
              </a:ext>
            </a:extLst>
          </p:cNvPr>
          <p:cNvSpPr>
            <a:spLocks noGrp="1"/>
          </p:cNvSpPr>
          <p:nvPr>
            <p:ph type="dt" sz="half" idx="10"/>
          </p:nvPr>
        </p:nvSpPr>
        <p:spPr/>
        <p:txBody>
          <a:bodyPr/>
          <a:lstStyle/>
          <a:p>
            <a:fld id="{04BFCF5A-B975-458C-A3CB-3DF67B23F587}" type="datetimeFigureOut">
              <a:rPr lang="en-GB" smtClean="0"/>
              <a:t>04/01/2021</a:t>
            </a:fld>
            <a:endParaRPr lang="en-GB"/>
          </a:p>
        </p:txBody>
      </p:sp>
      <p:sp>
        <p:nvSpPr>
          <p:cNvPr id="5" name="عنصر نائب للتذييل 4">
            <a:extLst>
              <a:ext uri="{FF2B5EF4-FFF2-40B4-BE49-F238E27FC236}">
                <a16:creationId xmlns:a16="http://schemas.microsoft.com/office/drawing/2014/main" id="{6A886D69-F7B4-4FFF-AB63-06C2977E2C9A}"/>
              </a:ext>
            </a:extLst>
          </p:cNvPr>
          <p:cNvSpPr>
            <a:spLocks noGrp="1"/>
          </p:cNvSpPr>
          <p:nvPr>
            <p:ph type="ftr" sz="quarter" idx="11"/>
          </p:nvPr>
        </p:nvSpPr>
        <p:spPr/>
        <p:txBody>
          <a:bodyPr/>
          <a:lstStyle/>
          <a:p>
            <a:endParaRPr lang="en-GB"/>
          </a:p>
        </p:txBody>
      </p:sp>
      <p:sp>
        <p:nvSpPr>
          <p:cNvPr id="6" name="عنصر نائب لرقم الشريحة 5">
            <a:extLst>
              <a:ext uri="{FF2B5EF4-FFF2-40B4-BE49-F238E27FC236}">
                <a16:creationId xmlns:a16="http://schemas.microsoft.com/office/drawing/2014/main" id="{098445C0-B1D4-4FD7-9AEA-0BCF0B5A1B34}"/>
              </a:ext>
            </a:extLst>
          </p:cNvPr>
          <p:cNvSpPr>
            <a:spLocks noGrp="1"/>
          </p:cNvSpPr>
          <p:nvPr>
            <p:ph type="sldNum" sz="quarter" idx="12"/>
          </p:nvPr>
        </p:nvSpPr>
        <p:spPr/>
        <p:txBody>
          <a:bodyPr/>
          <a:lstStyle/>
          <a:p>
            <a:fld id="{05093F8B-DEF4-46F9-8A28-8DFE4DB8C813}" type="slidenum">
              <a:rPr lang="en-GB" smtClean="0"/>
              <a:t>‹#›</a:t>
            </a:fld>
            <a:endParaRPr lang="en-GB"/>
          </a:p>
        </p:txBody>
      </p:sp>
    </p:spTree>
    <p:extLst>
      <p:ext uri="{BB962C8B-B14F-4D97-AF65-F5344CB8AC3E}">
        <p14:creationId xmlns:p14="http://schemas.microsoft.com/office/powerpoint/2010/main" val="158646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F946174-2E79-4A25-8760-529C61A6935A}"/>
              </a:ext>
            </a:extLst>
          </p:cNvPr>
          <p:cNvSpPr>
            <a:spLocks noGrp="1"/>
          </p:cNvSpPr>
          <p:nvPr>
            <p:ph type="title"/>
          </p:nvPr>
        </p:nvSpPr>
        <p:spPr/>
        <p:txBody>
          <a:bodyPr/>
          <a:lstStyle/>
          <a:p>
            <a:r>
              <a:rPr lang="ar-SA"/>
              <a:t>انقر لتحرير نمط عنوان الشكل الرئيسي</a:t>
            </a:r>
            <a:endParaRPr lang="en-GB"/>
          </a:p>
        </p:txBody>
      </p:sp>
      <p:sp>
        <p:nvSpPr>
          <p:cNvPr id="3" name="عنصر نائب للمحتوى 2">
            <a:extLst>
              <a:ext uri="{FF2B5EF4-FFF2-40B4-BE49-F238E27FC236}">
                <a16:creationId xmlns:a16="http://schemas.microsoft.com/office/drawing/2014/main" id="{126DFC65-11FF-4267-9FA1-4763A3BA05BA}"/>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GB"/>
          </a:p>
        </p:txBody>
      </p:sp>
      <p:sp>
        <p:nvSpPr>
          <p:cNvPr id="4" name="عنصر نائب للتاريخ 3">
            <a:extLst>
              <a:ext uri="{FF2B5EF4-FFF2-40B4-BE49-F238E27FC236}">
                <a16:creationId xmlns:a16="http://schemas.microsoft.com/office/drawing/2014/main" id="{432689D5-6E5F-4D18-B7E8-3CDEE6C51E98}"/>
              </a:ext>
            </a:extLst>
          </p:cNvPr>
          <p:cNvSpPr>
            <a:spLocks noGrp="1"/>
          </p:cNvSpPr>
          <p:nvPr>
            <p:ph type="dt" sz="half" idx="10"/>
          </p:nvPr>
        </p:nvSpPr>
        <p:spPr/>
        <p:txBody>
          <a:bodyPr/>
          <a:lstStyle/>
          <a:p>
            <a:fld id="{04BFCF5A-B975-458C-A3CB-3DF67B23F587}" type="datetimeFigureOut">
              <a:rPr lang="en-GB" smtClean="0"/>
              <a:t>04/01/2021</a:t>
            </a:fld>
            <a:endParaRPr lang="en-GB"/>
          </a:p>
        </p:txBody>
      </p:sp>
      <p:sp>
        <p:nvSpPr>
          <p:cNvPr id="5" name="عنصر نائب للتذييل 4">
            <a:extLst>
              <a:ext uri="{FF2B5EF4-FFF2-40B4-BE49-F238E27FC236}">
                <a16:creationId xmlns:a16="http://schemas.microsoft.com/office/drawing/2014/main" id="{5902C629-0DD7-4825-9B57-B1E27AD1550A}"/>
              </a:ext>
            </a:extLst>
          </p:cNvPr>
          <p:cNvSpPr>
            <a:spLocks noGrp="1"/>
          </p:cNvSpPr>
          <p:nvPr>
            <p:ph type="ftr" sz="quarter" idx="11"/>
          </p:nvPr>
        </p:nvSpPr>
        <p:spPr/>
        <p:txBody>
          <a:bodyPr/>
          <a:lstStyle/>
          <a:p>
            <a:endParaRPr lang="en-GB"/>
          </a:p>
        </p:txBody>
      </p:sp>
      <p:sp>
        <p:nvSpPr>
          <p:cNvPr id="6" name="عنصر نائب لرقم الشريحة 5">
            <a:extLst>
              <a:ext uri="{FF2B5EF4-FFF2-40B4-BE49-F238E27FC236}">
                <a16:creationId xmlns:a16="http://schemas.microsoft.com/office/drawing/2014/main" id="{0884D8E8-DC79-451E-A878-D57B5617C99D}"/>
              </a:ext>
            </a:extLst>
          </p:cNvPr>
          <p:cNvSpPr>
            <a:spLocks noGrp="1"/>
          </p:cNvSpPr>
          <p:nvPr>
            <p:ph type="sldNum" sz="quarter" idx="12"/>
          </p:nvPr>
        </p:nvSpPr>
        <p:spPr/>
        <p:txBody>
          <a:bodyPr/>
          <a:lstStyle/>
          <a:p>
            <a:fld id="{05093F8B-DEF4-46F9-8A28-8DFE4DB8C813}" type="slidenum">
              <a:rPr lang="en-GB" smtClean="0"/>
              <a:t>‹#›</a:t>
            </a:fld>
            <a:endParaRPr lang="en-GB"/>
          </a:p>
        </p:txBody>
      </p:sp>
    </p:spTree>
    <p:extLst>
      <p:ext uri="{BB962C8B-B14F-4D97-AF65-F5344CB8AC3E}">
        <p14:creationId xmlns:p14="http://schemas.microsoft.com/office/powerpoint/2010/main" val="299979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3892A10-EE0A-4FF1-A004-F4139E8A7D5B}"/>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endParaRPr lang="en-GB"/>
          </a:p>
        </p:txBody>
      </p:sp>
      <p:sp>
        <p:nvSpPr>
          <p:cNvPr id="3" name="عنصر نائب للنص 2">
            <a:extLst>
              <a:ext uri="{FF2B5EF4-FFF2-40B4-BE49-F238E27FC236}">
                <a16:creationId xmlns:a16="http://schemas.microsoft.com/office/drawing/2014/main" id="{B69C231F-848D-48AC-8DB0-9E45759C43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857CE448-BDD2-42C0-9117-4F362B179C40}"/>
              </a:ext>
            </a:extLst>
          </p:cNvPr>
          <p:cNvSpPr>
            <a:spLocks noGrp="1"/>
          </p:cNvSpPr>
          <p:nvPr>
            <p:ph type="dt" sz="half" idx="10"/>
          </p:nvPr>
        </p:nvSpPr>
        <p:spPr/>
        <p:txBody>
          <a:bodyPr/>
          <a:lstStyle/>
          <a:p>
            <a:fld id="{04BFCF5A-B975-458C-A3CB-3DF67B23F587}" type="datetimeFigureOut">
              <a:rPr lang="en-GB" smtClean="0"/>
              <a:t>04/01/2021</a:t>
            </a:fld>
            <a:endParaRPr lang="en-GB"/>
          </a:p>
        </p:txBody>
      </p:sp>
      <p:sp>
        <p:nvSpPr>
          <p:cNvPr id="5" name="عنصر نائب للتذييل 4">
            <a:extLst>
              <a:ext uri="{FF2B5EF4-FFF2-40B4-BE49-F238E27FC236}">
                <a16:creationId xmlns:a16="http://schemas.microsoft.com/office/drawing/2014/main" id="{58231806-E4B8-4422-A1DE-F383C58CF299}"/>
              </a:ext>
            </a:extLst>
          </p:cNvPr>
          <p:cNvSpPr>
            <a:spLocks noGrp="1"/>
          </p:cNvSpPr>
          <p:nvPr>
            <p:ph type="ftr" sz="quarter" idx="11"/>
          </p:nvPr>
        </p:nvSpPr>
        <p:spPr/>
        <p:txBody>
          <a:bodyPr/>
          <a:lstStyle/>
          <a:p>
            <a:endParaRPr lang="en-GB"/>
          </a:p>
        </p:txBody>
      </p:sp>
      <p:sp>
        <p:nvSpPr>
          <p:cNvPr id="6" name="عنصر نائب لرقم الشريحة 5">
            <a:extLst>
              <a:ext uri="{FF2B5EF4-FFF2-40B4-BE49-F238E27FC236}">
                <a16:creationId xmlns:a16="http://schemas.microsoft.com/office/drawing/2014/main" id="{7590CC2A-C6B0-4CA3-B0B3-199E14684F26}"/>
              </a:ext>
            </a:extLst>
          </p:cNvPr>
          <p:cNvSpPr>
            <a:spLocks noGrp="1"/>
          </p:cNvSpPr>
          <p:nvPr>
            <p:ph type="sldNum" sz="quarter" idx="12"/>
          </p:nvPr>
        </p:nvSpPr>
        <p:spPr/>
        <p:txBody>
          <a:bodyPr/>
          <a:lstStyle/>
          <a:p>
            <a:fld id="{05093F8B-DEF4-46F9-8A28-8DFE4DB8C813}" type="slidenum">
              <a:rPr lang="en-GB" smtClean="0"/>
              <a:t>‹#›</a:t>
            </a:fld>
            <a:endParaRPr lang="en-GB"/>
          </a:p>
        </p:txBody>
      </p:sp>
    </p:spTree>
    <p:extLst>
      <p:ext uri="{BB962C8B-B14F-4D97-AF65-F5344CB8AC3E}">
        <p14:creationId xmlns:p14="http://schemas.microsoft.com/office/powerpoint/2010/main" val="1772087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A52788D-BCBA-43EE-B84E-8179A26734CD}"/>
              </a:ext>
            </a:extLst>
          </p:cNvPr>
          <p:cNvSpPr>
            <a:spLocks noGrp="1"/>
          </p:cNvSpPr>
          <p:nvPr>
            <p:ph type="title"/>
          </p:nvPr>
        </p:nvSpPr>
        <p:spPr/>
        <p:txBody>
          <a:bodyPr/>
          <a:lstStyle/>
          <a:p>
            <a:r>
              <a:rPr lang="ar-SA"/>
              <a:t>انقر لتحرير نمط عنوان الشكل الرئيسي</a:t>
            </a:r>
            <a:endParaRPr lang="en-GB"/>
          </a:p>
        </p:txBody>
      </p:sp>
      <p:sp>
        <p:nvSpPr>
          <p:cNvPr id="3" name="عنصر نائب للمحتوى 2">
            <a:extLst>
              <a:ext uri="{FF2B5EF4-FFF2-40B4-BE49-F238E27FC236}">
                <a16:creationId xmlns:a16="http://schemas.microsoft.com/office/drawing/2014/main" id="{A030C5D1-E32C-4E34-84B8-120F6B9B64DB}"/>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GB"/>
          </a:p>
        </p:txBody>
      </p:sp>
      <p:sp>
        <p:nvSpPr>
          <p:cNvPr id="4" name="عنصر نائب للمحتوى 3">
            <a:extLst>
              <a:ext uri="{FF2B5EF4-FFF2-40B4-BE49-F238E27FC236}">
                <a16:creationId xmlns:a16="http://schemas.microsoft.com/office/drawing/2014/main" id="{8502937E-B0D0-4DF7-B717-08AB8E8EAF18}"/>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GB"/>
          </a:p>
        </p:txBody>
      </p:sp>
      <p:sp>
        <p:nvSpPr>
          <p:cNvPr id="5" name="عنصر نائب للتاريخ 4">
            <a:extLst>
              <a:ext uri="{FF2B5EF4-FFF2-40B4-BE49-F238E27FC236}">
                <a16:creationId xmlns:a16="http://schemas.microsoft.com/office/drawing/2014/main" id="{5CBEF852-5C03-4035-A4EC-CCCCD8B44155}"/>
              </a:ext>
            </a:extLst>
          </p:cNvPr>
          <p:cNvSpPr>
            <a:spLocks noGrp="1"/>
          </p:cNvSpPr>
          <p:nvPr>
            <p:ph type="dt" sz="half" idx="10"/>
          </p:nvPr>
        </p:nvSpPr>
        <p:spPr/>
        <p:txBody>
          <a:bodyPr/>
          <a:lstStyle/>
          <a:p>
            <a:fld id="{04BFCF5A-B975-458C-A3CB-3DF67B23F587}" type="datetimeFigureOut">
              <a:rPr lang="en-GB" smtClean="0"/>
              <a:t>04/01/2021</a:t>
            </a:fld>
            <a:endParaRPr lang="en-GB"/>
          </a:p>
        </p:txBody>
      </p:sp>
      <p:sp>
        <p:nvSpPr>
          <p:cNvPr id="6" name="عنصر نائب للتذييل 5">
            <a:extLst>
              <a:ext uri="{FF2B5EF4-FFF2-40B4-BE49-F238E27FC236}">
                <a16:creationId xmlns:a16="http://schemas.microsoft.com/office/drawing/2014/main" id="{3252E125-2D46-4861-8B3B-496A3AC525B4}"/>
              </a:ext>
            </a:extLst>
          </p:cNvPr>
          <p:cNvSpPr>
            <a:spLocks noGrp="1"/>
          </p:cNvSpPr>
          <p:nvPr>
            <p:ph type="ftr" sz="quarter" idx="11"/>
          </p:nvPr>
        </p:nvSpPr>
        <p:spPr/>
        <p:txBody>
          <a:bodyPr/>
          <a:lstStyle/>
          <a:p>
            <a:endParaRPr lang="en-GB"/>
          </a:p>
        </p:txBody>
      </p:sp>
      <p:sp>
        <p:nvSpPr>
          <p:cNvPr id="7" name="عنصر نائب لرقم الشريحة 6">
            <a:extLst>
              <a:ext uri="{FF2B5EF4-FFF2-40B4-BE49-F238E27FC236}">
                <a16:creationId xmlns:a16="http://schemas.microsoft.com/office/drawing/2014/main" id="{71B5C8BF-B8D6-4C8A-B7D8-7F4B90A7F413}"/>
              </a:ext>
            </a:extLst>
          </p:cNvPr>
          <p:cNvSpPr>
            <a:spLocks noGrp="1"/>
          </p:cNvSpPr>
          <p:nvPr>
            <p:ph type="sldNum" sz="quarter" idx="12"/>
          </p:nvPr>
        </p:nvSpPr>
        <p:spPr/>
        <p:txBody>
          <a:bodyPr/>
          <a:lstStyle/>
          <a:p>
            <a:fld id="{05093F8B-DEF4-46F9-8A28-8DFE4DB8C813}" type="slidenum">
              <a:rPr lang="en-GB" smtClean="0"/>
              <a:t>‹#›</a:t>
            </a:fld>
            <a:endParaRPr lang="en-GB"/>
          </a:p>
        </p:txBody>
      </p:sp>
    </p:spTree>
    <p:extLst>
      <p:ext uri="{BB962C8B-B14F-4D97-AF65-F5344CB8AC3E}">
        <p14:creationId xmlns:p14="http://schemas.microsoft.com/office/powerpoint/2010/main" val="167365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E2DA690-73DF-4808-99B6-E86AC95AA342}"/>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endParaRPr lang="en-GB"/>
          </a:p>
        </p:txBody>
      </p:sp>
      <p:sp>
        <p:nvSpPr>
          <p:cNvPr id="3" name="عنصر نائب للنص 2">
            <a:extLst>
              <a:ext uri="{FF2B5EF4-FFF2-40B4-BE49-F238E27FC236}">
                <a16:creationId xmlns:a16="http://schemas.microsoft.com/office/drawing/2014/main" id="{29FAC46A-1502-4856-9590-F2F169A528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B67543F5-F04A-4884-92B3-83C067C1D0C7}"/>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GB"/>
          </a:p>
        </p:txBody>
      </p:sp>
      <p:sp>
        <p:nvSpPr>
          <p:cNvPr id="5" name="عنصر نائب للنص 4">
            <a:extLst>
              <a:ext uri="{FF2B5EF4-FFF2-40B4-BE49-F238E27FC236}">
                <a16:creationId xmlns:a16="http://schemas.microsoft.com/office/drawing/2014/main" id="{4E413327-B227-4C58-A817-7DC3EF3464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1E1811EF-B6F6-4E40-9666-F73CE33D3FB7}"/>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GB"/>
          </a:p>
        </p:txBody>
      </p:sp>
      <p:sp>
        <p:nvSpPr>
          <p:cNvPr id="7" name="عنصر نائب للتاريخ 6">
            <a:extLst>
              <a:ext uri="{FF2B5EF4-FFF2-40B4-BE49-F238E27FC236}">
                <a16:creationId xmlns:a16="http://schemas.microsoft.com/office/drawing/2014/main" id="{CDFFF6B0-CE24-4988-99CD-95A5E8E11016}"/>
              </a:ext>
            </a:extLst>
          </p:cNvPr>
          <p:cNvSpPr>
            <a:spLocks noGrp="1"/>
          </p:cNvSpPr>
          <p:nvPr>
            <p:ph type="dt" sz="half" idx="10"/>
          </p:nvPr>
        </p:nvSpPr>
        <p:spPr/>
        <p:txBody>
          <a:bodyPr/>
          <a:lstStyle/>
          <a:p>
            <a:fld id="{04BFCF5A-B975-458C-A3CB-3DF67B23F587}" type="datetimeFigureOut">
              <a:rPr lang="en-GB" smtClean="0"/>
              <a:t>04/01/2021</a:t>
            </a:fld>
            <a:endParaRPr lang="en-GB"/>
          </a:p>
        </p:txBody>
      </p:sp>
      <p:sp>
        <p:nvSpPr>
          <p:cNvPr id="8" name="عنصر نائب للتذييل 7">
            <a:extLst>
              <a:ext uri="{FF2B5EF4-FFF2-40B4-BE49-F238E27FC236}">
                <a16:creationId xmlns:a16="http://schemas.microsoft.com/office/drawing/2014/main" id="{BEA4722A-EDC5-4E81-BB92-53CD77A3ECA3}"/>
              </a:ext>
            </a:extLst>
          </p:cNvPr>
          <p:cNvSpPr>
            <a:spLocks noGrp="1"/>
          </p:cNvSpPr>
          <p:nvPr>
            <p:ph type="ftr" sz="quarter" idx="11"/>
          </p:nvPr>
        </p:nvSpPr>
        <p:spPr/>
        <p:txBody>
          <a:bodyPr/>
          <a:lstStyle/>
          <a:p>
            <a:endParaRPr lang="en-GB"/>
          </a:p>
        </p:txBody>
      </p:sp>
      <p:sp>
        <p:nvSpPr>
          <p:cNvPr id="9" name="عنصر نائب لرقم الشريحة 8">
            <a:extLst>
              <a:ext uri="{FF2B5EF4-FFF2-40B4-BE49-F238E27FC236}">
                <a16:creationId xmlns:a16="http://schemas.microsoft.com/office/drawing/2014/main" id="{7BECAF0D-C89D-4D20-AB4D-141F8CB7D383}"/>
              </a:ext>
            </a:extLst>
          </p:cNvPr>
          <p:cNvSpPr>
            <a:spLocks noGrp="1"/>
          </p:cNvSpPr>
          <p:nvPr>
            <p:ph type="sldNum" sz="quarter" idx="12"/>
          </p:nvPr>
        </p:nvSpPr>
        <p:spPr/>
        <p:txBody>
          <a:bodyPr/>
          <a:lstStyle/>
          <a:p>
            <a:fld id="{05093F8B-DEF4-46F9-8A28-8DFE4DB8C813}" type="slidenum">
              <a:rPr lang="en-GB" smtClean="0"/>
              <a:t>‹#›</a:t>
            </a:fld>
            <a:endParaRPr lang="en-GB"/>
          </a:p>
        </p:txBody>
      </p:sp>
    </p:spTree>
    <p:extLst>
      <p:ext uri="{BB962C8B-B14F-4D97-AF65-F5344CB8AC3E}">
        <p14:creationId xmlns:p14="http://schemas.microsoft.com/office/powerpoint/2010/main" val="2294699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04E4232-AE14-462D-8DD2-B615E7ADA726}"/>
              </a:ext>
            </a:extLst>
          </p:cNvPr>
          <p:cNvSpPr>
            <a:spLocks noGrp="1"/>
          </p:cNvSpPr>
          <p:nvPr>
            <p:ph type="title"/>
          </p:nvPr>
        </p:nvSpPr>
        <p:spPr/>
        <p:txBody>
          <a:bodyPr/>
          <a:lstStyle/>
          <a:p>
            <a:r>
              <a:rPr lang="ar-SA"/>
              <a:t>انقر لتحرير نمط عنوان الشكل الرئيسي</a:t>
            </a:r>
            <a:endParaRPr lang="en-GB"/>
          </a:p>
        </p:txBody>
      </p:sp>
      <p:sp>
        <p:nvSpPr>
          <p:cNvPr id="3" name="عنصر نائب للتاريخ 2">
            <a:extLst>
              <a:ext uri="{FF2B5EF4-FFF2-40B4-BE49-F238E27FC236}">
                <a16:creationId xmlns:a16="http://schemas.microsoft.com/office/drawing/2014/main" id="{9ABB82F2-F7C8-4807-8259-D5029F887EF6}"/>
              </a:ext>
            </a:extLst>
          </p:cNvPr>
          <p:cNvSpPr>
            <a:spLocks noGrp="1"/>
          </p:cNvSpPr>
          <p:nvPr>
            <p:ph type="dt" sz="half" idx="10"/>
          </p:nvPr>
        </p:nvSpPr>
        <p:spPr/>
        <p:txBody>
          <a:bodyPr/>
          <a:lstStyle/>
          <a:p>
            <a:fld id="{04BFCF5A-B975-458C-A3CB-3DF67B23F587}" type="datetimeFigureOut">
              <a:rPr lang="en-GB" smtClean="0"/>
              <a:t>04/01/2021</a:t>
            </a:fld>
            <a:endParaRPr lang="en-GB"/>
          </a:p>
        </p:txBody>
      </p:sp>
      <p:sp>
        <p:nvSpPr>
          <p:cNvPr id="4" name="عنصر نائب للتذييل 3">
            <a:extLst>
              <a:ext uri="{FF2B5EF4-FFF2-40B4-BE49-F238E27FC236}">
                <a16:creationId xmlns:a16="http://schemas.microsoft.com/office/drawing/2014/main" id="{56108DD2-EB0F-4A5D-8F7C-0614A878174D}"/>
              </a:ext>
            </a:extLst>
          </p:cNvPr>
          <p:cNvSpPr>
            <a:spLocks noGrp="1"/>
          </p:cNvSpPr>
          <p:nvPr>
            <p:ph type="ftr" sz="quarter" idx="11"/>
          </p:nvPr>
        </p:nvSpPr>
        <p:spPr/>
        <p:txBody>
          <a:bodyPr/>
          <a:lstStyle/>
          <a:p>
            <a:endParaRPr lang="en-GB"/>
          </a:p>
        </p:txBody>
      </p:sp>
      <p:sp>
        <p:nvSpPr>
          <p:cNvPr id="5" name="عنصر نائب لرقم الشريحة 4">
            <a:extLst>
              <a:ext uri="{FF2B5EF4-FFF2-40B4-BE49-F238E27FC236}">
                <a16:creationId xmlns:a16="http://schemas.microsoft.com/office/drawing/2014/main" id="{9E639728-08CC-4B94-8B8D-399524DE47F0}"/>
              </a:ext>
            </a:extLst>
          </p:cNvPr>
          <p:cNvSpPr>
            <a:spLocks noGrp="1"/>
          </p:cNvSpPr>
          <p:nvPr>
            <p:ph type="sldNum" sz="quarter" idx="12"/>
          </p:nvPr>
        </p:nvSpPr>
        <p:spPr/>
        <p:txBody>
          <a:bodyPr/>
          <a:lstStyle/>
          <a:p>
            <a:fld id="{05093F8B-DEF4-46F9-8A28-8DFE4DB8C813}" type="slidenum">
              <a:rPr lang="en-GB" smtClean="0"/>
              <a:t>‹#›</a:t>
            </a:fld>
            <a:endParaRPr lang="en-GB"/>
          </a:p>
        </p:txBody>
      </p:sp>
    </p:spTree>
    <p:extLst>
      <p:ext uri="{BB962C8B-B14F-4D97-AF65-F5344CB8AC3E}">
        <p14:creationId xmlns:p14="http://schemas.microsoft.com/office/powerpoint/2010/main" val="2238663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285EE20D-95D2-4D00-AC1C-FABF011C7040}"/>
              </a:ext>
            </a:extLst>
          </p:cNvPr>
          <p:cNvSpPr>
            <a:spLocks noGrp="1"/>
          </p:cNvSpPr>
          <p:nvPr>
            <p:ph type="dt" sz="half" idx="10"/>
          </p:nvPr>
        </p:nvSpPr>
        <p:spPr/>
        <p:txBody>
          <a:bodyPr/>
          <a:lstStyle/>
          <a:p>
            <a:fld id="{04BFCF5A-B975-458C-A3CB-3DF67B23F587}" type="datetimeFigureOut">
              <a:rPr lang="en-GB" smtClean="0"/>
              <a:t>04/01/2021</a:t>
            </a:fld>
            <a:endParaRPr lang="en-GB"/>
          </a:p>
        </p:txBody>
      </p:sp>
      <p:sp>
        <p:nvSpPr>
          <p:cNvPr id="3" name="عنصر نائب للتذييل 2">
            <a:extLst>
              <a:ext uri="{FF2B5EF4-FFF2-40B4-BE49-F238E27FC236}">
                <a16:creationId xmlns:a16="http://schemas.microsoft.com/office/drawing/2014/main" id="{6CC92E05-3FEA-4B08-9465-97212A259019}"/>
              </a:ext>
            </a:extLst>
          </p:cNvPr>
          <p:cNvSpPr>
            <a:spLocks noGrp="1"/>
          </p:cNvSpPr>
          <p:nvPr>
            <p:ph type="ftr" sz="quarter" idx="11"/>
          </p:nvPr>
        </p:nvSpPr>
        <p:spPr/>
        <p:txBody>
          <a:bodyPr/>
          <a:lstStyle/>
          <a:p>
            <a:endParaRPr lang="en-GB"/>
          </a:p>
        </p:txBody>
      </p:sp>
      <p:sp>
        <p:nvSpPr>
          <p:cNvPr id="4" name="عنصر نائب لرقم الشريحة 3">
            <a:extLst>
              <a:ext uri="{FF2B5EF4-FFF2-40B4-BE49-F238E27FC236}">
                <a16:creationId xmlns:a16="http://schemas.microsoft.com/office/drawing/2014/main" id="{A6822FEC-CA24-497C-8408-A428437814E4}"/>
              </a:ext>
            </a:extLst>
          </p:cNvPr>
          <p:cNvSpPr>
            <a:spLocks noGrp="1"/>
          </p:cNvSpPr>
          <p:nvPr>
            <p:ph type="sldNum" sz="quarter" idx="12"/>
          </p:nvPr>
        </p:nvSpPr>
        <p:spPr/>
        <p:txBody>
          <a:bodyPr/>
          <a:lstStyle/>
          <a:p>
            <a:fld id="{05093F8B-DEF4-46F9-8A28-8DFE4DB8C813}" type="slidenum">
              <a:rPr lang="en-GB" smtClean="0"/>
              <a:t>‹#›</a:t>
            </a:fld>
            <a:endParaRPr lang="en-GB"/>
          </a:p>
        </p:txBody>
      </p:sp>
    </p:spTree>
    <p:extLst>
      <p:ext uri="{BB962C8B-B14F-4D97-AF65-F5344CB8AC3E}">
        <p14:creationId xmlns:p14="http://schemas.microsoft.com/office/powerpoint/2010/main" val="2733832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2B5AAE8-36F2-4173-A0A7-F4E45628E53C}"/>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GB"/>
          </a:p>
        </p:txBody>
      </p:sp>
      <p:sp>
        <p:nvSpPr>
          <p:cNvPr id="3" name="عنصر نائب للمحتوى 2">
            <a:extLst>
              <a:ext uri="{FF2B5EF4-FFF2-40B4-BE49-F238E27FC236}">
                <a16:creationId xmlns:a16="http://schemas.microsoft.com/office/drawing/2014/main" id="{44AA7C03-5699-47DC-9CC9-E2C00341CF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GB"/>
          </a:p>
        </p:txBody>
      </p:sp>
      <p:sp>
        <p:nvSpPr>
          <p:cNvPr id="4" name="عنصر نائب للنص 3">
            <a:extLst>
              <a:ext uri="{FF2B5EF4-FFF2-40B4-BE49-F238E27FC236}">
                <a16:creationId xmlns:a16="http://schemas.microsoft.com/office/drawing/2014/main" id="{41CAABBD-D593-40AE-9038-87CA3D470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97FA0033-4AB3-4573-A0D4-BF0CF7B12F95}"/>
              </a:ext>
            </a:extLst>
          </p:cNvPr>
          <p:cNvSpPr>
            <a:spLocks noGrp="1"/>
          </p:cNvSpPr>
          <p:nvPr>
            <p:ph type="dt" sz="half" idx="10"/>
          </p:nvPr>
        </p:nvSpPr>
        <p:spPr/>
        <p:txBody>
          <a:bodyPr/>
          <a:lstStyle/>
          <a:p>
            <a:fld id="{04BFCF5A-B975-458C-A3CB-3DF67B23F587}" type="datetimeFigureOut">
              <a:rPr lang="en-GB" smtClean="0"/>
              <a:t>04/01/2021</a:t>
            </a:fld>
            <a:endParaRPr lang="en-GB"/>
          </a:p>
        </p:txBody>
      </p:sp>
      <p:sp>
        <p:nvSpPr>
          <p:cNvPr id="6" name="عنصر نائب للتذييل 5">
            <a:extLst>
              <a:ext uri="{FF2B5EF4-FFF2-40B4-BE49-F238E27FC236}">
                <a16:creationId xmlns:a16="http://schemas.microsoft.com/office/drawing/2014/main" id="{734E4039-F175-4255-B196-57CE86CEE30A}"/>
              </a:ext>
            </a:extLst>
          </p:cNvPr>
          <p:cNvSpPr>
            <a:spLocks noGrp="1"/>
          </p:cNvSpPr>
          <p:nvPr>
            <p:ph type="ftr" sz="quarter" idx="11"/>
          </p:nvPr>
        </p:nvSpPr>
        <p:spPr/>
        <p:txBody>
          <a:bodyPr/>
          <a:lstStyle/>
          <a:p>
            <a:endParaRPr lang="en-GB"/>
          </a:p>
        </p:txBody>
      </p:sp>
      <p:sp>
        <p:nvSpPr>
          <p:cNvPr id="7" name="عنصر نائب لرقم الشريحة 6">
            <a:extLst>
              <a:ext uri="{FF2B5EF4-FFF2-40B4-BE49-F238E27FC236}">
                <a16:creationId xmlns:a16="http://schemas.microsoft.com/office/drawing/2014/main" id="{1428384F-ED93-4BAB-9EC2-BBD43FB288AC}"/>
              </a:ext>
            </a:extLst>
          </p:cNvPr>
          <p:cNvSpPr>
            <a:spLocks noGrp="1"/>
          </p:cNvSpPr>
          <p:nvPr>
            <p:ph type="sldNum" sz="quarter" idx="12"/>
          </p:nvPr>
        </p:nvSpPr>
        <p:spPr/>
        <p:txBody>
          <a:bodyPr/>
          <a:lstStyle/>
          <a:p>
            <a:fld id="{05093F8B-DEF4-46F9-8A28-8DFE4DB8C813}" type="slidenum">
              <a:rPr lang="en-GB" smtClean="0"/>
              <a:t>‹#›</a:t>
            </a:fld>
            <a:endParaRPr lang="en-GB"/>
          </a:p>
        </p:txBody>
      </p:sp>
    </p:spTree>
    <p:extLst>
      <p:ext uri="{BB962C8B-B14F-4D97-AF65-F5344CB8AC3E}">
        <p14:creationId xmlns:p14="http://schemas.microsoft.com/office/powerpoint/2010/main" val="2926942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66C99BD-AA62-461E-934B-52E10B574910}"/>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GB"/>
          </a:p>
        </p:txBody>
      </p:sp>
      <p:sp>
        <p:nvSpPr>
          <p:cNvPr id="3" name="عنصر نائب للصورة 2">
            <a:extLst>
              <a:ext uri="{FF2B5EF4-FFF2-40B4-BE49-F238E27FC236}">
                <a16:creationId xmlns:a16="http://schemas.microsoft.com/office/drawing/2014/main" id="{09DBA453-2543-48FB-ABC6-022360555D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عنصر نائب للنص 3">
            <a:extLst>
              <a:ext uri="{FF2B5EF4-FFF2-40B4-BE49-F238E27FC236}">
                <a16:creationId xmlns:a16="http://schemas.microsoft.com/office/drawing/2014/main" id="{04FF02B8-F5BC-436C-982A-58E2D56980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20D2E411-3324-4196-84B5-576F0EBD35D4}"/>
              </a:ext>
            </a:extLst>
          </p:cNvPr>
          <p:cNvSpPr>
            <a:spLocks noGrp="1"/>
          </p:cNvSpPr>
          <p:nvPr>
            <p:ph type="dt" sz="half" idx="10"/>
          </p:nvPr>
        </p:nvSpPr>
        <p:spPr/>
        <p:txBody>
          <a:bodyPr/>
          <a:lstStyle/>
          <a:p>
            <a:fld id="{04BFCF5A-B975-458C-A3CB-3DF67B23F587}" type="datetimeFigureOut">
              <a:rPr lang="en-GB" smtClean="0"/>
              <a:t>04/01/2021</a:t>
            </a:fld>
            <a:endParaRPr lang="en-GB"/>
          </a:p>
        </p:txBody>
      </p:sp>
      <p:sp>
        <p:nvSpPr>
          <p:cNvPr id="6" name="عنصر نائب للتذييل 5">
            <a:extLst>
              <a:ext uri="{FF2B5EF4-FFF2-40B4-BE49-F238E27FC236}">
                <a16:creationId xmlns:a16="http://schemas.microsoft.com/office/drawing/2014/main" id="{0C661E12-58B9-414C-8643-CC1C249CA4FD}"/>
              </a:ext>
            </a:extLst>
          </p:cNvPr>
          <p:cNvSpPr>
            <a:spLocks noGrp="1"/>
          </p:cNvSpPr>
          <p:nvPr>
            <p:ph type="ftr" sz="quarter" idx="11"/>
          </p:nvPr>
        </p:nvSpPr>
        <p:spPr/>
        <p:txBody>
          <a:bodyPr/>
          <a:lstStyle/>
          <a:p>
            <a:endParaRPr lang="en-GB"/>
          </a:p>
        </p:txBody>
      </p:sp>
      <p:sp>
        <p:nvSpPr>
          <p:cNvPr id="7" name="عنصر نائب لرقم الشريحة 6">
            <a:extLst>
              <a:ext uri="{FF2B5EF4-FFF2-40B4-BE49-F238E27FC236}">
                <a16:creationId xmlns:a16="http://schemas.microsoft.com/office/drawing/2014/main" id="{C0510FCE-4F62-4FAB-BD48-7C31A324CDF6}"/>
              </a:ext>
            </a:extLst>
          </p:cNvPr>
          <p:cNvSpPr>
            <a:spLocks noGrp="1"/>
          </p:cNvSpPr>
          <p:nvPr>
            <p:ph type="sldNum" sz="quarter" idx="12"/>
          </p:nvPr>
        </p:nvSpPr>
        <p:spPr/>
        <p:txBody>
          <a:bodyPr/>
          <a:lstStyle/>
          <a:p>
            <a:fld id="{05093F8B-DEF4-46F9-8A28-8DFE4DB8C813}" type="slidenum">
              <a:rPr lang="en-GB" smtClean="0"/>
              <a:t>‹#›</a:t>
            </a:fld>
            <a:endParaRPr lang="en-GB"/>
          </a:p>
        </p:txBody>
      </p:sp>
    </p:spTree>
    <p:extLst>
      <p:ext uri="{BB962C8B-B14F-4D97-AF65-F5344CB8AC3E}">
        <p14:creationId xmlns:p14="http://schemas.microsoft.com/office/powerpoint/2010/main" val="1658955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F142C9F0-76D8-4707-8F02-1CA947609D59}"/>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endParaRPr lang="en-GB"/>
          </a:p>
        </p:txBody>
      </p:sp>
      <p:sp>
        <p:nvSpPr>
          <p:cNvPr id="3" name="عنصر نائب للنص 2">
            <a:extLst>
              <a:ext uri="{FF2B5EF4-FFF2-40B4-BE49-F238E27FC236}">
                <a16:creationId xmlns:a16="http://schemas.microsoft.com/office/drawing/2014/main" id="{9DCF22CF-3541-4282-9697-E267511F76F4}"/>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GB"/>
          </a:p>
        </p:txBody>
      </p:sp>
      <p:sp>
        <p:nvSpPr>
          <p:cNvPr id="4" name="عنصر نائب للتاريخ 3">
            <a:extLst>
              <a:ext uri="{FF2B5EF4-FFF2-40B4-BE49-F238E27FC236}">
                <a16:creationId xmlns:a16="http://schemas.microsoft.com/office/drawing/2014/main" id="{434D6C1F-1EB1-4188-A03A-B9B5D25FE22B}"/>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4BFCF5A-B975-458C-A3CB-3DF67B23F587}" type="datetimeFigureOut">
              <a:rPr lang="en-GB" smtClean="0"/>
              <a:t>04/01/2021</a:t>
            </a:fld>
            <a:endParaRPr lang="en-GB"/>
          </a:p>
        </p:txBody>
      </p:sp>
      <p:sp>
        <p:nvSpPr>
          <p:cNvPr id="5" name="عنصر نائب للتذييل 4">
            <a:extLst>
              <a:ext uri="{FF2B5EF4-FFF2-40B4-BE49-F238E27FC236}">
                <a16:creationId xmlns:a16="http://schemas.microsoft.com/office/drawing/2014/main" id="{CE805AF9-6A0B-48CB-8EFA-D8AE009E07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GB"/>
          </a:p>
        </p:txBody>
      </p:sp>
      <p:sp>
        <p:nvSpPr>
          <p:cNvPr id="6" name="عنصر نائب لرقم الشريحة 5">
            <a:extLst>
              <a:ext uri="{FF2B5EF4-FFF2-40B4-BE49-F238E27FC236}">
                <a16:creationId xmlns:a16="http://schemas.microsoft.com/office/drawing/2014/main" id="{E9443E94-AD60-4B53-A197-31BE6B0DF222}"/>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05093F8B-DEF4-46F9-8A28-8DFE4DB8C813}" type="slidenum">
              <a:rPr lang="en-GB" smtClean="0"/>
              <a:t>‹#›</a:t>
            </a:fld>
            <a:endParaRPr lang="en-GB"/>
          </a:p>
        </p:txBody>
      </p:sp>
    </p:spTree>
    <p:extLst>
      <p:ext uri="{BB962C8B-B14F-4D97-AF65-F5344CB8AC3E}">
        <p14:creationId xmlns:p14="http://schemas.microsoft.com/office/powerpoint/2010/main" val="305115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mailto:https://codeforces.com/group/c3FDl9EUi9/contest/263096/problem/G" TargetMode="External"/><Relationship Id="rId2" Type="http://schemas.openxmlformats.org/officeDocument/2006/relationships/image" Target="../media/image21.jf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عنوان فرعي 2">
            <a:extLst>
              <a:ext uri="{FF2B5EF4-FFF2-40B4-BE49-F238E27FC236}">
                <a16:creationId xmlns:a16="http://schemas.microsoft.com/office/drawing/2014/main" id="{42DC03FC-153B-4AE5-8CF8-929C09BB1A05}"/>
              </a:ext>
            </a:extLst>
          </p:cNvPr>
          <p:cNvSpPr>
            <a:spLocks noGrp="1"/>
          </p:cNvSpPr>
          <p:nvPr>
            <p:ph type="subTitle" idx="1"/>
          </p:nvPr>
        </p:nvSpPr>
        <p:spPr>
          <a:xfrm>
            <a:off x="1330960" y="6121718"/>
            <a:ext cx="9144000" cy="1655762"/>
          </a:xfrm>
        </p:spPr>
        <p:txBody>
          <a:bodyPr>
            <a:normAutofit/>
          </a:bodyPr>
          <a:lstStyle/>
          <a:p>
            <a:r>
              <a:rPr lang="en-GB" sz="3600" dirty="0"/>
              <a:t>Juniors Level 1</a:t>
            </a:r>
          </a:p>
        </p:txBody>
      </p:sp>
      <p:pic>
        <p:nvPicPr>
          <p:cNvPr id="5122" name="Picture 2" descr="A close up of an umbrella&#10;&#10;Description automatically generated">
            <a:extLst>
              <a:ext uri="{FF2B5EF4-FFF2-40B4-BE49-F238E27FC236}">
                <a16:creationId xmlns:a16="http://schemas.microsoft.com/office/drawing/2014/main" id="{E884BCFE-280D-486E-AE2C-7E2753ED7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3200" y="354275"/>
            <a:ext cx="3922395" cy="5767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516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204333" y="274972"/>
            <a:ext cx="11149468" cy="150587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79350" numCol="1" anchor="ctr" anchorCtr="0" compatLnSpc="1">
            <a:prstTxWarp prst="textNoShape">
              <a:avLst/>
            </a:prstTxWarp>
            <a:spAutoFit/>
          </a:bodyPr>
          <a:lstStyle/>
          <a:p>
            <a:pPr marL="457200" lvl="0" indent="-457200" algn="l" rtl="0">
              <a:buFont typeface="Wingdings" panose="05000000000000000000" pitchFamily="2" charset="2"/>
              <a:buChar char="v"/>
            </a:pPr>
            <a:r>
              <a:rPr lang="en-US" altLang="en-US" sz="3200" b="1" dirty="0">
                <a:latin typeface="+mn-lt"/>
              </a:rPr>
              <a:t>Member Functions of Vector</a:t>
            </a:r>
            <a:br>
              <a:rPr lang="en-US" altLang="en-US" sz="3200" b="1" dirty="0">
                <a:latin typeface="+mn-lt"/>
              </a:rPr>
            </a:br>
            <a:br>
              <a:rPr lang="en-US" altLang="en-US" sz="3200" b="1" dirty="0">
                <a:latin typeface="+mn-lt"/>
              </a:rPr>
            </a:br>
            <a:endParaRPr lang="en-US" altLang="en-US" sz="3200" b="1" dirty="0">
              <a:latin typeface="+mn-lt"/>
            </a:endParaRPr>
          </a:p>
        </p:txBody>
      </p:sp>
      <p:sp>
        <p:nvSpPr>
          <p:cNvPr id="3" name="عنصر نائب للمحتوى 2">
            <a:extLst>
              <a:ext uri="{FF2B5EF4-FFF2-40B4-BE49-F238E27FC236}">
                <a16:creationId xmlns:a16="http://schemas.microsoft.com/office/drawing/2014/main" id="{E3D786BA-AB5D-4C2C-9500-DBFC38AA2030}"/>
              </a:ext>
            </a:extLst>
          </p:cNvPr>
          <p:cNvSpPr>
            <a:spLocks noGrp="1"/>
          </p:cNvSpPr>
          <p:nvPr>
            <p:ph idx="1"/>
          </p:nvPr>
        </p:nvSpPr>
        <p:spPr>
          <a:xfrm>
            <a:off x="142648" y="1507253"/>
            <a:ext cx="12049352" cy="4669710"/>
          </a:xfrm>
        </p:spPr>
        <p:txBody>
          <a:bodyPr/>
          <a:lstStyle/>
          <a:p>
            <a:pPr algn="l" rtl="0"/>
            <a:r>
              <a:rPr lang="en-GB" dirty="0">
                <a:solidFill>
                  <a:srgbClr val="FF0000"/>
                </a:solidFill>
              </a:rPr>
              <a:t>insert</a:t>
            </a:r>
            <a:r>
              <a:rPr lang="en-GB" dirty="0"/>
              <a:t> function</a:t>
            </a:r>
          </a:p>
        </p:txBody>
      </p:sp>
      <p:pic>
        <p:nvPicPr>
          <p:cNvPr id="5" name="صورة 4">
            <a:extLst>
              <a:ext uri="{FF2B5EF4-FFF2-40B4-BE49-F238E27FC236}">
                <a16:creationId xmlns:a16="http://schemas.microsoft.com/office/drawing/2014/main" id="{9C9CCDAD-36D0-4ABE-B840-380113496E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4987" y="1780842"/>
            <a:ext cx="6942786" cy="4721602"/>
          </a:xfrm>
          <a:prstGeom prst="rect">
            <a:avLst/>
          </a:prstGeom>
        </p:spPr>
      </p:pic>
    </p:spTree>
    <p:extLst>
      <p:ext uri="{BB962C8B-B14F-4D97-AF65-F5344CB8AC3E}">
        <p14:creationId xmlns:p14="http://schemas.microsoft.com/office/powerpoint/2010/main" val="4276272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204333" y="274972"/>
            <a:ext cx="11149468" cy="150587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79350" numCol="1" anchor="ctr" anchorCtr="0" compatLnSpc="1">
            <a:prstTxWarp prst="textNoShape">
              <a:avLst/>
            </a:prstTxWarp>
            <a:spAutoFit/>
          </a:bodyPr>
          <a:lstStyle/>
          <a:p>
            <a:pPr marL="457200" lvl="0" indent="-457200" algn="l" rtl="0">
              <a:buFont typeface="Wingdings" panose="05000000000000000000" pitchFamily="2" charset="2"/>
              <a:buChar char="v"/>
            </a:pPr>
            <a:r>
              <a:rPr lang="en-US" altLang="en-US" sz="3200" b="1" dirty="0">
                <a:latin typeface="+mn-lt"/>
              </a:rPr>
              <a:t>Member Functions of Vector</a:t>
            </a:r>
            <a:br>
              <a:rPr lang="en-US" altLang="en-US" sz="3200" b="1" dirty="0">
                <a:latin typeface="+mn-lt"/>
              </a:rPr>
            </a:br>
            <a:br>
              <a:rPr lang="en-US" altLang="en-US" sz="3200" b="1" dirty="0">
                <a:latin typeface="+mn-lt"/>
              </a:rPr>
            </a:br>
            <a:endParaRPr lang="en-US" altLang="en-US" sz="3200" b="1" dirty="0">
              <a:latin typeface="+mn-lt"/>
            </a:endParaRPr>
          </a:p>
        </p:txBody>
      </p:sp>
      <p:sp>
        <p:nvSpPr>
          <p:cNvPr id="3" name="عنصر نائب للمحتوى 2">
            <a:extLst>
              <a:ext uri="{FF2B5EF4-FFF2-40B4-BE49-F238E27FC236}">
                <a16:creationId xmlns:a16="http://schemas.microsoft.com/office/drawing/2014/main" id="{E3D786BA-AB5D-4C2C-9500-DBFC38AA2030}"/>
              </a:ext>
            </a:extLst>
          </p:cNvPr>
          <p:cNvSpPr>
            <a:spLocks noGrp="1"/>
          </p:cNvSpPr>
          <p:nvPr>
            <p:ph idx="1"/>
          </p:nvPr>
        </p:nvSpPr>
        <p:spPr>
          <a:xfrm>
            <a:off x="142648" y="1507253"/>
            <a:ext cx="12049352" cy="4669710"/>
          </a:xfrm>
        </p:spPr>
        <p:txBody>
          <a:bodyPr/>
          <a:lstStyle/>
          <a:p>
            <a:pPr algn="l" rtl="0"/>
            <a:r>
              <a:rPr lang="en-GB" dirty="0" err="1">
                <a:solidFill>
                  <a:srgbClr val="FF0000"/>
                </a:solidFill>
              </a:rPr>
              <a:t>pop_back</a:t>
            </a:r>
            <a:r>
              <a:rPr lang="en-GB" dirty="0"/>
              <a:t> function</a:t>
            </a:r>
          </a:p>
        </p:txBody>
      </p:sp>
      <p:pic>
        <p:nvPicPr>
          <p:cNvPr id="6" name="صورة 5">
            <a:extLst>
              <a:ext uri="{FF2B5EF4-FFF2-40B4-BE49-F238E27FC236}">
                <a16:creationId xmlns:a16="http://schemas.microsoft.com/office/drawing/2014/main" id="{26C4C09D-D408-407F-9C34-7FEBBE408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48" y="2131052"/>
            <a:ext cx="4248150" cy="1847850"/>
          </a:xfrm>
          <a:prstGeom prst="rect">
            <a:avLst/>
          </a:prstGeom>
        </p:spPr>
      </p:pic>
      <p:pic>
        <p:nvPicPr>
          <p:cNvPr id="10" name="صورة 9">
            <a:extLst>
              <a:ext uri="{FF2B5EF4-FFF2-40B4-BE49-F238E27FC236}">
                <a16:creationId xmlns:a16="http://schemas.microsoft.com/office/drawing/2014/main" id="{13C2B19A-0A61-4DEA-89E5-C23258CD19F8}"/>
              </a:ext>
            </a:extLst>
          </p:cNvPr>
          <p:cNvPicPr>
            <a:picLocks noChangeAspect="1"/>
          </p:cNvPicPr>
          <p:nvPr/>
        </p:nvPicPr>
        <p:blipFill>
          <a:blip r:embed="rId3"/>
          <a:stretch>
            <a:fillRect/>
          </a:stretch>
        </p:blipFill>
        <p:spPr>
          <a:xfrm>
            <a:off x="4552427" y="1888161"/>
            <a:ext cx="7621046" cy="3704676"/>
          </a:xfrm>
          <a:prstGeom prst="rect">
            <a:avLst/>
          </a:prstGeom>
        </p:spPr>
      </p:pic>
    </p:spTree>
    <p:extLst>
      <p:ext uri="{BB962C8B-B14F-4D97-AF65-F5344CB8AC3E}">
        <p14:creationId xmlns:p14="http://schemas.microsoft.com/office/powerpoint/2010/main" val="1473499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204333" y="274972"/>
            <a:ext cx="11149468" cy="150587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79350" numCol="1" anchor="ctr" anchorCtr="0" compatLnSpc="1">
            <a:prstTxWarp prst="textNoShape">
              <a:avLst/>
            </a:prstTxWarp>
            <a:spAutoFit/>
          </a:bodyPr>
          <a:lstStyle/>
          <a:p>
            <a:pPr marL="457200" lvl="0" indent="-457200" algn="l" rtl="0">
              <a:buFont typeface="Wingdings" panose="05000000000000000000" pitchFamily="2" charset="2"/>
              <a:buChar char="v"/>
            </a:pPr>
            <a:r>
              <a:rPr lang="en-US" altLang="en-US" sz="3200" b="1" dirty="0">
                <a:latin typeface="+mn-lt"/>
              </a:rPr>
              <a:t>Member Functions of Vector</a:t>
            </a:r>
            <a:br>
              <a:rPr lang="en-US" altLang="en-US" sz="3200" b="1" dirty="0">
                <a:latin typeface="+mn-lt"/>
              </a:rPr>
            </a:br>
            <a:br>
              <a:rPr lang="en-US" altLang="en-US" sz="3200" b="1" dirty="0">
                <a:latin typeface="+mn-lt"/>
              </a:rPr>
            </a:br>
            <a:endParaRPr lang="en-US" altLang="en-US" sz="3200" b="1" dirty="0">
              <a:latin typeface="+mn-lt"/>
            </a:endParaRPr>
          </a:p>
        </p:txBody>
      </p:sp>
      <p:sp>
        <p:nvSpPr>
          <p:cNvPr id="3" name="عنصر نائب للمحتوى 2">
            <a:extLst>
              <a:ext uri="{FF2B5EF4-FFF2-40B4-BE49-F238E27FC236}">
                <a16:creationId xmlns:a16="http://schemas.microsoft.com/office/drawing/2014/main" id="{E3D786BA-AB5D-4C2C-9500-DBFC38AA2030}"/>
              </a:ext>
            </a:extLst>
          </p:cNvPr>
          <p:cNvSpPr>
            <a:spLocks noGrp="1"/>
          </p:cNvSpPr>
          <p:nvPr>
            <p:ph idx="1"/>
          </p:nvPr>
        </p:nvSpPr>
        <p:spPr>
          <a:xfrm>
            <a:off x="142648" y="1507253"/>
            <a:ext cx="12049352" cy="4669710"/>
          </a:xfrm>
        </p:spPr>
        <p:txBody>
          <a:bodyPr/>
          <a:lstStyle/>
          <a:p>
            <a:pPr algn="l" rtl="0"/>
            <a:r>
              <a:rPr lang="en-GB" dirty="0">
                <a:solidFill>
                  <a:srgbClr val="FF0000"/>
                </a:solidFill>
              </a:rPr>
              <a:t>erase</a:t>
            </a:r>
            <a:r>
              <a:rPr lang="en-GB" dirty="0"/>
              <a:t> function</a:t>
            </a:r>
          </a:p>
          <a:p>
            <a:pPr algn="l" rtl="0"/>
            <a:r>
              <a:rPr lang="en-GB" dirty="0">
                <a:solidFill>
                  <a:srgbClr val="FF0000"/>
                </a:solidFill>
              </a:rPr>
              <a:t>resize</a:t>
            </a:r>
            <a:r>
              <a:rPr lang="en-GB" dirty="0"/>
              <a:t> function</a:t>
            </a:r>
          </a:p>
          <a:p>
            <a:pPr algn="l" rtl="0"/>
            <a:r>
              <a:rPr lang="en-GB" dirty="0">
                <a:solidFill>
                  <a:srgbClr val="FF0000"/>
                </a:solidFill>
              </a:rPr>
              <a:t>clear</a:t>
            </a:r>
            <a:r>
              <a:rPr lang="en-GB" dirty="0"/>
              <a:t> function</a:t>
            </a:r>
          </a:p>
          <a:p>
            <a:pPr algn="l" rtl="0"/>
            <a:r>
              <a:rPr lang="en-GB" dirty="0">
                <a:solidFill>
                  <a:srgbClr val="FF0000"/>
                </a:solidFill>
              </a:rPr>
              <a:t>size</a:t>
            </a:r>
            <a:r>
              <a:rPr lang="en-GB" dirty="0"/>
              <a:t> function</a:t>
            </a:r>
          </a:p>
          <a:p>
            <a:pPr algn="l" rtl="0"/>
            <a:r>
              <a:rPr lang="en-GB" dirty="0">
                <a:solidFill>
                  <a:srgbClr val="FF0000"/>
                </a:solidFill>
              </a:rPr>
              <a:t>empty</a:t>
            </a:r>
            <a:r>
              <a:rPr lang="en-GB" dirty="0"/>
              <a:t> function</a:t>
            </a:r>
          </a:p>
          <a:p>
            <a:pPr algn="l" rtl="0"/>
            <a:r>
              <a:rPr lang="en-GB" dirty="0">
                <a:solidFill>
                  <a:srgbClr val="FF0000"/>
                </a:solidFill>
              </a:rPr>
              <a:t>front</a:t>
            </a:r>
            <a:r>
              <a:rPr lang="en-GB" dirty="0"/>
              <a:t> and back functions</a:t>
            </a:r>
          </a:p>
          <a:p>
            <a:pPr algn="l" rtl="0"/>
            <a:r>
              <a:rPr lang="en-GB" dirty="0"/>
              <a:t>Etc.. </a:t>
            </a:r>
            <a:r>
              <a:rPr lang="en-GB" dirty="0">
                <a:solidFill>
                  <a:srgbClr val="0070C0"/>
                </a:solidFill>
              </a:rPr>
              <a:t>http://www.cplusplus.com/reference/vector/vector/</a:t>
            </a:r>
          </a:p>
        </p:txBody>
      </p:sp>
    </p:spTree>
    <p:extLst>
      <p:ext uri="{BB962C8B-B14F-4D97-AF65-F5344CB8AC3E}">
        <p14:creationId xmlns:p14="http://schemas.microsoft.com/office/powerpoint/2010/main" val="3275537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93493"/>
            <a:ext cx="4515019" cy="106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3200" b="1" i="0" u="none" strike="noStrike" cap="none" normalizeH="0" baseline="0" dirty="0">
                <a:ln>
                  <a:noFill/>
                </a:ln>
                <a:solidFill>
                  <a:srgbClr val="FF0000"/>
                </a:solidFill>
                <a:effectLst/>
                <a:latin typeface="+mn-lt"/>
              </a:rPr>
              <a:t>QUEUE</a:t>
            </a:r>
            <a:r>
              <a:rPr kumimoji="0" lang="en-US" altLang="en-US" sz="3200" b="1" i="0" u="none" strike="noStrike" cap="none" normalizeH="0" baseline="0" dirty="0">
                <a:ln>
                  <a:noFill/>
                </a:ln>
                <a:solidFill>
                  <a:srgbClr val="333333"/>
                </a:solidFill>
                <a:effectLst/>
                <a:latin typeface="+mn-lt"/>
              </a:rPr>
              <a:t> Container in STL</a:t>
            </a:r>
            <a:br>
              <a:rPr kumimoji="0" lang="en-US" altLang="en-US" sz="3200" b="1" i="0" u="none" strike="noStrike" cap="none" normalizeH="0" baseline="0" dirty="0">
                <a:ln>
                  <a:noFill/>
                </a:ln>
                <a:solidFill>
                  <a:srgbClr val="333333"/>
                </a:solidFill>
                <a:effectLst/>
                <a:latin typeface="+mn-lt"/>
              </a:rPr>
            </a:b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عنصر نائب للمحتوى 2">
            <a:extLst>
              <a:ext uri="{FF2B5EF4-FFF2-40B4-BE49-F238E27FC236}">
                <a16:creationId xmlns:a16="http://schemas.microsoft.com/office/drawing/2014/main" id="{E8BC9361-08B7-4A4A-BB56-19BDF3B87F9F}"/>
              </a:ext>
            </a:extLst>
          </p:cNvPr>
          <p:cNvSpPr>
            <a:spLocks noGrp="1"/>
          </p:cNvSpPr>
          <p:nvPr>
            <p:ph idx="1"/>
          </p:nvPr>
        </p:nvSpPr>
        <p:spPr/>
        <p:txBody>
          <a:bodyPr>
            <a:normAutofit/>
          </a:bodyPr>
          <a:lstStyle/>
          <a:p>
            <a:r>
              <a:rPr lang="ar-EG" sz="3200" b="1" dirty="0"/>
              <a:t>عارف طابور العيش ؟!!</a:t>
            </a:r>
            <a:endParaRPr lang="en-GB" sz="3200" b="1" dirty="0"/>
          </a:p>
        </p:txBody>
      </p:sp>
      <p:pic>
        <p:nvPicPr>
          <p:cNvPr id="9" name="صورة 8">
            <a:extLst>
              <a:ext uri="{FF2B5EF4-FFF2-40B4-BE49-F238E27FC236}">
                <a16:creationId xmlns:a16="http://schemas.microsoft.com/office/drawing/2014/main" id="{42249138-26DD-4EA3-BF5B-BCB3F8461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395" y="2312929"/>
            <a:ext cx="7670242" cy="4306292"/>
          </a:xfrm>
          <a:prstGeom prst="rect">
            <a:avLst/>
          </a:prstGeom>
        </p:spPr>
      </p:pic>
    </p:spTree>
    <p:extLst>
      <p:ext uri="{BB962C8B-B14F-4D97-AF65-F5344CB8AC3E}">
        <p14:creationId xmlns:p14="http://schemas.microsoft.com/office/powerpoint/2010/main" val="4064952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93493"/>
            <a:ext cx="4515019" cy="106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3200" b="1" i="0" u="none" strike="noStrike" cap="none" normalizeH="0" baseline="0" dirty="0">
                <a:ln>
                  <a:noFill/>
                </a:ln>
                <a:solidFill>
                  <a:srgbClr val="333333"/>
                </a:solidFill>
                <a:effectLst/>
                <a:latin typeface="+mn-lt"/>
              </a:rPr>
              <a:t>QUEUE Container in STL</a:t>
            </a:r>
            <a:br>
              <a:rPr kumimoji="0" lang="en-US" altLang="en-US" sz="3200" b="1" i="0" u="none" strike="noStrike" cap="none" normalizeH="0" baseline="0" dirty="0">
                <a:ln>
                  <a:noFill/>
                </a:ln>
                <a:solidFill>
                  <a:srgbClr val="333333"/>
                </a:solidFill>
                <a:effectLst/>
                <a:latin typeface="+mn-lt"/>
              </a:rPr>
            </a:b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عنصر نائب للمحتوى 7">
            <a:extLst>
              <a:ext uri="{FF2B5EF4-FFF2-40B4-BE49-F238E27FC236}">
                <a16:creationId xmlns:a16="http://schemas.microsoft.com/office/drawing/2014/main" id="{DEE34D9B-E693-43C4-B804-C532F27A04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71885"/>
            <a:ext cx="5672369" cy="4351338"/>
          </a:xfrm>
        </p:spPr>
      </p:pic>
      <p:sp>
        <p:nvSpPr>
          <p:cNvPr id="11" name="مربع نص 10">
            <a:extLst>
              <a:ext uri="{FF2B5EF4-FFF2-40B4-BE49-F238E27FC236}">
                <a16:creationId xmlns:a16="http://schemas.microsoft.com/office/drawing/2014/main" id="{1B82510C-ECE3-4205-96C5-2D59F0F93C26}"/>
              </a:ext>
            </a:extLst>
          </p:cNvPr>
          <p:cNvSpPr txBox="1"/>
          <p:nvPr/>
        </p:nvSpPr>
        <p:spPr>
          <a:xfrm>
            <a:off x="7164475" y="1471885"/>
            <a:ext cx="4592096" cy="4078039"/>
          </a:xfrm>
          <a:prstGeom prst="rect">
            <a:avLst/>
          </a:prstGeom>
          <a:noFill/>
        </p:spPr>
        <p:txBody>
          <a:bodyPr wrap="square" rtlCol="0">
            <a:spAutoFit/>
          </a:bodyPr>
          <a:lstStyle/>
          <a:p>
            <a:pPr algn="l" rtl="0" fontAlgn="base">
              <a:spcBef>
                <a:spcPts val="0"/>
              </a:spcBef>
              <a:spcAft>
                <a:spcPts val="0"/>
              </a:spcAft>
              <a:buFont typeface="Arial" panose="020B0604020202020204" pitchFamily="34" charset="0"/>
              <a:buChar char="•"/>
            </a:pPr>
            <a:r>
              <a:rPr lang="en-GB" sz="2800" b="0" i="1" u="none" strike="noStrike" dirty="0">
                <a:solidFill>
                  <a:srgbClr val="000000"/>
                </a:solidFill>
                <a:effectLst/>
                <a:latin typeface="Calibri" panose="020F0502020204030204" pitchFamily="34" charset="0"/>
              </a:rPr>
              <a:t>declaration</a:t>
            </a:r>
            <a:endParaRPr lang="en-GB" sz="2800" b="0" i="1" u="none" strike="noStrike" dirty="0">
              <a:solidFill>
                <a:srgbClr val="000000"/>
              </a:solidFill>
              <a:effectLst/>
              <a:latin typeface="Arial" panose="020B0604020202020204" pitchFamily="34" charset="0"/>
            </a:endParaRPr>
          </a:p>
          <a:p>
            <a:pPr algn="l" rtl="0" fontAlgn="base">
              <a:spcBef>
                <a:spcPts val="640"/>
              </a:spcBef>
              <a:spcAft>
                <a:spcPts val="0"/>
              </a:spcAft>
              <a:buFont typeface="Arial" panose="020B0604020202020204" pitchFamily="34" charset="0"/>
              <a:buChar char="•"/>
            </a:pPr>
            <a:r>
              <a:rPr lang="en-GB" sz="2800" b="0" i="1" u="none" strike="noStrike" dirty="0">
                <a:solidFill>
                  <a:srgbClr val="000000"/>
                </a:solidFill>
                <a:effectLst/>
                <a:latin typeface="Calibri" panose="020F0502020204030204" pitchFamily="34" charset="0"/>
              </a:rPr>
              <a:t>push</a:t>
            </a:r>
            <a:endParaRPr lang="en-GB" sz="2800" b="0" i="1" u="none" strike="noStrike" dirty="0">
              <a:solidFill>
                <a:srgbClr val="000000"/>
              </a:solidFill>
              <a:effectLst/>
              <a:latin typeface="Arial" panose="020B0604020202020204" pitchFamily="34" charset="0"/>
            </a:endParaRPr>
          </a:p>
          <a:p>
            <a:pPr algn="l" rtl="0" fontAlgn="base">
              <a:spcBef>
                <a:spcPts val="640"/>
              </a:spcBef>
              <a:spcAft>
                <a:spcPts val="0"/>
              </a:spcAft>
              <a:buFont typeface="Arial" panose="020B0604020202020204" pitchFamily="34" charset="0"/>
              <a:buChar char="•"/>
            </a:pPr>
            <a:r>
              <a:rPr lang="en-GB" sz="2800" b="0" i="1" u="none" strike="noStrike" dirty="0">
                <a:solidFill>
                  <a:srgbClr val="000000"/>
                </a:solidFill>
                <a:effectLst/>
                <a:latin typeface="Calibri" panose="020F0502020204030204" pitchFamily="34" charset="0"/>
              </a:rPr>
              <a:t>pop</a:t>
            </a:r>
            <a:endParaRPr lang="en-GB" sz="2800" b="0" i="1" u="none" strike="noStrike" dirty="0">
              <a:solidFill>
                <a:srgbClr val="000000"/>
              </a:solidFill>
              <a:effectLst/>
              <a:latin typeface="Arial" panose="020B0604020202020204" pitchFamily="34" charset="0"/>
            </a:endParaRPr>
          </a:p>
          <a:p>
            <a:pPr algn="l" rtl="0" fontAlgn="base">
              <a:spcBef>
                <a:spcPts val="640"/>
              </a:spcBef>
              <a:spcAft>
                <a:spcPts val="0"/>
              </a:spcAft>
              <a:buFont typeface="Arial" panose="020B0604020202020204" pitchFamily="34" charset="0"/>
              <a:buChar char="•"/>
            </a:pPr>
            <a:r>
              <a:rPr lang="en-GB" sz="2800" b="0" i="1" u="none" strike="noStrike" dirty="0">
                <a:solidFill>
                  <a:srgbClr val="000000"/>
                </a:solidFill>
                <a:effectLst/>
                <a:latin typeface="Calibri" panose="020F0502020204030204" pitchFamily="34" charset="0"/>
              </a:rPr>
              <a:t>back // last</a:t>
            </a:r>
            <a:endParaRPr lang="en-GB" sz="2800" b="0" i="1" u="none" strike="noStrike" dirty="0">
              <a:solidFill>
                <a:srgbClr val="000000"/>
              </a:solidFill>
              <a:effectLst/>
              <a:latin typeface="Arial" panose="020B0604020202020204" pitchFamily="34" charset="0"/>
            </a:endParaRPr>
          </a:p>
          <a:p>
            <a:pPr algn="l" rtl="0" fontAlgn="base">
              <a:spcBef>
                <a:spcPts val="640"/>
              </a:spcBef>
              <a:spcAft>
                <a:spcPts val="0"/>
              </a:spcAft>
              <a:buFont typeface="Arial" panose="020B0604020202020204" pitchFamily="34" charset="0"/>
              <a:buChar char="•"/>
            </a:pPr>
            <a:r>
              <a:rPr lang="en-GB" sz="2800" b="0" i="1" u="none" strike="noStrike" dirty="0">
                <a:solidFill>
                  <a:srgbClr val="000000"/>
                </a:solidFill>
                <a:effectLst/>
                <a:latin typeface="Calibri" panose="020F0502020204030204" pitchFamily="34" charset="0"/>
              </a:rPr>
              <a:t>front // first</a:t>
            </a:r>
            <a:endParaRPr lang="en-GB" sz="2800" b="0" i="1" u="none" strike="noStrike" dirty="0">
              <a:solidFill>
                <a:srgbClr val="000000"/>
              </a:solidFill>
              <a:effectLst/>
              <a:latin typeface="Arial" panose="020B0604020202020204" pitchFamily="34" charset="0"/>
            </a:endParaRPr>
          </a:p>
          <a:p>
            <a:pPr algn="l" rtl="0" fontAlgn="base">
              <a:spcBef>
                <a:spcPts val="640"/>
              </a:spcBef>
              <a:spcAft>
                <a:spcPts val="0"/>
              </a:spcAft>
              <a:buFont typeface="Arial" panose="020B0604020202020204" pitchFamily="34" charset="0"/>
              <a:buChar char="•"/>
            </a:pPr>
            <a:r>
              <a:rPr lang="en-GB" sz="2800" b="0" i="1" u="none" strike="noStrike" dirty="0">
                <a:solidFill>
                  <a:srgbClr val="000000"/>
                </a:solidFill>
                <a:effectLst/>
                <a:latin typeface="Calibri" panose="020F0502020204030204" pitchFamily="34" charset="0"/>
              </a:rPr>
              <a:t>size</a:t>
            </a:r>
            <a:endParaRPr lang="en-GB" sz="2800" b="0" i="1" u="none" strike="noStrike" dirty="0">
              <a:solidFill>
                <a:srgbClr val="000000"/>
              </a:solidFill>
              <a:effectLst/>
              <a:latin typeface="Arial" panose="020B0604020202020204" pitchFamily="34" charset="0"/>
            </a:endParaRPr>
          </a:p>
          <a:p>
            <a:pPr algn="l" rtl="0" fontAlgn="base">
              <a:spcBef>
                <a:spcPts val="640"/>
              </a:spcBef>
              <a:spcAft>
                <a:spcPts val="0"/>
              </a:spcAft>
              <a:buFont typeface="Arial" panose="020B0604020202020204" pitchFamily="34" charset="0"/>
              <a:buChar char="•"/>
            </a:pPr>
            <a:r>
              <a:rPr lang="en-GB" sz="2800" b="0" i="1" u="none" strike="noStrike" dirty="0">
                <a:solidFill>
                  <a:srgbClr val="000000"/>
                </a:solidFill>
                <a:effectLst/>
                <a:latin typeface="Calibri" panose="020F0502020204030204" pitchFamily="34" charset="0"/>
              </a:rPr>
              <a:t>empty</a:t>
            </a:r>
            <a:endParaRPr lang="en-GB" sz="2800" b="0" i="1" u="none" strike="noStrike" dirty="0">
              <a:solidFill>
                <a:srgbClr val="000000"/>
              </a:solidFill>
              <a:effectLst/>
              <a:latin typeface="Arial" panose="020B0604020202020204" pitchFamily="34" charset="0"/>
            </a:endParaRPr>
          </a:p>
          <a:p>
            <a:pPr algn="l" rtl="0" fontAlgn="base">
              <a:spcBef>
                <a:spcPts val="640"/>
              </a:spcBef>
              <a:spcAft>
                <a:spcPts val="0"/>
              </a:spcAft>
              <a:buFont typeface="Arial" panose="020B0604020202020204" pitchFamily="34" charset="0"/>
              <a:buChar char="•"/>
            </a:pPr>
            <a:r>
              <a:rPr lang="en-GB" sz="2800" b="0" i="1" u="none" strike="noStrike" dirty="0">
                <a:solidFill>
                  <a:srgbClr val="000000"/>
                </a:solidFill>
                <a:effectLst/>
                <a:latin typeface="Calibri" panose="020F0502020204030204" pitchFamily="34" charset="0"/>
              </a:rPr>
              <a:t>iterate over it </a:t>
            </a:r>
            <a:endParaRPr lang="en-GB" sz="2800" b="0" i="1"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35635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93493"/>
            <a:ext cx="4515019" cy="106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3200" b="1" i="0" u="none" strike="noStrike" cap="none" normalizeH="0" baseline="0" dirty="0">
                <a:ln>
                  <a:noFill/>
                </a:ln>
                <a:solidFill>
                  <a:srgbClr val="FF0000"/>
                </a:solidFill>
                <a:effectLst/>
                <a:latin typeface="+mn-lt"/>
              </a:rPr>
              <a:t>STACK</a:t>
            </a:r>
            <a:r>
              <a:rPr kumimoji="0" lang="en-US" altLang="en-US" sz="3200" b="1" i="0" u="none" strike="noStrike" cap="none" normalizeH="0" baseline="0" dirty="0">
                <a:ln>
                  <a:noFill/>
                </a:ln>
                <a:solidFill>
                  <a:srgbClr val="333333"/>
                </a:solidFill>
                <a:effectLst/>
                <a:latin typeface="+mn-lt"/>
              </a:rPr>
              <a:t> Container in STL</a:t>
            </a:r>
            <a:br>
              <a:rPr kumimoji="0" lang="en-US" altLang="en-US" sz="3200" b="1" i="0" u="none" strike="noStrike" cap="none" normalizeH="0" baseline="0" dirty="0">
                <a:ln>
                  <a:noFill/>
                </a:ln>
                <a:solidFill>
                  <a:srgbClr val="333333"/>
                </a:solidFill>
                <a:effectLst/>
                <a:latin typeface="+mn-lt"/>
              </a:rPr>
            </a:b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4" name="Picture 2">
            <a:extLst>
              <a:ext uri="{FF2B5EF4-FFF2-40B4-BE49-F238E27FC236}">
                <a16:creationId xmlns:a16="http://schemas.microsoft.com/office/drawing/2014/main" id="{2372D077-54D5-4DF5-84E0-C533EE8234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3182" y="1421643"/>
            <a:ext cx="8213429" cy="5124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435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93493"/>
            <a:ext cx="4515019" cy="106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3200" b="1" i="0" u="none" strike="noStrike" cap="none" normalizeH="0" baseline="0" dirty="0">
                <a:ln>
                  <a:noFill/>
                </a:ln>
                <a:solidFill>
                  <a:srgbClr val="FF0000"/>
                </a:solidFill>
                <a:effectLst/>
                <a:latin typeface="+mn-lt"/>
              </a:rPr>
              <a:t>STACK</a:t>
            </a:r>
            <a:r>
              <a:rPr kumimoji="0" lang="en-US" altLang="en-US" sz="3200" b="1" i="0" u="none" strike="noStrike" cap="none" normalizeH="0" baseline="0" dirty="0">
                <a:ln>
                  <a:noFill/>
                </a:ln>
                <a:solidFill>
                  <a:srgbClr val="333333"/>
                </a:solidFill>
                <a:effectLst/>
                <a:latin typeface="+mn-lt"/>
              </a:rPr>
              <a:t> Container in STL</a:t>
            </a:r>
            <a:br>
              <a:rPr kumimoji="0" lang="en-US" altLang="en-US" sz="3200" b="1" i="0" u="none" strike="noStrike" cap="none" normalizeH="0" baseline="0" dirty="0">
                <a:ln>
                  <a:noFill/>
                </a:ln>
                <a:solidFill>
                  <a:srgbClr val="333333"/>
                </a:solidFill>
                <a:effectLst/>
                <a:latin typeface="+mn-lt"/>
              </a:rPr>
            </a:b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عنصر نائب للمحتوى 1">
            <a:extLst>
              <a:ext uri="{FF2B5EF4-FFF2-40B4-BE49-F238E27FC236}">
                <a16:creationId xmlns:a16="http://schemas.microsoft.com/office/drawing/2014/main" id="{A7A08336-F59B-4515-837E-4BCED43E6B1B}"/>
              </a:ext>
            </a:extLst>
          </p:cNvPr>
          <p:cNvSpPr>
            <a:spLocks noGrp="1"/>
          </p:cNvSpPr>
          <p:nvPr>
            <p:ph idx="1"/>
          </p:nvPr>
        </p:nvSpPr>
        <p:spPr/>
        <p:txBody>
          <a:bodyPr>
            <a:normAutofit/>
          </a:bodyPr>
          <a:lstStyle/>
          <a:p>
            <a:pPr algn="l" rtl="0" fontAlgn="base">
              <a:spcBef>
                <a:spcPts val="0"/>
              </a:spcBef>
              <a:spcAft>
                <a:spcPts val="0"/>
              </a:spcAft>
              <a:buFont typeface="Arial" panose="020B0604020202020204" pitchFamily="34" charset="0"/>
              <a:buChar char="•"/>
            </a:pPr>
            <a:r>
              <a:rPr lang="en-GB" sz="3200" b="0" i="1" u="none" strike="noStrike" dirty="0">
                <a:solidFill>
                  <a:srgbClr val="000000"/>
                </a:solidFill>
                <a:effectLst/>
                <a:latin typeface="Calibri" panose="020F0502020204030204" pitchFamily="34" charset="0"/>
              </a:rPr>
              <a:t>declaration</a:t>
            </a:r>
            <a:endParaRPr lang="en-GB" sz="3200" b="0" i="1" u="none" strike="noStrike" dirty="0">
              <a:solidFill>
                <a:srgbClr val="000000"/>
              </a:solidFill>
              <a:effectLst/>
              <a:latin typeface="Arial" panose="020B0604020202020204" pitchFamily="34" charset="0"/>
            </a:endParaRPr>
          </a:p>
          <a:p>
            <a:pPr algn="l" rtl="0" fontAlgn="base">
              <a:spcBef>
                <a:spcPts val="0"/>
              </a:spcBef>
              <a:spcAft>
                <a:spcPts val="0"/>
              </a:spcAft>
              <a:buFont typeface="Arial" panose="020B0604020202020204" pitchFamily="34" charset="0"/>
              <a:buChar char="•"/>
            </a:pPr>
            <a:r>
              <a:rPr lang="en-GB" sz="3200" b="0" i="1" u="none" strike="noStrike" dirty="0">
                <a:solidFill>
                  <a:srgbClr val="000000"/>
                </a:solidFill>
                <a:effectLst/>
                <a:latin typeface="Calibri" panose="020F0502020204030204" pitchFamily="34" charset="0"/>
              </a:rPr>
              <a:t>push</a:t>
            </a:r>
            <a:endParaRPr lang="en-GB" sz="3200" b="0" i="1" u="none" strike="noStrike" dirty="0">
              <a:solidFill>
                <a:srgbClr val="000000"/>
              </a:solidFill>
              <a:effectLst/>
              <a:latin typeface="Arial" panose="020B0604020202020204" pitchFamily="34" charset="0"/>
            </a:endParaRPr>
          </a:p>
          <a:p>
            <a:pPr algn="l" rtl="0" fontAlgn="base">
              <a:spcBef>
                <a:spcPts val="640"/>
              </a:spcBef>
              <a:spcAft>
                <a:spcPts val="0"/>
              </a:spcAft>
              <a:buFont typeface="Arial" panose="020B0604020202020204" pitchFamily="34" charset="0"/>
              <a:buChar char="•"/>
            </a:pPr>
            <a:r>
              <a:rPr lang="en-GB" sz="3200" b="0" i="1" u="none" strike="noStrike" dirty="0">
                <a:solidFill>
                  <a:srgbClr val="000000"/>
                </a:solidFill>
                <a:effectLst/>
                <a:latin typeface="Calibri" panose="020F0502020204030204" pitchFamily="34" charset="0"/>
              </a:rPr>
              <a:t>pop</a:t>
            </a:r>
            <a:endParaRPr lang="en-GB" sz="3200" b="0" i="1" u="none" strike="noStrike" dirty="0">
              <a:solidFill>
                <a:srgbClr val="000000"/>
              </a:solidFill>
              <a:effectLst/>
              <a:latin typeface="Arial" panose="020B0604020202020204" pitchFamily="34" charset="0"/>
            </a:endParaRPr>
          </a:p>
          <a:p>
            <a:pPr algn="l" rtl="0" fontAlgn="base">
              <a:spcBef>
                <a:spcPts val="640"/>
              </a:spcBef>
              <a:spcAft>
                <a:spcPts val="0"/>
              </a:spcAft>
              <a:buFont typeface="Arial" panose="020B0604020202020204" pitchFamily="34" charset="0"/>
              <a:buChar char="•"/>
            </a:pPr>
            <a:r>
              <a:rPr lang="en-GB" sz="3200" b="0" i="1" u="none" strike="noStrike" dirty="0">
                <a:solidFill>
                  <a:srgbClr val="000000"/>
                </a:solidFill>
                <a:effectLst/>
                <a:latin typeface="Calibri" panose="020F0502020204030204" pitchFamily="34" charset="0"/>
              </a:rPr>
              <a:t>top</a:t>
            </a:r>
            <a:endParaRPr lang="en-GB" sz="3200" b="0" i="1" u="none" strike="noStrike" dirty="0">
              <a:solidFill>
                <a:srgbClr val="000000"/>
              </a:solidFill>
              <a:effectLst/>
              <a:latin typeface="Arial" panose="020B0604020202020204" pitchFamily="34" charset="0"/>
            </a:endParaRPr>
          </a:p>
          <a:p>
            <a:pPr algn="l" rtl="0" fontAlgn="base">
              <a:spcBef>
                <a:spcPts val="640"/>
              </a:spcBef>
              <a:spcAft>
                <a:spcPts val="0"/>
              </a:spcAft>
              <a:buFont typeface="Arial" panose="020B0604020202020204" pitchFamily="34" charset="0"/>
              <a:buChar char="•"/>
            </a:pPr>
            <a:r>
              <a:rPr lang="en-GB" sz="3200" b="0" i="1" u="none" strike="noStrike" dirty="0">
                <a:solidFill>
                  <a:srgbClr val="000000"/>
                </a:solidFill>
                <a:effectLst/>
                <a:latin typeface="Calibri" panose="020F0502020204030204" pitchFamily="34" charset="0"/>
              </a:rPr>
              <a:t>size</a:t>
            </a:r>
            <a:endParaRPr lang="en-GB" sz="3200" b="0" i="1" u="none" strike="noStrike" dirty="0">
              <a:solidFill>
                <a:srgbClr val="000000"/>
              </a:solidFill>
              <a:effectLst/>
              <a:latin typeface="Arial" panose="020B0604020202020204" pitchFamily="34" charset="0"/>
            </a:endParaRPr>
          </a:p>
          <a:p>
            <a:pPr algn="l" rtl="0" fontAlgn="base">
              <a:spcBef>
                <a:spcPts val="640"/>
              </a:spcBef>
              <a:spcAft>
                <a:spcPts val="0"/>
              </a:spcAft>
              <a:buFont typeface="Arial" panose="020B0604020202020204" pitchFamily="34" charset="0"/>
              <a:buChar char="•"/>
            </a:pPr>
            <a:r>
              <a:rPr lang="en-GB" sz="3200" b="0" i="1" u="none" strike="noStrike" dirty="0">
                <a:solidFill>
                  <a:srgbClr val="000000"/>
                </a:solidFill>
                <a:effectLst/>
                <a:latin typeface="Calibri" panose="020F0502020204030204" pitchFamily="34" charset="0"/>
              </a:rPr>
              <a:t>empty</a:t>
            </a:r>
            <a:endParaRPr lang="en-GB" sz="3200" b="0" i="1" u="none" strike="noStrike" dirty="0">
              <a:solidFill>
                <a:srgbClr val="000000"/>
              </a:solidFill>
              <a:effectLst/>
              <a:latin typeface="Arial" panose="020B0604020202020204" pitchFamily="34" charset="0"/>
            </a:endParaRPr>
          </a:p>
          <a:p>
            <a:pPr algn="l" rtl="0" fontAlgn="base">
              <a:spcBef>
                <a:spcPts val="640"/>
              </a:spcBef>
              <a:spcAft>
                <a:spcPts val="0"/>
              </a:spcAft>
              <a:buFont typeface="Arial" panose="020B0604020202020204" pitchFamily="34" charset="0"/>
              <a:buChar char="•"/>
            </a:pPr>
            <a:r>
              <a:rPr lang="en-GB" sz="3200" b="0" i="1" u="none" strike="noStrike" dirty="0">
                <a:solidFill>
                  <a:srgbClr val="000000"/>
                </a:solidFill>
                <a:effectLst/>
                <a:latin typeface="Calibri" panose="020F0502020204030204" pitchFamily="34" charset="0"/>
              </a:rPr>
              <a:t>iterate over it </a:t>
            </a:r>
            <a:endParaRPr lang="en-GB" sz="3200" b="0" i="1" u="none" strike="noStrike" dirty="0">
              <a:solidFill>
                <a:srgbClr val="000000"/>
              </a:solidFill>
              <a:effectLst/>
              <a:latin typeface="Arial" panose="020B0604020202020204" pitchFamily="34" charset="0"/>
            </a:endParaRPr>
          </a:p>
          <a:p>
            <a:pPr algn="l"/>
            <a:endParaRPr lang="en-GB" sz="3200" dirty="0"/>
          </a:p>
        </p:txBody>
      </p:sp>
    </p:spTree>
    <p:extLst>
      <p:ext uri="{BB962C8B-B14F-4D97-AF65-F5344CB8AC3E}">
        <p14:creationId xmlns:p14="http://schemas.microsoft.com/office/powerpoint/2010/main" val="2852758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01161"/>
            <a:ext cx="10515600" cy="1253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79350" numCol="1" anchor="ctr" anchorCtr="0" compatLnSpc="1">
            <a:prstTxWarp prst="textNoShape">
              <a:avLst/>
            </a:prstTxWarp>
            <a:spAutoFit/>
          </a:bodyPr>
          <a:lstStyle/>
          <a:p>
            <a:pPr marR="0" lvl="0" algn="ctr"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rgbClr val="FF0000"/>
                </a:solidFill>
                <a:effectLst/>
                <a:latin typeface="+mn-lt"/>
              </a:rPr>
              <a:t>Problem</a:t>
            </a:r>
            <a:r>
              <a:rPr kumimoji="0" lang="en-US" altLang="en-US" sz="3200" b="1" i="0" u="none" strike="noStrike" cap="none" normalizeH="0" baseline="0" dirty="0">
                <a:ln>
                  <a:noFill/>
                </a:ln>
                <a:solidFill>
                  <a:srgbClr val="FF0000"/>
                </a:solidFill>
                <a:effectLst/>
                <a:latin typeface="+mn-lt"/>
              </a:rPr>
              <a:t> </a:t>
            </a:r>
            <a:br>
              <a:rPr kumimoji="0" lang="en-US" altLang="en-US" sz="3200" b="1" i="0" u="none" strike="noStrike" cap="none" normalizeH="0" baseline="0" dirty="0">
                <a:ln>
                  <a:noFill/>
                </a:ln>
                <a:solidFill>
                  <a:srgbClr val="333333"/>
                </a:solidFill>
                <a:effectLst/>
                <a:latin typeface="+mn-lt"/>
              </a:rPr>
            </a:b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عنصر نائب للمحتوى 1">
            <a:extLst>
              <a:ext uri="{FF2B5EF4-FFF2-40B4-BE49-F238E27FC236}">
                <a16:creationId xmlns:a16="http://schemas.microsoft.com/office/drawing/2014/main" id="{A7A08336-F59B-4515-837E-4BCED43E6B1B}"/>
              </a:ext>
            </a:extLst>
          </p:cNvPr>
          <p:cNvSpPr>
            <a:spLocks noGrp="1"/>
          </p:cNvSpPr>
          <p:nvPr>
            <p:ph idx="1"/>
          </p:nvPr>
        </p:nvSpPr>
        <p:spPr/>
        <p:txBody>
          <a:bodyPr>
            <a:normAutofit/>
          </a:bodyPr>
          <a:lstStyle/>
          <a:p>
            <a:pPr algn="l" rtl="0" fontAlgn="base">
              <a:spcBef>
                <a:spcPts val="0"/>
              </a:spcBef>
              <a:spcAft>
                <a:spcPts val="0"/>
              </a:spcAft>
              <a:buFont typeface="Arial" panose="020B0604020202020204" pitchFamily="34" charset="0"/>
              <a:buChar char="•"/>
            </a:pPr>
            <a:r>
              <a:rPr lang="en-GB" sz="3600" b="0" i="0" u="none" strike="noStrike" dirty="0">
                <a:solidFill>
                  <a:srgbClr val="000000"/>
                </a:solidFill>
                <a:effectLst/>
                <a:latin typeface="Calibri" panose="020F0502020204030204" pitchFamily="34" charset="0"/>
              </a:rPr>
              <a:t>Given string contain ‘(‘ , ‘)’ check if this string is balanced or not.</a:t>
            </a:r>
            <a:endParaRPr lang="en-GB" sz="3600" dirty="0"/>
          </a:p>
        </p:txBody>
      </p:sp>
    </p:spTree>
    <p:extLst>
      <p:ext uri="{BB962C8B-B14F-4D97-AF65-F5344CB8AC3E}">
        <p14:creationId xmlns:p14="http://schemas.microsoft.com/office/powerpoint/2010/main" val="4115718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93494"/>
            <a:ext cx="10515600" cy="106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79350" numCol="1" anchor="ctr" anchorCtr="0" compatLnSpc="1">
            <a:prstTxWarp prst="textNoShape">
              <a:avLst/>
            </a:prstTxWarp>
            <a:spAutoFit/>
          </a:bodyPr>
          <a:lstStyle/>
          <a:p>
            <a:pPr marR="0" lvl="0" algn="ctr" defTabSz="914400" rtl="0" eaLnBrk="0" fontAlgn="base" latinLnBrk="0" hangingPunct="0">
              <a:lnSpc>
                <a:spcPct val="100000"/>
              </a:lnSpc>
              <a:spcBef>
                <a:spcPct val="0"/>
              </a:spcBef>
              <a:spcAft>
                <a:spcPct val="0"/>
              </a:spcAft>
              <a:buClrTx/>
              <a:buSzTx/>
              <a:tabLst/>
            </a:pPr>
            <a:r>
              <a:rPr kumimoji="0" lang="ar-EG" altLang="en-US" sz="3200" b="1" i="0" u="none" strike="noStrike" cap="none" normalizeH="0" baseline="0" dirty="0" err="1">
                <a:ln>
                  <a:noFill/>
                </a:ln>
                <a:solidFill>
                  <a:srgbClr val="FF0000"/>
                </a:solidFill>
                <a:effectLst/>
                <a:latin typeface="+mn-lt"/>
              </a:rPr>
              <a:t>تلاجة</a:t>
            </a:r>
            <a:r>
              <a:rPr lang="ar-EG" altLang="en-US" sz="3200" b="1" dirty="0">
                <a:solidFill>
                  <a:srgbClr val="FF0000"/>
                </a:solidFill>
                <a:latin typeface="+mn-lt"/>
              </a:rPr>
              <a:t> البيت شغالة بنظام ؟!!</a:t>
            </a:r>
            <a:r>
              <a:rPr kumimoji="0" lang="en-US" altLang="en-US" sz="3200" b="1" i="0" u="none" strike="noStrike" cap="none" normalizeH="0" baseline="0" dirty="0">
                <a:ln>
                  <a:noFill/>
                </a:ln>
                <a:solidFill>
                  <a:srgbClr val="FF0000"/>
                </a:solidFill>
                <a:effectLst/>
                <a:latin typeface="+mn-lt"/>
              </a:rPr>
              <a:t> </a:t>
            </a:r>
            <a:br>
              <a:rPr kumimoji="0" lang="en-US" altLang="en-US" sz="3200" b="1" i="0" u="none" strike="noStrike" cap="none" normalizeH="0" baseline="0" dirty="0">
                <a:ln>
                  <a:noFill/>
                </a:ln>
                <a:solidFill>
                  <a:srgbClr val="333333"/>
                </a:solidFill>
                <a:effectLst/>
                <a:latin typeface="+mn-lt"/>
              </a:rPr>
            </a:b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عنصر نائب للمحتوى 4">
            <a:extLst>
              <a:ext uri="{FF2B5EF4-FFF2-40B4-BE49-F238E27FC236}">
                <a16:creationId xmlns:a16="http://schemas.microsoft.com/office/drawing/2014/main" id="{A92AFEBA-63F8-428A-B33F-11D93EC564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7115" y="1472459"/>
            <a:ext cx="4783015" cy="4783015"/>
          </a:xfrm>
        </p:spPr>
      </p:pic>
    </p:spTree>
    <p:extLst>
      <p:ext uri="{BB962C8B-B14F-4D97-AF65-F5344CB8AC3E}">
        <p14:creationId xmlns:p14="http://schemas.microsoft.com/office/powerpoint/2010/main" val="797136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93493"/>
            <a:ext cx="4834016" cy="106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3200" b="1" dirty="0">
                <a:solidFill>
                  <a:srgbClr val="FF0000"/>
                </a:solidFill>
                <a:latin typeface="+mn-lt"/>
              </a:rPr>
              <a:t>D</a:t>
            </a:r>
            <a:r>
              <a:rPr kumimoji="0" lang="en-US" altLang="en-US" sz="3200" b="1" i="0" u="none" strike="noStrike" cap="none" normalizeH="0" baseline="0" dirty="0">
                <a:ln>
                  <a:noFill/>
                </a:ln>
                <a:solidFill>
                  <a:srgbClr val="FF0000"/>
                </a:solidFill>
                <a:effectLst/>
                <a:latin typeface="+mn-lt"/>
              </a:rPr>
              <a:t>equeue</a:t>
            </a:r>
            <a:r>
              <a:rPr kumimoji="0" lang="en-US" altLang="en-US" sz="3200" b="1" i="0" u="none" strike="noStrike" cap="none" normalizeH="0" baseline="0" dirty="0">
                <a:ln>
                  <a:noFill/>
                </a:ln>
                <a:solidFill>
                  <a:srgbClr val="333333"/>
                </a:solidFill>
                <a:effectLst/>
                <a:latin typeface="+mn-lt"/>
              </a:rPr>
              <a:t> Container in STL</a:t>
            </a:r>
            <a:br>
              <a:rPr kumimoji="0" lang="en-US" altLang="en-US" sz="3200" b="1" i="0" u="none" strike="noStrike" cap="none" normalizeH="0" baseline="0" dirty="0">
                <a:ln>
                  <a:noFill/>
                </a:ln>
                <a:solidFill>
                  <a:srgbClr val="333333"/>
                </a:solidFill>
                <a:effectLst/>
                <a:latin typeface="+mn-lt"/>
              </a:rPr>
            </a:b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عنصر نائب للمحتوى 1">
            <a:extLst>
              <a:ext uri="{FF2B5EF4-FFF2-40B4-BE49-F238E27FC236}">
                <a16:creationId xmlns:a16="http://schemas.microsoft.com/office/drawing/2014/main" id="{A7A08336-F59B-4515-837E-4BCED43E6B1B}"/>
              </a:ext>
            </a:extLst>
          </p:cNvPr>
          <p:cNvSpPr>
            <a:spLocks noGrp="1"/>
          </p:cNvSpPr>
          <p:nvPr>
            <p:ph idx="1"/>
          </p:nvPr>
        </p:nvSpPr>
        <p:spPr/>
        <p:txBody>
          <a:bodyPr>
            <a:normAutofit lnSpcReduction="10000"/>
          </a:bodyPr>
          <a:lstStyle/>
          <a:p>
            <a:pPr algn="l" rtl="0" fontAlgn="base">
              <a:spcBef>
                <a:spcPts val="0"/>
              </a:spcBef>
              <a:spcAft>
                <a:spcPts val="0"/>
              </a:spcAft>
              <a:buFont typeface="Arial" panose="020B0604020202020204" pitchFamily="34" charset="0"/>
              <a:buChar char="•"/>
            </a:pPr>
            <a:r>
              <a:rPr lang="en-GB" sz="3200" b="0" i="1" u="none" strike="noStrike" dirty="0">
                <a:solidFill>
                  <a:srgbClr val="000000"/>
                </a:solidFill>
                <a:effectLst/>
                <a:latin typeface="Calibri" panose="020F0502020204030204" pitchFamily="34" charset="0"/>
              </a:rPr>
              <a:t>declaration</a:t>
            </a:r>
            <a:endParaRPr lang="en-GB" sz="3200" b="0" i="1" u="none" strike="noStrike" dirty="0">
              <a:solidFill>
                <a:srgbClr val="000000"/>
              </a:solidFill>
              <a:effectLst/>
              <a:latin typeface="Arial" panose="020B0604020202020204" pitchFamily="34" charset="0"/>
            </a:endParaRPr>
          </a:p>
          <a:p>
            <a:pPr algn="l" rtl="0" fontAlgn="base">
              <a:spcBef>
                <a:spcPts val="0"/>
              </a:spcBef>
              <a:spcAft>
                <a:spcPts val="0"/>
              </a:spcAft>
              <a:buFont typeface="Arial" panose="020B0604020202020204" pitchFamily="34" charset="0"/>
              <a:buChar char="•"/>
            </a:pPr>
            <a:r>
              <a:rPr lang="en-GB" sz="3200" b="0" i="1" u="none" strike="noStrike" dirty="0" err="1">
                <a:solidFill>
                  <a:srgbClr val="000000"/>
                </a:solidFill>
                <a:effectLst/>
                <a:latin typeface="Calibri" panose="020F0502020204030204" pitchFamily="34" charset="0"/>
              </a:rPr>
              <a:t>push_back</a:t>
            </a:r>
            <a:endParaRPr lang="en-GB" sz="3200" b="0" i="1" u="none" strike="noStrike" dirty="0">
              <a:solidFill>
                <a:srgbClr val="000000"/>
              </a:solidFill>
              <a:effectLst/>
              <a:latin typeface="Arial" panose="020B0604020202020204" pitchFamily="34" charset="0"/>
            </a:endParaRPr>
          </a:p>
          <a:p>
            <a:pPr algn="l" rtl="0" fontAlgn="base">
              <a:spcBef>
                <a:spcPts val="640"/>
              </a:spcBef>
              <a:spcAft>
                <a:spcPts val="0"/>
              </a:spcAft>
              <a:buFont typeface="Arial" panose="020B0604020202020204" pitchFamily="34" charset="0"/>
              <a:buChar char="•"/>
            </a:pPr>
            <a:r>
              <a:rPr lang="en-GB" sz="3200" b="0" i="1" u="none" strike="noStrike" dirty="0" err="1">
                <a:solidFill>
                  <a:srgbClr val="000000"/>
                </a:solidFill>
                <a:effectLst/>
                <a:latin typeface="Calibri" panose="020F0502020204030204" pitchFamily="34" charset="0"/>
              </a:rPr>
              <a:t>push_front</a:t>
            </a:r>
            <a:endParaRPr lang="en-GB" sz="3200" b="0" i="1" u="none" strike="noStrike" dirty="0">
              <a:solidFill>
                <a:srgbClr val="000000"/>
              </a:solidFill>
              <a:effectLst/>
              <a:latin typeface="Arial" panose="020B0604020202020204" pitchFamily="34" charset="0"/>
            </a:endParaRPr>
          </a:p>
          <a:p>
            <a:pPr algn="l" rtl="0" fontAlgn="base">
              <a:spcBef>
                <a:spcPts val="640"/>
              </a:spcBef>
              <a:spcAft>
                <a:spcPts val="0"/>
              </a:spcAft>
              <a:buFont typeface="Arial" panose="020B0604020202020204" pitchFamily="34" charset="0"/>
              <a:buChar char="•"/>
            </a:pPr>
            <a:r>
              <a:rPr lang="en-GB" sz="3200" b="0" i="1" u="none" strike="noStrike" dirty="0" err="1">
                <a:solidFill>
                  <a:srgbClr val="000000"/>
                </a:solidFill>
                <a:effectLst/>
                <a:latin typeface="Calibri" panose="020F0502020204030204" pitchFamily="34" charset="0"/>
              </a:rPr>
              <a:t>pop_back</a:t>
            </a:r>
            <a:endParaRPr lang="en-GB" sz="3200" b="0" i="1" u="none" strike="noStrike" dirty="0">
              <a:solidFill>
                <a:srgbClr val="000000"/>
              </a:solidFill>
              <a:effectLst/>
              <a:latin typeface="Arial" panose="020B0604020202020204" pitchFamily="34" charset="0"/>
            </a:endParaRPr>
          </a:p>
          <a:p>
            <a:pPr algn="l" rtl="0" fontAlgn="base">
              <a:spcBef>
                <a:spcPts val="640"/>
              </a:spcBef>
              <a:spcAft>
                <a:spcPts val="0"/>
              </a:spcAft>
              <a:buFont typeface="Arial" panose="020B0604020202020204" pitchFamily="34" charset="0"/>
              <a:buChar char="•"/>
            </a:pPr>
            <a:r>
              <a:rPr lang="en-GB" sz="3200" b="0" i="1" u="none" strike="noStrike" dirty="0" err="1">
                <a:solidFill>
                  <a:srgbClr val="000000"/>
                </a:solidFill>
                <a:effectLst/>
                <a:latin typeface="Calibri" panose="020F0502020204030204" pitchFamily="34" charset="0"/>
              </a:rPr>
              <a:t>pop_front</a:t>
            </a:r>
            <a:endParaRPr lang="en-GB" sz="3200" b="0" i="1" u="none" strike="noStrike" dirty="0">
              <a:solidFill>
                <a:srgbClr val="000000"/>
              </a:solidFill>
              <a:effectLst/>
              <a:latin typeface="Arial" panose="020B0604020202020204" pitchFamily="34" charset="0"/>
            </a:endParaRPr>
          </a:p>
          <a:p>
            <a:pPr algn="l" rtl="0" fontAlgn="base">
              <a:spcBef>
                <a:spcPts val="640"/>
              </a:spcBef>
              <a:spcAft>
                <a:spcPts val="0"/>
              </a:spcAft>
              <a:buFont typeface="Arial" panose="020B0604020202020204" pitchFamily="34" charset="0"/>
              <a:buChar char="•"/>
            </a:pPr>
            <a:r>
              <a:rPr lang="en-GB" sz="3200" b="0" i="1" u="none" strike="noStrike" dirty="0">
                <a:solidFill>
                  <a:srgbClr val="000000"/>
                </a:solidFill>
                <a:effectLst/>
                <a:latin typeface="Calibri" panose="020F0502020204030204" pitchFamily="34" charset="0"/>
              </a:rPr>
              <a:t>size</a:t>
            </a:r>
            <a:endParaRPr lang="en-GB" sz="3200" b="0" i="1" u="none" strike="noStrike" dirty="0">
              <a:solidFill>
                <a:srgbClr val="000000"/>
              </a:solidFill>
              <a:effectLst/>
              <a:latin typeface="Arial" panose="020B0604020202020204" pitchFamily="34" charset="0"/>
            </a:endParaRPr>
          </a:p>
          <a:p>
            <a:pPr algn="l" rtl="0" fontAlgn="base">
              <a:spcBef>
                <a:spcPts val="640"/>
              </a:spcBef>
              <a:spcAft>
                <a:spcPts val="0"/>
              </a:spcAft>
              <a:buFont typeface="Arial" panose="020B0604020202020204" pitchFamily="34" charset="0"/>
              <a:buChar char="•"/>
            </a:pPr>
            <a:r>
              <a:rPr lang="en-GB" sz="3200" b="0" i="1" u="none" strike="noStrike" dirty="0">
                <a:solidFill>
                  <a:srgbClr val="000000"/>
                </a:solidFill>
                <a:effectLst/>
                <a:latin typeface="Calibri" panose="020F0502020204030204" pitchFamily="34" charset="0"/>
              </a:rPr>
              <a:t>empty</a:t>
            </a:r>
            <a:endParaRPr lang="en-GB" sz="3200" b="0" i="1" u="none" strike="noStrike" dirty="0">
              <a:solidFill>
                <a:srgbClr val="000000"/>
              </a:solidFill>
              <a:effectLst/>
              <a:latin typeface="Arial" panose="020B0604020202020204" pitchFamily="34" charset="0"/>
            </a:endParaRPr>
          </a:p>
          <a:p>
            <a:pPr algn="l" rtl="0" fontAlgn="base">
              <a:spcBef>
                <a:spcPts val="640"/>
              </a:spcBef>
              <a:spcAft>
                <a:spcPts val="0"/>
              </a:spcAft>
              <a:buFont typeface="Arial" panose="020B0604020202020204" pitchFamily="34" charset="0"/>
              <a:buChar char="•"/>
            </a:pPr>
            <a:r>
              <a:rPr lang="en-GB" sz="3200" b="0" i="1" u="none" strike="noStrike" dirty="0">
                <a:solidFill>
                  <a:srgbClr val="000000"/>
                </a:solidFill>
                <a:effectLst/>
                <a:latin typeface="Calibri" panose="020F0502020204030204" pitchFamily="34" charset="0"/>
              </a:rPr>
              <a:t>clear</a:t>
            </a:r>
            <a:endParaRPr lang="en-GB" sz="3200" b="0" i="1" u="none" strike="noStrike" dirty="0">
              <a:solidFill>
                <a:srgbClr val="000000"/>
              </a:solidFill>
              <a:effectLst/>
              <a:latin typeface="Arial" panose="020B0604020202020204" pitchFamily="34" charset="0"/>
            </a:endParaRPr>
          </a:p>
          <a:p>
            <a:pPr algn="l" rtl="0" fontAlgn="base">
              <a:spcBef>
                <a:spcPts val="640"/>
              </a:spcBef>
              <a:spcAft>
                <a:spcPts val="0"/>
              </a:spcAft>
              <a:buFont typeface="Arial" panose="020B0604020202020204" pitchFamily="34" charset="0"/>
              <a:buChar char="•"/>
            </a:pPr>
            <a:r>
              <a:rPr lang="en-GB" sz="3200" b="0" i="1" u="none" strike="noStrike" dirty="0">
                <a:solidFill>
                  <a:srgbClr val="000000"/>
                </a:solidFill>
                <a:effectLst/>
                <a:latin typeface="Calibri" panose="020F0502020204030204" pitchFamily="34" charset="0"/>
              </a:rPr>
              <a:t>iterate over it </a:t>
            </a:r>
            <a:endParaRPr lang="en-GB" sz="3200" b="0" i="1" u="none" strike="noStrike" dirty="0">
              <a:solidFill>
                <a:srgbClr val="000000"/>
              </a:solidFill>
              <a:effectLst/>
              <a:latin typeface="Arial" panose="020B0604020202020204" pitchFamily="34" charset="0"/>
            </a:endParaRPr>
          </a:p>
          <a:p>
            <a:pPr algn="l"/>
            <a:endParaRPr lang="en-GB" sz="4800" dirty="0"/>
          </a:p>
        </p:txBody>
      </p:sp>
    </p:spTree>
    <p:extLst>
      <p:ext uri="{BB962C8B-B14F-4D97-AF65-F5344CB8AC3E}">
        <p14:creationId xmlns:p14="http://schemas.microsoft.com/office/powerpoint/2010/main" val="3020944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52564CA-7B16-4D3A-ABB4-08AE41D3C1C3}"/>
              </a:ext>
            </a:extLst>
          </p:cNvPr>
          <p:cNvSpPr>
            <a:spLocks noGrp="1"/>
          </p:cNvSpPr>
          <p:nvPr>
            <p:ph type="ctrTitle"/>
          </p:nvPr>
        </p:nvSpPr>
        <p:spPr/>
        <p:txBody>
          <a:bodyPr>
            <a:normAutofit/>
          </a:bodyPr>
          <a:lstStyle/>
          <a:p>
            <a:pPr rtl="0">
              <a:spcBef>
                <a:spcPts val="0"/>
              </a:spcBef>
              <a:spcAft>
                <a:spcPts val="0"/>
              </a:spcAft>
            </a:pPr>
            <a:r>
              <a:rPr lang="ar-EG" sz="4800" b="1" i="0" u="none" strike="noStrike" dirty="0">
                <a:effectLst/>
                <a:latin typeface="+mn-lt"/>
              </a:rPr>
              <a:t>اللهم اجعل هذا العمل خالصا لِوَجْهِكَ الكريم</a:t>
            </a:r>
            <a:endParaRPr lang="en-GB" sz="16600" b="1" dirty="0">
              <a:latin typeface="+mn-lt"/>
            </a:endParaRPr>
          </a:p>
        </p:txBody>
      </p:sp>
    </p:spTree>
    <p:extLst>
      <p:ext uri="{BB962C8B-B14F-4D97-AF65-F5344CB8AC3E}">
        <p14:creationId xmlns:p14="http://schemas.microsoft.com/office/powerpoint/2010/main" val="3492369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93493"/>
            <a:ext cx="4834016" cy="106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3200" b="1" dirty="0">
                <a:solidFill>
                  <a:srgbClr val="FF0000"/>
                </a:solidFill>
                <a:latin typeface="+mn-lt"/>
              </a:rPr>
              <a:t>D</a:t>
            </a:r>
            <a:r>
              <a:rPr kumimoji="0" lang="en-US" altLang="en-US" sz="3200" b="1" i="0" u="none" strike="noStrike" cap="none" normalizeH="0" baseline="0" dirty="0">
                <a:ln>
                  <a:noFill/>
                </a:ln>
                <a:solidFill>
                  <a:srgbClr val="FF0000"/>
                </a:solidFill>
                <a:effectLst/>
                <a:latin typeface="+mn-lt"/>
              </a:rPr>
              <a:t>equeue</a:t>
            </a:r>
            <a:r>
              <a:rPr kumimoji="0" lang="en-US" altLang="en-US" sz="3200" b="1" i="0" u="none" strike="noStrike" cap="none" normalizeH="0" baseline="0" dirty="0">
                <a:ln>
                  <a:noFill/>
                </a:ln>
                <a:solidFill>
                  <a:srgbClr val="333333"/>
                </a:solidFill>
                <a:effectLst/>
                <a:latin typeface="+mn-lt"/>
              </a:rPr>
              <a:t> Container in STL</a:t>
            </a:r>
            <a:br>
              <a:rPr kumimoji="0" lang="en-US" altLang="en-US" sz="3200" b="1" i="0" u="none" strike="noStrike" cap="none" normalizeH="0" baseline="0" dirty="0">
                <a:ln>
                  <a:noFill/>
                </a:ln>
                <a:solidFill>
                  <a:srgbClr val="333333"/>
                </a:solidFill>
                <a:effectLst/>
                <a:latin typeface="+mn-lt"/>
              </a:rPr>
            </a:b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صورة 11">
            <a:extLst>
              <a:ext uri="{FF2B5EF4-FFF2-40B4-BE49-F238E27FC236}">
                <a16:creationId xmlns:a16="http://schemas.microsoft.com/office/drawing/2014/main" id="{60A66FA0-2856-4B1B-B97F-931AA1516623}"/>
              </a:ext>
            </a:extLst>
          </p:cNvPr>
          <p:cNvPicPr>
            <a:picLocks noChangeAspect="1"/>
          </p:cNvPicPr>
          <p:nvPr/>
        </p:nvPicPr>
        <p:blipFill>
          <a:blip r:embed="rId2"/>
          <a:stretch>
            <a:fillRect/>
          </a:stretch>
        </p:blipFill>
        <p:spPr>
          <a:xfrm>
            <a:off x="0" y="1582514"/>
            <a:ext cx="5992087" cy="4211194"/>
          </a:xfrm>
          <a:prstGeom prst="rect">
            <a:avLst/>
          </a:prstGeom>
        </p:spPr>
      </p:pic>
      <p:pic>
        <p:nvPicPr>
          <p:cNvPr id="14" name="صورة 13">
            <a:extLst>
              <a:ext uri="{FF2B5EF4-FFF2-40B4-BE49-F238E27FC236}">
                <a16:creationId xmlns:a16="http://schemas.microsoft.com/office/drawing/2014/main" id="{DA072556-3F02-4525-A965-B8C382FA4681}"/>
              </a:ext>
            </a:extLst>
          </p:cNvPr>
          <p:cNvPicPr>
            <a:picLocks noChangeAspect="1"/>
          </p:cNvPicPr>
          <p:nvPr/>
        </p:nvPicPr>
        <p:blipFill>
          <a:blip r:embed="rId3"/>
          <a:stretch>
            <a:fillRect/>
          </a:stretch>
        </p:blipFill>
        <p:spPr>
          <a:xfrm>
            <a:off x="6096000" y="1543176"/>
            <a:ext cx="6445870" cy="4289870"/>
          </a:xfrm>
          <a:prstGeom prst="rect">
            <a:avLst/>
          </a:prstGeom>
        </p:spPr>
      </p:pic>
    </p:spTree>
    <p:extLst>
      <p:ext uri="{BB962C8B-B14F-4D97-AF65-F5344CB8AC3E}">
        <p14:creationId xmlns:p14="http://schemas.microsoft.com/office/powerpoint/2010/main" val="556678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93493"/>
            <a:ext cx="4834016" cy="106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3200" b="1" dirty="0">
                <a:solidFill>
                  <a:srgbClr val="FF0000"/>
                </a:solidFill>
                <a:latin typeface="+mn-lt"/>
              </a:rPr>
              <a:t>D</a:t>
            </a:r>
            <a:r>
              <a:rPr kumimoji="0" lang="en-US" altLang="en-US" sz="3200" b="1" i="0" u="none" strike="noStrike" cap="none" normalizeH="0" baseline="0" dirty="0">
                <a:ln>
                  <a:noFill/>
                </a:ln>
                <a:solidFill>
                  <a:srgbClr val="FF0000"/>
                </a:solidFill>
                <a:effectLst/>
                <a:latin typeface="+mn-lt"/>
              </a:rPr>
              <a:t>equeue</a:t>
            </a:r>
            <a:r>
              <a:rPr kumimoji="0" lang="en-US" altLang="en-US" sz="3200" b="1" i="0" u="none" strike="noStrike" cap="none" normalizeH="0" baseline="0" dirty="0">
                <a:ln>
                  <a:noFill/>
                </a:ln>
                <a:solidFill>
                  <a:srgbClr val="333333"/>
                </a:solidFill>
                <a:effectLst/>
                <a:latin typeface="+mn-lt"/>
              </a:rPr>
              <a:t> Container in STL</a:t>
            </a:r>
            <a:br>
              <a:rPr kumimoji="0" lang="en-US" altLang="en-US" sz="3200" b="1" i="0" u="none" strike="noStrike" cap="none" normalizeH="0" baseline="0" dirty="0">
                <a:ln>
                  <a:noFill/>
                </a:ln>
                <a:solidFill>
                  <a:srgbClr val="333333"/>
                </a:solidFill>
                <a:effectLst/>
                <a:latin typeface="+mn-lt"/>
              </a:rPr>
            </a:b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صورة 11">
            <a:extLst>
              <a:ext uri="{FF2B5EF4-FFF2-40B4-BE49-F238E27FC236}">
                <a16:creationId xmlns:a16="http://schemas.microsoft.com/office/drawing/2014/main" id="{60A66FA0-2856-4B1B-B97F-931AA1516623}"/>
              </a:ext>
            </a:extLst>
          </p:cNvPr>
          <p:cNvPicPr>
            <a:picLocks noChangeAspect="1"/>
          </p:cNvPicPr>
          <p:nvPr/>
        </p:nvPicPr>
        <p:blipFill>
          <a:blip r:embed="rId2"/>
          <a:stretch>
            <a:fillRect/>
          </a:stretch>
        </p:blipFill>
        <p:spPr>
          <a:xfrm>
            <a:off x="0" y="1582514"/>
            <a:ext cx="5992087" cy="4211194"/>
          </a:xfrm>
          <a:prstGeom prst="rect">
            <a:avLst/>
          </a:prstGeom>
        </p:spPr>
      </p:pic>
      <p:pic>
        <p:nvPicPr>
          <p:cNvPr id="14" name="صورة 13">
            <a:extLst>
              <a:ext uri="{FF2B5EF4-FFF2-40B4-BE49-F238E27FC236}">
                <a16:creationId xmlns:a16="http://schemas.microsoft.com/office/drawing/2014/main" id="{DA072556-3F02-4525-A965-B8C382FA4681}"/>
              </a:ext>
            </a:extLst>
          </p:cNvPr>
          <p:cNvPicPr>
            <a:picLocks noChangeAspect="1"/>
          </p:cNvPicPr>
          <p:nvPr/>
        </p:nvPicPr>
        <p:blipFill>
          <a:blip r:embed="rId3"/>
          <a:stretch>
            <a:fillRect/>
          </a:stretch>
        </p:blipFill>
        <p:spPr>
          <a:xfrm>
            <a:off x="6096000" y="1543176"/>
            <a:ext cx="6445870" cy="4289870"/>
          </a:xfrm>
          <a:prstGeom prst="rect">
            <a:avLst/>
          </a:prstGeom>
        </p:spPr>
      </p:pic>
    </p:spTree>
    <p:extLst>
      <p:ext uri="{BB962C8B-B14F-4D97-AF65-F5344CB8AC3E}">
        <p14:creationId xmlns:p14="http://schemas.microsoft.com/office/powerpoint/2010/main" val="1432512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93493"/>
            <a:ext cx="4023281" cy="106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3200" b="1" dirty="0">
                <a:solidFill>
                  <a:srgbClr val="FF0000"/>
                </a:solidFill>
                <a:latin typeface="+mn-lt"/>
              </a:rPr>
              <a:t>D</a:t>
            </a:r>
            <a:r>
              <a:rPr kumimoji="0" lang="en-US" altLang="en-US" sz="3200" b="1" i="0" u="none" strike="noStrike" cap="none" normalizeH="0" baseline="0" dirty="0">
                <a:ln>
                  <a:noFill/>
                </a:ln>
                <a:solidFill>
                  <a:srgbClr val="FF0000"/>
                </a:solidFill>
                <a:effectLst/>
                <a:latin typeface="+mn-lt"/>
              </a:rPr>
              <a:t>equeue</a:t>
            </a:r>
            <a:r>
              <a:rPr kumimoji="0" lang="en-US" altLang="en-US" sz="3200" b="1" i="0" u="none" strike="noStrike" cap="none" normalizeH="0" baseline="0" dirty="0">
                <a:ln>
                  <a:noFill/>
                </a:ln>
                <a:solidFill>
                  <a:srgbClr val="333333"/>
                </a:solidFill>
                <a:effectLst/>
                <a:latin typeface="+mn-lt"/>
              </a:rPr>
              <a:t> </a:t>
            </a:r>
            <a:r>
              <a:rPr lang="en-US" altLang="en-US" sz="3200" b="1" dirty="0">
                <a:solidFill>
                  <a:srgbClr val="333333"/>
                </a:solidFill>
                <a:latin typeface="+mn-lt"/>
              </a:rPr>
              <a:t>Vs </a:t>
            </a:r>
            <a:r>
              <a:rPr kumimoji="0" lang="en-US" altLang="en-US" sz="3200" b="1" i="0" u="none" strike="noStrike" cap="none" normalizeH="0" baseline="0" dirty="0">
                <a:ln>
                  <a:noFill/>
                </a:ln>
                <a:solidFill>
                  <a:srgbClr val="FF0000"/>
                </a:solidFill>
                <a:effectLst/>
                <a:latin typeface="+mn-lt"/>
              </a:rPr>
              <a:t>VECTOR</a:t>
            </a:r>
            <a:r>
              <a:rPr lang="en-US" altLang="en-US" sz="3200" b="1" dirty="0">
                <a:solidFill>
                  <a:srgbClr val="333333"/>
                </a:solidFill>
                <a:latin typeface="+mn-lt"/>
              </a:rPr>
              <a:t> </a:t>
            </a:r>
            <a:br>
              <a:rPr kumimoji="0" lang="en-US" altLang="en-US" sz="3200" b="1" i="0" u="none" strike="noStrike" cap="none" normalizeH="0" baseline="0" dirty="0">
                <a:ln>
                  <a:noFill/>
                </a:ln>
                <a:solidFill>
                  <a:srgbClr val="333333"/>
                </a:solidFill>
                <a:effectLst/>
                <a:latin typeface="+mn-lt"/>
              </a:rPr>
            </a:b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عنصر نائب للمحتوى 1">
            <a:extLst>
              <a:ext uri="{FF2B5EF4-FFF2-40B4-BE49-F238E27FC236}">
                <a16:creationId xmlns:a16="http://schemas.microsoft.com/office/drawing/2014/main" id="{A7A08336-F59B-4515-837E-4BCED43E6B1B}"/>
              </a:ext>
            </a:extLst>
          </p:cNvPr>
          <p:cNvSpPr>
            <a:spLocks noGrp="1"/>
          </p:cNvSpPr>
          <p:nvPr>
            <p:ph idx="1"/>
          </p:nvPr>
        </p:nvSpPr>
        <p:spPr/>
        <p:txBody>
          <a:bodyPr>
            <a:normAutofit/>
          </a:bodyPr>
          <a:lstStyle/>
          <a:p>
            <a:pPr lvl="1" algn="l" rtl="0">
              <a:buFont typeface="Wingdings" panose="05000000000000000000" pitchFamily="2" charset="2"/>
              <a:buChar char="Ø"/>
            </a:pPr>
            <a:r>
              <a:rPr lang="en-GB" sz="2800" dirty="0"/>
              <a:t>Deque is a shorthand for </a:t>
            </a:r>
            <a:r>
              <a:rPr lang="en-GB" sz="2800" dirty="0">
                <a:solidFill>
                  <a:srgbClr val="00B050"/>
                </a:solidFill>
              </a:rPr>
              <a:t>doubly ended queue</a:t>
            </a:r>
            <a:r>
              <a:rPr lang="en-GB" sz="2800" dirty="0"/>
              <a:t>. Deque allows fast insertion and deletion at both ends of the queue. </a:t>
            </a:r>
          </a:p>
          <a:p>
            <a:pPr lvl="1" algn="l" rtl="0">
              <a:buFont typeface="Wingdings" panose="05000000000000000000" pitchFamily="2" charset="2"/>
              <a:buChar char="Ø"/>
            </a:pPr>
            <a:r>
              <a:rPr lang="en-GB" sz="2800" dirty="0"/>
              <a:t>Although we can also use </a:t>
            </a:r>
            <a:r>
              <a:rPr lang="en-GB" sz="2800" dirty="0">
                <a:solidFill>
                  <a:srgbClr val="00B050"/>
                </a:solidFill>
              </a:rPr>
              <a:t>vector container for the insertion and deletion at both of its ends</a:t>
            </a:r>
            <a:r>
              <a:rPr lang="en-GB" sz="2800" dirty="0"/>
              <a:t>, but </a:t>
            </a:r>
            <a:r>
              <a:rPr lang="en-GB" sz="2800" dirty="0">
                <a:solidFill>
                  <a:srgbClr val="C00000"/>
                </a:solidFill>
              </a:rPr>
              <a:t>insertion and deletion at the front of the array is costlier than at the back</a:t>
            </a:r>
            <a:r>
              <a:rPr lang="en-GB" sz="2800" dirty="0"/>
              <a:t>, in case of deque but deque are more complex internally.</a:t>
            </a:r>
          </a:p>
        </p:txBody>
      </p:sp>
    </p:spTree>
    <p:extLst>
      <p:ext uri="{BB962C8B-B14F-4D97-AF65-F5344CB8AC3E}">
        <p14:creationId xmlns:p14="http://schemas.microsoft.com/office/powerpoint/2010/main" val="3519005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93493"/>
            <a:ext cx="5845511" cy="106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3200" b="1" i="0" u="none" strike="noStrike" cap="none" normalizeH="0" baseline="0" dirty="0" err="1">
                <a:ln>
                  <a:noFill/>
                </a:ln>
                <a:solidFill>
                  <a:srgbClr val="FF0000"/>
                </a:solidFill>
                <a:effectLst/>
                <a:latin typeface="+mn-lt"/>
              </a:rPr>
              <a:t>priority_queue</a:t>
            </a:r>
            <a:r>
              <a:rPr kumimoji="0" lang="en-US" altLang="en-US" sz="3200" b="1" i="0" u="none" strike="noStrike" cap="none" normalizeH="0" baseline="0" dirty="0">
                <a:ln>
                  <a:noFill/>
                </a:ln>
                <a:solidFill>
                  <a:srgbClr val="333333"/>
                </a:solidFill>
                <a:effectLst/>
                <a:latin typeface="+mn-lt"/>
              </a:rPr>
              <a:t> Container in STL</a:t>
            </a:r>
            <a:br>
              <a:rPr kumimoji="0" lang="en-US" altLang="en-US" sz="3200" b="1" i="0" u="none" strike="noStrike" cap="none" normalizeH="0" baseline="0" dirty="0">
                <a:ln>
                  <a:noFill/>
                </a:ln>
                <a:solidFill>
                  <a:srgbClr val="333333"/>
                </a:solidFill>
                <a:effectLst/>
                <a:latin typeface="+mn-lt"/>
              </a:rPr>
            </a:b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عنصر نائب للمحتوى 1">
            <a:extLst>
              <a:ext uri="{FF2B5EF4-FFF2-40B4-BE49-F238E27FC236}">
                <a16:creationId xmlns:a16="http://schemas.microsoft.com/office/drawing/2014/main" id="{A7A08336-F59B-4515-837E-4BCED43E6B1B}"/>
              </a:ext>
            </a:extLst>
          </p:cNvPr>
          <p:cNvSpPr>
            <a:spLocks noGrp="1"/>
          </p:cNvSpPr>
          <p:nvPr>
            <p:ph idx="1"/>
          </p:nvPr>
        </p:nvSpPr>
        <p:spPr/>
        <p:txBody>
          <a:bodyPr>
            <a:normAutofit/>
          </a:bodyPr>
          <a:lstStyle/>
          <a:p>
            <a:pPr algn="l" rtl="0" fontAlgn="base">
              <a:spcBef>
                <a:spcPts val="0"/>
              </a:spcBef>
              <a:spcAft>
                <a:spcPts val="0"/>
              </a:spcAft>
              <a:buFont typeface="Wingdings" panose="05000000000000000000" pitchFamily="2" charset="2"/>
              <a:buChar char="Ø"/>
            </a:pPr>
            <a:r>
              <a:rPr lang="en-GB" sz="3200" b="0" i="0" dirty="0">
                <a:solidFill>
                  <a:srgbClr val="40424E"/>
                </a:solidFill>
                <a:effectLst/>
                <a:latin typeface="urw-din"/>
              </a:rPr>
              <a:t>Priority queues are a type of container adapters, specifically designed such that the </a:t>
            </a:r>
            <a:r>
              <a:rPr lang="en-GB" sz="3200" b="0" i="0" dirty="0">
                <a:solidFill>
                  <a:srgbClr val="00B050"/>
                </a:solidFill>
                <a:effectLst/>
                <a:latin typeface="urw-din"/>
              </a:rPr>
              <a:t>first element of the queue is the greatest of all elements in the queue </a:t>
            </a:r>
            <a:r>
              <a:rPr lang="en-GB" sz="3200" b="0" i="0" dirty="0">
                <a:solidFill>
                  <a:srgbClr val="40424E"/>
                </a:solidFill>
                <a:effectLst/>
                <a:latin typeface="urw-din"/>
              </a:rPr>
              <a:t>and </a:t>
            </a:r>
            <a:r>
              <a:rPr lang="en-GB" sz="3200" b="0" i="0" dirty="0">
                <a:solidFill>
                  <a:srgbClr val="C00000"/>
                </a:solidFill>
                <a:effectLst/>
                <a:latin typeface="urw-din"/>
              </a:rPr>
              <a:t>elements are in non increasing order </a:t>
            </a:r>
            <a:r>
              <a:rPr lang="en-GB" sz="3200" b="0" i="0" dirty="0">
                <a:solidFill>
                  <a:srgbClr val="40424E"/>
                </a:solidFill>
                <a:effectLst/>
                <a:latin typeface="urw-din"/>
              </a:rPr>
              <a:t>(hence we can see that each element of the queue has a priority {fixed order}).</a:t>
            </a:r>
            <a:endParaRPr lang="en-GB" sz="3200" dirty="0"/>
          </a:p>
        </p:txBody>
      </p:sp>
    </p:spTree>
    <p:extLst>
      <p:ext uri="{BB962C8B-B14F-4D97-AF65-F5344CB8AC3E}">
        <p14:creationId xmlns:p14="http://schemas.microsoft.com/office/powerpoint/2010/main" val="930099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93493"/>
            <a:ext cx="5845511" cy="106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3200" b="1" i="0" u="none" strike="noStrike" cap="none" normalizeH="0" baseline="0" dirty="0" err="1">
                <a:ln>
                  <a:noFill/>
                </a:ln>
                <a:solidFill>
                  <a:srgbClr val="FF0000"/>
                </a:solidFill>
                <a:effectLst/>
                <a:latin typeface="+mn-lt"/>
              </a:rPr>
              <a:t>priority_queue</a:t>
            </a:r>
            <a:r>
              <a:rPr kumimoji="0" lang="en-US" altLang="en-US" sz="3200" b="1" i="0" u="none" strike="noStrike" cap="none" normalizeH="0" baseline="0" dirty="0">
                <a:ln>
                  <a:noFill/>
                </a:ln>
                <a:solidFill>
                  <a:srgbClr val="333333"/>
                </a:solidFill>
                <a:effectLst/>
                <a:latin typeface="+mn-lt"/>
              </a:rPr>
              <a:t> Container in STL</a:t>
            </a:r>
            <a:br>
              <a:rPr kumimoji="0" lang="en-US" altLang="en-US" sz="3200" b="1" i="0" u="none" strike="noStrike" cap="none" normalizeH="0" baseline="0" dirty="0">
                <a:ln>
                  <a:noFill/>
                </a:ln>
                <a:solidFill>
                  <a:srgbClr val="333333"/>
                </a:solidFill>
                <a:effectLst/>
                <a:latin typeface="+mn-lt"/>
              </a:rPr>
            </a:b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عنصر نائب للمحتوى 1">
            <a:extLst>
              <a:ext uri="{FF2B5EF4-FFF2-40B4-BE49-F238E27FC236}">
                <a16:creationId xmlns:a16="http://schemas.microsoft.com/office/drawing/2014/main" id="{A7A08336-F59B-4515-837E-4BCED43E6B1B}"/>
              </a:ext>
            </a:extLst>
          </p:cNvPr>
          <p:cNvSpPr>
            <a:spLocks noGrp="1"/>
          </p:cNvSpPr>
          <p:nvPr>
            <p:ph idx="1"/>
          </p:nvPr>
        </p:nvSpPr>
        <p:spPr/>
        <p:txBody>
          <a:bodyPr>
            <a:normAutofit/>
          </a:bodyPr>
          <a:lstStyle/>
          <a:p>
            <a:pPr algn="l" rtl="0" fontAlgn="base">
              <a:spcBef>
                <a:spcPts val="0"/>
              </a:spcBef>
              <a:spcAft>
                <a:spcPts val="0"/>
              </a:spcAft>
              <a:buFont typeface="Arial" panose="020B0604020202020204" pitchFamily="34" charset="0"/>
              <a:buChar char="•"/>
            </a:pPr>
            <a:r>
              <a:rPr lang="en-GB" sz="3200" b="0" i="0" u="none" strike="noStrike" dirty="0">
                <a:solidFill>
                  <a:srgbClr val="000000"/>
                </a:solidFill>
                <a:effectLst/>
                <a:latin typeface="Calibri" panose="020F0502020204030204" pitchFamily="34" charset="0"/>
              </a:rPr>
              <a:t>declaration</a:t>
            </a:r>
            <a:endParaRPr lang="en-GB" sz="3200" b="0" i="0" u="none" strike="noStrike" dirty="0">
              <a:solidFill>
                <a:srgbClr val="000000"/>
              </a:solidFill>
              <a:effectLst/>
              <a:latin typeface="Arial" panose="020B0604020202020204" pitchFamily="34" charset="0"/>
            </a:endParaRPr>
          </a:p>
          <a:p>
            <a:pPr algn="l" rtl="0" fontAlgn="base">
              <a:spcBef>
                <a:spcPts val="640"/>
              </a:spcBef>
              <a:spcAft>
                <a:spcPts val="0"/>
              </a:spcAft>
              <a:buFont typeface="Arial" panose="020B0604020202020204" pitchFamily="34" charset="0"/>
              <a:buChar char="•"/>
            </a:pPr>
            <a:r>
              <a:rPr lang="en-GB" sz="3200" b="0" i="0" u="none" strike="noStrike" dirty="0">
                <a:solidFill>
                  <a:srgbClr val="000000"/>
                </a:solidFill>
                <a:effectLst/>
                <a:latin typeface="Calibri" panose="020F0502020204030204" pitchFamily="34" charset="0"/>
              </a:rPr>
              <a:t>push</a:t>
            </a:r>
            <a:endParaRPr lang="en-GB" sz="3200" b="0" i="0" u="none" strike="noStrike" dirty="0">
              <a:solidFill>
                <a:srgbClr val="000000"/>
              </a:solidFill>
              <a:effectLst/>
              <a:latin typeface="Arial" panose="020B0604020202020204" pitchFamily="34" charset="0"/>
            </a:endParaRPr>
          </a:p>
          <a:p>
            <a:pPr algn="l" rtl="0" fontAlgn="base">
              <a:spcBef>
                <a:spcPts val="640"/>
              </a:spcBef>
              <a:spcAft>
                <a:spcPts val="0"/>
              </a:spcAft>
              <a:buFont typeface="Arial" panose="020B0604020202020204" pitchFamily="34" charset="0"/>
              <a:buChar char="•"/>
            </a:pPr>
            <a:r>
              <a:rPr lang="en-GB" sz="3200" b="0" i="0" u="none" strike="noStrike" dirty="0">
                <a:solidFill>
                  <a:srgbClr val="000000"/>
                </a:solidFill>
                <a:effectLst/>
                <a:latin typeface="Calibri" panose="020F0502020204030204" pitchFamily="34" charset="0"/>
              </a:rPr>
              <a:t>pop</a:t>
            </a:r>
            <a:endParaRPr lang="en-GB" sz="3200" b="0" i="0" u="none" strike="noStrike" dirty="0">
              <a:solidFill>
                <a:srgbClr val="000000"/>
              </a:solidFill>
              <a:effectLst/>
              <a:latin typeface="Arial" panose="020B0604020202020204" pitchFamily="34" charset="0"/>
            </a:endParaRPr>
          </a:p>
          <a:p>
            <a:pPr algn="l" rtl="0" fontAlgn="base">
              <a:spcBef>
                <a:spcPts val="640"/>
              </a:spcBef>
              <a:spcAft>
                <a:spcPts val="0"/>
              </a:spcAft>
              <a:buFont typeface="Arial" panose="020B0604020202020204" pitchFamily="34" charset="0"/>
              <a:buChar char="•"/>
            </a:pPr>
            <a:r>
              <a:rPr lang="en-GB" sz="3200" b="0" i="0" u="none" strike="noStrike" dirty="0">
                <a:solidFill>
                  <a:srgbClr val="000000"/>
                </a:solidFill>
                <a:effectLst/>
                <a:latin typeface="Calibri" panose="020F0502020204030204" pitchFamily="34" charset="0"/>
              </a:rPr>
              <a:t>top</a:t>
            </a:r>
            <a:endParaRPr lang="en-GB" sz="3200" b="0" i="0" u="none" strike="noStrike" dirty="0">
              <a:solidFill>
                <a:srgbClr val="000000"/>
              </a:solidFill>
              <a:effectLst/>
              <a:latin typeface="Arial" panose="020B0604020202020204" pitchFamily="34" charset="0"/>
            </a:endParaRPr>
          </a:p>
          <a:p>
            <a:pPr algn="l" rtl="0" fontAlgn="base">
              <a:spcBef>
                <a:spcPts val="640"/>
              </a:spcBef>
              <a:spcAft>
                <a:spcPts val="0"/>
              </a:spcAft>
              <a:buFont typeface="Arial" panose="020B0604020202020204" pitchFamily="34" charset="0"/>
              <a:buChar char="•"/>
            </a:pPr>
            <a:r>
              <a:rPr lang="en-GB" sz="3200" b="0" i="0" u="none" strike="noStrike" dirty="0">
                <a:solidFill>
                  <a:srgbClr val="000000"/>
                </a:solidFill>
                <a:effectLst/>
                <a:latin typeface="Calibri" panose="020F0502020204030204" pitchFamily="34" charset="0"/>
              </a:rPr>
              <a:t>size</a:t>
            </a:r>
            <a:endParaRPr lang="en-GB" sz="3200" b="0" i="0" u="none" strike="noStrike" dirty="0">
              <a:solidFill>
                <a:srgbClr val="000000"/>
              </a:solidFill>
              <a:effectLst/>
              <a:latin typeface="Arial" panose="020B0604020202020204" pitchFamily="34" charset="0"/>
            </a:endParaRPr>
          </a:p>
          <a:p>
            <a:pPr algn="l" rtl="0" fontAlgn="base">
              <a:spcBef>
                <a:spcPts val="640"/>
              </a:spcBef>
              <a:spcAft>
                <a:spcPts val="0"/>
              </a:spcAft>
              <a:buFont typeface="Arial" panose="020B0604020202020204" pitchFamily="34" charset="0"/>
              <a:buChar char="•"/>
            </a:pPr>
            <a:r>
              <a:rPr lang="en-GB" sz="3200" b="0" i="0" u="none" strike="noStrike" dirty="0">
                <a:solidFill>
                  <a:srgbClr val="000000"/>
                </a:solidFill>
                <a:effectLst/>
                <a:latin typeface="Calibri" panose="020F0502020204030204" pitchFamily="34" charset="0"/>
              </a:rPr>
              <a:t>empty</a:t>
            </a:r>
            <a:endParaRPr lang="en-GB" sz="3200" b="0" i="0" u="none" strike="noStrike" dirty="0">
              <a:solidFill>
                <a:srgbClr val="000000"/>
              </a:solidFill>
              <a:effectLst/>
              <a:latin typeface="Arial" panose="020B0604020202020204" pitchFamily="34" charset="0"/>
            </a:endParaRPr>
          </a:p>
          <a:p>
            <a:pPr algn="l" rtl="0" fontAlgn="base">
              <a:spcBef>
                <a:spcPts val="592"/>
              </a:spcBef>
              <a:spcAft>
                <a:spcPts val="0"/>
              </a:spcAft>
              <a:buFont typeface="Arial" panose="020B0604020202020204" pitchFamily="34" charset="0"/>
              <a:buChar char="•"/>
            </a:pPr>
            <a:r>
              <a:rPr lang="en-GB" sz="3200" b="0" i="1" u="none" strike="noStrike" dirty="0">
                <a:solidFill>
                  <a:srgbClr val="000000"/>
                </a:solidFill>
                <a:effectLst/>
                <a:latin typeface="Calibri" panose="020F0502020204030204" pitchFamily="34" charset="0"/>
              </a:rPr>
              <a:t>iterate over it</a:t>
            </a:r>
            <a:endParaRPr lang="en-GB" sz="3200" b="0" i="1" u="none" strike="noStrike" dirty="0">
              <a:solidFill>
                <a:srgbClr val="000000"/>
              </a:solidFill>
              <a:effectLst/>
              <a:latin typeface="Arial" panose="020B0604020202020204" pitchFamily="34" charset="0"/>
            </a:endParaRPr>
          </a:p>
          <a:p>
            <a:pPr algn="l"/>
            <a:endParaRPr lang="en-GB" sz="3200" dirty="0"/>
          </a:p>
        </p:txBody>
      </p:sp>
    </p:spTree>
    <p:extLst>
      <p:ext uri="{BB962C8B-B14F-4D97-AF65-F5344CB8AC3E}">
        <p14:creationId xmlns:p14="http://schemas.microsoft.com/office/powerpoint/2010/main" val="3689231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93493"/>
            <a:ext cx="5845511" cy="106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3200" b="1" i="0" u="none" strike="noStrike" cap="none" normalizeH="0" baseline="0" dirty="0" err="1">
                <a:ln>
                  <a:noFill/>
                </a:ln>
                <a:solidFill>
                  <a:srgbClr val="FF0000"/>
                </a:solidFill>
                <a:effectLst/>
                <a:latin typeface="+mn-lt"/>
              </a:rPr>
              <a:t>priority_queue</a:t>
            </a:r>
            <a:r>
              <a:rPr kumimoji="0" lang="en-US" altLang="en-US" sz="3200" b="1" i="0" u="none" strike="noStrike" cap="none" normalizeH="0" baseline="0" dirty="0">
                <a:ln>
                  <a:noFill/>
                </a:ln>
                <a:solidFill>
                  <a:srgbClr val="333333"/>
                </a:solidFill>
                <a:effectLst/>
                <a:latin typeface="+mn-lt"/>
              </a:rPr>
              <a:t> Container in STL</a:t>
            </a:r>
            <a:br>
              <a:rPr kumimoji="0" lang="en-US" altLang="en-US" sz="3200" b="1" i="0" u="none" strike="noStrike" cap="none" normalizeH="0" baseline="0" dirty="0">
                <a:ln>
                  <a:noFill/>
                </a:ln>
                <a:solidFill>
                  <a:srgbClr val="333333"/>
                </a:solidFill>
                <a:effectLst/>
                <a:latin typeface="+mn-lt"/>
              </a:rPr>
            </a:b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عنصر نائب للمحتوى 1">
            <a:extLst>
              <a:ext uri="{FF2B5EF4-FFF2-40B4-BE49-F238E27FC236}">
                <a16:creationId xmlns:a16="http://schemas.microsoft.com/office/drawing/2014/main" id="{A7A08336-F59B-4515-837E-4BCED43E6B1B}"/>
              </a:ext>
            </a:extLst>
          </p:cNvPr>
          <p:cNvSpPr>
            <a:spLocks noGrp="1"/>
          </p:cNvSpPr>
          <p:nvPr>
            <p:ph idx="1"/>
          </p:nvPr>
        </p:nvSpPr>
        <p:spPr/>
        <p:txBody>
          <a:bodyPr>
            <a:normAutofit/>
          </a:bodyPr>
          <a:lstStyle/>
          <a:p>
            <a:pPr algn="l" rtl="0" fontAlgn="base">
              <a:spcBef>
                <a:spcPts val="0"/>
              </a:spcBef>
              <a:spcAft>
                <a:spcPts val="0"/>
              </a:spcAft>
              <a:buFont typeface="Arial" panose="020B0604020202020204" pitchFamily="34" charset="0"/>
              <a:buChar char="•"/>
            </a:pPr>
            <a:endParaRPr lang="en-GB" sz="3200" b="0" i="1" u="none" strike="noStrike" dirty="0">
              <a:solidFill>
                <a:srgbClr val="000000"/>
              </a:solidFill>
              <a:effectLst/>
              <a:latin typeface="Arial" panose="020B0604020202020204" pitchFamily="34" charset="0"/>
            </a:endParaRPr>
          </a:p>
          <a:p>
            <a:pPr algn="l"/>
            <a:endParaRPr lang="en-GB" sz="3200" dirty="0"/>
          </a:p>
        </p:txBody>
      </p:sp>
      <p:pic>
        <p:nvPicPr>
          <p:cNvPr id="13" name="صورة 12">
            <a:extLst>
              <a:ext uri="{FF2B5EF4-FFF2-40B4-BE49-F238E27FC236}">
                <a16:creationId xmlns:a16="http://schemas.microsoft.com/office/drawing/2014/main" id="{91067C49-5C89-41E4-BE0C-2B227FA33160}"/>
              </a:ext>
            </a:extLst>
          </p:cNvPr>
          <p:cNvPicPr>
            <a:picLocks noChangeAspect="1"/>
          </p:cNvPicPr>
          <p:nvPr/>
        </p:nvPicPr>
        <p:blipFill>
          <a:blip r:embed="rId2"/>
          <a:stretch>
            <a:fillRect/>
          </a:stretch>
        </p:blipFill>
        <p:spPr>
          <a:xfrm>
            <a:off x="206711" y="1105525"/>
            <a:ext cx="5746433" cy="5791538"/>
          </a:xfrm>
          <a:prstGeom prst="rect">
            <a:avLst/>
          </a:prstGeom>
        </p:spPr>
      </p:pic>
      <p:pic>
        <p:nvPicPr>
          <p:cNvPr id="15" name="صورة 14">
            <a:extLst>
              <a:ext uri="{FF2B5EF4-FFF2-40B4-BE49-F238E27FC236}">
                <a16:creationId xmlns:a16="http://schemas.microsoft.com/office/drawing/2014/main" id="{3AA17D27-72B9-43FD-B0AA-5E61448EEBC2}"/>
              </a:ext>
            </a:extLst>
          </p:cNvPr>
          <p:cNvPicPr>
            <a:picLocks noChangeAspect="1"/>
          </p:cNvPicPr>
          <p:nvPr/>
        </p:nvPicPr>
        <p:blipFill>
          <a:blip r:embed="rId3"/>
          <a:stretch>
            <a:fillRect/>
          </a:stretch>
        </p:blipFill>
        <p:spPr>
          <a:xfrm>
            <a:off x="6584633" y="1110605"/>
            <a:ext cx="5038725" cy="2714625"/>
          </a:xfrm>
          <a:prstGeom prst="rect">
            <a:avLst/>
          </a:prstGeom>
        </p:spPr>
      </p:pic>
      <p:pic>
        <p:nvPicPr>
          <p:cNvPr id="17" name="صورة 16">
            <a:extLst>
              <a:ext uri="{FF2B5EF4-FFF2-40B4-BE49-F238E27FC236}">
                <a16:creationId xmlns:a16="http://schemas.microsoft.com/office/drawing/2014/main" id="{CAF8D79F-2C21-4AAE-81F5-C571188D8E75}"/>
              </a:ext>
            </a:extLst>
          </p:cNvPr>
          <p:cNvPicPr>
            <a:picLocks noChangeAspect="1"/>
          </p:cNvPicPr>
          <p:nvPr/>
        </p:nvPicPr>
        <p:blipFill>
          <a:blip r:embed="rId4"/>
          <a:stretch>
            <a:fillRect/>
          </a:stretch>
        </p:blipFill>
        <p:spPr>
          <a:xfrm>
            <a:off x="6251257" y="4227512"/>
            <a:ext cx="5705475" cy="2466975"/>
          </a:xfrm>
          <a:prstGeom prst="rect">
            <a:avLst/>
          </a:prstGeom>
        </p:spPr>
      </p:pic>
    </p:spTree>
    <p:extLst>
      <p:ext uri="{BB962C8B-B14F-4D97-AF65-F5344CB8AC3E}">
        <p14:creationId xmlns:p14="http://schemas.microsoft.com/office/powerpoint/2010/main" val="1021729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93493"/>
            <a:ext cx="5845511" cy="106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3200" b="1" i="0" u="none" strike="noStrike" cap="none" normalizeH="0" baseline="0" dirty="0" err="1">
                <a:ln>
                  <a:noFill/>
                </a:ln>
                <a:solidFill>
                  <a:srgbClr val="FF0000"/>
                </a:solidFill>
                <a:effectLst/>
                <a:latin typeface="+mn-lt"/>
              </a:rPr>
              <a:t>priority_queue</a:t>
            </a:r>
            <a:r>
              <a:rPr kumimoji="0" lang="en-US" altLang="en-US" sz="3200" b="1" i="0" u="none" strike="noStrike" cap="none" normalizeH="0" baseline="0" dirty="0">
                <a:ln>
                  <a:noFill/>
                </a:ln>
                <a:solidFill>
                  <a:srgbClr val="333333"/>
                </a:solidFill>
                <a:effectLst/>
                <a:latin typeface="+mn-lt"/>
              </a:rPr>
              <a:t> Container in STL</a:t>
            </a:r>
            <a:br>
              <a:rPr kumimoji="0" lang="en-US" altLang="en-US" sz="3200" b="1" i="0" u="none" strike="noStrike" cap="none" normalizeH="0" baseline="0" dirty="0">
                <a:ln>
                  <a:noFill/>
                </a:ln>
                <a:solidFill>
                  <a:srgbClr val="333333"/>
                </a:solidFill>
                <a:effectLst/>
                <a:latin typeface="+mn-lt"/>
              </a:rPr>
            </a:b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عنصر نائب للمحتوى 1">
            <a:extLst>
              <a:ext uri="{FF2B5EF4-FFF2-40B4-BE49-F238E27FC236}">
                <a16:creationId xmlns:a16="http://schemas.microsoft.com/office/drawing/2014/main" id="{A7A08336-F59B-4515-837E-4BCED43E6B1B}"/>
              </a:ext>
            </a:extLst>
          </p:cNvPr>
          <p:cNvSpPr>
            <a:spLocks noGrp="1"/>
          </p:cNvSpPr>
          <p:nvPr>
            <p:ph idx="1"/>
          </p:nvPr>
        </p:nvSpPr>
        <p:spPr/>
        <p:txBody>
          <a:bodyPr>
            <a:normAutofit/>
          </a:bodyPr>
          <a:lstStyle/>
          <a:p>
            <a:pPr algn="l" rtl="0" fontAlgn="base">
              <a:spcBef>
                <a:spcPts val="0"/>
              </a:spcBef>
              <a:spcAft>
                <a:spcPts val="0"/>
              </a:spcAft>
              <a:buFont typeface="Arial" panose="020B0604020202020204" pitchFamily="34" charset="0"/>
              <a:buChar char="•"/>
            </a:pPr>
            <a:endParaRPr lang="en-GB" sz="3200" b="0" i="1" u="none" strike="noStrike" dirty="0">
              <a:solidFill>
                <a:srgbClr val="000000"/>
              </a:solidFill>
              <a:effectLst/>
              <a:latin typeface="Arial" panose="020B0604020202020204" pitchFamily="34" charset="0"/>
            </a:endParaRPr>
          </a:p>
          <a:p>
            <a:pPr algn="l"/>
            <a:endParaRPr lang="en-GB" sz="3200" dirty="0"/>
          </a:p>
        </p:txBody>
      </p:sp>
      <p:pic>
        <p:nvPicPr>
          <p:cNvPr id="5" name="صورة 4">
            <a:extLst>
              <a:ext uri="{FF2B5EF4-FFF2-40B4-BE49-F238E27FC236}">
                <a16:creationId xmlns:a16="http://schemas.microsoft.com/office/drawing/2014/main" id="{F9352A1F-DA98-40EE-8C56-CE3662AEAA6E}"/>
              </a:ext>
            </a:extLst>
          </p:cNvPr>
          <p:cNvPicPr>
            <a:picLocks noChangeAspect="1"/>
          </p:cNvPicPr>
          <p:nvPr/>
        </p:nvPicPr>
        <p:blipFill>
          <a:blip r:embed="rId2"/>
          <a:stretch>
            <a:fillRect/>
          </a:stretch>
        </p:blipFill>
        <p:spPr>
          <a:xfrm>
            <a:off x="0" y="1109984"/>
            <a:ext cx="6949440" cy="5782620"/>
          </a:xfrm>
          <a:prstGeom prst="rect">
            <a:avLst/>
          </a:prstGeom>
        </p:spPr>
      </p:pic>
      <p:pic>
        <p:nvPicPr>
          <p:cNvPr id="7" name="صورة 6">
            <a:extLst>
              <a:ext uri="{FF2B5EF4-FFF2-40B4-BE49-F238E27FC236}">
                <a16:creationId xmlns:a16="http://schemas.microsoft.com/office/drawing/2014/main" id="{E4571810-77D5-48E7-BD5D-F01E18D0609F}"/>
              </a:ext>
            </a:extLst>
          </p:cNvPr>
          <p:cNvPicPr>
            <a:picLocks noChangeAspect="1"/>
          </p:cNvPicPr>
          <p:nvPr/>
        </p:nvPicPr>
        <p:blipFill>
          <a:blip r:embed="rId3"/>
          <a:stretch>
            <a:fillRect/>
          </a:stretch>
        </p:blipFill>
        <p:spPr>
          <a:xfrm>
            <a:off x="6949440" y="2439352"/>
            <a:ext cx="5610225" cy="2162175"/>
          </a:xfrm>
          <a:prstGeom prst="rect">
            <a:avLst/>
          </a:prstGeom>
        </p:spPr>
      </p:pic>
    </p:spTree>
    <p:extLst>
      <p:ext uri="{BB962C8B-B14F-4D97-AF65-F5344CB8AC3E}">
        <p14:creationId xmlns:p14="http://schemas.microsoft.com/office/powerpoint/2010/main" val="4186367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693548"/>
            <a:ext cx="10337800" cy="668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79350" numCol="1" anchor="ctr" anchorCtr="0" compatLnSpc="1">
            <a:prstTxWarp prst="textNoShape">
              <a:avLst/>
            </a:prstTxWarp>
            <a:spAutoFit/>
          </a:bodyPr>
          <a:lstStyle/>
          <a:p>
            <a:pPr marR="0" lvl="0" algn="ctr" defTabSz="914400" rtl="0" eaLnBrk="0" fontAlgn="base" latinLnBrk="0" hangingPunct="0">
              <a:lnSpc>
                <a:spcPct val="100000"/>
              </a:lnSpc>
              <a:spcBef>
                <a:spcPct val="0"/>
              </a:spcBef>
              <a:spcAft>
                <a:spcPct val="0"/>
              </a:spcAft>
              <a:buClrTx/>
              <a:buSzTx/>
              <a:tabLst/>
            </a:pPr>
            <a:r>
              <a:rPr kumimoji="0" lang="ar-EG" altLang="en-US" sz="3200" b="1" i="0" u="none" strike="noStrike" cap="none" normalizeH="0" baseline="0" dirty="0">
                <a:ln>
                  <a:noFill/>
                </a:ln>
                <a:solidFill>
                  <a:srgbClr val="FF0000"/>
                </a:solidFill>
                <a:effectLst/>
                <a:latin typeface="+mn-lt"/>
              </a:rPr>
              <a:t>ودلوقي جه دورك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عنصر نائب للمحتوى 1">
            <a:extLst>
              <a:ext uri="{FF2B5EF4-FFF2-40B4-BE49-F238E27FC236}">
                <a16:creationId xmlns:a16="http://schemas.microsoft.com/office/drawing/2014/main" id="{A7A08336-F59B-4515-837E-4BCED43E6B1B}"/>
              </a:ext>
            </a:extLst>
          </p:cNvPr>
          <p:cNvSpPr>
            <a:spLocks noGrp="1"/>
          </p:cNvSpPr>
          <p:nvPr>
            <p:ph idx="1"/>
          </p:nvPr>
        </p:nvSpPr>
        <p:spPr/>
        <p:txBody>
          <a:bodyPr>
            <a:normAutofit/>
          </a:bodyPr>
          <a:lstStyle/>
          <a:p>
            <a:pPr algn="l" rtl="0" fontAlgn="base">
              <a:spcBef>
                <a:spcPts val="0"/>
              </a:spcBef>
              <a:spcAft>
                <a:spcPts val="0"/>
              </a:spcAft>
              <a:buFont typeface="Arial" panose="020B0604020202020204" pitchFamily="34" charset="0"/>
              <a:buChar char="•"/>
            </a:pPr>
            <a:endParaRPr lang="en-GB" sz="3200" b="0" i="1" u="none" strike="noStrike" dirty="0">
              <a:solidFill>
                <a:srgbClr val="000000"/>
              </a:solidFill>
              <a:effectLst/>
              <a:latin typeface="Arial" panose="020B0604020202020204" pitchFamily="34" charset="0"/>
            </a:endParaRPr>
          </a:p>
          <a:p>
            <a:pPr algn="l"/>
            <a:endParaRPr lang="en-GB" sz="3200" dirty="0"/>
          </a:p>
        </p:txBody>
      </p:sp>
      <p:pic>
        <p:nvPicPr>
          <p:cNvPr id="9" name="صورة 8">
            <a:extLst>
              <a:ext uri="{FF2B5EF4-FFF2-40B4-BE49-F238E27FC236}">
                <a16:creationId xmlns:a16="http://schemas.microsoft.com/office/drawing/2014/main" id="{379D9172-EFFE-4F76-B032-10923326C8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980" y="1362265"/>
            <a:ext cx="8016240" cy="4175662"/>
          </a:xfrm>
          <a:prstGeom prst="rect">
            <a:avLst/>
          </a:prstGeom>
        </p:spPr>
      </p:pic>
      <p:sp>
        <p:nvSpPr>
          <p:cNvPr id="3" name="مربع نص 2">
            <a:extLst>
              <a:ext uri="{FF2B5EF4-FFF2-40B4-BE49-F238E27FC236}">
                <a16:creationId xmlns:a16="http://schemas.microsoft.com/office/drawing/2014/main" id="{AC89A240-3821-4864-BAC7-F8D2A8659685}"/>
              </a:ext>
            </a:extLst>
          </p:cNvPr>
          <p:cNvSpPr txBox="1"/>
          <p:nvPr/>
        </p:nvSpPr>
        <p:spPr>
          <a:xfrm>
            <a:off x="2214880" y="5730240"/>
            <a:ext cx="6918960" cy="369332"/>
          </a:xfrm>
          <a:prstGeom prst="rect">
            <a:avLst/>
          </a:prstGeom>
          <a:noFill/>
        </p:spPr>
        <p:txBody>
          <a:bodyPr wrap="square" rtlCol="0">
            <a:spAutoFit/>
          </a:bodyPr>
          <a:lstStyle/>
          <a:p>
            <a:pPr algn="l"/>
            <a:r>
              <a:rPr lang="en-GB" dirty="0">
                <a:hlinkClick r:id="rId3"/>
              </a:rPr>
              <a:t>https://codeforces.com/group/c3FDl9EUi9/contest/263096/problem/G</a:t>
            </a:r>
            <a:endParaRPr lang="en-GB" dirty="0"/>
          </a:p>
        </p:txBody>
      </p:sp>
    </p:spTree>
    <p:extLst>
      <p:ext uri="{BB962C8B-B14F-4D97-AF65-F5344CB8AC3E}">
        <p14:creationId xmlns:p14="http://schemas.microsoft.com/office/powerpoint/2010/main" val="56660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B30C1A59-2569-44A2-860C-342CC52387B3}"/>
              </a:ext>
            </a:extLst>
          </p:cNvPr>
          <p:cNvSpPr>
            <a:spLocks noGrp="1"/>
          </p:cNvSpPr>
          <p:nvPr>
            <p:ph idx="1"/>
          </p:nvPr>
        </p:nvSpPr>
        <p:spPr>
          <a:xfrm>
            <a:off x="717620" y="1562319"/>
            <a:ext cx="10515600" cy="5089689"/>
          </a:xfrm>
        </p:spPr>
        <p:txBody>
          <a:bodyPr>
            <a:noAutofit/>
          </a:bodyPr>
          <a:lstStyle/>
          <a:p>
            <a:pPr algn="l" rtl="0">
              <a:buFont typeface="Wingdings" panose="05000000000000000000" pitchFamily="2" charset="2"/>
              <a:buChar char="Ø"/>
            </a:pPr>
            <a:endParaRPr lang="en-GB" sz="2400" dirty="0">
              <a:solidFill>
                <a:srgbClr val="C00000"/>
              </a:solidFill>
            </a:endParaRPr>
          </a:p>
          <a:p>
            <a:pPr algn="l" rtl="0">
              <a:buFont typeface="Wingdings" panose="05000000000000000000" pitchFamily="2" charset="2"/>
              <a:buChar char="Ø"/>
            </a:pPr>
            <a:endParaRPr lang="en-GB" sz="2400" dirty="0"/>
          </a:p>
        </p:txBody>
      </p:sp>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555048"/>
            <a:ext cx="4305474" cy="945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GB" altLang="en-US" sz="3200" b="1" dirty="0">
                <a:solidFill>
                  <a:srgbClr val="0070C0"/>
                </a:solidFill>
                <a:latin typeface="+mn-lt"/>
              </a:rPr>
              <a:t>B</a:t>
            </a:r>
            <a:r>
              <a:rPr kumimoji="0" lang="en-GB" altLang="en-US" sz="3200" b="1" i="0" u="none" strike="noStrike" cap="none" normalizeH="0" baseline="0" dirty="0">
                <a:ln>
                  <a:noFill/>
                </a:ln>
                <a:solidFill>
                  <a:srgbClr val="0070C0"/>
                </a:solidFill>
                <a:effectLst/>
                <a:latin typeface="+mn-lt"/>
              </a:rPr>
              <a:t>reak.. Twenty game   </a:t>
            </a:r>
            <a:br>
              <a:rPr kumimoji="0" lang="en-US" altLang="en-US" sz="800" b="0" i="0" u="none" strike="noStrike" cap="none" normalizeH="0" baseline="0" dirty="0">
                <a:ln>
                  <a:noFill/>
                </a:ln>
                <a:solidFill>
                  <a:srgbClr val="0070C0"/>
                </a:solidFill>
                <a:effectLst/>
              </a:rPr>
            </a:br>
            <a:endParaRPr kumimoji="0" lang="en-US" altLang="en-US" sz="1800" b="0" i="0" u="none" strike="noStrike" cap="none" normalizeH="0" baseline="0" dirty="0">
              <a:ln>
                <a:noFill/>
              </a:ln>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3262988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B30C1A59-2569-44A2-860C-342CC52387B3}"/>
              </a:ext>
            </a:extLst>
          </p:cNvPr>
          <p:cNvSpPr>
            <a:spLocks noGrp="1"/>
          </p:cNvSpPr>
          <p:nvPr>
            <p:ph idx="1"/>
          </p:nvPr>
        </p:nvSpPr>
        <p:spPr>
          <a:xfrm>
            <a:off x="717620" y="1562319"/>
            <a:ext cx="10515600" cy="5089689"/>
          </a:xfrm>
        </p:spPr>
        <p:txBody>
          <a:bodyPr>
            <a:noAutofit/>
          </a:bodyPr>
          <a:lstStyle/>
          <a:p>
            <a:pPr algn="l" rtl="0">
              <a:buFont typeface="Wingdings" panose="05000000000000000000" pitchFamily="2" charset="2"/>
              <a:buChar char="Ø"/>
            </a:pPr>
            <a:r>
              <a:rPr lang="en-GB" sz="3200" dirty="0">
                <a:solidFill>
                  <a:srgbClr val="FF0000"/>
                </a:solidFill>
              </a:rPr>
              <a:t>Iterators</a:t>
            </a:r>
            <a:r>
              <a:rPr lang="en-GB" sz="3200" dirty="0"/>
              <a:t> are used to point to the containers in STL, because of iterators it is possible for an algorithm to manipulate different types of data structures/Containers.</a:t>
            </a:r>
          </a:p>
          <a:p>
            <a:pPr algn="l" rtl="0">
              <a:buFont typeface="Wingdings" panose="05000000000000000000" pitchFamily="2" charset="2"/>
              <a:buChar char="Ø"/>
            </a:pPr>
            <a:endParaRPr lang="en-GB" sz="2400" dirty="0">
              <a:solidFill>
                <a:srgbClr val="C00000"/>
              </a:solidFill>
            </a:endParaRPr>
          </a:p>
          <a:p>
            <a:pPr algn="l" rtl="0">
              <a:buFont typeface="Wingdings" panose="05000000000000000000" pitchFamily="2" charset="2"/>
              <a:buChar char="Ø"/>
            </a:pPr>
            <a:endParaRPr lang="en-GB" sz="2400" dirty="0"/>
          </a:p>
        </p:txBody>
      </p:sp>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555048"/>
            <a:ext cx="5880584" cy="945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GB" altLang="en-US" sz="3200" b="1" i="0" u="none" strike="noStrike" cap="none" normalizeH="0" baseline="0" dirty="0">
                <a:ln>
                  <a:noFill/>
                </a:ln>
                <a:solidFill>
                  <a:srgbClr val="0070C0"/>
                </a:solidFill>
                <a:effectLst/>
                <a:latin typeface="+mn-lt"/>
              </a:rPr>
              <a:t>Overview of Iterators in C++ STL</a:t>
            </a:r>
            <a:br>
              <a:rPr kumimoji="0" lang="en-US" altLang="en-US" sz="800" b="0" i="0" u="none" strike="noStrike" cap="none" normalizeH="0" baseline="0" dirty="0">
                <a:ln>
                  <a:noFill/>
                </a:ln>
                <a:solidFill>
                  <a:srgbClr val="0070C0"/>
                </a:solidFill>
                <a:effectLst/>
              </a:rPr>
            </a:br>
            <a:endParaRPr kumimoji="0" lang="en-US" altLang="en-US" sz="1800" b="0" i="0" u="none" strike="noStrike" cap="none" normalizeH="0" baseline="0" dirty="0">
              <a:ln>
                <a:noFill/>
              </a:ln>
              <a:solidFill>
                <a:srgbClr val="0070C0"/>
              </a:solidFill>
              <a:effectLst/>
              <a:latin typeface="Arial" panose="020B0604020202020204" pitchFamily="34" charset="0"/>
            </a:endParaRPr>
          </a:p>
        </p:txBody>
      </p:sp>
      <p:pic>
        <p:nvPicPr>
          <p:cNvPr id="5" name="صورة 4">
            <a:extLst>
              <a:ext uri="{FF2B5EF4-FFF2-40B4-BE49-F238E27FC236}">
                <a16:creationId xmlns:a16="http://schemas.microsoft.com/office/drawing/2014/main" id="{FB867FEE-05F3-412E-B969-5DDA19AB3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585" y="3429000"/>
            <a:ext cx="9038430" cy="2377038"/>
          </a:xfrm>
          <a:prstGeom prst="rect">
            <a:avLst/>
          </a:prstGeom>
        </p:spPr>
      </p:pic>
    </p:spTree>
    <p:extLst>
      <p:ext uri="{BB962C8B-B14F-4D97-AF65-F5344CB8AC3E}">
        <p14:creationId xmlns:p14="http://schemas.microsoft.com/office/powerpoint/2010/main" val="2702709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52564CA-7B16-4D3A-ABB4-08AE41D3C1C3}"/>
              </a:ext>
            </a:extLst>
          </p:cNvPr>
          <p:cNvSpPr>
            <a:spLocks noGrp="1"/>
          </p:cNvSpPr>
          <p:nvPr>
            <p:ph type="ctrTitle"/>
          </p:nvPr>
        </p:nvSpPr>
        <p:spPr>
          <a:xfrm>
            <a:off x="1524000" y="1122363"/>
            <a:ext cx="9144000" cy="847114"/>
          </a:xfrm>
        </p:spPr>
        <p:txBody>
          <a:bodyPr>
            <a:normAutofit fontScale="90000"/>
          </a:bodyPr>
          <a:lstStyle/>
          <a:p>
            <a:pPr rtl="0">
              <a:spcBef>
                <a:spcPts val="0"/>
              </a:spcBef>
              <a:spcAft>
                <a:spcPts val="0"/>
              </a:spcAft>
            </a:pPr>
            <a:br>
              <a:rPr lang="en-GB" sz="3600" b="1" i="0" u="none" strike="noStrike" dirty="0">
                <a:effectLst/>
                <a:latin typeface="+mn-lt"/>
              </a:rPr>
            </a:br>
            <a:r>
              <a:rPr lang="en-GB" sz="3600" b="1" i="0" u="none" strike="noStrike" dirty="0">
                <a:effectLst/>
                <a:latin typeface="+mn-lt"/>
              </a:rPr>
              <a:t>Standard Template Library </a:t>
            </a:r>
            <a:br>
              <a:rPr lang="en-GB" sz="9600" b="1" dirty="0">
                <a:effectLst/>
                <a:latin typeface="+mn-lt"/>
              </a:rPr>
            </a:br>
            <a:endParaRPr lang="en-GB" sz="9600" b="1" dirty="0">
              <a:latin typeface="+mn-lt"/>
            </a:endParaRPr>
          </a:p>
        </p:txBody>
      </p:sp>
      <p:sp>
        <p:nvSpPr>
          <p:cNvPr id="3" name="عنوان فرعي 2">
            <a:extLst>
              <a:ext uri="{FF2B5EF4-FFF2-40B4-BE49-F238E27FC236}">
                <a16:creationId xmlns:a16="http://schemas.microsoft.com/office/drawing/2014/main" id="{42DC03FC-153B-4AE5-8CF8-929C09BB1A05}"/>
              </a:ext>
            </a:extLst>
          </p:cNvPr>
          <p:cNvSpPr>
            <a:spLocks noGrp="1"/>
          </p:cNvSpPr>
          <p:nvPr>
            <p:ph type="subTitle" idx="1"/>
          </p:nvPr>
        </p:nvSpPr>
        <p:spPr>
          <a:xfrm>
            <a:off x="1306286" y="1607735"/>
            <a:ext cx="9361714" cy="4983983"/>
          </a:xfrm>
        </p:spPr>
        <p:txBody>
          <a:bodyPr>
            <a:normAutofit/>
          </a:bodyPr>
          <a:lstStyle/>
          <a:p>
            <a:pPr marL="514350" indent="-514350" algn="l" rtl="0">
              <a:buFont typeface="Wingdings" panose="05000000000000000000" pitchFamily="2" charset="2"/>
              <a:buChar char="Ø"/>
            </a:pPr>
            <a:r>
              <a:rPr lang="en-GB" sz="2800" b="0" i="0" dirty="0">
                <a:solidFill>
                  <a:srgbClr val="333333"/>
                </a:solidFill>
                <a:effectLst/>
              </a:rPr>
              <a:t>STL is an acronym for standard template library. It is a set of C++ template classes that provide generic classes and function that can be used to implement data structures and algorithms STL is mainly composed of :</a:t>
            </a:r>
          </a:p>
          <a:p>
            <a:pPr algn="l" rtl="0">
              <a:buFont typeface="+mj-lt"/>
              <a:buAutoNum type="arabicPeriod"/>
            </a:pPr>
            <a:r>
              <a:rPr lang="en-GB" sz="2800" b="0" i="0" dirty="0">
                <a:solidFill>
                  <a:srgbClr val="333333"/>
                </a:solidFill>
                <a:effectLst/>
              </a:rPr>
              <a:t>Containers</a:t>
            </a:r>
          </a:p>
          <a:p>
            <a:pPr algn="l" rtl="0">
              <a:buFont typeface="+mj-lt"/>
              <a:buAutoNum type="arabicPeriod"/>
            </a:pPr>
            <a:r>
              <a:rPr lang="en-GB" sz="2800" b="0" i="0" dirty="0">
                <a:solidFill>
                  <a:srgbClr val="333333"/>
                </a:solidFill>
                <a:effectLst/>
              </a:rPr>
              <a:t>Algorithms</a:t>
            </a:r>
          </a:p>
          <a:p>
            <a:pPr algn="l" rtl="0">
              <a:buFont typeface="+mj-lt"/>
              <a:buAutoNum type="arabicPeriod"/>
            </a:pPr>
            <a:r>
              <a:rPr lang="en-GB" sz="2800" b="0" i="0" dirty="0">
                <a:solidFill>
                  <a:srgbClr val="333333"/>
                </a:solidFill>
                <a:effectLst/>
              </a:rPr>
              <a:t>Iterators</a:t>
            </a:r>
          </a:p>
        </p:txBody>
      </p:sp>
      <p:pic>
        <p:nvPicPr>
          <p:cNvPr id="5" name="صورة 4">
            <a:extLst>
              <a:ext uri="{FF2B5EF4-FFF2-40B4-BE49-F238E27FC236}">
                <a16:creationId xmlns:a16="http://schemas.microsoft.com/office/drawing/2014/main" id="{80BD8502-DDE2-4B4A-B580-7E785B0D4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1534" y="3035431"/>
            <a:ext cx="1697962" cy="3556287"/>
          </a:xfrm>
          <a:prstGeom prst="rect">
            <a:avLst/>
          </a:prstGeom>
        </p:spPr>
      </p:pic>
    </p:spTree>
    <p:extLst>
      <p:ext uri="{BB962C8B-B14F-4D97-AF65-F5344CB8AC3E}">
        <p14:creationId xmlns:p14="http://schemas.microsoft.com/office/powerpoint/2010/main" val="198260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B30C1A59-2569-44A2-860C-342CC52387B3}"/>
              </a:ext>
            </a:extLst>
          </p:cNvPr>
          <p:cNvSpPr>
            <a:spLocks noGrp="1"/>
          </p:cNvSpPr>
          <p:nvPr>
            <p:ph idx="1"/>
          </p:nvPr>
        </p:nvSpPr>
        <p:spPr>
          <a:xfrm>
            <a:off x="717620" y="1562319"/>
            <a:ext cx="10515600" cy="5089689"/>
          </a:xfrm>
        </p:spPr>
        <p:txBody>
          <a:bodyPr>
            <a:noAutofit/>
          </a:bodyPr>
          <a:lstStyle/>
          <a:p>
            <a:pPr algn="l" rtl="0">
              <a:buFont typeface="Wingdings" panose="05000000000000000000" pitchFamily="2" charset="2"/>
              <a:buChar char="Ø"/>
            </a:pPr>
            <a:endParaRPr lang="en-GB" sz="2400" dirty="0">
              <a:solidFill>
                <a:srgbClr val="C00000"/>
              </a:solidFill>
            </a:endParaRPr>
          </a:p>
          <a:p>
            <a:pPr algn="l" rtl="0">
              <a:buFont typeface="Wingdings" panose="05000000000000000000" pitchFamily="2" charset="2"/>
              <a:buChar char="Ø"/>
            </a:pPr>
            <a:endParaRPr lang="en-GB" sz="2400" dirty="0"/>
          </a:p>
        </p:txBody>
      </p:sp>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555048"/>
            <a:ext cx="5418919" cy="945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3200" b="1" i="0" u="none" strike="noStrike" cap="none" normalizeH="0" baseline="0" dirty="0">
                <a:ln>
                  <a:noFill/>
                </a:ln>
                <a:solidFill>
                  <a:srgbClr val="333333"/>
                </a:solidFill>
                <a:effectLst/>
                <a:latin typeface="+mn-lt"/>
              </a:rPr>
              <a:t>Overview of Iterators in C++ STL</a:t>
            </a: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صورة 5">
            <a:extLst>
              <a:ext uri="{FF2B5EF4-FFF2-40B4-BE49-F238E27FC236}">
                <a16:creationId xmlns:a16="http://schemas.microsoft.com/office/drawing/2014/main" id="{B176056C-B87B-4E63-A020-C314FC578A65}"/>
              </a:ext>
            </a:extLst>
          </p:cNvPr>
          <p:cNvPicPr>
            <a:picLocks noChangeAspect="1"/>
          </p:cNvPicPr>
          <p:nvPr/>
        </p:nvPicPr>
        <p:blipFill>
          <a:blip r:embed="rId2"/>
          <a:stretch>
            <a:fillRect/>
          </a:stretch>
        </p:blipFill>
        <p:spPr>
          <a:xfrm>
            <a:off x="3815080" y="2135351"/>
            <a:ext cx="7218680" cy="4722649"/>
          </a:xfrm>
          <a:prstGeom prst="rect">
            <a:avLst/>
          </a:prstGeom>
        </p:spPr>
      </p:pic>
      <p:sp>
        <p:nvSpPr>
          <p:cNvPr id="7" name="مربع نص 6">
            <a:extLst>
              <a:ext uri="{FF2B5EF4-FFF2-40B4-BE49-F238E27FC236}">
                <a16:creationId xmlns:a16="http://schemas.microsoft.com/office/drawing/2014/main" id="{7BBA7904-AC44-4B0F-812A-772F87D0782A}"/>
              </a:ext>
            </a:extLst>
          </p:cNvPr>
          <p:cNvSpPr txBox="1"/>
          <p:nvPr/>
        </p:nvSpPr>
        <p:spPr>
          <a:xfrm>
            <a:off x="717620" y="1306530"/>
            <a:ext cx="10316140" cy="1200329"/>
          </a:xfrm>
          <a:prstGeom prst="rect">
            <a:avLst/>
          </a:prstGeom>
          <a:noFill/>
        </p:spPr>
        <p:txBody>
          <a:bodyPr wrap="square" rtlCol="0">
            <a:spAutoFit/>
          </a:bodyPr>
          <a:lstStyle/>
          <a:p>
            <a:pPr algn="l" rtl="0"/>
            <a:r>
              <a:rPr lang="en-GB" sz="2400" b="0" i="0" dirty="0">
                <a:effectLst/>
                <a:latin typeface="noto sans" panose="020B0502040504020204" pitchFamily="34" charset="0"/>
              </a:rPr>
              <a:t>Iterators can be used to traverse the </a:t>
            </a:r>
            <a:r>
              <a:rPr lang="en-GB" sz="2400" b="0" i="0" dirty="0">
                <a:solidFill>
                  <a:srgbClr val="C00000"/>
                </a:solidFill>
                <a:effectLst/>
                <a:latin typeface="noto sans" panose="020B0502040504020204" pitchFamily="34" charset="0"/>
              </a:rPr>
              <a:t>container</a:t>
            </a:r>
            <a:r>
              <a:rPr lang="en-GB" sz="2400" b="0" i="0" dirty="0">
                <a:effectLst/>
                <a:latin typeface="noto sans" panose="020B0502040504020204" pitchFamily="34" charset="0"/>
              </a:rPr>
              <a:t>, and we can de-reference the iterator to get the value of the element it is pointing to. Here is an example:</a:t>
            </a:r>
            <a:endParaRPr lang="en-GB" sz="2400" dirty="0"/>
          </a:p>
        </p:txBody>
      </p:sp>
    </p:spTree>
    <p:extLst>
      <p:ext uri="{BB962C8B-B14F-4D97-AF65-F5344CB8AC3E}">
        <p14:creationId xmlns:p14="http://schemas.microsoft.com/office/powerpoint/2010/main" val="580793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B30C1A59-2569-44A2-860C-342CC52387B3}"/>
              </a:ext>
            </a:extLst>
          </p:cNvPr>
          <p:cNvSpPr>
            <a:spLocks noGrp="1"/>
          </p:cNvSpPr>
          <p:nvPr>
            <p:ph idx="1"/>
          </p:nvPr>
        </p:nvSpPr>
        <p:spPr>
          <a:xfrm>
            <a:off x="717620" y="1562319"/>
            <a:ext cx="10515600" cy="5089689"/>
          </a:xfrm>
        </p:spPr>
        <p:txBody>
          <a:bodyPr>
            <a:noAutofit/>
          </a:bodyPr>
          <a:lstStyle/>
          <a:p>
            <a:pPr algn="l" rtl="0">
              <a:buFont typeface="Wingdings" panose="05000000000000000000" pitchFamily="2" charset="2"/>
              <a:buChar char="Ø"/>
            </a:pPr>
            <a:r>
              <a:rPr lang="en-GB" dirty="0"/>
              <a:t>Following are the operations that can be used with Iterators to perform various actions.</a:t>
            </a:r>
          </a:p>
          <a:p>
            <a:pPr algn="l" rtl="0">
              <a:buFont typeface="Wingdings" panose="05000000000000000000" pitchFamily="2" charset="2"/>
              <a:buChar char="ü"/>
            </a:pPr>
            <a:r>
              <a:rPr lang="en-GB" dirty="0"/>
              <a:t>advance()</a:t>
            </a:r>
          </a:p>
          <a:p>
            <a:pPr algn="l" rtl="0">
              <a:buFont typeface="Wingdings" panose="05000000000000000000" pitchFamily="2" charset="2"/>
              <a:buChar char="ü"/>
            </a:pPr>
            <a:r>
              <a:rPr lang="en-GB" dirty="0"/>
              <a:t>distance()</a:t>
            </a:r>
          </a:p>
          <a:p>
            <a:pPr algn="l" rtl="0">
              <a:buFont typeface="Wingdings" panose="05000000000000000000" pitchFamily="2" charset="2"/>
              <a:buChar char="ü"/>
            </a:pPr>
            <a:r>
              <a:rPr lang="en-GB" dirty="0"/>
              <a:t>next()</a:t>
            </a:r>
          </a:p>
          <a:p>
            <a:pPr algn="l" rtl="0">
              <a:buFont typeface="Wingdings" panose="05000000000000000000" pitchFamily="2" charset="2"/>
              <a:buChar char="ü"/>
            </a:pPr>
            <a:r>
              <a:rPr lang="en-GB" dirty="0" err="1"/>
              <a:t>prev</a:t>
            </a:r>
            <a:r>
              <a:rPr lang="en-GB" dirty="0"/>
              <a:t>()</a:t>
            </a:r>
          </a:p>
          <a:p>
            <a:pPr algn="l" rtl="0">
              <a:buFont typeface="Wingdings" panose="05000000000000000000" pitchFamily="2" charset="2"/>
              <a:buChar char="ü"/>
            </a:pPr>
            <a:r>
              <a:rPr lang="en-GB" dirty="0"/>
              <a:t>begin()</a:t>
            </a:r>
          </a:p>
          <a:p>
            <a:pPr algn="l" rtl="0">
              <a:buFont typeface="Wingdings" panose="05000000000000000000" pitchFamily="2" charset="2"/>
              <a:buChar char="ü"/>
            </a:pPr>
            <a:r>
              <a:rPr lang="en-GB" dirty="0"/>
              <a:t>end()</a:t>
            </a:r>
          </a:p>
          <a:p>
            <a:pPr algn="l" rtl="0">
              <a:buFont typeface="Wingdings" panose="05000000000000000000" pitchFamily="2" charset="2"/>
              <a:buChar char="Ø"/>
            </a:pPr>
            <a:endParaRPr lang="en-GB" dirty="0"/>
          </a:p>
        </p:txBody>
      </p:sp>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93493"/>
            <a:ext cx="5039393" cy="106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3200" b="1" i="0" u="none" strike="noStrike" cap="none" normalizeH="0" baseline="0" dirty="0">
                <a:ln>
                  <a:noFill/>
                </a:ln>
                <a:solidFill>
                  <a:srgbClr val="333333"/>
                </a:solidFill>
                <a:effectLst/>
                <a:latin typeface="+mn-lt"/>
              </a:rPr>
              <a:t>Operations on Iterators in STL</a:t>
            </a:r>
            <a:br>
              <a:rPr kumimoji="0" lang="en-GB" altLang="en-US" sz="3200" b="1" i="0" u="none" strike="noStrike" cap="none" normalizeH="0" baseline="0" dirty="0">
                <a:ln>
                  <a:noFill/>
                </a:ln>
                <a:solidFill>
                  <a:srgbClr val="333333"/>
                </a:solidFill>
                <a:effectLst/>
                <a:latin typeface="+mn-lt"/>
              </a:rPr>
            </a:b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8292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B30C1A59-2569-44A2-860C-342CC52387B3}"/>
              </a:ext>
            </a:extLst>
          </p:cNvPr>
          <p:cNvSpPr>
            <a:spLocks noGrp="1"/>
          </p:cNvSpPr>
          <p:nvPr>
            <p:ph idx="1"/>
          </p:nvPr>
        </p:nvSpPr>
        <p:spPr>
          <a:xfrm>
            <a:off x="717620" y="1562319"/>
            <a:ext cx="10515600" cy="5089689"/>
          </a:xfrm>
        </p:spPr>
        <p:txBody>
          <a:bodyPr>
            <a:noAutofit/>
          </a:bodyPr>
          <a:lstStyle/>
          <a:p>
            <a:pPr algn="l" rtl="0">
              <a:buFont typeface="Wingdings" panose="05000000000000000000" pitchFamily="2" charset="2"/>
              <a:buChar char="Ø"/>
            </a:pPr>
            <a:r>
              <a:rPr lang="en-GB" sz="2000" dirty="0"/>
              <a:t>It will </a:t>
            </a:r>
            <a:r>
              <a:rPr lang="en-GB" sz="2000" dirty="0">
                <a:solidFill>
                  <a:srgbClr val="FF0000"/>
                </a:solidFill>
              </a:rPr>
              <a:t>increment</a:t>
            </a:r>
            <a:r>
              <a:rPr lang="en-GB" sz="2000" dirty="0"/>
              <a:t> the iterator </a:t>
            </a:r>
            <a:r>
              <a:rPr lang="en-GB" sz="2000" dirty="0" err="1"/>
              <a:t>i</a:t>
            </a:r>
            <a:r>
              <a:rPr lang="en-GB" sz="2000" dirty="0"/>
              <a:t> by the value of the distance. If the value of distance is negative, then iterator will be decremented.</a:t>
            </a:r>
          </a:p>
          <a:p>
            <a:pPr algn="l" rtl="0">
              <a:buFont typeface="Wingdings" panose="05000000000000000000" pitchFamily="2" charset="2"/>
              <a:buChar char="Ø"/>
            </a:pPr>
            <a:endParaRPr lang="en-GB" sz="2000" dirty="0"/>
          </a:p>
        </p:txBody>
      </p:sp>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93493"/>
            <a:ext cx="8707448" cy="106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3200" b="1" i="0" u="none" strike="noStrike" cap="none" normalizeH="0" baseline="0" dirty="0">
                <a:ln>
                  <a:noFill/>
                </a:ln>
                <a:solidFill>
                  <a:srgbClr val="333333"/>
                </a:solidFill>
                <a:effectLst/>
                <a:latin typeface="+mn-lt"/>
              </a:rPr>
              <a:t>Operations on Iterators in STL </a:t>
            </a:r>
            <a:r>
              <a:rPr kumimoji="0" lang="en-GB" altLang="en-US" sz="3200" b="1" i="0" u="none" strike="noStrike" cap="none" normalizeH="0" baseline="0" dirty="0">
                <a:ln>
                  <a:noFill/>
                </a:ln>
                <a:solidFill>
                  <a:srgbClr val="FF0000"/>
                </a:solidFill>
                <a:effectLst/>
                <a:latin typeface="+mn-lt"/>
              </a:rPr>
              <a:t>advance() </a:t>
            </a:r>
            <a:r>
              <a:rPr kumimoji="0" lang="en-GB" altLang="en-US" sz="3200" b="1" i="0" u="none" strike="noStrike" cap="none" normalizeH="0" baseline="0" dirty="0">
                <a:ln>
                  <a:noFill/>
                </a:ln>
                <a:effectLst/>
                <a:latin typeface="+mn-lt"/>
              </a:rPr>
              <a:t>Operation</a:t>
            </a:r>
            <a:r>
              <a:rPr kumimoji="0" lang="en-GB" altLang="en-US" sz="3200" b="1" i="0" u="none" strike="noStrike" cap="none" normalizeH="0" baseline="0" dirty="0">
                <a:ln>
                  <a:noFill/>
                </a:ln>
                <a:solidFill>
                  <a:srgbClr val="FF0000"/>
                </a:solidFill>
                <a:effectLst/>
                <a:latin typeface="+mn-lt"/>
              </a:rPr>
              <a:t> </a:t>
            </a:r>
            <a:br>
              <a:rPr kumimoji="0" lang="en-GB" altLang="en-US" sz="3200" b="1" i="0" u="none" strike="noStrike" cap="none" normalizeH="0" baseline="0" dirty="0">
                <a:ln>
                  <a:noFill/>
                </a:ln>
                <a:solidFill>
                  <a:srgbClr val="333333"/>
                </a:solidFill>
                <a:effectLst/>
                <a:latin typeface="+mn-lt"/>
              </a:rPr>
            </a:b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صورة 4">
            <a:extLst>
              <a:ext uri="{FF2B5EF4-FFF2-40B4-BE49-F238E27FC236}">
                <a16:creationId xmlns:a16="http://schemas.microsoft.com/office/drawing/2014/main" id="{2B613C02-F703-438D-AD55-5F7676681575}"/>
              </a:ext>
            </a:extLst>
          </p:cNvPr>
          <p:cNvPicPr>
            <a:picLocks noChangeAspect="1"/>
          </p:cNvPicPr>
          <p:nvPr/>
        </p:nvPicPr>
        <p:blipFill>
          <a:blip r:embed="rId2"/>
          <a:stretch>
            <a:fillRect/>
          </a:stretch>
        </p:blipFill>
        <p:spPr>
          <a:xfrm>
            <a:off x="838200" y="2397760"/>
            <a:ext cx="10358994" cy="4460240"/>
          </a:xfrm>
          <a:prstGeom prst="rect">
            <a:avLst/>
          </a:prstGeom>
        </p:spPr>
      </p:pic>
    </p:spTree>
    <p:extLst>
      <p:ext uri="{BB962C8B-B14F-4D97-AF65-F5344CB8AC3E}">
        <p14:creationId xmlns:p14="http://schemas.microsoft.com/office/powerpoint/2010/main" val="859434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B30C1A59-2569-44A2-860C-342CC52387B3}"/>
              </a:ext>
            </a:extLst>
          </p:cNvPr>
          <p:cNvSpPr>
            <a:spLocks noGrp="1"/>
          </p:cNvSpPr>
          <p:nvPr>
            <p:ph idx="1"/>
          </p:nvPr>
        </p:nvSpPr>
        <p:spPr>
          <a:xfrm>
            <a:off x="717620" y="1562319"/>
            <a:ext cx="10515600" cy="5089689"/>
          </a:xfrm>
        </p:spPr>
        <p:txBody>
          <a:bodyPr>
            <a:noAutofit/>
          </a:bodyPr>
          <a:lstStyle/>
          <a:p>
            <a:pPr algn="l" rtl="0">
              <a:buFont typeface="Wingdings" panose="05000000000000000000" pitchFamily="2" charset="2"/>
              <a:buChar char="Ø"/>
            </a:pPr>
            <a:r>
              <a:rPr lang="en-GB" sz="2000" dirty="0"/>
              <a:t>It will return the number of elements or we can say distance between the first and the last iterator.</a:t>
            </a:r>
          </a:p>
          <a:p>
            <a:pPr algn="l" rtl="0">
              <a:buFont typeface="Wingdings" panose="05000000000000000000" pitchFamily="2" charset="2"/>
              <a:buChar char="Ø"/>
            </a:pPr>
            <a:endParaRPr lang="en-GB" sz="2000" dirty="0"/>
          </a:p>
          <a:p>
            <a:pPr algn="l" rtl="0">
              <a:buFont typeface="Wingdings" panose="05000000000000000000" pitchFamily="2" charset="2"/>
              <a:buChar char="Ø"/>
            </a:pPr>
            <a:r>
              <a:rPr lang="en-GB" sz="2000" dirty="0"/>
              <a:t>.</a:t>
            </a:r>
          </a:p>
          <a:p>
            <a:pPr algn="l" rtl="0">
              <a:buFont typeface="Wingdings" panose="05000000000000000000" pitchFamily="2" charset="2"/>
              <a:buChar char="Ø"/>
            </a:pPr>
            <a:endParaRPr lang="en-GB" sz="2000" dirty="0"/>
          </a:p>
        </p:txBody>
      </p:sp>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93493"/>
            <a:ext cx="8623066" cy="106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3200" b="1" i="0" u="none" strike="noStrike" cap="none" normalizeH="0" baseline="0" dirty="0">
                <a:ln>
                  <a:noFill/>
                </a:ln>
                <a:solidFill>
                  <a:srgbClr val="333333"/>
                </a:solidFill>
                <a:effectLst/>
                <a:latin typeface="+mn-lt"/>
              </a:rPr>
              <a:t>Operations on Iterators in STL </a:t>
            </a:r>
            <a:r>
              <a:rPr kumimoji="0" lang="en-GB" altLang="en-US" sz="3200" b="1" i="0" u="none" strike="noStrike" cap="none" normalizeH="0" baseline="0" dirty="0">
                <a:ln>
                  <a:noFill/>
                </a:ln>
                <a:solidFill>
                  <a:srgbClr val="FF0000"/>
                </a:solidFill>
                <a:effectLst/>
                <a:latin typeface="+mn-lt"/>
              </a:rPr>
              <a:t>distance() </a:t>
            </a:r>
            <a:r>
              <a:rPr kumimoji="0" lang="en-GB" altLang="en-US" sz="3200" b="1" i="0" u="none" strike="noStrike" cap="none" normalizeH="0" baseline="0" dirty="0">
                <a:ln>
                  <a:noFill/>
                </a:ln>
                <a:effectLst/>
                <a:latin typeface="+mn-lt"/>
              </a:rPr>
              <a:t>Operation</a:t>
            </a:r>
            <a:br>
              <a:rPr kumimoji="0" lang="en-GB" altLang="en-US" sz="3200" b="1" i="0" u="none" strike="noStrike" cap="none" normalizeH="0" baseline="0" dirty="0">
                <a:ln>
                  <a:noFill/>
                </a:ln>
                <a:solidFill>
                  <a:srgbClr val="333333"/>
                </a:solidFill>
                <a:effectLst/>
                <a:latin typeface="+mn-lt"/>
              </a:rPr>
            </a:b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صورة 5">
            <a:extLst>
              <a:ext uri="{FF2B5EF4-FFF2-40B4-BE49-F238E27FC236}">
                <a16:creationId xmlns:a16="http://schemas.microsoft.com/office/drawing/2014/main" id="{2DF06509-03B6-4424-BE7B-77C1A27F8B5C}"/>
              </a:ext>
            </a:extLst>
          </p:cNvPr>
          <p:cNvPicPr>
            <a:picLocks noChangeAspect="1"/>
          </p:cNvPicPr>
          <p:nvPr/>
        </p:nvPicPr>
        <p:blipFill>
          <a:blip r:embed="rId2"/>
          <a:stretch>
            <a:fillRect/>
          </a:stretch>
        </p:blipFill>
        <p:spPr>
          <a:xfrm>
            <a:off x="386080" y="2288796"/>
            <a:ext cx="11419840" cy="4452108"/>
          </a:xfrm>
          <a:prstGeom prst="rect">
            <a:avLst/>
          </a:prstGeom>
        </p:spPr>
      </p:pic>
    </p:spTree>
    <p:extLst>
      <p:ext uri="{BB962C8B-B14F-4D97-AF65-F5344CB8AC3E}">
        <p14:creationId xmlns:p14="http://schemas.microsoft.com/office/powerpoint/2010/main" val="20399401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B30C1A59-2569-44A2-860C-342CC52387B3}"/>
              </a:ext>
            </a:extLst>
          </p:cNvPr>
          <p:cNvSpPr>
            <a:spLocks noGrp="1"/>
          </p:cNvSpPr>
          <p:nvPr>
            <p:ph idx="1"/>
          </p:nvPr>
        </p:nvSpPr>
        <p:spPr>
          <a:xfrm>
            <a:off x="717620" y="1562319"/>
            <a:ext cx="10515600" cy="5089689"/>
          </a:xfrm>
        </p:spPr>
        <p:txBody>
          <a:bodyPr>
            <a:noAutofit/>
          </a:bodyPr>
          <a:lstStyle/>
          <a:p>
            <a:pPr algn="l" rtl="0">
              <a:buFont typeface="Wingdings" panose="05000000000000000000" pitchFamily="2" charset="2"/>
              <a:buChar char="Ø"/>
            </a:pPr>
            <a:r>
              <a:rPr lang="en-GB" sz="2000" dirty="0">
                <a:solidFill>
                  <a:srgbClr val="FF0000"/>
                </a:solidFill>
              </a:rPr>
              <a:t>next() </a:t>
            </a:r>
            <a:r>
              <a:rPr lang="en-GB" sz="2000" dirty="0"/>
              <a:t>Operation It will return the nth iterator to </a:t>
            </a:r>
            <a:r>
              <a:rPr lang="en-GB" sz="2000" dirty="0" err="1"/>
              <a:t>i</a:t>
            </a:r>
            <a:r>
              <a:rPr lang="en-GB" sz="2000" dirty="0"/>
              <a:t>, </a:t>
            </a:r>
            <a:r>
              <a:rPr lang="en-GB" sz="2000" dirty="0" err="1"/>
              <a:t>i.e</a:t>
            </a:r>
            <a:r>
              <a:rPr lang="en-GB" sz="2000" dirty="0"/>
              <a:t> iterator pointing to the nth element from the element pointed by </a:t>
            </a:r>
            <a:r>
              <a:rPr lang="en-GB" sz="2000" dirty="0" err="1"/>
              <a:t>i</a:t>
            </a:r>
            <a:r>
              <a:rPr lang="en-GB" sz="2000" dirty="0"/>
              <a:t>.</a:t>
            </a:r>
          </a:p>
          <a:p>
            <a:pPr marL="0" indent="0" algn="ctr" rtl="0">
              <a:buNone/>
            </a:pPr>
            <a:r>
              <a:rPr lang="en-GB" sz="2000" dirty="0">
                <a:solidFill>
                  <a:srgbClr val="00B050"/>
                </a:solidFill>
              </a:rPr>
              <a:t>SYNTAX: next(iterator </a:t>
            </a:r>
            <a:r>
              <a:rPr lang="en-GB" sz="2000" dirty="0" err="1">
                <a:solidFill>
                  <a:srgbClr val="00B050"/>
                </a:solidFill>
              </a:rPr>
              <a:t>i</a:t>
            </a:r>
            <a:r>
              <a:rPr lang="en-GB" sz="2000" dirty="0">
                <a:solidFill>
                  <a:srgbClr val="00B050"/>
                </a:solidFill>
              </a:rPr>
              <a:t> ,int n)</a:t>
            </a:r>
          </a:p>
          <a:p>
            <a:pPr algn="l" rtl="0">
              <a:buFont typeface="Wingdings" panose="05000000000000000000" pitchFamily="2" charset="2"/>
              <a:buChar char="Ø"/>
            </a:pPr>
            <a:r>
              <a:rPr lang="en-GB" sz="2000" dirty="0" err="1">
                <a:solidFill>
                  <a:srgbClr val="FF0000"/>
                </a:solidFill>
              </a:rPr>
              <a:t>prev</a:t>
            </a:r>
            <a:r>
              <a:rPr lang="en-GB" sz="2000" dirty="0">
                <a:solidFill>
                  <a:srgbClr val="FF0000"/>
                </a:solidFill>
              </a:rPr>
              <a:t>() </a:t>
            </a:r>
            <a:r>
              <a:rPr lang="en-GB" sz="2000" dirty="0"/>
              <a:t>Operation It will return the nth predecessor to </a:t>
            </a:r>
            <a:r>
              <a:rPr lang="en-GB" sz="2000" dirty="0" err="1"/>
              <a:t>i</a:t>
            </a:r>
            <a:r>
              <a:rPr lang="en-GB" sz="2000" dirty="0"/>
              <a:t>, </a:t>
            </a:r>
            <a:r>
              <a:rPr lang="en-GB" sz="2000" dirty="0" err="1"/>
              <a:t>i.e</a:t>
            </a:r>
            <a:r>
              <a:rPr lang="en-GB" sz="2000" dirty="0"/>
              <a:t> iterator pointing to the nth predecessor element from the element pointed by </a:t>
            </a:r>
            <a:r>
              <a:rPr lang="en-GB" sz="2000" dirty="0" err="1"/>
              <a:t>i</a:t>
            </a:r>
            <a:r>
              <a:rPr lang="en-GB" sz="2000" dirty="0"/>
              <a:t>.</a:t>
            </a:r>
          </a:p>
          <a:p>
            <a:pPr marL="0" indent="0" algn="ctr" rtl="0">
              <a:buNone/>
            </a:pPr>
            <a:r>
              <a:rPr lang="en-GB" sz="2000" dirty="0">
                <a:solidFill>
                  <a:srgbClr val="00B050"/>
                </a:solidFill>
              </a:rPr>
              <a:t>SYNTAX: </a:t>
            </a:r>
            <a:r>
              <a:rPr lang="en-GB" sz="2000" dirty="0" err="1">
                <a:solidFill>
                  <a:srgbClr val="00B050"/>
                </a:solidFill>
              </a:rPr>
              <a:t>prev</a:t>
            </a:r>
            <a:r>
              <a:rPr lang="en-GB" sz="2000" dirty="0">
                <a:solidFill>
                  <a:srgbClr val="00B050"/>
                </a:solidFill>
              </a:rPr>
              <a:t>(iterator </a:t>
            </a:r>
            <a:r>
              <a:rPr lang="en-GB" sz="2000" dirty="0" err="1">
                <a:solidFill>
                  <a:srgbClr val="00B050"/>
                </a:solidFill>
              </a:rPr>
              <a:t>i</a:t>
            </a:r>
            <a:r>
              <a:rPr lang="en-GB" sz="2000" dirty="0">
                <a:solidFill>
                  <a:srgbClr val="00B050"/>
                </a:solidFill>
              </a:rPr>
              <a:t>, int n)</a:t>
            </a:r>
          </a:p>
          <a:p>
            <a:pPr algn="l" rtl="0">
              <a:buFont typeface="Wingdings" panose="05000000000000000000" pitchFamily="2" charset="2"/>
              <a:buChar char="Ø"/>
            </a:pPr>
            <a:r>
              <a:rPr lang="en-GB" sz="2000" dirty="0">
                <a:solidFill>
                  <a:srgbClr val="FF0000"/>
                </a:solidFill>
              </a:rPr>
              <a:t>begin() </a:t>
            </a:r>
            <a:r>
              <a:rPr lang="en-GB" sz="2000" dirty="0"/>
              <a:t>Operation this method returns an iterator to the start of the given container.</a:t>
            </a:r>
          </a:p>
          <a:p>
            <a:pPr marL="0" indent="0" algn="l" rtl="0">
              <a:buNone/>
            </a:pPr>
            <a:r>
              <a:rPr lang="en-GB" sz="2000" dirty="0">
                <a:solidFill>
                  <a:srgbClr val="00B050"/>
                </a:solidFill>
              </a:rPr>
              <a:t>				       SYNTAX: begin()</a:t>
            </a:r>
          </a:p>
          <a:p>
            <a:pPr algn="l" rtl="0">
              <a:buFont typeface="Wingdings" panose="05000000000000000000" pitchFamily="2" charset="2"/>
              <a:buChar char="Ø"/>
            </a:pPr>
            <a:r>
              <a:rPr lang="en-GB" sz="2000" dirty="0">
                <a:solidFill>
                  <a:srgbClr val="FF0000"/>
                </a:solidFill>
              </a:rPr>
              <a:t>end() </a:t>
            </a:r>
            <a:r>
              <a:rPr lang="en-GB" sz="2000" dirty="0"/>
              <a:t>Operation this method returns an iterator to the end of the given container.</a:t>
            </a:r>
          </a:p>
          <a:p>
            <a:pPr marL="0" indent="0" algn="l" rtl="0">
              <a:buNone/>
            </a:pPr>
            <a:r>
              <a:rPr lang="en-GB" sz="2000" dirty="0">
                <a:solidFill>
                  <a:srgbClr val="00B050"/>
                </a:solidFill>
              </a:rPr>
              <a:t>				        SYNTAX: end()</a:t>
            </a:r>
            <a:endParaRPr lang="en-GB" sz="2000" dirty="0"/>
          </a:p>
        </p:txBody>
      </p:sp>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693548"/>
            <a:ext cx="5308697" cy="668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3200" b="1" i="0" u="none" strike="noStrike" cap="none" normalizeH="0" baseline="0" dirty="0">
                <a:ln>
                  <a:noFill/>
                </a:ln>
                <a:solidFill>
                  <a:srgbClr val="333333"/>
                </a:solidFill>
                <a:effectLst/>
                <a:latin typeface="+mn-lt"/>
              </a:rPr>
              <a:t>Operations on Iterators in STL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14602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B30C1A59-2569-44A2-860C-342CC52387B3}"/>
              </a:ext>
            </a:extLst>
          </p:cNvPr>
          <p:cNvSpPr>
            <a:spLocks noGrp="1"/>
          </p:cNvSpPr>
          <p:nvPr>
            <p:ph idx="1"/>
          </p:nvPr>
        </p:nvSpPr>
        <p:spPr>
          <a:xfrm>
            <a:off x="717620" y="1562319"/>
            <a:ext cx="10515600" cy="5089689"/>
          </a:xfrm>
        </p:spPr>
        <p:txBody>
          <a:bodyPr>
            <a:noAutofit/>
          </a:bodyPr>
          <a:lstStyle/>
          <a:p>
            <a:pPr algn="l" rtl="0">
              <a:buFont typeface="Wingdings" panose="05000000000000000000" pitchFamily="2" charset="2"/>
              <a:buChar char="Ø"/>
            </a:pPr>
            <a:endParaRPr lang="en-GB" sz="2400" dirty="0"/>
          </a:p>
          <a:p>
            <a:pPr algn="l" rtl="0">
              <a:buFont typeface="Wingdings" panose="05000000000000000000" pitchFamily="2" charset="2"/>
              <a:buChar char="Ø"/>
            </a:pPr>
            <a:endParaRPr lang="en-GB" sz="2400" dirty="0"/>
          </a:p>
        </p:txBody>
      </p:sp>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93493"/>
            <a:ext cx="5082738" cy="106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GB" altLang="en-US" sz="3200" b="1" i="0" u="none" strike="noStrike" cap="none" normalizeH="0" baseline="0" dirty="0">
                <a:ln>
                  <a:noFill/>
                </a:ln>
                <a:solidFill>
                  <a:srgbClr val="0070C0"/>
                </a:solidFill>
                <a:effectLst/>
                <a:latin typeface="+mn-lt"/>
              </a:rPr>
              <a:t>IQ question for interview</a:t>
            </a:r>
            <a:r>
              <a:rPr kumimoji="0" lang="en-US" altLang="en-US" sz="3200" b="1" i="0" u="none" strike="noStrike" cap="none" normalizeH="0" baseline="0" dirty="0">
                <a:ln>
                  <a:noFill/>
                </a:ln>
                <a:solidFill>
                  <a:srgbClr val="0070C0"/>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صورة 6">
            <a:extLst>
              <a:ext uri="{FF2B5EF4-FFF2-40B4-BE49-F238E27FC236}">
                <a16:creationId xmlns:a16="http://schemas.microsoft.com/office/drawing/2014/main" id="{5D5DE697-8D56-464E-93CE-55BF99B3CC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018" y="1842510"/>
            <a:ext cx="8323416" cy="4382799"/>
          </a:xfrm>
          <a:prstGeom prst="rect">
            <a:avLst/>
          </a:prstGeom>
        </p:spPr>
      </p:pic>
    </p:spTree>
    <p:extLst>
      <p:ext uri="{BB962C8B-B14F-4D97-AF65-F5344CB8AC3E}">
        <p14:creationId xmlns:p14="http://schemas.microsoft.com/office/powerpoint/2010/main" val="2068311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B30C1A59-2569-44A2-860C-342CC52387B3}"/>
              </a:ext>
            </a:extLst>
          </p:cNvPr>
          <p:cNvSpPr>
            <a:spLocks noGrp="1"/>
          </p:cNvSpPr>
          <p:nvPr>
            <p:ph idx="1"/>
          </p:nvPr>
        </p:nvSpPr>
        <p:spPr>
          <a:xfrm>
            <a:off x="717620" y="1562319"/>
            <a:ext cx="10515600" cy="5089689"/>
          </a:xfrm>
        </p:spPr>
        <p:txBody>
          <a:bodyPr>
            <a:noAutofit/>
          </a:bodyPr>
          <a:lstStyle/>
          <a:p>
            <a:pPr algn="l" rtl="0">
              <a:buFont typeface="Wingdings" panose="05000000000000000000" pitchFamily="2" charset="2"/>
              <a:buChar char="Ø"/>
            </a:pPr>
            <a:r>
              <a:rPr lang="en-GB" sz="2400" dirty="0">
                <a:solidFill>
                  <a:srgbClr val="C00000"/>
                </a:solidFill>
              </a:rPr>
              <a:t>STL</a:t>
            </a:r>
            <a:r>
              <a:rPr lang="en-GB" sz="2400" dirty="0"/>
              <a:t> provide different types of algorithms that can be implemented upon any of the container with the help of iterators. Thus now we don’t have to define complex algorithm instead we just use the built in functions provided by the algorithm library in STL.</a:t>
            </a:r>
          </a:p>
          <a:p>
            <a:pPr algn="l" rtl="0">
              <a:buFont typeface="Wingdings" panose="05000000000000000000" pitchFamily="2" charset="2"/>
              <a:buChar char="Ø"/>
            </a:pPr>
            <a:r>
              <a:rPr lang="en-GB" sz="2400" dirty="0"/>
              <a:t>As already discussed earlier, algorithm functions provided by </a:t>
            </a:r>
            <a:r>
              <a:rPr lang="en-GB" sz="2400" dirty="0">
                <a:solidFill>
                  <a:srgbClr val="00B050"/>
                </a:solidFill>
              </a:rPr>
              <a:t>algorithm library </a:t>
            </a:r>
            <a:r>
              <a:rPr lang="en-GB" sz="2400" dirty="0"/>
              <a:t>works on the iterators, not on the containers. Thus one algorithm function can be used on any type of container.</a:t>
            </a:r>
          </a:p>
          <a:p>
            <a:pPr algn="l" rtl="0">
              <a:buFont typeface="Wingdings" panose="05000000000000000000" pitchFamily="2" charset="2"/>
              <a:buChar char="Ø"/>
            </a:pPr>
            <a:endParaRPr lang="en-GB" sz="2400" dirty="0"/>
          </a:p>
          <a:p>
            <a:pPr algn="l" rtl="0">
              <a:buFont typeface="Wingdings" panose="05000000000000000000" pitchFamily="2" charset="2"/>
              <a:buChar char="Ø"/>
            </a:pPr>
            <a:r>
              <a:rPr lang="en-GB" sz="2400" dirty="0">
                <a:solidFill>
                  <a:srgbClr val="FF0000"/>
                </a:solidFill>
              </a:rPr>
              <a:t>Use of algorithms from STL saves time, effort, code and are very reliable.</a:t>
            </a:r>
          </a:p>
          <a:p>
            <a:pPr algn="l" rtl="0">
              <a:buFont typeface="Wingdings" panose="05000000000000000000" pitchFamily="2" charset="2"/>
              <a:buChar char="Ø"/>
            </a:pPr>
            <a:endParaRPr lang="en-GB" sz="2400" dirty="0"/>
          </a:p>
        </p:txBody>
      </p:sp>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93493"/>
            <a:ext cx="6485302" cy="106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GB" altLang="en-US" sz="3200" b="1" i="0" u="none" strike="noStrike" cap="none" normalizeH="0" baseline="0" dirty="0">
                <a:ln>
                  <a:noFill/>
                </a:ln>
                <a:solidFill>
                  <a:srgbClr val="0070C0"/>
                </a:solidFill>
                <a:effectLst/>
                <a:latin typeface="+mn-lt"/>
              </a:rPr>
              <a:t>Overview of Algorithms in C++ STL</a:t>
            </a:r>
            <a:r>
              <a:rPr kumimoji="0" lang="en-US" altLang="en-US" sz="3200" b="1" i="0" u="none" strike="noStrike" cap="none" normalizeH="0" baseline="0" dirty="0">
                <a:ln>
                  <a:noFill/>
                </a:ln>
                <a:solidFill>
                  <a:srgbClr val="0070C0"/>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59092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B30C1A59-2569-44A2-860C-342CC52387B3}"/>
              </a:ext>
            </a:extLst>
          </p:cNvPr>
          <p:cNvSpPr>
            <a:spLocks noGrp="1"/>
          </p:cNvSpPr>
          <p:nvPr>
            <p:ph idx="1"/>
          </p:nvPr>
        </p:nvSpPr>
        <p:spPr>
          <a:xfrm>
            <a:off x="717620" y="1562319"/>
            <a:ext cx="10515600" cy="5089689"/>
          </a:xfrm>
        </p:spPr>
        <p:txBody>
          <a:bodyPr>
            <a:noAutofit/>
          </a:bodyPr>
          <a:lstStyle/>
          <a:p>
            <a:pPr algn="l" rtl="0">
              <a:buFont typeface="Wingdings" panose="05000000000000000000" pitchFamily="2" charset="2"/>
              <a:buChar char="Ø"/>
            </a:pPr>
            <a:r>
              <a:rPr lang="en-GB" sz="1600" b="1" dirty="0"/>
              <a:t>Sort</a:t>
            </a:r>
          </a:p>
          <a:p>
            <a:pPr algn="l" rtl="0">
              <a:buFont typeface="Wingdings" panose="05000000000000000000" pitchFamily="2" charset="2"/>
              <a:buChar char="Ø"/>
            </a:pPr>
            <a:r>
              <a:rPr lang="en-GB" sz="1600" b="1" dirty="0"/>
              <a:t>reverse</a:t>
            </a:r>
          </a:p>
          <a:p>
            <a:pPr algn="l" rtl="0">
              <a:buFont typeface="Wingdings" panose="05000000000000000000" pitchFamily="2" charset="2"/>
              <a:buChar char="Ø"/>
            </a:pPr>
            <a:r>
              <a:rPr lang="en-GB" sz="1600" b="1" dirty="0"/>
              <a:t>Count</a:t>
            </a:r>
          </a:p>
          <a:p>
            <a:pPr algn="l" rtl="0">
              <a:buFont typeface="Wingdings" panose="05000000000000000000" pitchFamily="2" charset="2"/>
              <a:buChar char="Ø"/>
            </a:pPr>
            <a:r>
              <a:rPr lang="en-GB" sz="1600" b="1" dirty="0" err="1"/>
              <a:t>binary_search</a:t>
            </a:r>
            <a:r>
              <a:rPr lang="en-GB" sz="1600" b="1" dirty="0"/>
              <a:t> ( details basic )</a:t>
            </a:r>
          </a:p>
          <a:p>
            <a:pPr algn="l" rtl="0">
              <a:buFont typeface="Wingdings" panose="05000000000000000000" pitchFamily="2" charset="2"/>
              <a:buChar char="Ø"/>
            </a:pPr>
            <a:r>
              <a:rPr lang="en-GB" sz="1600" b="1" dirty="0" err="1"/>
              <a:t>Lower_bound</a:t>
            </a:r>
            <a:endParaRPr lang="en-GB" sz="1600" b="1" dirty="0"/>
          </a:p>
          <a:p>
            <a:pPr algn="l" rtl="0">
              <a:buFont typeface="Wingdings" panose="05000000000000000000" pitchFamily="2" charset="2"/>
              <a:buChar char="Ø"/>
            </a:pPr>
            <a:r>
              <a:rPr lang="en-GB" sz="1600" b="1" dirty="0" err="1"/>
              <a:t>Upper_bound</a:t>
            </a:r>
            <a:endParaRPr lang="en-GB" sz="1600" b="1" dirty="0"/>
          </a:p>
          <a:p>
            <a:pPr algn="l" rtl="0">
              <a:buFont typeface="Wingdings" panose="05000000000000000000" pitchFamily="2" charset="2"/>
              <a:buChar char="Ø"/>
            </a:pPr>
            <a:r>
              <a:rPr lang="en-GB" sz="1600" b="1" dirty="0"/>
              <a:t>fill</a:t>
            </a:r>
          </a:p>
          <a:p>
            <a:pPr algn="l" rtl="0">
              <a:buFont typeface="Wingdings" panose="05000000000000000000" pitchFamily="2" charset="2"/>
              <a:buChar char="Ø"/>
            </a:pPr>
            <a:r>
              <a:rPr lang="en-GB" sz="1600" b="1" dirty="0" err="1"/>
              <a:t>max_element</a:t>
            </a:r>
            <a:endParaRPr lang="en-GB" sz="1600" b="1" dirty="0"/>
          </a:p>
          <a:p>
            <a:pPr algn="l" rtl="0">
              <a:buFont typeface="Wingdings" panose="05000000000000000000" pitchFamily="2" charset="2"/>
              <a:buChar char="Ø"/>
            </a:pPr>
            <a:r>
              <a:rPr lang="en-GB" sz="1600" b="1" dirty="0" err="1"/>
              <a:t>next_permutation</a:t>
            </a:r>
            <a:endParaRPr lang="en-GB" sz="1600" b="1" dirty="0"/>
          </a:p>
          <a:p>
            <a:pPr algn="l" rtl="0">
              <a:buFont typeface="Wingdings" panose="05000000000000000000" pitchFamily="2" charset="2"/>
              <a:buChar char="Ø"/>
            </a:pPr>
            <a:r>
              <a:rPr lang="en-GB" sz="1600" b="1" dirty="0" err="1"/>
              <a:t>prev_permutation</a:t>
            </a:r>
            <a:endParaRPr lang="en-GB" sz="1600" b="1" dirty="0"/>
          </a:p>
          <a:p>
            <a:pPr algn="l" rtl="0">
              <a:buFont typeface="Wingdings" panose="05000000000000000000" pitchFamily="2" charset="2"/>
              <a:buChar char="Ø"/>
            </a:pPr>
            <a:r>
              <a:rPr lang="en-GB" sz="1600" b="1" dirty="0"/>
              <a:t>remove</a:t>
            </a:r>
          </a:p>
          <a:p>
            <a:pPr algn="l" rtl="0">
              <a:buFont typeface="Wingdings" panose="05000000000000000000" pitchFamily="2" charset="2"/>
              <a:buChar char="Ø"/>
            </a:pPr>
            <a:r>
              <a:rPr lang="en-GB" sz="1600" b="1" dirty="0" err="1"/>
              <a:t>Is_sorted</a:t>
            </a:r>
            <a:endParaRPr lang="en-GB" sz="1600" b="1" dirty="0"/>
          </a:p>
          <a:p>
            <a:pPr algn="l" rtl="0">
              <a:buFont typeface="Wingdings" panose="05000000000000000000" pitchFamily="2" charset="2"/>
              <a:buChar char="Ø"/>
            </a:pPr>
            <a:r>
              <a:rPr lang="en-GB" sz="1600" b="1" dirty="0"/>
              <a:t>Code : https://ideone.com/rLWMpR </a:t>
            </a:r>
          </a:p>
        </p:txBody>
      </p:sp>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93493"/>
            <a:ext cx="6485302" cy="106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GB" altLang="en-US" sz="3200" b="1" i="0" u="none" strike="noStrike" cap="none" normalizeH="0" baseline="0" dirty="0">
                <a:ln>
                  <a:noFill/>
                </a:ln>
                <a:solidFill>
                  <a:srgbClr val="333333"/>
                </a:solidFill>
                <a:effectLst/>
                <a:latin typeface="+mn-lt"/>
              </a:rPr>
              <a:t>Overview of Algorithms in C++ STL</a:t>
            </a:r>
            <a:r>
              <a:rPr kumimoji="0" lang="en-US" altLang="en-US" sz="3200" b="1" i="0" u="none" strike="noStrike" cap="none" normalizeH="0" baseline="0" dirty="0">
                <a:ln>
                  <a:noFill/>
                </a:ln>
                <a:solidFill>
                  <a:srgbClr val="333333"/>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0861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263D7F7B-1618-4DBF-9FA4-9262E8D852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5063" y="1177290"/>
            <a:ext cx="7361873" cy="5014930"/>
          </a:xfrm>
        </p:spPr>
      </p:pic>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31939"/>
            <a:ext cx="10515600" cy="119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7935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ar-EG" sz="4000" b="1" dirty="0">
                <a:solidFill>
                  <a:srgbClr val="FF0000"/>
                </a:solidFill>
                <a:latin typeface="+mn-lt"/>
              </a:rPr>
              <a:t>دورك بقي ..</a:t>
            </a:r>
            <a:endParaRPr kumimoji="0" lang="en-US" altLang="en-US" sz="4000" b="1" i="0" u="none" strike="noStrike" cap="none" normalizeH="0" baseline="0" dirty="0">
              <a:ln>
                <a:noFill/>
              </a:ln>
              <a:solidFill>
                <a:srgbClr val="FF000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4837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B30C1A59-2569-44A2-860C-342CC52387B3}"/>
              </a:ext>
            </a:extLst>
          </p:cNvPr>
          <p:cNvSpPr>
            <a:spLocks noGrp="1"/>
          </p:cNvSpPr>
          <p:nvPr>
            <p:ph idx="1"/>
          </p:nvPr>
        </p:nvSpPr>
        <p:spPr>
          <a:xfrm>
            <a:off x="717620" y="1562319"/>
            <a:ext cx="10515600" cy="5089689"/>
          </a:xfrm>
        </p:spPr>
        <p:txBody>
          <a:bodyPr>
            <a:noAutofit/>
          </a:bodyPr>
          <a:lstStyle/>
          <a:p>
            <a:pPr algn="l" rtl="0">
              <a:buFont typeface="Wingdings" panose="05000000000000000000" pitchFamily="2" charset="2"/>
              <a:buChar char="Ø"/>
            </a:pPr>
            <a:r>
              <a:rPr lang="en-GB" b="1" dirty="0"/>
              <a:t>Given an array , print all its permutations.</a:t>
            </a:r>
          </a:p>
          <a:p>
            <a:pPr algn="l" rtl="0">
              <a:buFont typeface="Wingdings" panose="05000000000000000000" pitchFamily="2" charset="2"/>
              <a:buChar char="Ø"/>
            </a:pPr>
            <a:r>
              <a:rPr lang="en-GB" b="1" dirty="0"/>
              <a:t>Given an array of N numbers and Q queries for each query you will be given number check if the number  is in array or not</a:t>
            </a:r>
          </a:p>
          <a:p>
            <a:pPr algn="l" rtl="0">
              <a:buFont typeface="Wingdings" panose="05000000000000000000" pitchFamily="2" charset="2"/>
              <a:buChar char="Ø"/>
            </a:pPr>
            <a:endParaRPr lang="en-GB" sz="1600" b="1" dirty="0"/>
          </a:p>
        </p:txBody>
      </p:sp>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31939"/>
            <a:ext cx="10515600" cy="119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7935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GB" sz="4000" b="1" dirty="0">
                <a:solidFill>
                  <a:srgbClr val="333333"/>
                </a:solidFill>
                <a:latin typeface="+mn-lt"/>
              </a:rPr>
              <a:t>Problems</a:t>
            </a:r>
            <a:r>
              <a:rPr lang="en-US" sz="4000" b="1" dirty="0">
                <a:solidFill>
                  <a:srgbClr val="333333"/>
                </a:solidFill>
                <a:latin typeface="+mn-lt"/>
              </a:rPr>
              <a:t> </a:t>
            </a:r>
            <a:endParaRPr kumimoji="0" lang="en-US" altLang="en-US" sz="4000" b="1" i="0" u="none" strike="noStrike" cap="none" normalizeH="0" baseline="0" dirty="0">
              <a:ln>
                <a:noFill/>
              </a:ln>
              <a:solidFill>
                <a:srgbClr val="333333"/>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759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52564CA-7B16-4D3A-ABB4-08AE41D3C1C3}"/>
              </a:ext>
            </a:extLst>
          </p:cNvPr>
          <p:cNvSpPr>
            <a:spLocks noGrp="1"/>
          </p:cNvSpPr>
          <p:nvPr>
            <p:ph type="ctrTitle"/>
          </p:nvPr>
        </p:nvSpPr>
        <p:spPr>
          <a:xfrm>
            <a:off x="1524000" y="160773"/>
            <a:ext cx="9144000" cy="2572379"/>
          </a:xfrm>
        </p:spPr>
        <p:txBody>
          <a:bodyPr>
            <a:normAutofit fontScale="90000"/>
          </a:bodyPr>
          <a:lstStyle/>
          <a:p>
            <a:pPr rtl="0">
              <a:spcBef>
                <a:spcPts val="0"/>
              </a:spcBef>
              <a:spcAft>
                <a:spcPts val="0"/>
              </a:spcAft>
            </a:pP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r>
              <a:rPr lang="en-GB" sz="3600" b="1" i="0" u="none" strike="noStrike" dirty="0">
                <a:effectLst/>
                <a:latin typeface="+mn-lt"/>
              </a:rPr>
              <a:t>C++: Containers in STL</a:t>
            </a:r>
            <a:br>
              <a:rPr lang="en-GB" sz="3600" b="1" i="0" u="none" strike="noStrike" dirty="0">
                <a:effectLst/>
                <a:latin typeface="+mn-lt"/>
              </a:rPr>
            </a:br>
            <a:r>
              <a:rPr lang="en-GB" sz="3600" b="1" i="0" u="none" strike="noStrike" dirty="0">
                <a:effectLst/>
                <a:latin typeface="+mn-lt"/>
              </a:rPr>
              <a:t> </a:t>
            </a:r>
            <a:br>
              <a:rPr lang="en-GB" sz="9600" b="1" dirty="0">
                <a:effectLst/>
                <a:latin typeface="+mn-lt"/>
              </a:rPr>
            </a:br>
            <a:endParaRPr lang="en-GB" sz="9600" b="1" dirty="0">
              <a:latin typeface="+mn-lt"/>
            </a:endParaRPr>
          </a:p>
        </p:txBody>
      </p:sp>
      <p:sp>
        <p:nvSpPr>
          <p:cNvPr id="3" name="عنوان فرعي 2">
            <a:extLst>
              <a:ext uri="{FF2B5EF4-FFF2-40B4-BE49-F238E27FC236}">
                <a16:creationId xmlns:a16="http://schemas.microsoft.com/office/drawing/2014/main" id="{42DC03FC-153B-4AE5-8CF8-929C09BB1A05}"/>
              </a:ext>
            </a:extLst>
          </p:cNvPr>
          <p:cNvSpPr>
            <a:spLocks noGrp="1"/>
          </p:cNvSpPr>
          <p:nvPr>
            <p:ph type="subTitle" idx="1"/>
          </p:nvPr>
        </p:nvSpPr>
        <p:spPr>
          <a:xfrm>
            <a:off x="1306286" y="1607735"/>
            <a:ext cx="9361714" cy="4983983"/>
          </a:xfrm>
        </p:spPr>
        <p:txBody>
          <a:bodyPr>
            <a:normAutofit/>
          </a:bodyPr>
          <a:lstStyle/>
          <a:p>
            <a:pPr marL="342900" indent="-342900" algn="l" rtl="0">
              <a:buFont typeface="Wingdings" panose="05000000000000000000" pitchFamily="2" charset="2"/>
              <a:buChar char="ü"/>
            </a:pPr>
            <a:r>
              <a:rPr lang="en-GB" b="0" i="0" dirty="0">
                <a:solidFill>
                  <a:srgbClr val="333333"/>
                </a:solidFill>
                <a:effectLst/>
              </a:rPr>
              <a:t>Container library in STL provide containers that are used to create data structures like </a:t>
            </a:r>
            <a:r>
              <a:rPr lang="en-GB" b="0" i="0" dirty="0">
                <a:solidFill>
                  <a:srgbClr val="C00000"/>
                </a:solidFill>
                <a:effectLst/>
              </a:rPr>
              <a:t>arrays, linked list, map</a:t>
            </a:r>
            <a:r>
              <a:rPr lang="en-GB" b="0" i="0" dirty="0">
                <a:solidFill>
                  <a:srgbClr val="333333"/>
                </a:solidFill>
                <a:effectLst/>
              </a:rPr>
              <a:t> etc.</a:t>
            </a:r>
          </a:p>
          <a:p>
            <a:pPr marL="342900" indent="-342900" algn="l" rtl="0">
              <a:buFont typeface="Wingdings" panose="05000000000000000000" pitchFamily="2" charset="2"/>
              <a:buChar char="ü"/>
            </a:pPr>
            <a:endParaRPr lang="en-GB" b="0" i="0" dirty="0">
              <a:solidFill>
                <a:srgbClr val="333333"/>
              </a:solidFill>
              <a:effectLst/>
            </a:endParaRPr>
          </a:p>
          <a:p>
            <a:pPr marL="342900" indent="-342900" algn="l" rtl="0">
              <a:buFont typeface="Wingdings" panose="05000000000000000000" pitchFamily="2" charset="2"/>
              <a:buChar char="ü"/>
            </a:pPr>
            <a:r>
              <a:rPr lang="en-GB" b="0" i="0" dirty="0">
                <a:solidFill>
                  <a:srgbClr val="333333"/>
                </a:solidFill>
                <a:effectLst/>
              </a:rPr>
              <a:t>These container are generic, they can hold elements of any data types, for example: </a:t>
            </a:r>
            <a:r>
              <a:rPr lang="en-GB" b="0" i="0" dirty="0">
                <a:solidFill>
                  <a:srgbClr val="FF0000"/>
                </a:solidFill>
                <a:effectLst/>
              </a:rPr>
              <a:t>vector can be used for creating dynamic arrays of char, integer, float and other types</a:t>
            </a:r>
            <a:r>
              <a:rPr lang="en-GB" b="0" i="0" dirty="0">
                <a:solidFill>
                  <a:srgbClr val="333333"/>
                </a:solidFill>
                <a:effectLst/>
              </a:rPr>
              <a:t>.</a:t>
            </a:r>
            <a:endParaRPr lang="en-GB" b="0" i="0" dirty="0">
              <a:solidFill>
                <a:srgbClr val="00B050"/>
              </a:solidFill>
              <a:effectLst/>
            </a:endParaRPr>
          </a:p>
        </p:txBody>
      </p:sp>
    </p:spTree>
    <p:extLst>
      <p:ext uri="{BB962C8B-B14F-4D97-AF65-F5344CB8AC3E}">
        <p14:creationId xmlns:p14="http://schemas.microsoft.com/office/powerpoint/2010/main" val="35631716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عنوان 3">
            <a:extLst>
              <a:ext uri="{FF2B5EF4-FFF2-40B4-BE49-F238E27FC236}">
                <a16:creationId xmlns:a16="http://schemas.microsoft.com/office/drawing/2014/main" id="{6EA9579C-7017-41CC-A4B1-602035B3F904}"/>
              </a:ext>
            </a:extLst>
          </p:cNvPr>
          <p:cNvSpPr>
            <a:spLocks noGrp="1"/>
          </p:cNvSpPr>
          <p:nvPr>
            <p:ph type="title"/>
          </p:nvPr>
        </p:nvSpPr>
        <p:spPr/>
        <p:txBody>
          <a:bodyPr/>
          <a:lstStyle/>
          <a:p>
            <a:pPr algn="ctr"/>
            <a:r>
              <a:rPr lang="ar-EG" sz="6600" dirty="0"/>
              <a:t>مع السلامة يا جون ^^</a:t>
            </a:r>
            <a:endParaRPr lang="en-GB" dirty="0"/>
          </a:p>
        </p:txBody>
      </p:sp>
      <p:pic>
        <p:nvPicPr>
          <p:cNvPr id="6" name="عنصر نائب للمحتوى 5">
            <a:extLst>
              <a:ext uri="{FF2B5EF4-FFF2-40B4-BE49-F238E27FC236}">
                <a16:creationId xmlns:a16="http://schemas.microsoft.com/office/drawing/2014/main" id="{956C0A5C-6696-4B2B-9885-3BD7EF8614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3017" y="1690688"/>
            <a:ext cx="7735712" cy="4351338"/>
          </a:xfrm>
        </p:spPr>
      </p:pic>
    </p:spTree>
    <p:extLst>
      <p:ext uri="{BB962C8B-B14F-4D97-AF65-F5344CB8AC3E}">
        <p14:creationId xmlns:p14="http://schemas.microsoft.com/office/powerpoint/2010/main" val="1189366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52564CA-7B16-4D3A-ABB4-08AE41D3C1C3}"/>
              </a:ext>
            </a:extLst>
          </p:cNvPr>
          <p:cNvSpPr>
            <a:spLocks noGrp="1"/>
          </p:cNvSpPr>
          <p:nvPr>
            <p:ph type="ctrTitle"/>
          </p:nvPr>
        </p:nvSpPr>
        <p:spPr>
          <a:xfrm>
            <a:off x="1524000" y="160773"/>
            <a:ext cx="9144000" cy="2572379"/>
          </a:xfrm>
        </p:spPr>
        <p:txBody>
          <a:bodyPr>
            <a:normAutofit fontScale="90000"/>
          </a:bodyPr>
          <a:lstStyle/>
          <a:p>
            <a:pPr rtl="0">
              <a:spcBef>
                <a:spcPts val="0"/>
              </a:spcBef>
              <a:spcAft>
                <a:spcPts val="0"/>
              </a:spcAft>
            </a:pP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r>
              <a:rPr lang="en-GB" sz="3600" b="1" i="0" u="none" strike="noStrike" dirty="0">
                <a:effectLst/>
                <a:latin typeface="+mn-lt"/>
              </a:rPr>
              <a:t>C++: Algorithms in STL</a:t>
            </a:r>
            <a:br>
              <a:rPr lang="en-GB" sz="3600" b="1" i="0" u="none" strike="noStrike" dirty="0">
                <a:effectLst/>
                <a:latin typeface="+mn-lt"/>
              </a:rPr>
            </a:br>
            <a:r>
              <a:rPr lang="en-GB" sz="3600" b="1" i="0" u="none" strike="noStrike" dirty="0">
                <a:effectLst/>
                <a:latin typeface="+mn-lt"/>
              </a:rPr>
              <a:t> </a:t>
            </a:r>
            <a:br>
              <a:rPr lang="en-GB" sz="9600" b="1" dirty="0">
                <a:effectLst/>
                <a:latin typeface="+mn-lt"/>
              </a:rPr>
            </a:br>
            <a:endParaRPr lang="en-GB" sz="9600" b="1" dirty="0">
              <a:latin typeface="+mn-lt"/>
            </a:endParaRPr>
          </a:p>
        </p:txBody>
      </p:sp>
      <p:sp>
        <p:nvSpPr>
          <p:cNvPr id="3" name="عنوان فرعي 2">
            <a:extLst>
              <a:ext uri="{FF2B5EF4-FFF2-40B4-BE49-F238E27FC236}">
                <a16:creationId xmlns:a16="http://schemas.microsoft.com/office/drawing/2014/main" id="{42DC03FC-153B-4AE5-8CF8-929C09BB1A05}"/>
              </a:ext>
            </a:extLst>
          </p:cNvPr>
          <p:cNvSpPr>
            <a:spLocks noGrp="1"/>
          </p:cNvSpPr>
          <p:nvPr>
            <p:ph type="subTitle" idx="1"/>
          </p:nvPr>
        </p:nvSpPr>
        <p:spPr>
          <a:xfrm>
            <a:off x="1306286" y="1607735"/>
            <a:ext cx="9361714" cy="4983983"/>
          </a:xfrm>
        </p:spPr>
        <p:txBody>
          <a:bodyPr>
            <a:normAutofit/>
          </a:bodyPr>
          <a:lstStyle/>
          <a:p>
            <a:pPr marL="342900" indent="-342900" algn="l" rtl="0">
              <a:buFont typeface="Wingdings" panose="05000000000000000000" pitchFamily="2" charset="2"/>
              <a:buChar char="ü"/>
            </a:pPr>
            <a:r>
              <a:rPr lang="en-GB" b="0" i="0" dirty="0">
                <a:solidFill>
                  <a:srgbClr val="333333"/>
                </a:solidFill>
                <a:effectLst/>
              </a:rPr>
              <a:t>STL provide number of algorithms that can be used of any container, irrespective of their type. Algorithms library contains built in functions that performs complex algorithms on the data structures.</a:t>
            </a:r>
          </a:p>
          <a:p>
            <a:pPr marL="342900" indent="-342900" algn="l" rtl="0">
              <a:buFont typeface="Wingdings" panose="05000000000000000000" pitchFamily="2" charset="2"/>
              <a:buChar char="ü"/>
            </a:pPr>
            <a:endParaRPr lang="en-GB" b="0" i="0" dirty="0">
              <a:solidFill>
                <a:srgbClr val="333333"/>
              </a:solidFill>
              <a:effectLst/>
            </a:endParaRPr>
          </a:p>
          <a:p>
            <a:pPr marL="342900" indent="-342900" algn="l" rtl="0">
              <a:buFont typeface="Wingdings" panose="05000000000000000000" pitchFamily="2" charset="2"/>
              <a:buChar char="ü"/>
            </a:pPr>
            <a:r>
              <a:rPr lang="en-GB" b="0" i="0" dirty="0">
                <a:solidFill>
                  <a:srgbClr val="333333"/>
                </a:solidFill>
                <a:effectLst/>
              </a:rPr>
              <a:t>For example: one can reverse a range with </a:t>
            </a:r>
            <a:r>
              <a:rPr lang="en-GB" b="0" i="0" dirty="0">
                <a:solidFill>
                  <a:srgbClr val="C00000"/>
                </a:solidFill>
                <a:effectLst/>
              </a:rPr>
              <a:t>reverse() </a:t>
            </a:r>
            <a:r>
              <a:rPr lang="en-GB" b="0" i="0" dirty="0">
                <a:solidFill>
                  <a:srgbClr val="333333"/>
                </a:solidFill>
                <a:effectLst/>
              </a:rPr>
              <a:t>function, sort a range with </a:t>
            </a:r>
            <a:r>
              <a:rPr lang="en-GB" b="0" i="0" dirty="0">
                <a:solidFill>
                  <a:srgbClr val="C00000"/>
                </a:solidFill>
                <a:effectLst/>
              </a:rPr>
              <a:t>sort() </a:t>
            </a:r>
            <a:r>
              <a:rPr lang="en-GB" b="0" i="0" dirty="0">
                <a:solidFill>
                  <a:srgbClr val="333333"/>
                </a:solidFill>
                <a:effectLst/>
              </a:rPr>
              <a:t>function, search in a range with </a:t>
            </a:r>
            <a:r>
              <a:rPr lang="en-GB" b="0" i="0" dirty="0" err="1">
                <a:solidFill>
                  <a:srgbClr val="C00000"/>
                </a:solidFill>
                <a:effectLst/>
              </a:rPr>
              <a:t>binary_search</a:t>
            </a:r>
            <a:r>
              <a:rPr lang="en-GB" b="0" i="0" dirty="0">
                <a:solidFill>
                  <a:srgbClr val="C00000"/>
                </a:solidFill>
                <a:effectLst/>
              </a:rPr>
              <a:t>()</a:t>
            </a:r>
            <a:r>
              <a:rPr lang="en-GB" b="0" i="0" dirty="0">
                <a:solidFill>
                  <a:srgbClr val="333333"/>
                </a:solidFill>
                <a:effectLst/>
              </a:rPr>
              <a:t> and so on.</a:t>
            </a:r>
          </a:p>
          <a:p>
            <a:pPr marL="342900" indent="-342900" algn="l" rtl="0">
              <a:buFont typeface="Wingdings" panose="05000000000000000000" pitchFamily="2" charset="2"/>
              <a:buChar char="ü"/>
            </a:pPr>
            <a:endParaRPr lang="en-GB" b="0" i="0" dirty="0">
              <a:solidFill>
                <a:srgbClr val="333333"/>
              </a:solidFill>
              <a:effectLst/>
            </a:endParaRPr>
          </a:p>
          <a:p>
            <a:pPr marL="342900" indent="-342900" algn="l" rtl="0">
              <a:buFont typeface="Wingdings" panose="05000000000000000000" pitchFamily="2" charset="2"/>
              <a:buChar char="ü"/>
            </a:pPr>
            <a:r>
              <a:rPr lang="en-GB" b="0" i="0" dirty="0">
                <a:solidFill>
                  <a:srgbClr val="333333"/>
                </a:solidFill>
                <a:effectLst/>
              </a:rPr>
              <a:t>Algorithm library provides abstraction, </a:t>
            </a:r>
            <a:r>
              <a:rPr lang="en-GB" b="0" i="0" dirty="0" err="1">
                <a:solidFill>
                  <a:srgbClr val="333333"/>
                </a:solidFill>
                <a:effectLst/>
              </a:rPr>
              <a:t>i.e</a:t>
            </a:r>
            <a:r>
              <a:rPr lang="en-GB" b="0" i="0" dirty="0">
                <a:solidFill>
                  <a:srgbClr val="333333"/>
                </a:solidFill>
                <a:effectLst/>
              </a:rPr>
              <a:t> </a:t>
            </a:r>
            <a:r>
              <a:rPr lang="en-GB" b="0" i="0" dirty="0">
                <a:solidFill>
                  <a:srgbClr val="00B050"/>
                </a:solidFill>
                <a:effectLst/>
              </a:rPr>
              <a:t>you don't necessarily need to know how the </a:t>
            </a:r>
            <a:r>
              <a:rPr lang="en-GB" b="0" i="0" dirty="0" err="1">
                <a:solidFill>
                  <a:srgbClr val="00B050"/>
                </a:solidFill>
                <a:effectLst/>
              </a:rPr>
              <a:t>the</a:t>
            </a:r>
            <a:r>
              <a:rPr lang="en-GB" b="0" i="0" dirty="0">
                <a:solidFill>
                  <a:srgbClr val="00B050"/>
                </a:solidFill>
                <a:effectLst/>
              </a:rPr>
              <a:t> algorithm works.  </a:t>
            </a:r>
            <a:r>
              <a:rPr lang="ar-EG" b="0" i="0" dirty="0">
                <a:solidFill>
                  <a:srgbClr val="00B050"/>
                </a:solidFill>
                <a:effectLst/>
              </a:rPr>
              <a:t>(يا راجل!!)</a:t>
            </a:r>
            <a:endParaRPr lang="en-GB" b="0" i="0" dirty="0">
              <a:solidFill>
                <a:srgbClr val="00B050"/>
              </a:solidFill>
              <a:effectLst/>
            </a:endParaRPr>
          </a:p>
        </p:txBody>
      </p:sp>
    </p:spTree>
    <p:extLst>
      <p:ext uri="{BB962C8B-B14F-4D97-AF65-F5344CB8AC3E}">
        <p14:creationId xmlns:p14="http://schemas.microsoft.com/office/powerpoint/2010/main" val="2828793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52564CA-7B16-4D3A-ABB4-08AE41D3C1C3}"/>
              </a:ext>
            </a:extLst>
          </p:cNvPr>
          <p:cNvSpPr>
            <a:spLocks noGrp="1"/>
          </p:cNvSpPr>
          <p:nvPr>
            <p:ph type="ctrTitle"/>
          </p:nvPr>
        </p:nvSpPr>
        <p:spPr>
          <a:xfrm>
            <a:off x="1524000" y="401935"/>
            <a:ext cx="9144000" cy="713432"/>
          </a:xfrm>
        </p:spPr>
        <p:txBody>
          <a:bodyPr>
            <a:normAutofit fontScale="90000"/>
          </a:bodyPr>
          <a:lstStyle/>
          <a:p>
            <a:pPr rtl="0">
              <a:spcBef>
                <a:spcPts val="0"/>
              </a:spcBef>
              <a:spcAft>
                <a:spcPts val="0"/>
              </a:spcAft>
            </a:pP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r>
              <a:rPr lang="en-GB" sz="3600" b="1" i="0" u="none" strike="noStrike" dirty="0">
                <a:effectLst/>
                <a:latin typeface="+mn-lt"/>
              </a:rPr>
              <a:t>C++: Iterators in STL </a:t>
            </a:r>
            <a:endParaRPr lang="en-GB" sz="9600" b="1" dirty="0">
              <a:latin typeface="+mn-lt"/>
            </a:endParaRPr>
          </a:p>
        </p:txBody>
      </p:sp>
      <p:sp>
        <p:nvSpPr>
          <p:cNvPr id="3" name="عنوان فرعي 2">
            <a:extLst>
              <a:ext uri="{FF2B5EF4-FFF2-40B4-BE49-F238E27FC236}">
                <a16:creationId xmlns:a16="http://schemas.microsoft.com/office/drawing/2014/main" id="{42DC03FC-153B-4AE5-8CF8-929C09BB1A05}"/>
              </a:ext>
            </a:extLst>
          </p:cNvPr>
          <p:cNvSpPr>
            <a:spLocks noGrp="1"/>
          </p:cNvSpPr>
          <p:nvPr>
            <p:ph type="subTitle" idx="1"/>
          </p:nvPr>
        </p:nvSpPr>
        <p:spPr>
          <a:xfrm>
            <a:off x="1415143" y="1547445"/>
            <a:ext cx="9361714" cy="4983983"/>
          </a:xfrm>
        </p:spPr>
        <p:txBody>
          <a:bodyPr>
            <a:normAutofit/>
          </a:bodyPr>
          <a:lstStyle/>
          <a:p>
            <a:pPr marL="342900" indent="-342900" algn="l" rtl="0">
              <a:buFont typeface="Wingdings" panose="05000000000000000000" pitchFamily="2" charset="2"/>
              <a:buChar char="ü"/>
            </a:pPr>
            <a:r>
              <a:rPr lang="en-GB" b="0" i="0" dirty="0">
                <a:solidFill>
                  <a:srgbClr val="333333"/>
                </a:solidFill>
                <a:effectLst/>
              </a:rPr>
              <a:t>Iterators in STL are used to point to the containers. Iterators actually acts as a </a:t>
            </a:r>
            <a:r>
              <a:rPr lang="en-GB" b="0" i="0" dirty="0">
                <a:solidFill>
                  <a:srgbClr val="FF0000"/>
                </a:solidFill>
                <a:effectLst/>
              </a:rPr>
              <a:t>bridge between containers and algorithms</a:t>
            </a:r>
            <a:r>
              <a:rPr lang="en-GB" b="0" i="0" dirty="0">
                <a:solidFill>
                  <a:srgbClr val="333333"/>
                </a:solidFill>
                <a:effectLst/>
              </a:rPr>
              <a:t>.</a:t>
            </a:r>
          </a:p>
          <a:p>
            <a:pPr marL="342900" indent="-342900" algn="l" rtl="0">
              <a:buFont typeface="Wingdings" panose="05000000000000000000" pitchFamily="2" charset="2"/>
              <a:buChar char="ü"/>
            </a:pPr>
            <a:endParaRPr lang="en-GB" dirty="0">
              <a:solidFill>
                <a:srgbClr val="333333"/>
              </a:solidFill>
            </a:endParaRPr>
          </a:p>
          <a:p>
            <a:pPr marL="342900" indent="-342900" algn="l" rtl="0">
              <a:buFont typeface="Wingdings" panose="05000000000000000000" pitchFamily="2" charset="2"/>
              <a:buChar char="ü"/>
            </a:pPr>
            <a:r>
              <a:rPr lang="en-GB" b="0" i="0" dirty="0">
                <a:solidFill>
                  <a:srgbClr val="333333"/>
                </a:solidFill>
                <a:effectLst/>
              </a:rPr>
              <a:t>For example: </a:t>
            </a:r>
            <a:r>
              <a:rPr lang="en-GB" b="0" i="0" dirty="0">
                <a:solidFill>
                  <a:srgbClr val="FF0000"/>
                </a:solidFill>
                <a:effectLst/>
              </a:rPr>
              <a:t>sort() </a:t>
            </a:r>
            <a:r>
              <a:rPr lang="en-GB" b="0" i="0" dirty="0">
                <a:solidFill>
                  <a:srgbClr val="333333"/>
                </a:solidFill>
                <a:effectLst/>
              </a:rPr>
              <a:t>algorithm have two parameters, </a:t>
            </a:r>
            <a:r>
              <a:rPr lang="en-GB" dirty="0">
                <a:solidFill>
                  <a:srgbClr val="00B050"/>
                </a:solidFill>
              </a:rPr>
              <a:t>starting iterator and ending iterator</a:t>
            </a:r>
            <a:r>
              <a:rPr lang="en-GB" b="0" i="0" dirty="0">
                <a:solidFill>
                  <a:srgbClr val="333333"/>
                </a:solidFill>
                <a:effectLst/>
              </a:rPr>
              <a:t>, now sort() compare the elements pointed by each of these iterators and arrange them in sorted order, thus </a:t>
            </a:r>
            <a:r>
              <a:rPr lang="en-GB" b="0" i="0" dirty="0">
                <a:solidFill>
                  <a:srgbClr val="C00000"/>
                </a:solidFill>
                <a:effectLst/>
              </a:rPr>
              <a:t>it does not matter what is the type of the container</a:t>
            </a:r>
            <a:r>
              <a:rPr lang="en-GB" b="0" i="0" dirty="0">
                <a:solidFill>
                  <a:srgbClr val="333333"/>
                </a:solidFill>
                <a:effectLst/>
              </a:rPr>
              <a:t> and same sort() can be used on different types of containers.</a:t>
            </a:r>
            <a:endParaRPr lang="en-GB" b="0" i="0" dirty="0">
              <a:solidFill>
                <a:srgbClr val="00B050"/>
              </a:solidFill>
              <a:effectLst/>
            </a:endParaRPr>
          </a:p>
        </p:txBody>
      </p:sp>
    </p:spTree>
    <p:extLst>
      <p:ext uri="{BB962C8B-B14F-4D97-AF65-F5344CB8AC3E}">
        <p14:creationId xmlns:p14="http://schemas.microsoft.com/office/powerpoint/2010/main" val="344158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B30C1A59-2569-44A2-860C-342CC52387B3}"/>
              </a:ext>
            </a:extLst>
          </p:cNvPr>
          <p:cNvSpPr>
            <a:spLocks noGrp="1"/>
          </p:cNvSpPr>
          <p:nvPr>
            <p:ph idx="1"/>
          </p:nvPr>
        </p:nvSpPr>
        <p:spPr>
          <a:xfrm>
            <a:off x="717620" y="1562319"/>
            <a:ext cx="10515600" cy="5089689"/>
          </a:xfrm>
        </p:spPr>
        <p:txBody>
          <a:bodyPr>
            <a:noAutofit/>
          </a:bodyPr>
          <a:lstStyle/>
          <a:p>
            <a:pPr algn="l" rtl="0">
              <a:buFont typeface="Wingdings" panose="05000000000000000000" pitchFamily="2" charset="2"/>
              <a:buChar char="Ø"/>
            </a:pPr>
            <a:r>
              <a:rPr lang="en-GB" sz="2400" dirty="0"/>
              <a:t>Containers Library in STL gives us the Containers, which in simplest words, can be described as </a:t>
            </a:r>
            <a:r>
              <a:rPr lang="en-GB" sz="2400" dirty="0">
                <a:solidFill>
                  <a:srgbClr val="C00000"/>
                </a:solidFill>
              </a:rPr>
              <a:t>the objects used to contain data </a:t>
            </a:r>
            <a:r>
              <a:rPr lang="en-GB" sz="2400" dirty="0"/>
              <a:t>or rather collection of object. Containers help us to implement and replicate simple and complex data structures very easily like arrays, list, trees, associative arrays and many more.</a:t>
            </a:r>
          </a:p>
          <a:p>
            <a:pPr marL="0" indent="0" algn="l" rtl="0">
              <a:buNone/>
            </a:pPr>
            <a:r>
              <a:rPr lang="en-GB" sz="2400" dirty="0"/>
              <a:t>Following are some common containers :</a:t>
            </a:r>
          </a:p>
          <a:p>
            <a:pPr algn="l" rtl="0">
              <a:buFont typeface="Wingdings" panose="05000000000000000000" pitchFamily="2" charset="2"/>
              <a:buChar char="§"/>
            </a:pPr>
            <a:r>
              <a:rPr lang="en-GB" sz="2400" dirty="0">
                <a:solidFill>
                  <a:srgbClr val="7030A0"/>
                </a:solidFill>
              </a:rPr>
              <a:t>vector</a:t>
            </a:r>
            <a:r>
              <a:rPr lang="en-GB" sz="2400" dirty="0"/>
              <a:t> : replicates arrays</a:t>
            </a:r>
          </a:p>
          <a:p>
            <a:pPr algn="l" rtl="0">
              <a:buFont typeface="Wingdings" panose="05000000000000000000" pitchFamily="2" charset="2"/>
              <a:buChar char="§"/>
            </a:pPr>
            <a:r>
              <a:rPr lang="en-GB" sz="2400" dirty="0">
                <a:solidFill>
                  <a:srgbClr val="7030A0"/>
                </a:solidFill>
              </a:rPr>
              <a:t>queue</a:t>
            </a:r>
            <a:r>
              <a:rPr lang="en-GB" sz="2400" dirty="0"/>
              <a:t> : replicates queues</a:t>
            </a:r>
          </a:p>
          <a:p>
            <a:pPr algn="l" rtl="0">
              <a:buFont typeface="Wingdings" panose="05000000000000000000" pitchFamily="2" charset="2"/>
              <a:buChar char="§"/>
            </a:pPr>
            <a:r>
              <a:rPr lang="en-GB" sz="2400" dirty="0">
                <a:solidFill>
                  <a:srgbClr val="7030A0"/>
                </a:solidFill>
              </a:rPr>
              <a:t>stack</a:t>
            </a:r>
            <a:r>
              <a:rPr lang="en-GB" sz="2400" dirty="0"/>
              <a:t> : replicates stack</a:t>
            </a:r>
          </a:p>
          <a:p>
            <a:pPr algn="l" rtl="0">
              <a:buFont typeface="Wingdings" panose="05000000000000000000" pitchFamily="2" charset="2"/>
              <a:buChar char="§"/>
            </a:pPr>
            <a:r>
              <a:rPr lang="en-GB" sz="2400" dirty="0" err="1">
                <a:solidFill>
                  <a:srgbClr val="7030A0"/>
                </a:solidFill>
              </a:rPr>
              <a:t>priority_queue</a:t>
            </a:r>
            <a:r>
              <a:rPr lang="en-GB" sz="2400" dirty="0">
                <a:solidFill>
                  <a:srgbClr val="7030A0"/>
                </a:solidFill>
              </a:rPr>
              <a:t> </a:t>
            </a:r>
            <a:r>
              <a:rPr lang="en-GB" sz="2400" dirty="0"/>
              <a:t>: replicates heaps</a:t>
            </a:r>
          </a:p>
          <a:p>
            <a:pPr algn="l" rtl="0">
              <a:buFont typeface="Wingdings" panose="05000000000000000000" pitchFamily="2" charset="2"/>
              <a:buChar char="§"/>
            </a:pPr>
            <a:r>
              <a:rPr lang="en-GB" sz="2400" dirty="0">
                <a:solidFill>
                  <a:srgbClr val="7030A0"/>
                </a:solidFill>
              </a:rPr>
              <a:t>deque</a:t>
            </a:r>
            <a:r>
              <a:rPr lang="en-GB" sz="2400" dirty="0"/>
              <a:t> : replicates linked list</a:t>
            </a:r>
          </a:p>
          <a:p>
            <a:pPr algn="l" rtl="0">
              <a:buFont typeface="Wingdings" panose="05000000000000000000" pitchFamily="2" charset="2"/>
              <a:buChar char="§"/>
            </a:pPr>
            <a:r>
              <a:rPr lang="en-GB" sz="2400" dirty="0">
                <a:solidFill>
                  <a:srgbClr val="7030A0"/>
                </a:solidFill>
              </a:rPr>
              <a:t>set</a:t>
            </a:r>
            <a:r>
              <a:rPr lang="en-GB" sz="2400" dirty="0"/>
              <a:t> : replicates trees</a:t>
            </a:r>
          </a:p>
          <a:p>
            <a:pPr algn="l" rtl="0">
              <a:buFont typeface="Wingdings" panose="05000000000000000000" pitchFamily="2" charset="2"/>
              <a:buChar char="§"/>
            </a:pPr>
            <a:r>
              <a:rPr lang="en-GB" sz="2400" dirty="0">
                <a:solidFill>
                  <a:srgbClr val="7030A0"/>
                </a:solidFill>
              </a:rPr>
              <a:t>map</a:t>
            </a:r>
            <a:r>
              <a:rPr lang="en-GB" sz="2400" dirty="0"/>
              <a:t> : associative arrays</a:t>
            </a:r>
          </a:p>
        </p:txBody>
      </p:sp>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93493"/>
            <a:ext cx="5221366" cy="106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3200" b="1" i="0" u="none" strike="noStrike" cap="none" normalizeH="0" baseline="0" dirty="0">
                <a:ln>
                  <a:noFill/>
                </a:ln>
                <a:solidFill>
                  <a:srgbClr val="0070C0"/>
                </a:solidFill>
                <a:effectLst/>
                <a:latin typeface="+mn-lt"/>
              </a:rPr>
              <a:t>What are Containers in STL?</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66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DD2FA320-F982-49B8-94B8-4AF45FCE383B}"/>
              </a:ext>
            </a:extLst>
          </p:cNvPr>
          <p:cNvPicPr>
            <a:picLocks noGrp="1" noChangeAspect="1"/>
          </p:cNvPicPr>
          <p:nvPr>
            <p:ph idx="1"/>
          </p:nvPr>
        </p:nvPicPr>
        <p:blipFill>
          <a:blip r:embed="rId2"/>
          <a:stretch>
            <a:fillRect/>
          </a:stretch>
        </p:blipFill>
        <p:spPr>
          <a:xfrm>
            <a:off x="838200" y="1314450"/>
            <a:ext cx="9448800" cy="2114550"/>
          </a:xfrm>
        </p:spPr>
      </p:pic>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93493"/>
            <a:ext cx="4653838" cy="106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3200" b="1" i="0" u="none" strike="noStrike" cap="none" normalizeH="0" baseline="0" dirty="0">
                <a:ln>
                  <a:noFill/>
                </a:ln>
                <a:solidFill>
                  <a:srgbClr val="FF0000"/>
                </a:solidFill>
                <a:effectLst/>
                <a:latin typeface="+mn-lt"/>
              </a:rPr>
              <a:t>VECTOR</a:t>
            </a:r>
            <a:r>
              <a:rPr kumimoji="0" lang="en-US" altLang="en-US" sz="3200" b="1" i="0" u="none" strike="noStrike" cap="none" normalizeH="0" baseline="0" dirty="0">
                <a:ln>
                  <a:noFill/>
                </a:ln>
                <a:solidFill>
                  <a:srgbClr val="333333"/>
                </a:solidFill>
                <a:effectLst/>
                <a:latin typeface="+mn-lt"/>
              </a:rPr>
              <a:t> Container in STL</a:t>
            </a:r>
            <a:br>
              <a:rPr kumimoji="0" lang="en-US" altLang="en-US" sz="3200" b="1" i="0" u="none" strike="noStrike" cap="none" normalizeH="0" baseline="0" dirty="0">
                <a:ln>
                  <a:noFill/>
                </a:ln>
                <a:solidFill>
                  <a:srgbClr val="333333"/>
                </a:solidFill>
                <a:effectLst/>
                <a:latin typeface="+mn-lt"/>
              </a:rPr>
            </a:b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صورة 6">
            <a:extLst>
              <a:ext uri="{FF2B5EF4-FFF2-40B4-BE49-F238E27FC236}">
                <a16:creationId xmlns:a16="http://schemas.microsoft.com/office/drawing/2014/main" id="{63C2EBE5-6C95-45FF-A43D-DB788C22E9D1}"/>
              </a:ext>
            </a:extLst>
          </p:cNvPr>
          <p:cNvPicPr>
            <a:picLocks noChangeAspect="1"/>
          </p:cNvPicPr>
          <p:nvPr/>
        </p:nvPicPr>
        <p:blipFill>
          <a:blip r:embed="rId3"/>
          <a:stretch>
            <a:fillRect/>
          </a:stretch>
        </p:blipFill>
        <p:spPr>
          <a:xfrm>
            <a:off x="838200" y="3693868"/>
            <a:ext cx="9448800" cy="2143125"/>
          </a:xfrm>
          <a:prstGeom prst="rect">
            <a:avLst/>
          </a:prstGeom>
        </p:spPr>
      </p:pic>
    </p:spTree>
    <p:extLst>
      <p:ext uri="{BB962C8B-B14F-4D97-AF65-F5344CB8AC3E}">
        <p14:creationId xmlns:p14="http://schemas.microsoft.com/office/powerpoint/2010/main" val="3285995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204333" y="274972"/>
            <a:ext cx="11149468" cy="150587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79350" numCol="1" anchor="ctr" anchorCtr="0" compatLnSpc="1">
            <a:prstTxWarp prst="textNoShape">
              <a:avLst/>
            </a:prstTxWarp>
            <a:spAutoFit/>
          </a:bodyPr>
          <a:lstStyle/>
          <a:p>
            <a:pPr marL="457200" lvl="0" indent="-457200" algn="l" rtl="0">
              <a:buFont typeface="Wingdings" panose="05000000000000000000" pitchFamily="2" charset="2"/>
              <a:buChar char="v"/>
            </a:pPr>
            <a:r>
              <a:rPr lang="en-US" altLang="en-US" sz="3200" b="1" dirty="0">
                <a:latin typeface="+mn-lt"/>
              </a:rPr>
              <a:t>Member Functions of Vector</a:t>
            </a:r>
            <a:br>
              <a:rPr lang="en-US" altLang="en-US" sz="3200" b="1" dirty="0">
                <a:latin typeface="+mn-lt"/>
              </a:rPr>
            </a:br>
            <a:br>
              <a:rPr lang="en-US" altLang="en-US" sz="3200" b="1" dirty="0">
                <a:latin typeface="+mn-lt"/>
              </a:rPr>
            </a:br>
            <a:endParaRPr lang="en-US" altLang="en-US" sz="3200" b="1" dirty="0">
              <a:latin typeface="+mn-lt"/>
            </a:endParaRPr>
          </a:p>
        </p:txBody>
      </p:sp>
      <p:sp>
        <p:nvSpPr>
          <p:cNvPr id="3" name="عنصر نائب للمحتوى 2">
            <a:extLst>
              <a:ext uri="{FF2B5EF4-FFF2-40B4-BE49-F238E27FC236}">
                <a16:creationId xmlns:a16="http://schemas.microsoft.com/office/drawing/2014/main" id="{E3D786BA-AB5D-4C2C-9500-DBFC38AA2030}"/>
              </a:ext>
            </a:extLst>
          </p:cNvPr>
          <p:cNvSpPr>
            <a:spLocks noGrp="1"/>
          </p:cNvSpPr>
          <p:nvPr>
            <p:ph idx="1"/>
          </p:nvPr>
        </p:nvSpPr>
        <p:spPr>
          <a:xfrm>
            <a:off x="142648" y="1507253"/>
            <a:ext cx="12049352" cy="4669710"/>
          </a:xfrm>
        </p:spPr>
        <p:txBody>
          <a:bodyPr/>
          <a:lstStyle/>
          <a:p>
            <a:pPr algn="l" rtl="0"/>
            <a:r>
              <a:rPr lang="en-GB" dirty="0" err="1">
                <a:solidFill>
                  <a:srgbClr val="FF0000"/>
                </a:solidFill>
              </a:rPr>
              <a:t>push_back</a:t>
            </a:r>
            <a:r>
              <a:rPr lang="en-GB" dirty="0">
                <a:solidFill>
                  <a:srgbClr val="FF0000"/>
                </a:solidFill>
              </a:rPr>
              <a:t> </a:t>
            </a:r>
            <a:r>
              <a:rPr lang="en-GB" dirty="0"/>
              <a:t>function</a:t>
            </a:r>
          </a:p>
        </p:txBody>
      </p:sp>
      <p:pic>
        <p:nvPicPr>
          <p:cNvPr id="8" name="صورة 7">
            <a:extLst>
              <a:ext uri="{FF2B5EF4-FFF2-40B4-BE49-F238E27FC236}">
                <a16:creationId xmlns:a16="http://schemas.microsoft.com/office/drawing/2014/main" id="{38385CC7-81ED-49BD-BF44-364582C2A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32" y="2494346"/>
            <a:ext cx="4366120" cy="3623146"/>
          </a:xfrm>
          <a:prstGeom prst="rect">
            <a:avLst/>
          </a:prstGeom>
        </p:spPr>
      </p:pic>
      <p:pic>
        <p:nvPicPr>
          <p:cNvPr id="14" name="صورة 13">
            <a:extLst>
              <a:ext uri="{FF2B5EF4-FFF2-40B4-BE49-F238E27FC236}">
                <a16:creationId xmlns:a16="http://schemas.microsoft.com/office/drawing/2014/main" id="{AFF3EEC5-207F-4DA0-9186-E009E0F08834}"/>
              </a:ext>
            </a:extLst>
          </p:cNvPr>
          <p:cNvPicPr>
            <a:picLocks noChangeAspect="1"/>
          </p:cNvPicPr>
          <p:nvPr/>
        </p:nvPicPr>
        <p:blipFill>
          <a:blip r:embed="rId3"/>
          <a:stretch>
            <a:fillRect/>
          </a:stretch>
        </p:blipFill>
        <p:spPr>
          <a:xfrm>
            <a:off x="4739102" y="2523575"/>
            <a:ext cx="7310250" cy="3564688"/>
          </a:xfrm>
          <a:prstGeom prst="rect">
            <a:avLst/>
          </a:prstGeom>
        </p:spPr>
      </p:pic>
    </p:spTree>
    <p:extLst>
      <p:ext uri="{BB962C8B-B14F-4D97-AF65-F5344CB8AC3E}">
        <p14:creationId xmlns:p14="http://schemas.microsoft.com/office/powerpoint/2010/main" val="3296112103"/>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1480</Words>
  <Application>Microsoft Office PowerPoint</Application>
  <PresentationFormat>شاشة عريضة</PresentationFormat>
  <Paragraphs>157</Paragraphs>
  <Slides>40</Slides>
  <Notes>0</Notes>
  <HiddenSlides>0</HiddenSlides>
  <MMClips>0</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40</vt:i4>
      </vt:variant>
    </vt:vector>
  </HeadingPairs>
  <TitlesOfParts>
    <vt:vector size="47" baseType="lpstr">
      <vt:lpstr>Arial</vt:lpstr>
      <vt:lpstr>Calibri</vt:lpstr>
      <vt:lpstr>Calibri Light</vt:lpstr>
      <vt:lpstr>noto sans</vt:lpstr>
      <vt:lpstr>urw-din</vt:lpstr>
      <vt:lpstr>Wingdings</vt:lpstr>
      <vt:lpstr>نسق Office</vt:lpstr>
      <vt:lpstr>عرض تقديمي في PowerPoint</vt:lpstr>
      <vt:lpstr>اللهم اجعل هذا العمل خالصا لِوَجْهِكَ الكريم</vt:lpstr>
      <vt:lpstr> Standard Template Library  </vt:lpstr>
      <vt:lpstr>                                                           C++: Containers in STL   </vt:lpstr>
      <vt:lpstr>                                                           C++: Algorithms in STL   </vt:lpstr>
      <vt:lpstr>                                                           C++: Iterators in STL </vt:lpstr>
      <vt:lpstr>What are Containers in STL?  </vt:lpstr>
      <vt:lpstr>VECTOR Container in STL  </vt:lpstr>
      <vt:lpstr>Member Functions of Vector  </vt:lpstr>
      <vt:lpstr>Member Functions of Vector  </vt:lpstr>
      <vt:lpstr>Member Functions of Vector  </vt:lpstr>
      <vt:lpstr>Member Functions of Vector  </vt:lpstr>
      <vt:lpstr>QUEUE Container in STL  </vt:lpstr>
      <vt:lpstr>QUEUE Container in STL  </vt:lpstr>
      <vt:lpstr>STACK Container in STL  </vt:lpstr>
      <vt:lpstr>STACK Container in STL  </vt:lpstr>
      <vt:lpstr>Problem   </vt:lpstr>
      <vt:lpstr>تلاجة البيت شغالة بنظام ؟!!   </vt:lpstr>
      <vt:lpstr>Dequeue Container in STL  </vt:lpstr>
      <vt:lpstr>Dequeue Container in STL  </vt:lpstr>
      <vt:lpstr>Dequeue Container in STL  </vt:lpstr>
      <vt:lpstr>Dequeue Vs VECTOR   </vt:lpstr>
      <vt:lpstr>priority_queue Container in STL  </vt:lpstr>
      <vt:lpstr>priority_queue Container in STL  </vt:lpstr>
      <vt:lpstr>priority_queue Container in STL  </vt:lpstr>
      <vt:lpstr>priority_queue Container in STL  </vt:lpstr>
      <vt:lpstr>ودلوقي جه دورك ^^</vt:lpstr>
      <vt:lpstr>Break.. Twenty game    </vt:lpstr>
      <vt:lpstr>Overview of Iterators in C++ STL </vt:lpstr>
      <vt:lpstr>Overview of Iterators in C++ STL </vt:lpstr>
      <vt:lpstr>Operations on Iterators in STL  </vt:lpstr>
      <vt:lpstr>Operations on Iterators in STL advance() Operation   </vt:lpstr>
      <vt:lpstr>Operations on Iterators in STL distance() Operation  </vt:lpstr>
      <vt:lpstr>Operations on Iterators in STL </vt:lpstr>
      <vt:lpstr>IQ question for interview?  </vt:lpstr>
      <vt:lpstr>Overview of Algorithms in C++ STL?  </vt:lpstr>
      <vt:lpstr>Overview of Algorithms in C++ STL?  </vt:lpstr>
      <vt:lpstr>دورك بقي ..  </vt:lpstr>
      <vt:lpstr>Problems   </vt:lpstr>
      <vt:lpstr>مع السلامة يا جون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hossam hakim</dc:creator>
  <cp:lastModifiedBy>hossam hakim</cp:lastModifiedBy>
  <cp:revision>26</cp:revision>
  <dcterms:created xsi:type="dcterms:W3CDTF">2021-01-03T16:39:49Z</dcterms:created>
  <dcterms:modified xsi:type="dcterms:W3CDTF">2021-01-04T08:47:06Z</dcterms:modified>
</cp:coreProperties>
</file>