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320" r:id="rId19"/>
    <p:sldId id="322" r:id="rId20"/>
    <p:sldId id="323" r:id="rId21"/>
    <p:sldId id="324" r:id="rId22"/>
    <p:sldId id="325" r:id="rId23"/>
    <p:sldId id="326" r:id="rId24"/>
    <p:sldId id="274" r:id="rId25"/>
    <p:sldId id="275" r:id="rId26"/>
    <p:sldId id="279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4" r:id="rId38"/>
    <p:sldId id="295" r:id="rId39"/>
    <p:sldId id="296" r:id="rId40"/>
    <p:sldId id="298" r:id="rId41"/>
    <p:sldId id="297" r:id="rId42"/>
    <p:sldId id="303" r:id="rId43"/>
    <p:sldId id="302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7" r:id="rId56"/>
    <p:sldId id="315" r:id="rId57"/>
    <p:sldId id="316" r:id="rId58"/>
    <p:sldId id="318" r:id="rId59"/>
    <p:sldId id="319" r:id="rId60"/>
    <p:sldId id="321" r:id="rId61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24CDAF6-98DF-4754-96D5-7521739B5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B2A2FB1A-4D0F-4308-AD2C-CE2570217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GB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9930891-3A85-4A71-84C7-21875EC5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988D-CACC-4A6D-AC1E-346FC5B590E5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26C6074-2403-4DA8-BA20-43AC070D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71C253B-FC29-4B47-943B-491E00BE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A6A0-37BF-43DF-A3DC-E9B92E6E3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33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56C1B7B-23F1-4CC4-8E4C-1B4A48A9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835BBB50-97FE-42DA-84D5-BADA6C83F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D1CF998-E2B8-4086-870F-2B69201F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988D-CACC-4A6D-AC1E-346FC5B590E5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D7CAFE2-EF62-49B7-A3C4-CC0BC1B7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F79B7C7-E511-4B42-BE48-E6803C7E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A6A0-37BF-43DF-A3DC-E9B92E6E3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01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94C43A50-CEAF-4036-82C0-8D956AC9C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14D1FDED-B526-4D76-B149-2BD1FB166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86F9526-AD94-4162-A1A2-3D557DF9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988D-CACC-4A6D-AC1E-346FC5B590E5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D1FD699-3C09-4D84-9D8F-C2B8F689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1C1EAD3-90FD-456E-B58B-945523AD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A6A0-37BF-43DF-A3DC-E9B92E6E3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09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998F9FF-6B46-4532-8F7F-8414A8A2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BE118A4-0C74-46B0-AF76-992A58033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67E3871-9129-49BB-90AD-6BBD38D5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988D-CACC-4A6D-AC1E-346FC5B590E5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057E68E-4EA8-4321-8CAD-564EB3FD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86FB137-9647-44B9-889A-540633A3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A6A0-37BF-43DF-A3DC-E9B92E6E3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75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50A012F-8139-48E8-9B63-77C7A98B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BF30BB5-C800-4B85-AE37-F160AB7C9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FB287AB-D3AB-4F9F-9440-162FE404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988D-CACC-4A6D-AC1E-346FC5B590E5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4ECF8D2-24B6-4F40-A823-97C5DA53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C508D8A-20BC-4CD6-BFE3-0257DA8F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A6A0-37BF-43DF-A3DC-E9B92E6E3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65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38C3668-43F8-4EEE-A81F-18192214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E707591-8C12-4D3C-9D09-929425331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E9FB43C6-F516-4E0E-8FC9-623B73701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4E52D7A-21AB-4B78-81CD-599FF7F7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988D-CACC-4A6D-AC1E-346FC5B590E5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AB940FBD-195B-4AA7-A426-B1F1DD53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B44D3C24-F069-42D2-BAFC-8BEE2EB7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A6A0-37BF-43DF-A3DC-E9B92E6E3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80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AEB92F0-75C7-4EBD-BBB5-A07B7906E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1C18C1F5-8254-4887-9492-2B35F97A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5D7D02C8-C997-4510-9F19-CE68ABF76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62E343BA-543C-44ED-97B4-23787983B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22AD62B2-0A46-45AE-A31B-4E6FD0C08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7166AB41-58B0-4E6A-BC8C-668ECED4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988D-CACC-4A6D-AC1E-346FC5B590E5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80A0E1CC-F508-42AB-B3E5-69F8B910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C0A0DB44-4C93-4620-8AF0-80351A17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A6A0-37BF-43DF-A3DC-E9B92E6E3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6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78C6826-2BF1-499D-BA07-5FD1EE6F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9A36C34D-92CC-4F29-AB3E-181922EA5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988D-CACC-4A6D-AC1E-346FC5B590E5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0B593E57-136F-464B-A42E-5D5E1E9B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111D33B7-D3F7-41B2-8765-36761CE8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A6A0-37BF-43DF-A3DC-E9B92E6E3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95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A0965BE9-6255-400A-9B88-6BA2BE29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988D-CACC-4A6D-AC1E-346FC5B590E5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39DB9C89-3B02-4AA0-8A4D-57F4F53E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4FDE7E31-754A-4160-AD83-701E5511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A6A0-37BF-43DF-A3DC-E9B92E6E3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69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0C76FFF-6293-4A61-A24D-2AC5619B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9D57922-A749-4BEE-8C2B-CB7982576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116C52BC-37A5-46F1-8E3A-7FDBC02B8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60C5228F-A7D2-472D-BE78-879F6B7C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988D-CACC-4A6D-AC1E-346FC5B590E5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01A9FF2F-6E0F-4FFC-88FB-CBF073CA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D44A4930-4457-4200-AA6C-CB089AE6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A6A0-37BF-43DF-A3DC-E9B92E6E3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11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CA1520F-D13C-4002-8CFE-341D43CA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0DA1D18D-3413-4969-8BC2-6F7B4055A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721C2170-CD51-4A8D-8A94-E2F31D2BD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A6F0126E-EB2D-4435-A131-3AF212BB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988D-CACC-4A6D-AC1E-346FC5B590E5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D298759-EE8B-4F28-AB9D-225DAC40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00903190-2C20-4BCB-AC6D-7392968F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A6A0-37BF-43DF-A3DC-E9B92E6E3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3E5ABB6A-B5CE-4875-8DE8-29B70122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GB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257585A-9A70-4702-8BA0-DFF438C23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3AE7A5E-BF7E-4FBD-829E-7F5ABA8BA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3988D-CACC-4A6D-AC1E-346FC5B590E5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F78795B-2AE1-450F-B4D2-17214200E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6FAF5C2-084E-47FC-AB1E-CBAE6A4DD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1A6A0-37BF-43DF-A3DC-E9B92E6E3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89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group/c3FDl9EUi9/contest/262795/problem/B" TargetMode="External"/><Relationship Id="rId2" Type="http://schemas.openxmlformats.org/officeDocument/2006/relationships/hyperlink" Target="https://codeforces.com/group/c3FDl9EUi9/contest/262795/problem/A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deforces.com/group/c3FDl9EUi9/contest/262795/problem/C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ideone.com/FbvFLB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group/c3FDl9EUi9/contest/262795/problem/F" TargetMode="External"/><Relationship Id="rId2" Type="http://schemas.openxmlformats.org/officeDocument/2006/relationships/hyperlink" Target="https://codeforces.com/group/c3FDl9EUi9/contest/262795/problem/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deforces.com/group/c3FDl9EUi9/contest/262795/problem/G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2">
                <a:lumMod val="7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8B28E52-CF03-409C-91EE-F75128D1E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431" y="1122362"/>
            <a:ext cx="9331569" cy="4022393"/>
          </a:xfrm>
        </p:spPr>
        <p:txBody>
          <a:bodyPr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400" b="1" i="0" u="none" strike="noStrike" dirty="0">
                <a:effectLst/>
                <a:latin typeface="Arial" panose="020B0604020202020204" pitchFamily="34" charset="0"/>
              </a:rPr>
              <a:t>ICPC Assiut Community</a:t>
            </a:r>
            <a:br>
              <a:rPr lang="en-GB" sz="4400" b="0" i="0" u="none" strike="noStrike" dirty="0">
                <a:effectLst/>
                <a:latin typeface="Calibri" panose="020F0502020204030204" pitchFamily="34" charset="0"/>
              </a:rPr>
            </a:br>
            <a:r>
              <a:rPr lang="en-GB" sz="4400" b="0" i="0" u="none" strike="noStrike" dirty="0">
                <a:effectLst/>
                <a:latin typeface="Arial" panose="020B0604020202020204" pitchFamily="34" charset="0"/>
              </a:rPr>
              <a:t>Juniors 1 Level</a:t>
            </a:r>
            <a:br>
              <a:rPr lang="en-GB" sz="4400" b="0" dirty="0">
                <a:solidFill>
                  <a:schemeClr val="bg1"/>
                </a:solidFill>
                <a:effectLst/>
              </a:rPr>
            </a:br>
            <a:br>
              <a:rPr lang="en-GB" sz="4400" dirty="0">
                <a:solidFill>
                  <a:schemeClr val="bg1"/>
                </a:solidFill>
              </a:rPr>
            </a:br>
            <a:endParaRPr lang="en-GB" sz="4400" dirty="0">
              <a:solidFill>
                <a:schemeClr val="bg1"/>
              </a:solidFill>
            </a:endParaRP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028DAF60-54A9-4063-A89F-41129DFC9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5" y="457918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16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pPr marL="571500" indent="-571500" algn="l" rtl="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</a:rPr>
              <a:t>ETERMINING COMPLEXITY OF CODE STRUCTURES</a:t>
            </a:r>
            <a:br>
              <a:rPr lang="en-GB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GB" b="1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  </a:t>
            </a: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14" name="image20.png">
            <a:extLst>
              <a:ext uri="{FF2B5EF4-FFF2-40B4-BE49-F238E27FC236}">
                <a16:creationId xmlns:a16="http://schemas.microsoft.com/office/drawing/2014/main" id="{71778EF0-5EFE-4873-BC75-EE31F904EE4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357" y="1877472"/>
            <a:ext cx="4375150" cy="1314450"/>
          </a:xfrm>
          <a:prstGeom prst="rect">
            <a:avLst/>
          </a:prstGeom>
        </p:spPr>
      </p:pic>
      <p:pic>
        <p:nvPicPr>
          <p:cNvPr id="15" name="image19.png">
            <a:extLst>
              <a:ext uri="{FF2B5EF4-FFF2-40B4-BE49-F238E27FC236}">
                <a16:creationId xmlns:a16="http://schemas.microsoft.com/office/drawing/2014/main" id="{D5812FB0-A3E6-43D6-949E-E763365BB56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1357" y="3638446"/>
            <a:ext cx="5608320" cy="2694305"/>
          </a:xfrm>
          <a:prstGeom prst="rect">
            <a:avLst/>
          </a:prstGeom>
        </p:spPr>
      </p:pic>
      <p:pic>
        <p:nvPicPr>
          <p:cNvPr id="17" name="image21.png">
            <a:extLst>
              <a:ext uri="{FF2B5EF4-FFF2-40B4-BE49-F238E27FC236}">
                <a16:creationId xmlns:a16="http://schemas.microsoft.com/office/drawing/2014/main" id="{8863E607-D31D-4436-8AE9-E630AB3FFDF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4834" y="2181344"/>
            <a:ext cx="1289685" cy="543560"/>
          </a:xfrm>
          <a:prstGeom prst="rect">
            <a:avLst/>
          </a:prstGeom>
        </p:spPr>
      </p:pic>
      <p:pic>
        <p:nvPicPr>
          <p:cNvPr id="18" name="image22.png">
            <a:extLst>
              <a:ext uri="{FF2B5EF4-FFF2-40B4-BE49-F238E27FC236}">
                <a16:creationId xmlns:a16="http://schemas.microsoft.com/office/drawing/2014/main" id="{A6C9A43D-E2DF-45CC-B6BC-CB14DAF67B0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53035" y="4851401"/>
            <a:ext cx="1797050" cy="54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6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pPr marL="571500" indent="-571500" algn="l" rtl="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</a:rPr>
              <a:t>ETERMINING COMPLEXITY OF CODE STRUCTURES</a:t>
            </a:r>
            <a:br>
              <a:rPr lang="en-GB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GB" b="1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  </a:t>
            </a:r>
            <a:endParaRPr lang="en-GB" b="1" dirty="0">
              <a:solidFill>
                <a:schemeClr val="accen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2FF8D7-9810-4454-8536-5593C88AC260}"/>
              </a:ext>
            </a:extLst>
          </p:cNvPr>
          <p:cNvGrpSpPr>
            <a:grpSpLocks/>
          </p:cNvGrpSpPr>
          <p:nvPr/>
        </p:nvGrpSpPr>
        <p:grpSpPr bwMode="auto">
          <a:xfrm>
            <a:off x="1923256" y="2189163"/>
            <a:ext cx="8345488" cy="3987800"/>
            <a:chOff x="598" y="-6056"/>
            <a:chExt cx="13143" cy="6281"/>
          </a:xfrm>
        </p:grpSpPr>
        <p:pic>
          <p:nvPicPr>
            <p:cNvPr id="3075" name="Picture 3">
              <a:extLst>
                <a:ext uri="{FF2B5EF4-FFF2-40B4-BE49-F238E27FC236}">
                  <a16:creationId xmlns:a16="http://schemas.microsoft.com/office/drawing/2014/main" id="{70C36EAA-D6C5-45B7-A231-2D4367A3CB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" y="-6056"/>
              <a:ext cx="12384" cy="6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E921431A-0570-4D3B-99C7-FB0E7A3F68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2" y="-5031"/>
              <a:ext cx="1508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Picture 5">
              <a:extLst>
                <a:ext uri="{FF2B5EF4-FFF2-40B4-BE49-F238E27FC236}">
                  <a16:creationId xmlns:a16="http://schemas.microsoft.com/office/drawing/2014/main" id="{FA44BE81-1C07-43B4-A9A9-50013BB04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" y="-4489"/>
              <a:ext cx="1901" cy="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60FD3CF9-AFFE-4E7E-B1B9-50AE826A7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4" y="-2490"/>
              <a:ext cx="1508" cy="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9" name="Picture 7">
              <a:extLst>
                <a:ext uri="{FF2B5EF4-FFF2-40B4-BE49-F238E27FC236}">
                  <a16:creationId xmlns:a16="http://schemas.microsoft.com/office/drawing/2014/main" id="{545320EB-D599-4255-9199-F5C04A90E9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7" y="-1983"/>
              <a:ext cx="1901" cy="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01D55F52-03C2-47EE-9057-005AB64528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37" y="-1196"/>
              <a:ext cx="1508" cy="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" name="Picture 9">
              <a:extLst>
                <a:ext uri="{FF2B5EF4-FFF2-40B4-BE49-F238E27FC236}">
                  <a16:creationId xmlns:a16="http://schemas.microsoft.com/office/drawing/2014/main" id="{23FE1203-D914-4414-BB12-A3BBFAC022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5" y="-1379"/>
              <a:ext cx="11472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961B12C8-F1AB-477B-9C85-CB9F30C5C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8" y="-2679"/>
              <a:ext cx="6483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11">
              <a:extLst>
                <a:ext uri="{FF2B5EF4-FFF2-40B4-BE49-F238E27FC236}">
                  <a16:creationId xmlns:a16="http://schemas.microsoft.com/office/drawing/2014/main" id="{C3740C93-6830-4130-A1E1-D6991E8390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3" y="-5185"/>
              <a:ext cx="8746" cy="2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C1C30E89-48C5-464A-92AE-0DAA65FA31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4" y="-2934"/>
              <a:ext cx="1786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466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</a:rPr>
              <a:t>Now It Is Your turn ^^</a:t>
            </a:r>
            <a:br>
              <a:rPr lang="en-GB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GB" b="1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  </a:t>
            </a: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4A071-1645-45F0-AED5-21C1DB01D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53" y="1343818"/>
            <a:ext cx="47148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40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pPr marL="571500" indent="-571500" algn="l" rtl="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</a:rPr>
              <a:t>ETERMINING COMPLEXITY OF CODE STRUCTURES</a:t>
            </a:r>
            <a:br>
              <a:rPr lang="en-GB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GB" b="1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  </a:t>
            </a: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14" name="image24.png">
            <a:extLst>
              <a:ext uri="{FF2B5EF4-FFF2-40B4-BE49-F238E27FC236}">
                <a16:creationId xmlns:a16="http://schemas.microsoft.com/office/drawing/2014/main" id="{DF87FAE8-E656-4CF3-BCE9-C00156F7DA4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871122"/>
            <a:ext cx="4534535" cy="1327150"/>
          </a:xfrm>
          <a:prstGeom prst="rect">
            <a:avLst/>
          </a:prstGeom>
        </p:spPr>
      </p:pic>
      <p:pic>
        <p:nvPicPr>
          <p:cNvPr id="15" name="image26.png">
            <a:extLst>
              <a:ext uri="{FF2B5EF4-FFF2-40B4-BE49-F238E27FC236}">
                <a16:creationId xmlns:a16="http://schemas.microsoft.com/office/drawing/2014/main" id="{11A4AE1C-1B5C-4285-BD59-747DDA34B73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117" y="4187826"/>
            <a:ext cx="4534534" cy="1327150"/>
          </a:xfrm>
          <a:prstGeom prst="rect">
            <a:avLst/>
          </a:prstGeom>
        </p:spPr>
      </p:pic>
      <p:pic>
        <p:nvPicPr>
          <p:cNvPr id="16" name="image25.png">
            <a:extLst>
              <a:ext uri="{FF2B5EF4-FFF2-40B4-BE49-F238E27FC236}">
                <a16:creationId xmlns:a16="http://schemas.microsoft.com/office/drawing/2014/main" id="{73596FBF-8C83-4BF3-BD11-80E94DB840E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3192" y="2784388"/>
            <a:ext cx="451675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6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20" y="2187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Frequency Array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When Use it ?</a:t>
            </a:r>
            <a:endParaRPr lang="en-GB" sz="3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 rtl="0" fontAlgn="base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Count every number in array.</a:t>
            </a:r>
            <a:endParaRPr lang="en-GB" sz="3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 rtl="0" fontAlgn="base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Count every char </a:t>
            </a:r>
            <a:endParaRPr lang="en-GB" sz="3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 rtl="0" fontAlgn="base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Visit array</a:t>
            </a:r>
            <a:endParaRPr lang="en-GB" sz="3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 rtl="0" fontAlgn="base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Count distinct numbers.</a:t>
            </a:r>
            <a:endParaRPr lang="en-GB" sz="3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 rtl="0" fontAlgn="base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Sort array  problem</a:t>
            </a:r>
            <a:endParaRPr lang="en-GB" sz="3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/>
            <a:r>
              <a:rPr lang="en-GB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Solve This Problems </a:t>
            </a:r>
            <a:r>
              <a:rPr lang="en-GB" sz="3200" b="0" i="0" u="sng" strike="noStrike" dirty="0">
                <a:solidFill>
                  <a:srgbClr val="0097A7"/>
                </a:solidFill>
                <a:effectLst/>
                <a:latin typeface="Calibri" panose="020F0502020204030204" pitchFamily="34" charset="0"/>
                <a:hlinkClick r:id="rId2"/>
              </a:rPr>
              <a:t>Link 1</a:t>
            </a:r>
            <a:r>
              <a:rPr lang="en-GB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, </a:t>
            </a:r>
            <a:r>
              <a:rPr lang="en-GB" sz="3200" b="0" i="0" u="sng" strike="noStrike" dirty="0">
                <a:solidFill>
                  <a:srgbClr val="0097A7"/>
                </a:solidFill>
                <a:effectLst/>
                <a:latin typeface="Calibri" panose="020F0502020204030204" pitchFamily="34" charset="0"/>
                <a:hlinkClick r:id="rId3"/>
              </a:rPr>
              <a:t>Link 2</a:t>
            </a:r>
            <a:r>
              <a:rPr lang="en-GB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, </a:t>
            </a:r>
            <a:r>
              <a:rPr lang="en-GB" sz="3200" b="0" i="0" u="sng" strike="noStrike" dirty="0">
                <a:solidFill>
                  <a:srgbClr val="0097A7"/>
                </a:solidFill>
                <a:effectLst/>
                <a:latin typeface="Calibri" panose="020F0502020204030204" pitchFamily="34" charset="0"/>
                <a:hlinkClick r:id="rId4"/>
              </a:rPr>
              <a:t>Link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460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</a:rPr>
              <a:t>Now It Is Your turn  (again) ^^</a:t>
            </a:r>
            <a:br>
              <a:rPr lang="en-GB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GB" b="1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  </a:t>
            </a: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B20AF-D206-416B-97CF-DAB572048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98" y="1819275"/>
            <a:ext cx="55530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00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20" y="2187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Problem (1)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Sanfoora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has array A consisting of N different integers is given. The array contains integers in the range [1..(N + 1)], which means that exactly one element is missing.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Help </a:t>
            </a:r>
            <a:r>
              <a:rPr lang="en-GB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Sanfoora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 to 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find that missing element!!</a:t>
            </a:r>
            <a:endParaRPr lang="en-GB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 is an integer within the range [1..100,000];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Find the complexity</a:t>
            </a:r>
          </a:p>
          <a:p>
            <a:pPr algn="l" rtl="0" fontAlgn="base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601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20" y="2187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Problem (2)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BaBa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Snfoor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give you an array A of N integers, returns the smallest integer  that does not occur in A.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 is an integer within the range [1..100,000];</a:t>
            </a:r>
            <a:endParaRPr lang="en-GB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64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each element of array A is an integer within the range</a:t>
            </a:r>
          </a:p>
          <a:p>
            <a:pPr marL="0" indent="0" algn="l" rtl="0" fontAlgn="base">
              <a:spcBef>
                <a:spcPts val="640"/>
              </a:spcBef>
              <a:spcAft>
                <a:spcPts val="1600"/>
              </a:spcAft>
              <a:buNone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[−1,000,000 &lt;=X&lt;=1,000,000].  </a:t>
            </a:r>
          </a:p>
        </p:txBody>
      </p:sp>
    </p:spTree>
    <p:extLst>
      <p:ext uri="{BB962C8B-B14F-4D97-AF65-F5344CB8AC3E}">
        <p14:creationId xmlns:p14="http://schemas.microsoft.com/office/powerpoint/2010/main" val="3153263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39" y="-103063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accent1"/>
                </a:solidFill>
                <a:latin typeface="+mn-lt"/>
              </a:rPr>
              <a:t>Struct , pair  , vector</a:t>
            </a: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578" y="1222500"/>
            <a:ext cx="10515600" cy="4351338"/>
          </a:xfrm>
        </p:spPr>
        <p:txBody>
          <a:bodyPr>
            <a:no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Declaration</a:t>
            </a:r>
            <a:endParaRPr lang="en-GB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592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push_back</a:t>
            </a:r>
            <a:endParaRPr lang="en-GB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592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Resize</a:t>
            </a:r>
            <a:endParaRPr lang="en-GB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592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pop_back</a:t>
            </a:r>
            <a:endParaRPr lang="en-GB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592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Size</a:t>
            </a:r>
            <a:endParaRPr lang="en-GB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592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begin , end </a:t>
            </a:r>
            <a:endParaRPr lang="en-GB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592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Clear</a:t>
            </a:r>
            <a:endParaRPr lang="en-GB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592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Empty</a:t>
            </a:r>
            <a:endParaRPr lang="en-GB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592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Erase</a:t>
            </a:r>
            <a:endParaRPr lang="en-GB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Code : </a:t>
            </a:r>
            <a:r>
              <a:rPr lang="en-GB" b="1" i="0" u="sng" strike="noStrike" dirty="0">
                <a:solidFill>
                  <a:srgbClr val="0097A7"/>
                </a:solidFill>
                <a:effectLst/>
                <a:latin typeface="Calibri" panose="020F0502020204030204" pitchFamily="34" charset="0"/>
                <a:hlinkClick r:id="rId2"/>
              </a:rPr>
              <a:t>https://ideone.com/FbvFLB</a:t>
            </a:r>
            <a:endParaRPr lang="en-GB" spc="-100" dirty="0">
              <a:latin typeface="Lucida Sans Unicode"/>
              <a:cs typeface="Lucida Sans Unicode"/>
            </a:endParaRPr>
          </a:p>
          <a:p>
            <a:pPr algn="l" rtl="0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pc="-600" dirty="0">
              <a:solidFill>
                <a:srgbClr val="000000"/>
              </a:solidFill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70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39" y="-103063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accent1"/>
                </a:solidFill>
                <a:latin typeface="+mn-lt"/>
              </a:rPr>
              <a:t>Struct </a:t>
            </a: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578" y="1222500"/>
            <a:ext cx="10515600" cy="4351338"/>
          </a:xfrm>
        </p:spPr>
        <p:txBody>
          <a:bodyPr>
            <a:noAutofit/>
          </a:bodyPr>
          <a:lstStyle/>
          <a:p>
            <a:pPr algn="l" rtl="0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pc="-600" dirty="0">
              <a:solidFill>
                <a:srgbClr val="000000"/>
              </a:solidFill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0E839F2F-E459-467D-BAC9-8E079C34E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32" y="1222499"/>
            <a:ext cx="2008858" cy="2018563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94A622FB-55CF-419A-9E09-B630D28B3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859" y="1222499"/>
            <a:ext cx="47625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C0EBDE24-6E82-4BA5-BAED-968E9FCBC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074"/>
            <a:ext cx="10515600" cy="569372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Plan TimeLine , Content</a:t>
            </a:r>
            <a:br>
              <a:rPr lang="en-GB" b="1" dirty="0">
                <a:solidFill>
                  <a:schemeClr val="accent1"/>
                </a:solidFill>
                <a:effectLst/>
              </a:rPr>
            </a:br>
            <a:br>
              <a:rPr lang="en-GB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907461-EE32-4418-AFD8-DAB2F9CF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" y="978074"/>
            <a:ext cx="9999209" cy="558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804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39" y="-103063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accent1"/>
                </a:solidFill>
                <a:latin typeface="+mn-lt"/>
              </a:rPr>
              <a:t>pair  </a:t>
            </a: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578" y="1222500"/>
            <a:ext cx="10515600" cy="4351338"/>
          </a:xfrm>
        </p:spPr>
        <p:txBody>
          <a:bodyPr>
            <a:noAutofit/>
          </a:bodyPr>
          <a:lstStyle/>
          <a:p>
            <a:pPr algn="l" rtl="0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pc="-600" dirty="0">
              <a:solidFill>
                <a:srgbClr val="000000"/>
              </a:solidFill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3CE0B00C-3407-4844-B58A-796EC6189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513" y="1377825"/>
            <a:ext cx="59817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48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39" y="-103063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accent1"/>
                </a:solidFill>
                <a:latin typeface="+mn-lt"/>
              </a:rPr>
              <a:t>vector  </a:t>
            </a: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578" y="1222500"/>
            <a:ext cx="10515600" cy="4351338"/>
          </a:xfrm>
        </p:spPr>
        <p:txBody>
          <a:bodyPr>
            <a:noAutofit/>
          </a:bodyPr>
          <a:lstStyle/>
          <a:p>
            <a:pPr algn="l" rtl="0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pc="-600" dirty="0">
              <a:solidFill>
                <a:srgbClr val="000000"/>
              </a:solidFill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2DF62E0A-BE78-435B-B27D-DC43F1DB7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77" y="1124671"/>
            <a:ext cx="5399232" cy="4986481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17687169-F011-4B15-B987-663C7371F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554" y="474137"/>
            <a:ext cx="40005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11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39" y="-103063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accent1"/>
                </a:solidFill>
                <a:latin typeface="+mn-lt"/>
              </a:rPr>
              <a:t>vector erase  </a:t>
            </a: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578" y="1222500"/>
            <a:ext cx="10515600" cy="4351338"/>
          </a:xfrm>
        </p:spPr>
        <p:txBody>
          <a:bodyPr>
            <a:noAutofit/>
          </a:bodyPr>
          <a:lstStyle/>
          <a:p>
            <a:pPr algn="l" rtl="0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pc="-600" dirty="0">
              <a:solidFill>
                <a:srgbClr val="000000"/>
              </a:solidFill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3CAAD725-6C16-4691-9E45-695DDB020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766" y="1112557"/>
            <a:ext cx="6360052" cy="544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37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39" y="-103063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accent1"/>
                </a:solidFill>
                <a:latin typeface="+mn-lt"/>
              </a:rPr>
              <a:t>Ten uses for pen (break) </a:t>
            </a: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578" y="1222500"/>
            <a:ext cx="10515600" cy="4351338"/>
          </a:xfrm>
        </p:spPr>
        <p:txBody>
          <a:bodyPr>
            <a:noAutofit/>
          </a:bodyPr>
          <a:lstStyle/>
          <a:p>
            <a:pPr algn="l" rtl="0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pc="-600" dirty="0">
              <a:solidFill>
                <a:srgbClr val="000000"/>
              </a:solidFill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95ACB1-A25B-4FBA-B48B-4E51D56C2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941" y="149316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48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20" y="2187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Prefix sum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Range Query on arrays 1D.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Range update  L , R by X.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2D Sum Queries ( Rectangle)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>
              <a:spcBef>
                <a:spcPts val="64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Solve This Problems </a:t>
            </a:r>
            <a:r>
              <a:rPr lang="en-GB" b="0" i="0" u="sng" strike="noStrike" dirty="0">
                <a:solidFill>
                  <a:srgbClr val="0097A7"/>
                </a:solidFill>
                <a:effectLst/>
                <a:latin typeface="Calibri" panose="020F0502020204030204" pitchFamily="34" charset="0"/>
                <a:hlinkClick r:id="rId2"/>
              </a:rPr>
              <a:t>Link 1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, </a:t>
            </a:r>
            <a:r>
              <a:rPr lang="en-GB" b="0" i="0" u="sng" strike="noStrike" dirty="0">
                <a:solidFill>
                  <a:srgbClr val="0097A7"/>
                </a:solidFill>
                <a:effectLst/>
                <a:latin typeface="Calibri" panose="020F0502020204030204" pitchFamily="34" charset="0"/>
                <a:hlinkClick r:id="rId3"/>
              </a:rPr>
              <a:t>Link 2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, </a:t>
            </a:r>
            <a:r>
              <a:rPr lang="en-GB" b="0" i="0" u="sng" strike="noStrike" dirty="0">
                <a:solidFill>
                  <a:srgbClr val="0097A7"/>
                </a:solidFill>
                <a:effectLst/>
                <a:latin typeface="Calibri" panose="020F0502020204030204" pitchFamily="34" charset="0"/>
                <a:hlinkClick r:id="rId4"/>
              </a:rPr>
              <a:t>Link 3</a:t>
            </a:r>
            <a:br>
              <a:rPr lang="en-GB" dirty="0"/>
            </a:br>
            <a:endParaRPr lang="en-GB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64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20" y="2187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Prefix sum 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l" rtl="0" fontAlgn="base">
              <a:spcBef>
                <a:spcPts val="0"/>
              </a:spcBef>
            </a:pPr>
            <a:r>
              <a:rPr lang="en-GB" sz="2800" spc="-65" dirty="0">
                <a:latin typeface="Lucida Sans Unicode"/>
                <a:cs typeface="Lucida Sans Unicode"/>
              </a:rPr>
              <a:t>It </a:t>
            </a:r>
            <a:r>
              <a:rPr lang="en-GB" sz="2800" spc="-145" dirty="0">
                <a:latin typeface="Lucida Sans Unicode"/>
                <a:cs typeface="Lucida Sans Unicode"/>
              </a:rPr>
              <a:t>is </a:t>
            </a:r>
            <a:r>
              <a:rPr lang="en-GB" sz="2800" spc="-155" dirty="0">
                <a:latin typeface="Lucida Sans Unicode"/>
                <a:cs typeface="Lucida Sans Unicode"/>
              </a:rPr>
              <a:t>a </a:t>
            </a:r>
            <a:r>
              <a:rPr lang="en-GB" sz="2800" spc="-165" dirty="0">
                <a:latin typeface="Lucida Sans Unicode"/>
                <a:cs typeface="Lucida Sans Unicode"/>
              </a:rPr>
              <a:t>simple </a:t>
            </a:r>
            <a:r>
              <a:rPr lang="en-GB" sz="2800" spc="-155" dirty="0">
                <a:latin typeface="Lucida Sans Unicode"/>
                <a:cs typeface="Lucida Sans Unicode"/>
              </a:rPr>
              <a:t>yet </a:t>
            </a:r>
            <a:r>
              <a:rPr lang="en-GB" sz="2800" spc="-120" dirty="0">
                <a:latin typeface="Lucida Sans Unicode"/>
                <a:cs typeface="Lucida Sans Unicode"/>
              </a:rPr>
              <a:t>powerful </a:t>
            </a:r>
            <a:r>
              <a:rPr lang="en-GB" sz="2800" spc="-145" dirty="0">
                <a:latin typeface="Lucida Sans Unicode"/>
                <a:cs typeface="Lucida Sans Unicode"/>
              </a:rPr>
              <a:t>technique that </a:t>
            </a:r>
            <a:r>
              <a:rPr lang="en-GB" sz="2800" spc="-125" dirty="0">
                <a:latin typeface="Lucida Sans Unicode"/>
                <a:cs typeface="Lucida Sans Unicode"/>
              </a:rPr>
              <a:t>allows </a:t>
            </a:r>
            <a:r>
              <a:rPr lang="en-GB" sz="2800" spc="-190" dirty="0">
                <a:latin typeface="Lucida Sans Unicode"/>
                <a:cs typeface="Lucida Sans Unicode"/>
              </a:rPr>
              <a:t>to </a:t>
            </a:r>
            <a:r>
              <a:rPr lang="en-GB" sz="2800" spc="-145" dirty="0">
                <a:latin typeface="Lucida Sans Unicode"/>
                <a:cs typeface="Lucida Sans Unicode"/>
              </a:rPr>
              <a:t>perform </a:t>
            </a:r>
            <a:r>
              <a:rPr lang="en-GB" sz="2800" spc="-165" dirty="0">
                <a:latin typeface="Lucida Sans Unicode"/>
                <a:cs typeface="Lucida Sans Unicode"/>
              </a:rPr>
              <a:t>fast </a:t>
            </a:r>
            <a:r>
              <a:rPr lang="en-GB" sz="2800" spc="-114" dirty="0">
                <a:latin typeface="Lucida Sans Unicode"/>
                <a:cs typeface="Lucida Sans Unicode"/>
              </a:rPr>
              <a:t>calculation </a:t>
            </a:r>
            <a:r>
              <a:rPr lang="en-GB" sz="2800" spc="-180" dirty="0">
                <a:latin typeface="Lucida Sans Unicode"/>
                <a:cs typeface="Lucida Sans Unicode"/>
              </a:rPr>
              <a:t>on </a:t>
            </a:r>
            <a:r>
              <a:rPr lang="en-GB" sz="2800" spc="-165" dirty="0">
                <a:latin typeface="Lucida Sans Unicode"/>
                <a:cs typeface="Lucida Sans Unicode"/>
              </a:rPr>
              <a:t>the </a:t>
            </a:r>
            <a:r>
              <a:rPr lang="en-GB" sz="2800" spc="-210" dirty="0">
                <a:latin typeface="Lucida Sans Unicode"/>
                <a:cs typeface="Lucida Sans Unicode"/>
              </a:rPr>
              <a:t>sum  </a:t>
            </a:r>
            <a:r>
              <a:rPr lang="en-GB" sz="2800" spc="-165" dirty="0">
                <a:latin typeface="Lucida Sans Unicode"/>
                <a:cs typeface="Lucida Sans Unicode"/>
              </a:rPr>
              <a:t>of </a:t>
            </a:r>
            <a:r>
              <a:rPr lang="en-GB" sz="2800" spc="-185" dirty="0">
                <a:latin typeface="Lucida Sans Unicode"/>
                <a:cs typeface="Lucida Sans Unicode"/>
              </a:rPr>
              <a:t>elements </a:t>
            </a:r>
            <a:r>
              <a:rPr lang="en-GB" sz="2800" spc="-80" dirty="0">
                <a:latin typeface="Lucida Sans Unicode"/>
                <a:cs typeface="Lucida Sans Unicode"/>
              </a:rPr>
              <a:t>in </a:t>
            </a:r>
            <a:r>
              <a:rPr lang="en-GB" sz="2800" spc="-155" dirty="0">
                <a:latin typeface="Lucida Sans Unicode"/>
                <a:cs typeface="Lucida Sans Unicode"/>
              </a:rPr>
              <a:t>a </a:t>
            </a:r>
            <a:r>
              <a:rPr lang="en-GB" sz="2800" spc="-135" dirty="0">
                <a:latin typeface="Lucida Sans Unicode"/>
                <a:cs typeface="Lucida Sans Unicode"/>
              </a:rPr>
              <a:t>given </a:t>
            </a:r>
            <a:r>
              <a:rPr lang="en-GB" sz="2800" spc="-155" dirty="0">
                <a:latin typeface="Lucida Sans Unicode"/>
                <a:cs typeface="Lucida Sans Unicode"/>
              </a:rPr>
              <a:t>range </a:t>
            </a:r>
            <a:r>
              <a:rPr lang="en-GB" sz="2800" spc="-110" dirty="0">
                <a:latin typeface="Lucida Sans Unicode"/>
                <a:cs typeface="Lucida Sans Unicode"/>
              </a:rPr>
              <a:t>(called </a:t>
            </a:r>
            <a:r>
              <a:rPr lang="en-GB" sz="2800" spc="-165" dirty="0">
                <a:latin typeface="Lucida Sans Unicode"/>
                <a:cs typeface="Lucida Sans Unicode"/>
              </a:rPr>
              <a:t>contiguous </a:t>
            </a:r>
            <a:r>
              <a:rPr lang="en-GB" sz="2800" spc="-210" dirty="0">
                <a:latin typeface="Lucida Sans Unicode"/>
                <a:cs typeface="Lucida Sans Unicode"/>
              </a:rPr>
              <a:t>segments </a:t>
            </a:r>
            <a:r>
              <a:rPr lang="en-GB" sz="2800" spc="-165" dirty="0">
                <a:latin typeface="Lucida Sans Unicode"/>
                <a:cs typeface="Lucida Sans Unicode"/>
              </a:rPr>
              <a:t>of</a:t>
            </a:r>
            <a:r>
              <a:rPr lang="en-GB" sz="2800" spc="105" dirty="0">
                <a:latin typeface="Lucida Sans Unicode"/>
                <a:cs typeface="Lucida Sans Unicode"/>
              </a:rPr>
              <a:t> </a:t>
            </a:r>
            <a:r>
              <a:rPr lang="en-GB" sz="2800" spc="-100" dirty="0">
                <a:latin typeface="Lucida Sans Unicode"/>
                <a:cs typeface="Lucida Sans Unicode"/>
              </a:rPr>
              <a:t>array).</a:t>
            </a:r>
            <a:endParaRPr lang="en-GB" sz="2800" dirty="0">
              <a:latin typeface="Lucida Sans Unicode"/>
              <a:cs typeface="Lucida Sans Unicode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148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20" y="2187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Prefix sum 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l" rtl="0" fontAlgn="base">
              <a:spcBef>
                <a:spcPts val="0"/>
              </a:spcBef>
            </a:pPr>
            <a:r>
              <a:rPr lang="en-GB" sz="2800" spc="-65" dirty="0">
                <a:latin typeface="Lucida Sans Unicode"/>
                <a:cs typeface="Lucida Sans Unicode"/>
              </a:rPr>
              <a:t>It </a:t>
            </a:r>
            <a:r>
              <a:rPr lang="en-GB" sz="2800" spc="-145" dirty="0">
                <a:latin typeface="Lucida Sans Unicode"/>
                <a:cs typeface="Lucida Sans Unicode"/>
              </a:rPr>
              <a:t>is </a:t>
            </a:r>
            <a:r>
              <a:rPr lang="en-GB" sz="2800" spc="-155" dirty="0">
                <a:latin typeface="Lucida Sans Unicode"/>
                <a:cs typeface="Lucida Sans Unicode"/>
              </a:rPr>
              <a:t>a </a:t>
            </a:r>
            <a:r>
              <a:rPr lang="en-GB" sz="2800" spc="-165" dirty="0">
                <a:latin typeface="Lucida Sans Unicode"/>
                <a:cs typeface="Lucida Sans Unicode"/>
              </a:rPr>
              <a:t>simple </a:t>
            </a:r>
            <a:r>
              <a:rPr lang="en-GB" sz="2800" spc="-155" dirty="0">
                <a:latin typeface="Lucida Sans Unicode"/>
                <a:cs typeface="Lucida Sans Unicode"/>
              </a:rPr>
              <a:t>yet </a:t>
            </a:r>
            <a:r>
              <a:rPr lang="en-GB" sz="2800" spc="-120" dirty="0">
                <a:latin typeface="Lucida Sans Unicode"/>
                <a:cs typeface="Lucida Sans Unicode"/>
              </a:rPr>
              <a:t>powerful </a:t>
            </a:r>
            <a:r>
              <a:rPr lang="en-GB" sz="2800" spc="-145" dirty="0">
                <a:latin typeface="Lucida Sans Unicode"/>
                <a:cs typeface="Lucida Sans Unicode"/>
              </a:rPr>
              <a:t>technique that </a:t>
            </a:r>
            <a:r>
              <a:rPr lang="en-GB" sz="2800" spc="-125" dirty="0">
                <a:latin typeface="Lucida Sans Unicode"/>
                <a:cs typeface="Lucida Sans Unicode"/>
              </a:rPr>
              <a:t>allows </a:t>
            </a:r>
            <a:r>
              <a:rPr lang="en-GB" sz="2800" spc="-190" dirty="0">
                <a:latin typeface="Lucida Sans Unicode"/>
                <a:cs typeface="Lucida Sans Unicode"/>
              </a:rPr>
              <a:t>to </a:t>
            </a:r>
            <a:r>
              <a:rPr lang="en-GB" sz="2800" spc="-145" dirty="0">
                <a:latin typeface="Lucida Sans Unicode"/>
                <a:cs typeface="Lucida Sans Unicode"/>
              </a:rPr>
              <a:t>perform </a:t>
            </a:r>
            <a:r>
              <a:rPr lang="en-GB" sz="2800" spc="-165" dirty="0">
                <a:latin typeface="Lucida Sans Unicode"/>
                <a:cs typeface="Lucida Sans Unicode"/>
              </a:rPr>
              <a:t>fast </a:t>
            </a:r>
            <a:r>
              <a:rPr lang="en-GB" sz="2800" spc="-114" dirty="0">
                <a:latin typeface="Lucida Sans Unicode"/>
                <a:cs typeface="Lucida Sans Unicode"/>
              </a:rPr>
              <a:t>calculation </a:t>
            </a:r>
            <a:r>
              <a:rPr lang="en-GB" sz="2800" spc="-180" dirty="0">
                <a:latin typeface="Lucida Sans Unicode"/>
                <a:cs typeface="Lucida Sans Unicode"/>
              </a:rPr>
              <a:t>on </a:t>
            </a:r>
            <a:r>
              <a:rPr lang="en-GB" sz="2800" spc="-165" dirty="0">
                <a:latin typeface="Lucida Sans Unicode"/>
                <a:cs typeface="Lucida Sans Unicode"/>
              </a:rPr>
              <a:t>the </a:t>
            </a:r>
            <a:r>
              <a:rPr lang="en-GB" sz="2800" spc="-210" dirty="0">
                <a:latin typeface="Lucida Sans Unicode"/>
                <a:cs typeface="Lucida Sans Unicode"/>
              </a:rPr>
              <a:t>sum  </a:t>
            </a:r>
            <a:r>
              <a:rPr lang="en-GB" sz="2800" spc="-165" dirty="0">
                <a:latin typeface="Lucida Sans Unicode"/>
                <a:cs typeface="Lucida Sans Unicode"/>
              </a:rPr>
              <a:t>of </a:t>
            </a:r>
            <a:r>
              <a:rPr lang="en-GB" sz="2800" spc="-185" dirty="0">
                <a:latin typeface="Lucida Sans Unicode"/>
                <a:cs typeface="Lucida Sans Unicode"/>
              </a:rPr>
              <a:t>elements </a:t>
            </a:r>
            <a:r>
              <a:rPr lang="en-GB" sz="2800" spc="-80" dirty="0">
                <a:latin typeface="Lucida Sans Unicode"/>
                <a:cs typeface="Lucida Sans Unicode"/>
              </a:rPr>
              <a:t>in </a:t>
            </a:r>
            <a:r>
              <a:rPr lang="en-GB" sz="2800" spc="-155" dirty="0">
                <a:latin typeface="Lucida Sans Unicode"/>
                <a:cs typeface="Lucida Sans Unicode"/>
              </a:rPr>
              <a:t>a </a:t>
            </a:r>
            <a:r>
              <a:rPr lang="en-GB" sz="2800" spc="-135" dirty="0">
                <a:latin typeface="Lucida Sans Unicode"/>
                <a:cs typeface="Lucida Sans Unicode"/>
              </a:rPr>
              <a:t>given </a:t>
            </a:r>
            <a:r>
              <a:rPr lang="en-GB" sz="2800" spc="-155" dirty="0">
                <a:latin typeface="Lucida Sans Unicode"/>
                <a:cs typeface="Lucida Sans Unicode"/>
              </a:rPr>
              <a:t>range </a:t>
            </a:r>
            <a:r>
              <a:rPr lang="en-GB" sz="2800" spc="-110" dirty="0">
                <a:latin typeface="Lucida Sans Unicode"/>
                <a:cs typeface="Lucida Sans Unicode"/>
              </a:rPr>
              <a:t>(called </a:t>
            </a:r>
            <a:r>
              <a:rPr lang="en-GB" sz="2800" spc="-165" dirty="0">
                <a:latin typeface="Lucida Sans Unicode"/>
                <a:cs typeface="Lucida Sans Unicode"/>
              </a:rPr>
              <a:t>contiguous </a:t>
            </a:r>
            <a:r>
              <a:rPr lang="en-GB" sz="2800" spc="-210" dirty="0">
                <a:latin typeface="Lucida Sans Unicode"/>
                <a:cs typeface="Lucida Sans Unicode"/>
              </a:rPr>
              <a:t>segments </a:t>
            </a:r>
            <a:r>
              <a:rPr lang="en-GB" sz="2800" spc="-165" dirty="0">
                <a:latin typeface="Lucida Sans Unicode"/>
                <a:cs typeface="Lucida Sans Unicode"/>
              </a:rPr>
              <a:t>of</a:t>
            </a:r>
            <a:r>
              <a:rPr lang="en-GB" sz="2800" spc="105" dirty="0">
                <a:latin typeface="Lucida Sans Unicode"/>
                <a:cs typeface="Lucida Sans Unicode"/>
              </a:rPr>
              <a:t> </a:t>
            </a:r>
            <a:r>
              <a:rPr lang="en-GB" sz="2800" spc="-100" dirty="0">
                <a:latin typeface="Lucida Sans Unicode"/>
                <a:cs typeface="Lucida Sans Unicode"/>
              </a:rPr>
              <a:t>array).</a:t>
            </a: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lvl="3" algn="l" rtl="0" fontAlgn="base">
              <a:spcBef>
                <a:spcPts val="0"/>
              </a:spcBef>
            </a:pPr>
            <a:endParaRPr lang="en-GB" dirty="0">
              <a:latin typeface="Lucida Sans Unicode"/>
              <a:cs typeface="Lucida Sans Unicode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3E6100A2-1B88-4F01-839D-C03196AA7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567" y="3080718"/>
            <a:ext cx="7090263" cy="9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60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20" y="2187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Prefix sum 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l" rtl="0" fontAlgn="base">
              <a:spcBef>
                <a:spcPts val="0"/>
              </a:spcBef>
            </a:pPr>
            <a:r>
              <a:rPr lang="en-GB" sz="2800" spc="-65" dirty="0">
                <a:latin typeface="Lucida Sans Unicode"/>
                <a:cs typeface="Lucida Sans Unicode"/>
              </a:rPr>
              <a:t>It </a:t>
            </a:r>
            <a:r>
              <a:rPr lang="en-GB" sz="2800" spc="-145" dirty="0">
                <a:latin typeface="Lucida Sans Unicode"/>
                <a:cs typeface="Lucida Sans Unicode"/>
              </a:rPr>
              <a:t>is </a:t>
            </a:r>
            <a:r>
              <a:rPr lang="en-GB" sz="2800" spc="-155" dirty="0">
                <a:latin typeface="Lucida Sans Unicode"/>
                <a:cs typeface="Lucida Sans Unicode"/>
              </a:rPr>
              <a:t>a </a:t>
            </a:r>
            <a:r>
              <a:rPr lang="en-GB" sz="2800" spc="-165" dirty="0">
                <a:latin typeface="Lucida Sans Unicode"/>
                <a:cs typeface="Lucida Sans Unicode"/>
              </a:rPr>
              <a:t>simple </a:t>
            </a:r>
            <a:r>
              <a:rPr lang="en-GB" sz="2800" spc="-155" dirty="0">
                <a:latin typeface="Lucida Sans Unicode"/>
                <a:cs typeface="Lucida Sans Unicode"/>
              </a:rPr>
              <a:t>yet </a:t>
            </a:r>
            <a:r>
              <a:rPr lang="en-GB" sz="2800" spc="-120" dirty="0">
                <a:latin typeface="Lucida Sans Unicode"/>
                <a:cs typeface="Lucida Sans Unicode"/>
              </a:rPr>
              <a:t>powerful </a:t>
            </a:r>
            <a:r>
              <a:rPr lang="en-GB" sz="2800" spc="-145" dirty="0">
                <a:latin typeface="Lucida Sans Unicode"/>
                <a:cs typeface="Lucida Sans Unicode"/>
              </a:rPr>
              <a:t>technique that </a:t>
            </a:r>
            <a:r>
              <a:rPr lang="en-GB" sz="2800" spc="-125" dirty="0">
                <a:latin typeface="Lucida Sans Unicode"/>
                <a:cs typeface="Lucida Sans Unicode"/>
              </a:rPr>
              <a:t>allows </a:t>
            </a:r>
            <a:r>
              <a:rPr lang="en-GB" sz="2800" spc="-190" dirty="0">
                <a:latin typeface="Lucida Sans Unicode"/>
                <a:cs typeface="Lucida Sans Unicode"/>
              </a:rPr>
              <a:t>to </a:t>
            </a:r>
            <a:r>
              <a:rPr lang="en-GB" sz="2800" spc="-145" dirty="0">
                <a:latin typeface="Lucida Sans Unicode"/>
                <a:cs typeface="Lucida Sans Unicode"/>
              </a:rPr>
              <a:t>perform </a:t>
            </a:r>
            <a:r>
              <a:rPr lang="en-GB" sz="2800" spc="-165" dirty="0">
                <a:latin typeface="Lucida Sans Unicode"/>
                <a:cs typeface="Lucida Sans Unicode"/>
              </a:rPr>
              <a:t>fast </a:t>
            </a:r>
            <a:r>
              <a:rPr lang="en-GB" sz="2800" spc="-114" dirty="0">
                <a:latin typeface="Lucida Sans Unicode"/>
                <a:cs typeface="Lucida Sans Unicode"/>
              </a:rPr>
              <a:t>calculation </a:t>
            </a:r>
            <a:r>
              <a:rPr lang="en-GB" sz="2800" spc="-180" dirty="0">
                <a:latin typeface="Lucida Sans Unicode"/>
                <a:cs typeface="Lucida Sans Unicode"/>
              </a:rPr>
              <a:t>on </a:t>
            </a:r>
            <a:r>
              <a:rPr lang="en-GB" sz="2800" spc="-165" dirty="0">
                <a:latin typeface="Lucida Sans Unicode"/>
                <a:cs typeface="Lucida Sans Unicode"/>
              </a:rPr>
              <a:t>the </a:t>
            </a:r>
            <a:r>
              <a:rPr lang="en-GB" sz="2800" spc="-210" dirty="0">
                <a:latin typeface="Lucida Sans Unicode"/>
                <a:cs typeface="Lucida Sans Unicode"/>
              </a:rPr>
              <a:t>sum  </a:t>
            </a:r>
            <a:r>
              <a:rPr lang="en-GB" sz="2800" spc="-165" dirty="0">
                <a:latin typeface="Lucida Sans Unicode"/>
                <a:cs typeface="Lucida Sans Unicode"/>
              </a:rPr>
              <a:t>of </a:t>
            </a:r>
            <a:r>
              <a:rPr lang="en-GB" sz="2800" spc="-185" dirty="0">
                <a:latin typeface="Lucida Sans Unicode"/>
                <a:cs typeface="Lucida Sans Unicode"/>
              </a:rPr>
              <a:t>elements </a:t>
            </a:r>
            <a:r>
              <a:rPr lang="en-GB" sz="2800" spc="-80" dirty="0">
                <a:latin typeface="Lucida Sans Unicode"/>
                <a:cs typeface="Lucida Sans Unicode"/>
              </a:rPr>
              <a:t>in </a:t>
            </a:r>
            <a:r>
              <a:rPr lang="en-GB" sz="2800" spc="-155" dirty="0">
                <a:latin typeface="Lucida Sans Unicode"/>
                <a:cs typeface="Lucida Sans Unicode"/>
              </a:rPr>
              <a:t>a </a:t>
            </a:r>
            <a:r>
              <a:rPr lang="en-GB" sz="2800" spc="-135" dirty="0">
                <a:latin typeface="Lucida Sans Unicode"/>
                <a:cs typeface="Lucida Sans Unicode"/>
              </a:rPr>
              <a:t>given </a:t>
            </a:r>
            <a:r>
              <a:rPr lang="en-GB" sz="2800" spc="-155" dirty="0">
                <a:latin typeface="Lucida Sans Unicode"/>
                <a:cs typeface="Lucida Sans Unicode"/>
              </a:rPr>
              <a:t>range </a:t>
            </a:r>
            <a:r>
              <a:rPr lang="en-GB" sz="2800" spc="-110" dirty="0">
                <a:latin typeface="Lucida Sans Unicode"/>
                <a:cs typeface="Lucida Sans Unicode"/>
              </a:rPr>
              <a:t>(called </a:t>
            </a:r>
            <a:r>
              <a:rPr lang="en-GB" sz="2800" spc="-165" dirty="0">
                <a:latin typeface="Lucida Sans Unicode"/>
                <a:cs typeface="Lucida Sans Unicode"/>
              </a:rPr>
              <a:t>contiguous </a:t>
            </a:r>
            <a:r>
              <a:rPr lang="en-GB" sz="2800" spc="-210" dirty="0">
                <a:latin typeface="Lucida Sans Unicode"/>
                <a:cs typeface="Lucida Sans Unicode"/>
              </a:rPr>
              <a:t>segments </a:t>
            </a:r>
            <a:r>
              <a:rPr lang="en-GB" sz="2800" spc="-165" dirty="0">
                <a:latin typeface="Lucida Sans Unicode"/>
                <a:cs typeface="Lucida Sans Unicode"/>
              </a:rPr>
              <a:t>of</a:t>
            </a:r>
            <a:r>
              <a:rPr lang="en-GB" sz="2800" spc="105" dirty="0">
                <a:latin typeface="Lucida Sans Unicode"/>
                <a:cs typeface="Lucida Sans Unicode"/>
              </a:rPr>
              <a:t> </a:t>
            </a:r>
            <a:r>
              <a:rPr lang="en-GB" sz="2800" spc="-100" dirty="0">
                <a:latin typeface="Lucida Sans Unicode"/>
                <a:cs typeface="Lucida Sans Unicode"/>
              </a:rPr>
              <a:t>array).</a:t>
            </a: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lvl="3" algn="l" rtl="0" fontAlgn="base">
              <a:spcBef>
                <a:spcPts val="0"/>
              </a:spcBef>
            </a:pPr>
            <a:endParaRPr lang="en-GB" dirty="0">
              <a:latin typeface="Lucida Sans Unicode"/>
              <a:cs typeface="Lucida Sans Unicode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3E6100A2-1B88-4F01-839D-C03196AA7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567" y="3080718"/>
            <a:ext cx="7090263" cy="920576"/>
          </a:xfrm>
          <a:prstGeom prst="rect">
            <a:avLst/>
          </a:prstGeom>
        </p:spPr>
      </p:pic>
      <p:pic>
        <p:nvPicPr>
          <p:cNvPr id="3" name="صورة 2">
            <a:extLst>
              <a:ext uri="{FF2B5EF4-FFF2-40B4-BE49-F238E27FC236}">
                <a16:creationId xmlns:a16="http://schemas.microsoft.com/office/drawing/2014/main" id="{747367AC-D0DE-4506-A2D1-A138C8D6C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70" y="4238463"/>
            <a:ext cx="7102456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16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20" y="2187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Prefix sum 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lvl="3" algn="l" rtl="0" fontAlgn="base">
              <a:spcBef>
                <a:spcPts val="0"/>
              </a:spcBef>
            </a:pPr>
            <a:endParaRPr lang="en-GB" dirty="0">
              <a:latin typeface="Lucida Sans Unicode"/>
              <a:cs typeface="Lucida Sans Unicode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3515185B-8F21-4E21-BB42-E20C0718F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63" y="805586"/>
            <a:ext cx="4718713" cy="595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90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20" y="2187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Prefix sum 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lvl="3" algn="l" rtl="0" fontAlgn="base">
              <a:spcBef>
                <a:spcPts val="0"/>
              </a:spcBef>
            </a:pPr>
            <a:endParaRPr lang="en-GB" dirty="0">
              <a:latin typeface="Lucida Sans Unicode"/>
              <a:cs typeface="Lucida Sans Unicode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3515185B-8F21-4E21-BB42-E20C0718F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63" y="805586"/>
            <a:ext cx="4718713" cy="5950212"/>
          </a:xfrm>
          <a:prstGeom prst="rect">
            <a:avLst/>
          </a:prstGeom>
        </p:spPr>
      </p:pic>
      <p:pic>
        <p:nvPicPr>
          <p:cNvPr id="3" name="صورة 2">
            <a:extLst>
              <a:ext uri="{FF2B5EF4-FFF2-40B4-BE49-F238E27FC236}">
                <a16:creationId xmlns:a16="http://schemas.microsoft.com/office/drawing/2014/main" id="{CB8F11A9-E658-4A7E-83E1-99F7CB4D3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886" y="880246"/>
            <a:ext cx="3084843" cy="16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1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 rtl="0">
              <a:buFont typeface="Wingdings" panose="05000000000000000000" pitchFamily="2" charset="2"/>
              <a:buChar char="v"/>
            </a:pPr>
            <a:r>
              <a:rPr lang="en-GB" b="1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Tips to be Competitive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2C11B9E-32F3-450F-BB6F-C719341C4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95374" cy="4351338"/>
          </a:xfrm>
        </p:spPr>
        <p:txBody>
          <a:bodyPr>
            <a:no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Type Code Faster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592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Quickly identify problem type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592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 algorithms analysis.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592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 Idea fast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592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 Code fast.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592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Practice and Practice and Practice.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592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Up solve up solve up solve up solve.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592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Put Strategy in 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algn="l" rtl="0" fontAlgn="base">
              <a:spcBef>
                <a:spcPts val="518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Contest , calculate contest penalty</a:t>
            </a:r>
            <a:endParaRPr lang="en-GB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algn="l" rtl="0" fontAlgn="base">
              <a:spcBef>
                <a:spcPts val="518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Practice</a:t>
            </a:r>
            <a:endParaRPr lang="en-GB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450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2" y="1430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Prefix sum 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lvl="3" algn="l" rtl="0" fontAlgn="base">
              <a:spcBef>
                <a:spcPts val="0"/>
              </a:spcBef>
            </a:pPr>
            <a:endParaRPr lang="en-GB" dirty="0">
              <a:latin typeface="Lucida Sans Unicode"/>
              <a:cs typeface="Lucida Sans Unicode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D73B169F-37C2-4B50-9720-1931DC6DB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74548"/>
              </p:ext>
            </p:extLst>
          </p:nvPr>
        </p:nvGraphicFramePr>
        <p:xfrm>
          <a:off x="1784300" y="1611439"/>
          <a:ext cx="3796026" cy="428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371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5">
            <a:extLst>
              <a:ext uri="{FF2B5EF4-FFF2-40B4-BE49-F238E27FC236}">
                <a16:creationId xmlns:a16="http://schemas.microsoft.com/office/drawing/2014/main" id="{D3E8FDCB-A8DD-4505-8876-90125EF3E995}"/>
              </a:ext>
            </a:extLst>
          </p:cNvPr>
          <p:cNvSpPr txBox="1"/>
          <p:nvPr/>
        </p:nvSpPr>
        <p:spPr>
          <a:xfrm>
            <a:off x="107032" y="2485427"/>
            <a:ext cx="1798320" cy="740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00AF50"/>
                </a:solidFill>
                <a:latin typeface="Lucida Sans Unicode"/>
                <a:cs typeface="Lucida Sans Unicode"/>
              </a:rPr>
              <a:t>Prefix </a:t>
            </a:r>
            <a:r>
              <a:rPr sz="1800" spc="-180" dirty="0">
                <a:solidFill>
                  <a:srgbClr val="00AF50"/>
                </a:solidFill>
                <a:latin typeface="Lucida Sans Unicode"/>
                <a:cs typeface="Lucida Sans Unicode"/>
              </a:rPr>
              <a:t>Sum </a:t>
            </a:r>
            <a:r>
              <a:rPr sz="1800" spc="-95" dirty="0">
                <a:solidFill>
                  <a:srgbClr val="00AF50"/>
                </a:solidFill>
                <a:latin typeface="Lucida Sans Unicode"/>
                <a:cs typeface="Lucida Sans Unicode"/>
              </a:rPr>
              <a:t>Array</a:t>
            </a:r>
            <a:r>
              <a:rPr sz="1800" spc="-130" dirty="0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sz="1800" spc="-215" dirty="0">
                <a:solidFill>
                  <a:srgbClr val="00AF50"/>
                </a:solidFill>
                <a:latin typeface="Lucida Sans Unicode"/>
                <a:cs typeface="Lucida Sans Unicode"/>
              </a:rPr>
              <a:t>-</a:t>
            </a:r>
            <a:endParaRPr sz="1800" dirty="0">
              <a:latin typeface="Lucida Sans Unicode"/>
              <a:cs typeface="Lucida Sans Unicode"/>
            </a:endParaRPr>
          </a:p>
          <a:p>
            <a:pPr marR="291465" algn="r">
              <a:lnSpc>
                <a:spcPct val="100000"/>
              </a:lnSpc>
              <a:spcBef>
                <a:spcPts val="1310"/>
              </a:spcBef>
            </a:pPr>
            <a:r>
              <a:rPr sz="1800" spc="-35" dirty="0">
                <a:latin typeface="Lucida Sans Unicode"/>
                <a:cs typeface="Lucida Sans Unicode"/>
              </a:rPr>
              <a:t>i</a:t>
            </a:r>
            <a:r>
              <a:rPr sz="1800" spc="-235" dirty="0">
                <a:latin typeface="Lucida Sans Unicode"/>
                <a:cs typeface="Lucida Sans Unicode"/>
              </a:rPr>
              <a:t> </a:t>
            </a:r>
            <a:r>
              <a:rPr sz="1800" spc="-600" dirty="0">
                <a:latin typeface="Lucida Sans Unicode"/>
                <a:cs typeface="Lucida Sans Unicode"/>
              </a:rPr>
              <a:t>=</a:t>
            </a:r>
            <a:endParaRPr sz="1800" dirty="0">
              <a:latin typeface="Lucida Sans Unicode"/>
              <a:cs typeface="Lucida Sans Unicode"/>
            </a:endParaRPr>
          </a:p>
        </p:txBody>
      </p:sp>
      <p:graphicFrame>
        <p:nvGraphicFramePr>
          <p:cNvPr id="15" name="object 12">
            <a:extLst>
              <a:ext uri="{FF2B5EF4-FFF2-40B4-BE49-F238E27FC236}">
                <a16:creationId xmlns:a16="http://schemas.microsoft.com/office/drawing/2014/main" id="{D44454D2-E380-484D-A43C-ADCB9F2B4CCE}"/>
              </a:ext>
            </a:extLst>
          </p:cNvPr>
          <p:cNvGraphicFramePr>
            <a:graphicFrameLocks noGrp="1"/>
          </p:cNvGraphicFramePr>
          <p:nvPr/>
        </p:nvGraphicFramePr>
        <p:xfrm>
          <a:off x="1853355" y="3336830"/>
          <a:ext cx="3796026" cy="428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243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4">
            <a:extLst>
              <a:ext uri="{FF2B5EF4-FFF2-40B4-BE49-F238E27FC236}">
                <a16:creationId xmlns:a16="http://schemas.microsoft.com/office/drawing/2014/main" id="{6C0D3911-AEB9-442E-B20B-78F95FE3AEA3}"/>
              </a:ext>
            </a:extLst>
          </p:cNvPr>
          <p:cNvSpPr txBox="1"/>
          <p:nvPr/>
        </p:nvSpPr>
        <p:spPr>
          <a:xfrm>
            <a:off x="1093133" y="3405410"/>
            <a:ext cx="522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Lucida Sans Unicode"/>
                <a:cs typeface="Lucida Sans Unicode"/>
              </a:rPr>
              <a:t>A[ </a:t>
            </a:r>
            <a:r>
              <a:rPr sz="1800" spc="-25" dirty="0">
                <a:latin typeface="Lucida Sans Unicode"/>
                <a:cs typeface="Lucida Sans Unicode"/>
              </a:rPr>
              <a:t>]</a:t>
            </a:r>
            <a:r>
              <a:rPr sz="1800" spc="-270" dirty="0">
                <a:latin typeface="Lucida Sans Unicode"/>
                <a:cs typeface="Lucida Sans Unicode"/>
              </a:rPr>
              <a:t> </a:t>
            </a:r>
            <a:r>
              <a:rPr sz="1800" spc="-600" dirty="0">
                <a:latin typeface="Lucida Sans Unicode"/>
                <a:cs typeface="Lucida Sans Unicode"/>
              </a:rPr>
              <a:t>=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23" name="صورة 22">
            <a:extLst>
              <a:ext uri="{FF2B5EF4-FFF2-40B4-BE49-F238E27FC236}">
                <a16:creationId xmlns:a16="http://schemas.microsoft.com/office/drawing/2014/main" id="{E96383F0-4CF2-4023-A6AC-8B993389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355" y="1085823"/>
            <a:ext cx="3657917" cy="493819"/>
          </a:xfrm>
          <a:prstGeom prst="rect">
            <a:avLst/>
          </a:prstGeom>
        </p:spPr>
      </p:pic>
      <p:pic>
        <p:nvPicPr>
          <p:cNvPr id="25" name="صورة 24">
            <a:extLst>
              <a:ext uri="{FF2B5EF4-FFF2-40B4-BE49-F238E27FC236}">
                <a16:creationId xmlns:a16="http://schemas.microsoft.com/office/drawing/2014/main" id="{55635AF2-5068-4A49-97FC-290E79F3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78" y="2845389"/>
            <a:ext cx="365791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2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2" y="1430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Prefix sum 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lvl="3" algn="l" rtl="0" fontAlgn="base">
              <a:spcBef>
                <a:spcPts val="0"/>
              </a:spcBef>
            </a:pPr>
            <a:endParaRPr lang="en-GB" dirty="0">
              <a:latin typeface="Lucida Sans Unicode"/>
              <a:cs typeface="Lucida Sans Unicode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D73B169F-37C2-4B50-9720-1931DC6DBBD1}"/>
              </a:ext>
            </a:extLst>
          </p:cNvPr>
          <p:cNvGraphicFramePr>
            <a:graphicFrameLocks noGrp="1"/>
          </p:cNvGraphicFramePr>
          <p:nvPr/>
        </p:nvGraphicFramePr>
        <p:xfrm>
          <a:off x="1784300" y="1611439"/>
          <a:ext cx="3796026" cy="428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371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5">
            <a:extLst>
              <a:ext uri="{FF2B5EF4-FFF2-40B4-BE49-F238E27FC236}">
                <a16:creationId xmlns:a16="http://schemas.microsoft.com/office/drawing/2014/main" id="{D3E8FDCB-A8DD-4505-8876-90125EF3E995}"/>
              </a:ext>
            </a:extLst>
          </p:cNvPr>
          <p:cNvSpPr txBox="1"/>
          <p:nvPr/>
        </p:nvSpPr>
        <p:spPr>
          <a:xfrm>
            <a:off x="107032" y="2485427"/>
            <a:ext cx="1798320" cy="740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00AF50"/>
                </a:solidFill>
                <a:latin typeface="Lucida Sans Unicode"/>
                <a:cs typeface="Lucida Sans Unicode"/>
              </a:rPr>
              <a:t>Prefix </a:t>
            </a:r>
            <a:r>
              <a:rPr sz="1800" spc="-180" dirty="0">
                <a:solidFill>
                  <a:srgbClr val="00AF50"/>
                </a:solidFill>
                <a:latin typeface="Lucida Sans Unicode"/>
                <a:cs typeface="Lucida Sans Unicode"/>
              </a:rPr>
              <a:t>Sum </a:t>
            </a:r>
            <a:r>
              <a:rPr sz="1800" spc="-95" dirty="0">
                <a:solidFill>
                  <a:srgbClr val="00AF50"/>
                </a:solidFill>
                <a:latin typeface="Lucida Sans Unicode"/>
                <a:cs typeface="Lucida Sans Unicode"/>
              </a:rPr>
              <a:t>Array</a:t>
            </a:r>
            <a:r>
              <a:rPr sz="1800" spc="-130" dirty="0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sz="1800" spc="-215" dirty="0">
                <a:solidFill>
                  <a:srgbClr val="00AF50"/>
                </a:solidFill>
                <a:latin typeface="Lucida Sans Unicode"/>
                <a:cs typeface="Lucida Sans Unicode"/>
              </a:rPr>
              <a:t>-</a:t>
            </a:r>
            <a:endParaRPr sz="1800" dirty="0">
              <a:latin typeface="Lucida Sans Unicode"/>
              <a:cs typeface="Lucida Sans Unicode"/>
            </a:endParaRPr>
          </a:p>
          <a:p>
            <a:pPr marR="291465" algn="r">
              <a:lnSpc>
                <a:spcPct val="100000"/>
              </a:lnSpc>
              <a:spcBef>
                <a:spcPts val="1310"/>
              </a:spcBef>
            </a:pPr>
            <a:r>
              <a:rPr sz="1800" spc="-35" dirty="0">
                <a:latin typeface="Lucida Sans Unicode"/>
                <a:cs typeface="Lucida Sans Unicode"/>
              </a:rPr>
              <a:t>i</a:t>
            </a:r>
            <a:r>
              <a:rPr sz="1800" spc="-235" dirty="0">
                <a:latin typeface="Lucida Sans Unicode"/>
                <a:cs typeface="Lucida Sans Unicode"/>
              </a:rPr>
              <a:t> </a:t>
            </a:r>
            <a:r>
              <a:rPr sz="1800" spc="-600" dirty="0">
                <a:latin typeface="Lucida Sans Unicode"/>
                <a:cs typeface="Lucida Sans Unicode"/>
              </a:rPr>
              <a:t>=</a:t>
            </a:r>
            <a:endParaRPr sz="1800" dirty="0">
              <a:latin typeface="Lucida Sans Unicode"/>
              <a:cs typeface="Lucida Sans Unicode"/>
            </a:endParaRPr>
          </a:p>
        </p:txBody>
      </p:sp>
      <p:graphicFrame>
        <p:nvGraphicFramePr>
          <p:cNvPr id="15" name="object 12">
            <a:extLst>
              <a:ext uri="{FF2B5EF4-FFF2-40B4-BE49-F238E27FC236}">
                <a16:creationId xmlns:a16="http://schemas.microsoft.com/office/drawing/2014/main" id="{D44454D2-E380-484D-A43C-ADCB9F2B4CCE}"/>
              </a:ext>
            </a:extLst>
          </p:cNvPr>
          <p:cNvGraphicFramePr>
            <a:graphicFrameLocks noGrp="1"/>
          </p:cNvGraphicFramePr>
          <p:nvPr/>
        </p:nvGraphicFramePr>
        <p:xfrm>
          <a:off x="1853355" y="3336830"/>
          <a:ext cx="3796026" cy="428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243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4">
            <a:extLst>
              <a:ext uri="{FF2B5EF4-FFF2-40B4-BE49-F238E27FC236}">
                <a16:creationId xmlns:a16="http://schemas.microsoft.com/office/drawing/2014/main" id="{6C0D3911-AEB9-442E-B20B-78F95FE3AEA3}"/>
              </a:ext>
            </a:extLst>
          </p:cNvPr>
          <p:cNvSpPr txBox="1"/>
          <p:nvPr/>
        </p:nvSpPr>
        <p:spPr>
          <a:xfrm>
            <a:off x="1093133" y="3405410"/>
            <a:ext cx="522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Lucida Sans Unicode"/>
                <a:cs typeface="Lucida Sans Unicode"/>
              </a:rPr>
              <a:t>A[ </a:t>
            </a:r>
            <a:r>
              <a:rPr sz="1800" spc="-25" dirty="0">
                <a:latin typeface="Lucida Sans Unicode"/>
                <a:cs typeface="Lucida Sans Unicode"/>
              </a:rPr>
              <a:t>]</a:t>
            </a:r>
            <a:r>
              <a:rPr sz="1800" spc="-270" dirty="0">
                <a:latin typeface="Lucida Sans Unicode"/>
                <a:cs typeface="Lucida Sans Unicode"/>
              </a:rPr>
              <a:t> </a:t>
            </a:r>
            <a:r>
              <a:rPr sz="1800" spc="-600" dirty="0">
                <a:latin typeface="Lucida Sans Unicode"/>
                <a:cs typeface="Lucida Sans Unicode"/>
              </a:rPr>
              <a:t>=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23" name="صورة 22">
            <a:extLst>
              <a:ext uri="{FF2B5EF4-FFF2-40B4-BE49-F238E27FC236}">
                <a16:creationId xmlns:a16="http://schemas.microsoft.com/office/drawing/2014/main" id="{E96383F0-4CF2-4023-A6AC-8B993389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355" y="1085823"/>
            <a:ext cx="3657917" cy="493819"/>
          </a:xfrm>
          <a:prstGeom prst="rect">
            <a:avLst/>
          </a:prstGeom>
        </p:spPr>
      </p:pic>
      <p:pic>
        <p:nvPicPr>
          <p:cNvPr id="25" name="صورة 24">
            <a:extLst>
              <a:ext uri="{FF2B5EF4-FFF2-40B4-BE49-F238E27FC236}">
                <a16:creationId xmlns:a16="http://schemas.microsoft.com/office/drawing/2014/main" id="{55635AF2-5068-4A49-97FC-290E79F3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78" y="2845389"/>
            <a:ext cx="3657917" cy="493819"/>
          </a:xfrm>
          <a:prstGeom prst="rect">
            <a:avLst/>
          </a:prstGeom>
        </p:spPr>
      </p:pic>
      <p:sp>
        <p:nvSpPr>
          <p:cNvPr id="10" name="object 13">
            <a:extLst>
              <a:ext uri="{FF2B5EF4-FFF2-40B4-BE49-F238E27FC236}">
                <a16:creationId xmlns:a16="http://schemas.microsoft.com/office/drawing/2014/main" id="{E4A29F80-209C-45BF-A876-AA04455CFB40}"/>
              </a:ext>
            </a:extLst>
          </p:cNvPr>
          <p:cNvSpPr txBox="1"/>
          <p:nvPr/>
        </p:nvSpPr>
        <p:spPr>
          <a:xfrm>
            <a:off x="267702" y="4108097"/>
            <a:ext cx="38817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25" dirty="0">
                <a:solidFill>
                  <a:srgbClr val="FF0000"/>
                </a:solidFill>
                <a:latin typeface="Lucida Sans Unicode"/>
                <a:cs typeface="Lucida Sans Unicode"/>
              </a:rPr>
              <a:t>Calculate </a:t>
            </a:r>
            <a:r>
              <a:rPr spc="-165" dirty="0">
                <a:solidFill>
                  <a:srgbClr val="FF0000"/>
                </a:solidFill>
                <a:latin typeface="Lucida Sans Unicode"/>
                <a:cs typeface="Lucida Sans Unicode"/>
              </a:rPr>
              <a:t>the </a:t>
            </a:r>
            <a:r>
              <a:rPr spc="-210" dirty="0">
                <a:solidFill>
                  <a:srgbClr val="FF0000"/>
                </a:solidFill>
                <a:latin typeface="Lucida Sans Unicode"/>
                <a:cs typeface="Lucida Sans Unicode"/>
              </a:rPr>
              <a:t>sum </a:t>
            </a:r>
            <a:r>
              <a:rPr spc="-170" dirty="0">
                <a:solidFill>
                  <a:srgbClr val="FF0000"/>
                </a:solidFill>
                <a:latin typeface="Lucida Sans Unicode"/>
                <a:cs typeface="Lucida Sans Unicode"/>
              </a:rPr>
              <a:t>between </a:t>
            </a:r>
            <a:r>
              <a:rPr spc="-155" dirty="0">
                <a:solidFill>
                  <a:srgbClr val="FF0000"/>
                </a:solidFill>
                <a:latin typeface="Lucida Sans Unicode"/>
                <a:cs typeface="Lucida Sans Unicode"/>
              </a:rPr>
              <a:t>range </a:t>
            </a:r>
            <a:r>
              <a:rPr dirty="0">
                <a:solidFill>
                  <a:srgbClr val="FF0000"/>
                </a:solidFill>
                <a:latin typeface="Lucida Sans Unicode"/>
                <a:cs typeface="Lucida Sans Unicode"/>
              </a:rPr>
              <a:t>[</a:t>
            </a:r>
            <a:r>
              <a:rPr dirty="0">
                <a:solidFill>
                  <a:srgbClr val="FF0000"/>
                </a:solidFill>
                <a:latin typeface="Calibri Light"/>
                <a:cs typeface="Calibri Light"/>
              </a:rPr>
              <a:t>0, </a:t>
            </a:r>
            <a:r>
              <a:rPr spc="-15" dirty="0">
                <a:solidFill>
                  <a:srgbClr val="FF0000"/>
                </a:solidFill>
                <a:latin typeface="Calibri Light"/>
                <a:cs typeface="Calibri Light"/>
              </a:rPr>
              <a:t>4</a:t>
            </a:r>
            <a:r>
              <a:rPr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]</a:t>
            </a:r>
            <a:r>
              <a:rPr spc="42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pc="45" dirty="0">
                <a:solidFill>
                  <a:srgbClr val="FF0000"/>
                </a:solidFill>
                <a:latin typeface="Lucida Sans Unicode"/>
                <a:cs typeface="Lucida Sans Unicode"/>
              </a:rPr>
              <a:t>?</a:t>
            </a:r>
            <a:endParaRPr dirty="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544901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2" y="1430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Prefix sum 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lvl="3" algn="l" rtl="0" fontAlgn="base">
              <a:spcBef>
                <a:spcPts val="0"/>
              </a:spcBef>
            </a:pPr>
            <a:endParaRPr lang="en-GB" dirty="0">
              <a:latin typeface="Lucida Sans Unicode"/>
              <a:cs typeface="Lucida Sans Unicode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D73B169F-37C2-4B50-9720-1931DC6DBBD1}"/>
              </a:ext>
            </a:extLst>
          </p:cNvPr>
          <p:cNvGraphicFramePr>
            <a:graphicFrameLocks noGrp="1"/>
          </p:cNvGraphicFramePr>
          <p:nvPr/>
        </p:nvGraphicFramePr>
        <p:xfrm>
          <a:off x="1784300" y="1611439"/>
          <a:ext cx="3796026" cy="428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371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5">
            <a:extLst>
              <a:ext uri="{FF2B5EF4-FFF2-40B4-BE49-F238E27FC236}">
                <a16:creationId xmlns:a16="http://schemas.microsoft.com/office/drawing/2014/main" id="{D3E8FDCB-A8DD-4505-8876-90125EF3E995}"/>
              </a:ext>
            </a:extLst>
          </p:cNvPr>
          <p:cNvSpPr txBox="1"/>
          <p:nvPr/>
        </p:nvSpPr>
        <p:spPr>
          <a:xfrm>
            <a:off x="107032" y="2485427"/>
            <a:ext cx="1798320" cy="740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00AF50"/>
                </a:solidFill>
                <a:latin typeface="Lucida Sans Unicode"/>
                <a:cs typeface="Lucida Sans Unicode"/>
              </a:rPr>
              <a:t>Prefix </a:t>
            </a:r>
            <a:r>
              <a:rPr sz="1800" spc="-180" dirty="0">
                <a:solidFill>
                  <a:srgbClr val="00AF50"/>
                </a:solidFill>
                <a:latin typeface="Lucida Sans Unicode"/>
                <a:cs typeface="Lucida Sans Unicode"/>
              </a:rPr>
              <a:t>Sum </a:t>
            </a:r>
            <a:r>
              <a:rPr sz="1800" spc="-95" dirty="0">
                <a:solidFill>
                  <a:srgbClr val="00AF50"/>
                </a:solidFill>
                <a:latin typeface="Lucida Sans Unicode"/>
                <a:cs typeface="Lucida Sans Unicode"/>
              </a:rPr>
              <a:t>Array</a:t>
            </a:r>
            <a:r>
              <a:rPr sz="1800" spc="-130" dirty="0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sz="1800" spc="-215" dirty="0">
                <a:solidFill>
                  <a:srgbClr val="00AF50"/>
                </a:solidFill>
                <a:latin typeface="Lucida Sans Unicode"/>
                <a:cs typeface="Lucida Sans Unicode"/>
              </a:rPr>
              <a:t>-</a:t>
            </a:r>
            <a:endParaRPr sz="1800" dirty="0">
              <a:latin typeface="Lucida Sans Unicode"/>
              <a:cs typeface="Lucida Sans Unicode"/>
            </a:endParaRPr>
          </a:p>
          <a:p>
            <a:pPr marR="291465" algn="r">
              <a:lnSpc>
                <a:spcPct val="100000"/>
              </a:lnSpc>
              <a:spcBef>
                <a:spcPts val="1310"/>
              </a:spcBef>
            </a:pPr>
            <a:r>
              <a:rPr sz="1800" spc="-35" dirty="0">
                <a:latin typeface="Lucida Sans Unicode"/>
                <a:cs typeface="Lucida Sans Unicode"/>
              </a:rPr>
              <a:t>i</a:t>
            </a:r>
            <a:r>
              <a:rPr sz="1800" spc="-235" dirty="0">
                <a:latin typeface="Lucida Sans Unicode"/>
                <a:cs typeface="Lucida Sans Unicode"/>
              </a:rPr>
              <a:t> </a:t>
            </a:r>
            <a:r>
              <a:rPr sz="1800" spc="-600" dirty="0">
                <a:latin typeface="Lucida Sans Unicode"/>
                <a:cs typeface="Lucida Sans Unicode"/>
              </a:rPr>
              <a:t>=</a:t>
            </a:r>
            <a:endParaRPr sz="1800" dirty="0">
              <a:latin typeface="Lucida Sans Unicode"/>
              <a:cs typeface="Lucida Sans Unicode"/>
            </a:endParaRPr>
          </a:p>
        </p:txBody>
      </p:sp>
      <p:graphicFrame>
        <p:nvGraphicFramePr>
          <p:cNvPr id="15" name="object 12">
            <a:extLst>
              <a:ext uri="{FF2B5EF4-FFF2-40B4-BE49-F238E27FC236}">
                <a16:creationId xmlns:a16="http://schemas.microsoft.com/office/drawing/2014/main" id="{D44454D2-E380-484D-A43C-ADCB9F2B4CCE}"/>
              </a:ext>
            </a:extLst>
          </p:cNvPr>
          <p:cNvGraphicFramePr>
            <a:graphicFrameLocks noGrp="1"/>
          </p:cNvGraphicFramePr>
          <p:nvPr/>
        </p:nvGraphicFramePr>
        <p:xfrm>
          <a:off x="1853355" y="3336830"/>
          <a:ext cx="3796026" cy="428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243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4">
            <a:extLst>
              <a:ext uri="{FF2B5EF4-FFF2-40B4-BE49-F238E27FC236}">
                <a16:creationId xmlns:a16="http://schemas.microsoft.com/office/drawing/2014/main" id="{6C0D3911-AEB9-442E-B20B-78F95FE3AEA3}"/>
              </a:ext>
            </a:extLst>
          </p:cNvPr>
          <p:cNvSpPr txBox="1"/>
          <p:nvPr/>
        </p:nvSpPr>
        <p:spPr>
          <a:xfrm>
            <a:off x="1093133" y="3405410"/>
            <a:ext cx="522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Lucida Sans Unicode"/>
                <a:cs typeface="Lucida Sans Unicode"/>
              </a:rPr>
              <a:t>A[ </a:t>
            </a:r>
            <a:r>
              <a:rPr sz="1800" spc="-25" dirty="0">
                <a:latin typeface="Lucida Sans Unicode"/>
                <a:cs typeface="Lucida Sans Unicode"/>
              </a:rPr>
              <a:t>]</a:t>
            </a:r>
            <a:r>
              <a:rPr sz="1800" spc="-270" dirty="0">
                <a:latin typeface="Lucida Sans Unicode"/>
                <a:cs typeface="Lucida Sans Unicode"/>
              </a:rPr>
              <a:t> </a:t>
            </a:r>
            <a:r>
              <a:rPr sz="1800" spc="-600" dirty="0">
                <a:latin typeface="Lucida Sans Unicode"/>
                <a:cs typeface="Lucida Sans Unicode"/>
              </a:rPr>
              <a:t>=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23" name="صورة 22">
            <a:extLst>
              <a:ext uri="{FF2B5EF4-FFF2-40B4-BE49-F238E27FC236}">
                <a16:creationId xmlns:a16="http://schemas.microsoft.com/office/drawing/2014/main" id="{E96383F0-4CF2-4023-A6AC-8B993389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355" y="1085823"/>
            <a:ext cx="3657917" cy="493819"/>
          </a:xfrm>
          <a:prstGeom prst="rect">
            <a:avLst/>
          </a:prstGeom>
        </p:spPr>
      </p:pic>
      <p:pic>
        <p:nvPicPr>
          <p:cNvPr id="25" name="صورة 24">
            <a:extLst>
              <a:ext uri="{FF2B5EF4-FFF2-40B4-BE49-F238E27FC236}">
                <a16:creationId xmlns:a16="http://schemas.microsoft.com/office/drawing/2014/main" id="{55635AF2-5068-4A49-97FC-290E79F3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78" y="2845389"/>
            <a:ext cx="3657917" cy="493819"/>
          </a:xfrm>
          <a:prstGeom prst="rect">
            <a:avLst/>
          </a:prstGeom>
        </p:spPr>
      </p:pic>
      <p:sp>
        <p:nvSpPr>
          <p:cNvPr id="10" name="object 13">
            <a:extLst>
              <a:ext uri="{FF2B5EF4-FFF2-40B4-BE49-F238E27FC236}">
                <a16:creationId xmlns:a16="http://schemas.microsoft.com/office/drawing/2014/main" id="{E4A29F80-209C-45BF-A876-AA04455CFB40}"/>
              </a:ext>
            </a:extLst>
          </p:cNvPr>
          <p:cNvSpPr txBox="1"/>
          <p:nvPr/>
        </p:nvSpPr>
        <p:spPr>
          <a:xfrm>
            <a:off x="267702" y="4108097"/>
            <a:ext cx="38817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25" dirty="0">
                <a:solidFill>
                  <a:srgbClr val="FF0000"/>
                </a:solidFill>
                <a:latin typeface="Lucida Sans Unicode"/>
                <a:cs typeface="Lucida Sans Unicode"/>
              </a:rPr>
              <a:t>Calculate </a:t>
            </a:r>
            <a:r>
              <a:rPr spc="-165" dirty="0">
                <a:solidFill>
                  <a:srgbClr val="FF0000"/>
                </a:solidFill>
                <a:latin typeface="Lucida Sans Unicode"/>
                <a:cs typeface="Lucida Sans Unicode"/>
              </a:rPr>
              <a:t>the </a:t>
            </a:r>
            <a:r>
              <a:rPr spc="-210" dirty="0">
                <a:solidFill>
                  <a:srgbClr val="FF0000"/>
                </a:solidFill>
                <a:latin typeface="Lucida Sans Unicode"/>
                <a:cs typeface="Lucida Sans Unicode"/>
              </a:rPr>
              <a:t>sum </a:t>
            </a:r>
            <a:r>
              <a:rPr spc="-170" dirty="0">
                <a:solidFill>
                  <a:srgbClr val="FF0000"/>
                </a:solidFill>
                <a:latin typeface="Lucida Sans Unicode"/>
                <a:cs typeface="Lucida Sans Unicode"/>
              </a:rPr>
              <a:t>between </a:t>
            </a:r>
            <a:r>
              <a:rPr spc="-155" dirty="0">
                <a:solidFill>
                  <a:srgbClr val="FF0000"/>
                </a:solidFill>
                <a:latin typeface="Lucida Sans Unicode"/>
                <a:cs typeface="Lucida Sans Unicode"/>
              </a:rPr>
              <a:t>range </a:t>
            </a:r>
            <a:r>
              <a:rPr dirty="0">
                <a:solidFill>
                  <a:srgbClr val="FF0000"/>
                </a:solidFill>
                <a:latin typeface="Lucida Sans Unicode"/>
                <a:cs typeface="Lucida Sans Unicode"/>
              </a:rPr>
              <a:t>[</a:t>
            </a:r>
            <a:r>
              <a:rPr dirty="0">
                <a:solidFill>
                  <a:srgbClr val="FF0000"/>
                </a:solidFill>
                <a:latin typeface="Calibri Light"/>
                <a:cs typeface="Calibri Light"/>
              </a:rPr>
              <a:t>0, </a:t>
            </a:r>
            <a:r>
              <a:rPr spc="-15" dirty="0">
                <a:solidFill>
                  <a:srgbClr val="FF0000"/>
                </a:solidFill>
                <a:latin typeface="Calibri Light"/>
                <a:cs typeface="Calibri Light"/>
              </a:rPr>
              <a:t>4</a:t>
            </a:r>
            <a:r>
              <a:rPr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]</a:t>
            </a:r>
            <a:r>
              <a:rPr spc="42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pc="45" dirty="0">
                <a:solidFill>
                  <a:srgbClr val="FF0000"/>
                </a:solidFill>
                <a:latin typeface="Lucida Sans Unicode"/>
                <a:cs typeface="Lucida Sans Unicode"/>
              </a:rPr>
              <a:t>?</a:t>
            </a:r>
            <a:endParaRPr dirty="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11" name="object 22">
            <a:extLst>
              <a:ext uri="{FF2B5EF4-FFF2-40B4-BE49-F238E27FC236}">
                <a16:creationId xmlns:a16="http://schemas.microsoft.com/office/drawing/2014/main" id="{74A4FFEF-A969-40E5-9565-33D838600CF7}"/>
              </a:ext>
            </a:extLst>
          </p:cNvPr>
          <p:cNvSpPr/>
          <p:nvPr/>
        </p:nvSpPr>
        <p:spPr>
          <a:xfrm>
            <a:off x="1853355" y="2127519"/>
            <a:ext cx="2426970" cy="1118235"/>
          </a:xfrm>
          <a:custGeom>
            <a:avLst/>
            <a:gdLst/>
            <a:ahLst/>
            <a:cxnLst/>
            <a:rect l="l" t="t" r="r" b="b"/>
            <a:pathLst>
              <a:path w="2426970" h="1118235">
                <a:moveTo>
                  <a:pt x="2426970" y="1003681"/>
                </a:moveTo>
                <a:lnTo>
                  <a:pt x="2388870" y="1003681"/>
                </a:lnTo>
                <a:lnTo>
                  <a:pt x="2388870" y="0"/>
                </a:lnTo>
                <a:lnTo>
                  <a:pt x="2350770" y="0"/>
                </a:lnTo>
                <a:lnTo>
                  <a:pt x="2350770" y="398589"/>
                </a:lnTo>
                <a:lnTo>
                  <a:pt x="2332355" y="389382"/>
                </a:lnTo>
                <a:lnTo>
                  <a:pt x="2256155" y="351282"/>
                </a:lnTo>
                <a:lnTo>
                  <a:pt x="2256155" y="389382"/>
                </a:lnTo>
                <a:lnTo>
                  <a:pt x="0" y="389382"/>
                </a:lnTo>
                <a:lnTo>
                  <a:pt x="0" y="427482"/>
                </a:lnTo>
                <a:lnTo>
                  <a:pt x="2256155" y="427482"/>
                </a:lnTo>
                <a:lnTo>
                  <a:pt x="2256155" y="465582"/>
                </a:lnTo>
                <a:lnTo>
                  <a:pt x="2332355" y="427482"/>
                </a:lnTo>
                <a:lnTo>
                  <a:pt x="2350770" y="418274"/>
                </a:lnTo>
                <a:lnTo>
                  <a:pt x="2350770" y="1003681"/>
                </a:lnTo>
                <a:lnTo>
                  <a:pt x="2312670" y="1003681"/>
                </a:lnTo>
                <a:lnTo>
                  <a:pt x="2369820" y="1117981"/>
                </a:lnTo>
                <a:lnTo>
                  <a:pt x="2417445" y="1022731"/>
                </a:lnTo>
                <a:lnTo>
                  <a:pt x="2426970" y="100368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0386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2" y="1430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Prefix sum 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lvl="3" algn="l" rtl="0" fontAlgn="base">
              <a:spcBef>
                <a:spcPts val="0"/>
              </a:spcBef>
            </a:pPr>
            <a:endParaRPr lang="en-GB" dirty="0">
              <a:latin typeface="Lucida Sans Unicode"/>
              <a:cs typeface="Lucida Sans Unicode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D73B169F-37C2-4B50-9720-1931DC6DBBD1}"/>
              </a:ext>
            </a:extLst>
          </p:cNvPr>
          <p:cNvGraphicFramePr>
            <a:graphicFrameLocks noGrp="1"/>
          </p:cNvGraphicFramePr>
          <p:nvPr/>
        </p:nvGraphicFramePr>
        <p:xfrm>
          <a:off x="1784300" y="1611439"/>
          <a:ext cx="3796026" cy="428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371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5">
            <a:extLst>
              <a:ext uri="{FF2B5EF4-FFF2-40B4-BE49-F238E27FC236}">
                <a16:creationId xmlns:a16="http://schemas.microsoft.com/office/drawing/2014/main" id="{D3E8FDCB-A8DD-4505-8876-90125EF3E995}"/>
              </a:ext>
            </a:extLst>
          </p:cNvPr>
          <p:cNvSpPr txBox="1"/>
          <p:nvPr/>
        </p:nvSpPr>
        <p:spPr>
          <a:xfrm>
            <a:off x="107032" y="2485427"/>
            <a:ext cx="1798320" cy="740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00AF50"/>
                </a:solidFill>
                <a:latin typeface="Lucida Sans Unicode"/>
                <a:cs typeface="Lucida Sans Unicode"/>
              </a:rPr>
              <a:t>Prefix </a:t>
            </a:r>
            <a:r>
              <a:rPr sz="1800" spc="-180" dirty="0">
                <a:solidFill>
                  <a:srgbClr val="00AF50"/>
                </a:solidFill>
                <a:latin typeface="Lucida Sans Unicode"/>
                <a:cs typeface="Lucida Sans Unicode"/>
              </a:rPr>
              <a:t>Sum </a:t>
            </a:r>
            <a:r>
              <a:rPr sz="1800" spc="-95" dirty="0">
                <a:solidFill>
                  <a:srgbClr val="00AF50"/>
                </a:solidFill>
                <a:latin typeface="Lucida Sans Unicode"/>
                <a:cs typeface="Lucida Sans Unicode"/>
              </a:rPr>
              <a:t>Array</a:t>
            </a:r>
            <a:r>
              <a:rPr sz="1800" spc="-130" dirty="0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sz="1800" spc="-215" dirty="0">
                <a:solidFill>
                  <a:srgbClr val="00AF50"/>
                </a:solidFill>
                <a:latin typeface="Lucida Sans Unicode"/>
                <a:cs typeface="Lucida Sans Unicode"/>
              </a:rPr>
              <a:t>-</a:t>
            </a:r>
            <a:endParaRPr sz="1800" dirty="0">
              <a:latin typeface="Lucida Sans Unicode"/>
              <a:cs typeface="Lucida Sans Unicode"/>
            </a:endParaRPr>
          </a:p>
          <a:p>
            <a:pPr marR="291465" algn="r">
              <a:lnSpc>
                <a:spcPct val="100000"/>
              </a:lnSpc>
              <a:spcBef>
                <a:spcPts val="1310"/>
              </a:spcBef>
            </a:pPr>
            <a:r>
              <a:rPr sz="1800" spc="-35" dirty="0">
                <a:latin typeface="Lucida Sans Unicode"/>
                <a:cs typeface="Lucida Sans Unicode"/>
              </a:rPr>
              <a:t>i</a:t>
            </a:r>
            <a:r>
              <a:rPr sz="1800" spc="-235" dirty="0">
                <a:latin typeface="Lucida Sans Unicode"/>
                <a:cs typeface="Lucida Sans Unicode"/>
              </a:rPr>
              <a:t> </a:t>
            </a:r>
            <a:r>
              <a:rPr sz="1800" spc="-600" dirty="0">
                <a:latin typeface="Lucida Sans Unicode"/>
                <a:cs typeface="Lucida Sans Unicode"/>
              </a:rPr>
              <a:t>=</a:t>
            </a:r>
            <a:endParaRPr sz="1800" dirty="0">
              <a:latin typeface="Lucida Sans Unicode"/>
              <a:cs typeface="Lucida Sans Unicode"/>
            </a:endParaRPr>
          </a:p>
        </p:txBody>
      </p:sp>
      <p:graphicFrame>
        <p:nvGraphicFramePr>
          <p:cNvPr id="15" name="object 12">
            <a:extLst>
              <a:ext uri="{FF2B5EF4-FFF2-40B4-BE49-F238E27FC236}">
                <a16:creationId xmlns:a16="http://schemas.microsoft.com/office/drawing/2014/main" id="{D44454D2-E380-484D-A43C-ADCB9F2B4CCE}"/>
              </a:ext>
            </a:extLst>
          </p:cNvPr>
          <p:cNvGraphicFramePr>
            <a:graphicFrameLocks noGrp="1"/>
          </p:cNvGraphicFramePr>
          <p:nvPr/>
        </p:nvGraphicFramePr>
        <p:xfrm>
          <a:off x="1853355" y="3336830"/>
          <a:ext cx="3796026" cy="428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243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4">
            <a:extLst>
              <a:ext uri="{FF2B5EF4-FFF2-40B4-BE49-F238E27FC236}">
                <a16:creationId xmlns:a16="http://schemas.microsoft.com/office/drawing/2014/main" id="{6C0D3911-AEB9-442E-B20B-78F95FE3AEA3}"/>
              </a:ext>
            </a:extLst>
          </p:cNvPr>
          <p:cNvSpPr txBox="1"/>
          <p:nvPr/>
        </p:nvSpPr>
        <p:spPr>
          <a:xfrm>
            <a:off x="1093133" y="3405410"/>
            <a:ext cx="522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Lucida Sans Unicode"/>
                <a:cs typeface="Lucida Sans Unicode"/>
              </a:rPr>
              <a:t>A[ </a:t>
            </a:r>
            <a:r>
              <a:rPr sz="1800" spc="-25" dirty="0">
                <a:latin typeface="Lucida Sans Unicode"/>
                <a:cs typeface="Lucida Sans Unicode"/>
              </a:rPr>
              <a:t>]</a:t>
            </a:r>
            <a:r>
              <a:rPr sz="1800" spc="-270" dirty="0">
                <a:latin typeface="Lucida Sans Unicode"/>
                <a:cs typeface="Lucida Sans Unicode"/>
              </a:rPr>
              <a:t> </a:t>
            </a:r>
            <a:r>
              <a:rPr sz="1800" spc="-600" dirty="0">
                <a:latin typeface="Lucida Sans Unicode"/>
                <a:cs typeface="Lucida Sans Unicode"/>
              </a:rPr>
              <a:t>=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23" name="صورة 22">
            <a:extLst>
              <a:ext uri="{FF2B5EF4-FFF2-40B4-BE49-F238E27FC236}">
                <a16:creationId xmlns:a16="http://schemas.microsoft.com/office/drawing/2014/main" id="{E96383F0-4CF2-4023-A6AC-8B993389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355" y="1085823"/>
            <a:ext cx="3657917" cy="493819"/>
          </a:xfrm>
          <a:prstGeom prst="rect">
            <a:avLst/>
          </a:prstGeom>
        </p:spPr>
      </p:pic>
      <p:pic>
        <p:nvPicPr>
          <p:cNvPr id="25" name="صورة 24">
            <a:extLst>
              <a:ext uri="{FF2B5EF4-FFF2-40B4-BE49-F238E27FC236}">
                <a16:creationId xmlns:a16="http://schemas.microsoft.com/office/drawing/2014/main" id="{55635AF2-5068-4A49-97FC-290E79F3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78" y="2845389"/>
            <a:ext cx="3657917" cy="493819"/>
          </a:xfrm>
          <a:prstGeom prst="rect">
            <a:avLst/>
          </a:prstGeom>
        </p:spPr>
      </p:pic>
      <p:sp>
        <p:nvSpPr>
          <p:cNvPr id="10" name="object 13">
            <a:extLst>
              <a:ext uri="{FF2B5EF4-FFF2-40B4-BE49-F238E27FC236}">
                <a16:creationId xmlns:a16="http://schemas.microsoft.com/office/drawing/2014/main" id="{E4A29F80-209C-45BF-A876-AA04455CFB40}"/>
              </a:ext>
            </a:extLst>
          </p:cNvPr>
          <p:cNvSpPr txBox="1"/>
          <p:nvPr/>
        </p:nvSpPr>
        <p:spPr>
          <a:xfrm>
            <a:off x="267702" y="4108097"/>
            <a:ext cx="38817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25" dirty="0">
                <a:solidFill>
                  <a:srgbClr val="FF0000"/>
                </a:solidFill>
                <a:latin typeface="Lucida Sans Unicode"/>
                <a:cs typeface="Lucida Sans Unicode"/>
              </a:rPr>
              <a:t>Calculate </a:t>
            </a:r>
            <a:r>
              <a:rPr spc="-165" dirty="0">
                <a:solidFill>
                  <a:srgbClr val="FF0000"/>
                </a:solidFill>
                <a:latin typeface="Lucida Sans Unicode"/>
                <a:cs typeface="Lucida Sans Unicode"/>
              </a:rPr>
              <a:t>the </a:t>
            </a:r>
            <a:r>
              <a:rPr spc="-210" dirty="0">
                <a:solidFill>
                  <a:srgbClr val="FF0000"/>
                </a:solidFill>
                <a:latin typeface="Lucida Sans Unicode"/>
                <a:cs typeface="Lucida Sans Unicode"/>
              </a:rPr>
              <a:t>sum </a:t>
            </a:r>
            <a:r>
              <a:rPr spc="-170" dirty="0">
                <a:solidFill>
                  <a:srgbClr val="FF0000"/>
                </a:solidFill>
                <a:latin typeface="Lucida Sans Unicode"/>
                <a:cs typeface="Lucida Sans Unicode"/>
              </a:rPr>
              <a:t>between </a:t>
            </a:r>
            <a:r>
              <a:rPr spc="-155" dirty="0">
                <a:solidFill>
                  <a:srgbClr val="FF0000"/>
                </a:solidFill>
                <a:latin typeface="Lucida Sans Unicode"/>
                <a:cs typeface="Lucida Sans Unicode"/>
              </a:rPr>
              <a:t>range </a:t>
            </a:r>
            <a:r>
              <a:rPr dirty="0">
                <a:solidFill>
                  <a:srgbClr val="FF0000"/>
                </a:solidFill>
                <a:latin typeface="Lucida Sans Unicode"/>
                <a:cs typeface="Lucida Sans Unicode"/>
              </a:rPr>
              <a:t>[</a:t>
            </a:r>
            <a:r>
              <a:rPr dirty="0">
                <a:solidFill>
                  <a:srgbClr val="FF0000"/>
                </a:solidFill>
                <a:latin typeface="Calibri Light"/>
                <a:cs typeface="Calibri Light"/>
              </a:rPr>
              <a:t>0, </a:t>
            </a:r>
            <a:r>
              <a:rPr spc="-15" dirty="0">
                <a:solidFill>
                  <a:srgbClr val="FF0000"/>
                </a:solidFill>
                <a:latin typeface="Calibri Light"/>
                <a:cs typeface="Calibri Light"/>
              </a:rPr>
              <a:t>4</a:t>
            </a:r>
            <a:r>
              <a:rPr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]</a:t>
            </a:r>
            <a:r>
              <a:rPr spc="42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pc="45" dirty="0">
                <a:solidFill>
                  <a:srgbClr val="FF0000"/>
                </a:solidFill>
                <a:latin typeface="Lucida Sans Unicode"/>
                <a:cs typeface="Lucida Sans Unicode"/>
              </a:rPr>
              <a:t>?</a:t>
            </a:r>
            <a:endParaRPr dirty="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11" name="object 22">
            <a:extLst>
              <a:ext uri="{FF2B5EF4-FFF2-40B4-BE49-F238E27FC236}">
                <a16:creationId xmlns:a16="http://schemas.microsoft.com/office/drawing/2014/main" id="{74A4FFEF-A969-40E5-9565-33D838600CF7}"/>
              </a:ext>
            </a:extLst>
          </p:cNvPr>
          <p:cNvSpPr/>
          <p:nvPr/>
        </p:nvSpPr>
        <p:spPr>
          <a:xfrm>
            <a:off x="1853355" y="2127519"/>
            <a:ext cx="2426970" cy="1118235"/>
          </a:xfrm>
          <a:custGeom>
            <a:avLst/>
            <a:gdLst/>
            <a:ahLst/>
            <a:cxnLst/>
            <a:rect l="l" t="t" r="r" b="b"/>
            <a:pathLst>
              <a:path w="2426970" h="1118235">
                <a:moveTo>
                  <a:pt x="2426970" y="1003681"/>
                </a:moveTo>
                <a:lnTo>
                  <a:pt x="2388870" y="1003681"/>
                </a:lnTo>
                <a:lnTo>
                  <a:pt x="2388870" y="0"/>
                </a:lnTo>
                <a:lnTo>
                  <a:pt x="2350770" y="0"/>
                </a:lnTo>
                <a:lnTo>
                  <a:pt x="2350770" y="398589"/>
                </a:lnTo>
                <a:lnTo>
                  <a:pt x="2332355" y="389382"/>
                </a:lnTo>
                <a:lnTo>
                  <a:pt x="2256155" y="351282"/>
                </a:lnTo>
                <a:lnTo>
                  <a:pt x="2256155" y="389382"/>
                </a:lnTo>
                <a:lnTo>
                  <a:pt x="0" y="389382"/>
                </a:lnTo>
                <a:lnTo>
                  <a:pt x="0" y="427482"/>
                </a:lnTo>
                <a:lnTo>
                  <a:pt x="2256155" y="427482"/>
                </a:lnTo>
                <a:lnTo>
                  <a:pt x="2256155" y="465582"/>
                </a:lnTo>
                <a:lnTo>
                  <a:pt x="2332355" y="427482"/>
                </a:lnTo>
                <a:lnTo>
                  <a:pt x="2350770" y="418274"/>
                </a:lnTo>
                <a:lnTo>
                  <a:pt x="2350770" y="1003681"/>
                </a:lnTo>
                <a:lnTo>
                  <a:pt x="2312670" y="1003681"/>
                </a:lnTo>
                <a:lnTo>
                  <a:pt x="2369820" y="1117981"/>
                </a:lnTo>
                <a:lnTo>
                  <a:pt x="2417445" y="1022731"/>
                </a:lnTo>
                <a:lnTo>
                  <a:pt x="2426970" y="100368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58DE14F4-6F4C-46E1-BB65-E6A199C4A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02" y="4407817"/>
            <a:ext cx="2987299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01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2" y="1430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Prefix sum 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lvl="3" algn="l" rtl="0" fontAlgn="base">
              <a:spcBef>
                <a:spcPts val="0"/>
              </a:spcBef>
            </a:pPr>
            <a:endParaRPr lang="en-GB" dirty="0">
              <a:latin typeface="Lucida Sans Unicode"/>
              <a:cs typeface="Lucida Sans Unicode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D73B169F-37C2-4B50-9720-1931DC6DBBD1}"/>
              </a:ext>
            </a:extLst>
          </p:cNvPr>
          <p:cNvGraphicFramePr>
            <a:graphicFrameLocks noGrp="1"/>
          </p:cNvGraphicFramePr>
          <p:nvPr/>
        </p:nvGraphicFramePr>
        <p:xfrm>
          <a:off x="1784300" y="1611439"/>
          <a:ext cx="3796026" cy="428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371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5">
            <a:extLst>
              <a:ext uri="{FF2B5EF4-FFF2-40B4-BE49-F238E27FC236}">
                <a16:creationId xmlns:a16="http://schemas.microsoft.com/office/drawing/2014/main" id="{D3E8FDCB-A8DD-4505-8876-90125EF3E995}"/>
              </a:ext>
            </a:extLst>
          </p:cNvPr>
          <p:cNvSpPr txBox="1"/>
          <p:nvPr/>
        </p:nvSpPr>
        <p:spPr>
          <a:xfrm>
            <a:off x="107032" y="2485427"/>
            <a:ext cx="1798320" cy="740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00AF50"/>
                </a:solidFill>
                <a:latin typeface="Lucida Sans Unicode"/>
                <a:cs typeface="Lucida Sans Unicode"/>
              </a:rPr>
              <a:t>Prefix </a:t>
            </a:r>
            <a:r>
              <a:rPr sz="1800" spc="-180" dirty="0">
                <a:solidFill>
                  <a:srgbClr val="00AF50"/>
                </a:solidFill>
                <a:latin typeface="Lucida Sans Unicode"/>
                <a:cs typeface="Lucida Sans Unicode"/>
              </a:rPr>
              <a:t>Sum </a:t>
            </a:r>
            <a:r>
              <a:rPr sz="1800" spc="-95" dirty="0">
                <a:solidFill>
                  <a:srgbClr val="00AF50"/>
                </a:solidFill>
                <a:latin typeface="Lucida Sans Unicode"/>
                <a:cs typeface="Lucida Sans Unicode"/>
              </a:rPr>
              <a:t>Array</a:t>
            </a:r>
            <a:r>
              <a:rPr sz="1800" spc="-130" dirty="0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sz="1800" spc="-215" dirty="0">
                <a:solidFill>
                  <a:srgbClr val="00AF50"/>
                </a:solidFill>
                <a:latin typeface="Lucida Sans Unicode"/>
                <a:cs typeface="Lucida Sans Unicode"/>
              </a:rPr>
              <a:t>-</a:t>
            </a:r>
            <a:endParaRPr sz="1800" dirty="0">
              <a:latin typeface="Lucida Sans Unicode"/>
              <a:cs typeface="Lucida Sans Unicode"/>
            </a:endParaRPr>
          </a:p>
          <a:p>
            <a:pPr marR="291465" algn="r">
              <a:lnSpc>
                <a:spcPct val="100000"/>
              </a:lnSpc>
              <a:spcBef>
                <a:spcPts val="1310"/>
              </a:spcBef>
            </a:pPr>
            <a:r>
              <a:rPr sz="1800" spc="-35" dirty="0">
                <a:latin typeface="Lucida Sans Unicode"/>
                <a:cs typeface="Lucida Sans Unicode"/>
              </a:rPr>
              <a:t>i</a:t>
            </a:r>
            <a:r>
              <a:rPr sz="1800" spc="-235" dirty="0">
                <a:latin typeface="Lucida Sans Unicode"/>
                <a:cs typeface="Lucida Sans Unicode"/>
              </a:rPr>
              <a:t> </a:t>
            </a:r>
            <a:r>
              <a:rPr sz="1800" spc="-600" dirty="0">
                <a:latin typeface="Lucida Sans Unicode"/>
                <a:cs typeface="Lucida Sans Unicode"/>
              </a:rPr>
              <a:t>=</a:t>
            </a:r>
            <a:endParaRPr sz="1800" dirty="0">
              <a:latin typeface="Lucida Sans Unicode"/>
              <a:cs typeface="Lucida Sans Unicode"/>
            </a:endParaRPr>
          </a:p>
        </p:txBody>
      </p:sp>
      <p:graphicFrame>
        <p:nvGraphicFramePr>
          <p:cNvPr id="15" name="object 12">
            <a:extLst>
              <a:ext uri="{FF2B5EF4-FFF2-40B4-BE49-F238E27FC236}">
                <a16:creationId xmlns:a16="http://schemas.microsoft.com/office/drawing/2014/main" id="{D44454D2-E380-484D-A43C-ADCB9F2B4CCE}"/>
              </a:ext>
            </a:extLst>
          </p:cNvPr>
          <p:cNvGraphicFramePr>
            <a:graphicFrameLocks noGrp="1"/>
          </p:cNvGraphicFramePr>
          <p:nvPr/>
        </p:nvGraphicFramePr>
        <p:xfrm>
          <a:off x="1853355" y="3336830"/>
          <a:ext cx="3796026" cy="428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243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4">
            <a:extLst>
              <a:ext uri="{FF2B5EF4-FFF2-40B4-BE49-F238E27FC236}">
                <a16:creationId xmlns:a16="http://schemas.microsoft.com/office/drawing/2014/main" id="{6C0D3911-AEB9-442E-B20B-78F95FE3AEA3}"/>
              </a:ext>
            </a:extLst>
          </p:cNvPr>
          <p:cNvSpPr txBox="1"/>
          <p:nvPr/>
        </p:nvSpPr>
        <p:spPr>
          <a:xfrm>
            <a:off x="1093133" y="3405410"/>
            <a:ext cx="522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Lucida Sans Unicode"/>
                <a:cs typeface="Lucida Sans Unicode"/>
              </a:rPr>
              <a:t>A[ </a:t>
            </a:r>
            <a:r>
              <a:rPr sz="1800" spc="-25" dirty="0">
                <a:latin typeface="Lucida Sans Unicode"/>
                <a:cs typeface="Lucida Sans Unicode"/>
              </a:rPr>
              <a:t>]</a:t>
            </a:r>
            <a:r>
              <a:rPr sz="1800" spc="-270" dirty="0">
                <a:latin typeface="Lucida Sans Unicode"/>
                <a:cs typeface="Lucida Sans Unicode"/>
              </a:rPr>
              <a:t> </a:t>
            </a:r>
            <a:r>
              <a:rPr sz="1800" spc="-600" dirty="0">
                <a:latin typeface="Lucida Sans Unicode"/>
                <a:cs typeface="Lucida Sans Unicode"/>
              </a:rPr>
              <a:t>=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23" name="صورة 22">
            <a:extLst>
              <a:ext uri="{FF2B5EF4-FFF2-40B4-BE49-F238E27FC236}">
                <a16:creationId xmlns:a16="http://schemas.microsoft.com/office/drawing/2014/main" id="{E96383F0-4CF2-4023-A6AC-8B993389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355" y="1085823"/>
            <a:ext cx="3657917" cy="493819"/>
          </a:xfrm>
          <a:prstGeom prst="rect">
            <a:avLst/>
          </a:prstGeom>
        </p:spPr>
      </p:pic>
      <p:pic>
        <p:nvPicPr>
          <p:cNvPr id="25" name="صورة 24">
            <a:extLst>
              <a:ext uri="{FF2B5EF4-FFF2-40B4-BE49-F238E27FC236}">
                <a16:creationId xmlns:a16="http://schemas.microsoft.com/office/drawing/2014/main" id="{55635AF2-5068-4A49-97FC-290E79F3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78" y="2845389"/>
            <a:ext cx="3657917" cy="493819"/>
          </a:xfrm>
          <a:prstGeom prst="rect">
            <a:avLst/>
          </a:prstGeom>
        </p:spPr>
      </p:pic>
      <p:sp>
        <p:nvSpPr>
          <p:cNvPr id="10" name="object 13">
            <a:extLst>
              <a:ext uri="{FF2B5EF4-FFF2-40B4-BE49-F238E27FC236}">
                <a16:creationId xmlns:a16="http://schemas.microsoft.com/office/drawing/2014/main" id="{E4A29F80-209C-45BF-A876-AA04455CFB40}"/>
              </a:ext>
            </a:extLst>
          </p:cNvPr>
          <p:cNvSpPr txBox="1"/>
          <p:nvPr/>
        </p:nvSpPr>
        <p:spPr>
          <a:xfrm>
            <a:off x="267702" y="4108097"/>
            <a:ext cx="38817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25" dirty="0">
                <a:solidFill>
                  <a:srgbClr val="FF0000"/>
                </a:solidFill>
                <a:latin typeface="Lucida Sans Unicode"/>
                <a:cs typeface="Lucida Sans Unicode"/>
              </a:rPr>
              <a:t>Calculate </a:t>
            </a:r>
            <a:r>
              <a:rPr spc="-165" dirty="0">
                <a:solidFill>
                  <a:srgbClr val="FF0000"/>
                </a:solidFill>
                <a:latin typeface="Lucida Sans Unicode"/>
                <a:cs typeface="Lucida Sans Unicode"/>
              </a:rPr>
              <a:t>the </a:t>
            </a:r>
            <a:r>
              <a:rPr spc="-210" dirty="0">
                <a:solidFill>
                  <a:srgbClr val="FF0000"/>
                </a:solidFill>
                <a:latin typeface="Lucida Sans Unicode"/>
                <a:cs typeface="Lucida Sans Unicode"/>
              </a:rPr>
              <a:t>sum </a:t>
            </a:r>
            <a:r>
              <a:rPr spc="-170" dirty="0">
                <a:solidFill>
                  <a:srgbClr val="FF0000"/>
                </a:solidFill>
                <a:latin typeface="Lucida Sans Unicode"/>
                <a:cs typeface="Lucida Sans Unicode"/>
              </a:rPr>
              <a:t>between </a:t>
            </a:r>
            <a:r>
              <a:rPr spc="-155" dirty="0">
                <a:solidFill>
                  <a:srgbClr val="FF0000"/>
                </a:solidFill>
                <a:latin typeface="Lucida Sans Unicode"/>
                <a:cs typeface="Lucida Sans Unicode"/>
              </a:rPr>
              <a:t>range </a:t>
            </a:r>
            <a:r>
              <a:rPr dirty="0">
                <a:solidFill>
                  <a:srgbClr val="FF0000"/>
                </a:solidFill>
                <a:latin typeface="Lucida Sans Unicode"/>
                <a:cs typeface="Lucida Sans Unicode"/>
              </a:rPr>
              <a:t>[</a:t>
            </a:r>
            <a:r>
              <a:rPr dirty="0">
                <a:solidFill>
                  <a:srgbClr val="FF0000"/>
                </a:solidFill>
                <a:latin typeface="Calibri Light"/>
                <a:cs typeface="Calibri Light"/>
              </a:rPr>
              <a:t>0, </a:t>
            </a:r>
            <a:r>
              <a:rPr spc="-15" dirty="0">
                <a:solidFill>
                  <a:srgbClr val="FF0000"/>
                </a:solidFill>
                <a:latin typeface="Calibri Light"/>
                <a:cs typeface="Calibri Light"/>
              </a:rPr>
              <a:t>4</a:t>
            </a:r>
            <a:r>
              <a:rPr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]</a:t>
            </a:r>
            <a:r>
              <a:rPr spc="42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pc="45" dirty="0">
                <a:solidFill>
                  <a:srgbClr val="FF0000"/>
                </a:solidFill>
                <a:latin typeface="Lucida Sans Unicode"/>
                <a:cs typeface="Lucida Sans Unicode"/>
              </a:rPr>
              <a:t>?</a:t>
            </a:r>
            <a:endParaRPr dirty="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58DE14F4-6F4C-46E1-BB65-E6A199C4A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02" y="4407817"/>
            <a:ext cx="2987299" cy="512108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A0DF84B3-FEEB-4B73-81E8-5DBF38433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52" y="4878057"/>
            <a:ext cx="4121253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54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2" y="1430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Prefix sum 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lvl="3" algn="l" rtl="0" fontAlgn="base">
              <a:spcBef>
                <a:spcPts val="0"/>
              </a:spcBef>
            </a:pPr>
            <a:endParaRPr lang="en-GB" dirty="0">
              <a:latin typeface="Lucida Sans Unicode"/>
              <a:cs typeface="Lucida Sans Unicode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D73B169F-37C2-4B50-9720-1931DC6DBBD1}"/>
              </a:ext>
            </a:extLst>
          </p:cNvPr>
          <p:cNvGraphicFramePr>
            <a:graphicFrameLocks noGrp="1"/>
          </p:cNvGraphicFramePr>
          <p:nvPr/>
        </p:nvGraphicFramePr>
        <p:xfrm>
          <a:off x="1784300" y="1611439"/>
          <a:ext cx="3796026" cy="428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371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5">
            <a:extLst>
              <a:ext uri="{FF2B5EF4-FFF2-40B4-BE49-F238E27FC236}">
                <a16:creationId xmlns:a16="http://schemas.microsoft.com/office/drawing/2014/main" id="{D3E8FDCB-A8DD-4505-8876-90125EF3E995}"/>
              </a:ext>
            </a:extLst>
          </p:cNvPr>
          <p:cNvSpPr txBox="1"/>
          <p:nvPr/>
        </p:nvSpPr>
        <p:spPr>
          <a:xfrm>
            <a:off x="107032" y="2485427"/>
            <a:ext cx="1798320" cy="740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00AF50"/>
                </a:solidFill>
                <a:latin typeface="Lucida Sans Unicode"/>
                <a:cs typeface="Lucida Sans Unicode"/>
              </a:rPr>
              <a:t>Prefix </a:t>
            </a:r>
            <a:r>
              <a:rPr sz="1800" spc="-180" dirty="0">
                <a:solidFill>
                  <a:srgbClr val="00AF50"/>
                </a:solidFill>
                <a:latin typeface="Lucida Sans Unicode"/>
                <a:cs typeface="Lucida Sans Unicode"/>
              </a:rPr>
              <a:t>Sum </a:t>
            </a:r>
            <a:r>
              <a:rPr sz="1800" spc="-95" dirty="0">
                <a:solidFill>
                  <a:srgbClr val="00AF50"/>
                </a:solidFill>
                <a:latin typeface="Lucida Sans Unicode"/>
                <a:cs typeface="Lucida Sans Unicode"/>
              </a:rPr>
              <a:t>Array</a:t>
            </a:r>
            <a:r>
              <a:rPr sz="1800" spc="-130" dirty="0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sz="1800" spc="-215" dirty="0">
                <a:solidFill>
                  <a:srgbClr val="00AF50"/>
                </a:solidFill>
                <a:latin typeface="Lucida Sans Unicode"/>
                <a:cs typeface="Lucida Sans Unicode"/>
              </a:rPr>
              <a:t>-</a:t>
            </a:r>
            <a:endParaRPr sz="1800" dirty="0">
              <a:latin typeface="Lucida Sans Unicode"/>
              <a:cs typeface="Lucida Sans Unicode"/>
            </a:endParaRPr>
          </a:p>
          <a:p>
            <a:pPr marR="291465" algn="r">
              <a:lnSpc>
                <a:spcPct val="100000"/>
              </a:lnSpc>
              <a:spcBef>
                <a:spcPts val="1310"/>
              </a:spcBef>
            </a:pPr>
            <a:r>
              <a:rPr sz="1800" spc="-35" dirty="0">
                <a:latin typeface="Lucida Sans Unicode"/>
                <a:cs typeface="Lucida Sans Unicode"/>
              </a:rPr>
              <a:t>i</a:t>
            </a:r>
            <a:r>
              <a:rPr sz="1800" spc="-235" dirty="0">
                <a:latin typeface="Lucida Sans Unicode"/>
                <a:cs typeface="Lucida Sans Unicode"/>
              </a:rPr>
              <a:t> </a:t>
            </a:r>
            <a:r>
              <a:rPr sz="1800" spc="-600" dirty="0">
                <a:latin typeface="Lucida Sans Unicode"/>
                <a:cs typeface="Lucida Sans Unicode"/>
              </a:rPr>
              <a:t>=</a:t>
            </a:r>
            <a:endParaRPr sz="1800" dirty="0">
              <a:latin typeface="Lucida Sans Unicode"/>
              <a:cs typeface="Lucida Sans Unicode"/>
            </a:endParaRPr>
          </a:p>
        </p:txBody>
      </p:sp>
      <p:graphicFrame>
        <p:nvGraphicFramePr>
          <p:cNvPr id="15" name="object 12">
            <a:extLst>
              <a:ext uri="{FF2B5EF4-FFF2-40B4-BE49-F238E27FC236}">
                <a16:creationId xmlns:a16="http://schemas.microsoft.com/office/drawing/2014/main" id="{D44454D2-E380-484D-A43C-ADCB9F2B4CCE}"/>
              </a:ext>
            </a:extLst>
          </p:cNvPr>
          <p:cNvGraphicFramePr>
            <a:graphicFrameLocks noGrp="1"/>
          </p:cNvGraphicFramePr>
          <p:nvPr/>
        </p:nvGraphicFramePr>
        <p:xfrm>
          <a:off x="1853355" y="3336830"/>
          <a:ext cx="3796026" cy="428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243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4">
            <a:extLst>
              <a:ext uri="{FF2B5EF4-FFF2-40B4-BE49-F238E27FC236}">
                <a16:creationId xmlns:a16="http://schemas.microsoft.com/office/drawing/2014/main" id="{6C0D3911-AEB9-442E-B20B-78F95FE3AEA3}"/>
              </a:ext>
            </a:extLst>
          </p:cNvPr>
          <p:cNvSpPr txBox="1"/>
          <p:nvPr/>
        </p:nvSpPr>
        <p:spPr>
          <a:xfrm>
            <a:off x="1093133" y="3405410"/>
            <a:ext cx="522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Lucida Sans Unicode"/>
                <a:cs typeface="Lucida Sans Unicode"/>
              </a:rPr>
              <a:t>A[ </a:t>
            </a:r>
            <a:r>
              <a:rPr sz="1800" spc="-25" dirty="0">
                <a:latin typeface="Lucida Sans Unicode"/>
                <a:cs typeface="Lucida Sans Unicode"/>
              </a:rPr>
              <a:t>]</a:t>
            </a:r>
            <a:r>
              <a:rPr sz="1800" spc="-270" dirty="0">
                <a:latin typeface="Lucida Sans Unicode"/>
                <a:cs typeface="Lucida Sans Unicode"/>
              </a:rPr>
              <a:t> </a:t>
            </a:r>
            <a:r>
              <a:rPr sz="1800" spc="-600" dirty="0">
                <a:latin typeface="Lucida Sans Unicode"/>
                <a:cs typeface="Lucida Sans Unicode"/>
              </a:rPr>
              <a:t>=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23" name="صورة 22">
            <a:extLst>
              <a:ext uri="{FF2B5EF4-FFF2-40B4-BE49-F238E27FC236}">
                <a16:creationId xmlns:a16="http://schemas.microsoft.com/office/drawing/2014/main" id="{E96383F0-4CF2-4023-A6AC-8B993389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355" y="1085823"/>
            <a:ext cx="3657917" cy="493819"/>
          </a:xfrm>
          <a:prstGeom prst="rect">
            <a:avLst/>
          </a:prstGeom>
        </p:spPr>
      </p:pic>
      <p:pic>
        <p:nvPicPr>
          <p:cNvPr id="25" name="صورة 24">
            <a:extLst>
              <a:ext uri="{FF2B5EF4-FFF2-40B4-BE49-F238E27FC236}">
                <a16:creationId xmlns:a16="http://schemas.microsoft.com/office/drawing/2014/main" id="{55635AF2-5068-4A49-97FC-290E79F3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78" y="2845389"/>
            <a:ext cx="3657917" cy="493819"/>
          </a:xfrm>
          <a:prstGeom prst="rect">
            <a:avLst/>
          </a:prstGeom>
        </p:spPr>
      </p:pic>
      <p:sp>
        <p:nvSpPr>
          <p:cNvPr id="10" name="object 13">
            <a:extLst>
              <a:ext uri="{FF2B5EF4-FFF2-40B4-BE49-F238E27FC236}">
                <a16:creationId xmlns:a16="http://schemas.microsoft.com/office/drawing/2014/main" id="{E4A29F80-209C-45BF-A876-AA04455CFB40}"/>
              </a:ext>
            </a:extLst>
          </p:cNvPr>
          <p:cNvSpPr txBox="1"/>
          <p:nvPr/>
        </p:nvSpPr>
        <p:spPr>
          <a:xfrm>
            <a:off x="267702" y="4108097"/>
            <a:ext cx="38817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25" dirty="0">
                <a:solidFill>
                  <a:srgbClr val="FF0000"/>
                </a:solidFill>
                <a:latin typeface="Lucida Sans Unicode"/>
                <a:cs typeface="Lucida Sans Unicode"/>
              </a:rPr>
              <a:t>Calculate </a:t>
            </a:r>
            <a:r>
              <a:rPr spc="-165" dirty="0">
                <a:solidFill>
                  <a:srgbClr val="FF0000"/>
                </a:solidFill>
                <a:latin typeface="Lucida Sans Unicode"/>
                <a:cs typeface="Lucida Sans Unicode"/>
              </a:rPr>
              <a:t>the </a:t>
            </a:r>
            <a:r>
              <a:rPr spc="-210" dirty="0">
                <a:solidFill>
                  <a:srgbClr val="FF0000"/>
                </a:solidFill>
                <a:latin typeface="Lucida Sans Unicode"/>
                <a:cs typeface="Lucida Sans Unicode"/>
              </a:rPr>
              <a:t>sum </a:t>
            </a:r>
            <a:r>
              <a:rPr spc="-170" dirty="0">
                <a:solidFill>
                  <a:srgbClr val="FF0000"/>
                </a:solidFill>
                <a:latin typeface="Lucida Sans Unicode"/>
                <a:cs typeface="Lucida Sans Unicode"/>
              </a:rPr>
              <a:t>between </a:t>
            </a:r>
            <a:r>
              <a:rPr spc="-155" dirty="0">
                <a:solidFill>
                  <a:srgbClr val="FF0000"/>
                </a:solidFill>
                <a:latin typeface="Lucida Sans Unicode"/>
                <a:cs typeface="Lucida Sans Unicode"/>
              </a:rPr>
              <a:t>range </a:t>
            </a:r>
            <a:r>
              <a:rPr dirty="0">
                <a:solidFill>
                  <a:srgbClr val="FF0000"/>
                </a:solidFill>
                <a:latin typeface="Lucida Sans Unicode"/>
                <a:cs typeface="Lucida Sans Unicode"/>
              </a:rPr>
              <a:t>[</a:t>
            </a:r>
            <a:r>
              <a:rPr dirty="0">
                <a:solidFill>
                  <a:srgbClr val="FF0000"/>
                </a:solidFill>
                <a:latin typeface="Calibri Light"/>
                <a:cs typeface="Calibri Light"/>
              </a:rPr>
              <a:t>0, </a:t>
            </a:r>
            <a:r>
              <a:rPr spc="-15" dirty="0">
                <a:solidFill>
                  <a:srgbClr val="FF0000"/>
                </a:solidFill>
                <a:latin typeface="Calibri Light"/>
                <a:cs typeface="Calibri Light"/>
              </a:rPr>
              <a:t>4</a:t>
            </a:r>
            <a:r>
              <a:rPr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]</a:t>
            </a:r>
            <a:r>
              <a:rPr spc="42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pc="45" dirty="0">
                <a:solidFill>
                  <a:srgbClr val="FF0000"/>
                </a:solidFill>
                <a:latin typeface="Lucida Sans Unicode"/>
                <a:cs typeface="Lucida Sans Unicode"/>
              </a:rPr>
              <a:t>?</a:t>
            </a:r>
            <a:endParaRPr dirty="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58DE14F4-6F4C-46E1-BB65-E6A199C4A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02" y="4407817"/>
            <a:ext cx="2987299" cy="512108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A0DF84B3-FEEB-4B73-81E8-5DBF38433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52" y="4878057"/>
            <a:ext cx="4121253" cy="512108"/>
          </a:xfrm>
          <a:prstGeom prst="rect">
            <a:avLst/>
          </a:prstGeom>
        </p:spPr>
      </p:pic>
      <p:sp>
        <p:nvSpPr>
          <p:cNvPr id="14" name="object 23">
            <a:extLst>
              <a:ext uri="{FF2B5EF4-FFF2-40B4-BE49-F238E27FC236}">
                <a16:creationId xmlns:a16="http://schemas.microsoft.com/office/drawing/2014/main" id="{B891A64A-7856-47C8-AEED-C6C384AAD234}"/>
              </a:ext>
            </a:extLst>
          </p:cNvPr>
          <p:cNvSpPr/>
          <p:nvPr/>
        </p:nvSpPr>
        <p:spPr>
          <a:xfrm>
            <a:off x="1796723" y="2182600"/>
            <a:ext cx="3538952" cy="1082675"/>
          </a:xfrm>
          <a:custGeom>
            <a:avLst/>
            <a:gdLst/>
            <a:ahLst/>
            <a:cxnLst/>
            <a:rect l="l" t="t" r="r" b="b"/>
            <a:pathLst>
              <a:path w="2916554" h="1082675">
                <a:moveTo>
                  <a:pt x="2916174" y="968121"/>
                </a:moveTo>
                <a:lnTo>
                  <a:pt x="2878074" y="968121"/>
                </a:lnTo>
                <a:lnTo>
                  <a:pt x="2878074" y="0"/>
                </a:lnTo>
                <a:lnTo>
                  <a:pt x="2839974" y="0"/>
                </a:lnTo>
                <a:lnTo>
                  <a:pt x="2839974" y="406654"/>
                </a:lnTo>
                <a:lnTo>
                  <a:pt x="2820670" y="397002"/>
                </a:lnTo>
                <a:lnTo>
                  <a:pt x="2744470" y="358902"/>
                </a:lnTo>
                <a:lnTo>
                  <a:pt x="2744470" y="397002"/>
                </a:lnTo>
                <a:lnTo>
                  <a:pt x="0" y="397002"/>
                </a:lnTo>
                <a:lnTo>
                  <a:pt x="0" y="435102"/>
                </a:lnTo>
                <a:lnTo>
                  <a:pt x="2744470" y="435102"/>
                </a:lnTo>
                <a:lnTo>
                  <a:pt x="2744470" y="473202"/>
                </a:lnTo>
                <a:lnTo>
                  <a:pt x="2820670" y="435102"/>
                </a:lnTo>
                <a:lnTo>
                  <a:pt x="2839974" y="425450"/>
                </a:lnTo>
                <a:lnTo>
                  <a:pt x="2839974" y="968121"/>
                </a:lnTo>
                <a:lnTo>
                  <a:pt x="2801874" y="968121"/>
                </a:lnTo>
                <a:lnTo>
                  <a:pt x="2859024" y="1082421"/>
                </a:lnTo>
                <a:lnTo>
                  <a:pt x="2906649" y="987171"/>
                </a:lnTo>
                <a:lnTo>
                  <a:pt x="2916174" y="96812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0419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2" y="1430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Prefix sum 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lvl="3" algn="l" rtl="0" fontAlgn="base">
              <a:spcBef>
                <a:spcPts val="0"/>
              </a:spcBef>
            </a:pPr>
            <a:endParaRPr lang="en-GB" dirty="0">
              <a:latin typeface="Lucida Sans Unicode"/>
              <a:cs typeface="Lucida Sans Unicode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D73B169F-37C2-4B50-9720-1931DC6DBBD1}"/>
              </a:ext>
            </a:extLst>
          </p:cNvPr>
          <p:cNvGraphicFramePr>
            <a:graphicFrameLocks noGrp="1"/>
          </p:cNvGraphicFramePr>
          <p:nvPr/>
        </p:nvGraphicFramePr>
        <p:xfrm>
          <a:off x="1784300" y="1611439"/>
          <a:ext cx="3796026" cy="428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371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5">
            <a:extLst>
              <a:ext uri="{FF2B5EF4-FFF2-40B4-BE49-F238E27FC236}">
                <a16:creationId xmlns:a16="http://schemas.microsoft.com/office/drawing/2014/main" id="{D3E8FDCB-A8DD-4505-8876-90125EF3E995}"/>
              </a:ext>
            </a:extLst>
          </p:cNvPr>
          <p:cNvSpPr txBox="1"/>
          <p:nvPr/>
        </p:nvSpPr>
        <p:spPr>
          <a:xfrm>
            <a:off x="107032" y="2485427"/>
            <a:ext cx="1798320" cy="740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00AF50"/>
                </a:solidFill>
                <a:latin typeface="Lucida Sans Unicode"/>
                <a:cs typeface="Lucida Sans Unicode"/>
              </a:rPr>
              <a:t>Prefix </a:t>
            </a:r>
            <a:r>
              <a:rPr sz="1800" spc="-180" dirty="0">
                <a:solidFill>
                  <a:srgbClr val="00AF50"/>
                </a:solidFill>
                <a:latin typeface="Lucida Sans Unicode"/>
                <a:cs typeface="Lucida Sans Unicode"/>
              </a:rPr>
              <a:t>Sum </a:t>
            </a:r>
            <a:r>
              <a:rPr sz="1800" spc="-95" dirty="0">
                <a:solidFill>
                  <a:srgbClr val="00AF50"/>
                </a:solidFill>
                <a:latin typeface="Lucida Sans Unicode"/>
                <a:cs typeface="Lucida Sans Unicode"/>
              </a:rPr>
              <a:t>Array</a:t>
            </a:r>
            <a:r>
              <a:rPr sz="1800" spc="-130" dirty="0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sz="1800" spc="-215" dirty="0">
                <a:solidFill>
                  <a:srgbClr val="00AF50"/>
                </a:solidFill>
                <a:latin typeface="Lucida Sans Unicode"/>
                <a:cs typeface="Lucida Sans Unicode"/>
              </a:rPr>
              <a:t>-</a:t>
            </a:r>
            <a:endParaRPr sz="1800" dirty="0">
              <a:latin typeface="Lucida Sans Unicode"/>
              <a:cs typeface="Lucida Sans Unicode"/>
            </a:endParaRPr>
          </a:p>
          <a:p>
            <a:pPr marR="291465" algn="r">
              <a:lnSpc>
                <a:spcPct val="100000"/>
              </a:lnSpc>
              <a:spcBef>
                <a:spcPts val="1310"/>
              </a:spcBef>
            </a:pPr>
            <a:r>
              <a:rPr sz="1800" spc="-35" dirty="0">
                <a:latin typeface="Lucida Sans Unicode"/>
                <a:cs typeface="Lucida Sans Unicode"/>
              </a:rPr>
              <a:t>i</a:t>
            </a:r>
            <a:r>
              <a:rPr sz="1800" spc="-235" dirty="0">
                <a:latin typeface="Lucida Sans Unicode"/>
                <a:cs typeface="Lucida Sans Unicode"/>
              </a:rPr>
              <a:t> </a:t>
            </a:r>
            <a:r>
              <a:rPr sz="1800" spc="-600" dirty="0">
                <a:latin typeface="Lucida Sans Unicode"/>
                <a:cs typeface="Lucida Sans Unicode"/>
              </a:rPr>
              <a:t>=</a:t>
            </a:r>
            <a:endParaRPr sz="1800" dirty="0">
              <a:latin typeface="Lucida Sans Unicode"/>
              <a:cs typeface="Lucida Sans Unicode"/>
            </a:endParaRPr>
          </a:p>
        </p:txBody>
      </p:sp>
      <p:graphicFrame>
        <p:nvGraphicFramePr>
          <p:cNvPr id="15" name="object 12">
            <a:extLst>
              <a:ext uri="{FF2B5EF4-FFF2-40B4-BE49-F238E27FC236}">
                <a16:creationId xmlns:a16="http://schemas.microsoft.com/office/drawing/2014/main" id="{D44454D2-E380-484D-A43C-ADCB9F2B4CCE}"/>
              </a:ext>
            </a:extLst>
          </p:cNvPr>
          <p:cNvGraphicFramePr>
            <a:graphicFrameLocks noGrp="1"/>
          </p:cNvGraphicFramePr>
          <p:nvPr/>
        </p:nvGraphicFramePr>
        <p:xfrm>
          <a:off x="1853355" y="3336830"/>
          <a:ext cx="3796026" cy="428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243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4">
            <a:extLst>
              <a:ext uri="{FF2B5EF4-FFF2-40B4-BE49-F238E27FC236}">
                <a16:creationId xmlns:a16="http://schemas.microsoft.com/office/drawing/2014/main" id="{6C0D3911-AEB9-442E-B20B-78F95FE3AEA3}"/>
              </a:ext>
            </a:extLst>
          </p:cNvPr>
          <p:cNvSpPr txBox="1"/>
          <p:nvPr/>
        </p:nvSpPr>
        <p:spPr>
          <a:xfrm>
            <a:off x="1093133" y="3405410"/>
            <a:ext cx="522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Lucida Sans Unicode"/>
                <a:cs typeface="Lucida Sans Unicode"/>
              </a:rPr>
              <a:t>A[ </a:t>
            </a:r>
            <a:r>
              <a:rPr sz="1800" spc="-25" dirty="0">
                <a:latin typeface="Lucida Sans Unicode"/>
                <a:cs typeface="Lucida Sans Unicode"/>
              </a:rPr>
              <a:t>]</a:t>
            </a:r>
            <a:r>
              <a:rPr sz="1800" spc="-270" dirty="0">
                <a:latin typeface="Lucida Sans Unicode"/>
                <a:cs typeface="Lucida Sans Unicode"/>
              </a:rPr>
              <a:t> </a:t>
            </a:r>
            <a:r>
              <a:rPr sz="1800" spc="-600" dirty="0">
                <a:latin typeface="Lucida Sans Unicode"/>
                <a:cs typeface="Lucida Sans Unicode"/>
              </a:rPr>
              <a:t>=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23" name="صورة 22">
            <a:extLst>
              <a:ext uri="{FF2B5EF4-FFF2-40B4-BE49-F238E27FC236}">
                <a16:creationId xmlns:a16="http://schemas.microsoft.com/office/drawing/2014/main" id="{E96383F0-4CF2-4023-A6AC-8B993389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355" y="1085823"/>
            <a:ext cx="3657917" cy="493819"/>
          </a:xfrm>
          <a:prstGeom prst="rect">
            <a:avLst/>
          </a:prstGeom>
        </p:spPr>
      </p:pic>
      <p:pic>
        <p:nvPicPr>
          <p:cNvPr id="25" name="صورة 24">
            <a:extLst>
              <a:ext uri="{FF2B5EF4-FFF2-40B4-BE49-F238E27FC236}">
                <a16:creationId xmlns:a16="http://schemas.microsoft.com/office/drawing/2014/main" id="{55635AF2-5068-4A49-97FC-290E79F3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78" y="2845389"/>
            <a:ext cx="3657917" cy="493819"/>
          </a:xfrm>
          <a:prstGeom prst="rect">
            <a:avLst/>
          </a:prstGeom>
        </p:spPr>
      </p:pic>
      <p:sp>
        <p:nvSpPr>
          <p:cNvPr id="10" name="object 13">
            <a:extLst>
              <a:ext uri="{FF2B5EF4-FFF2-40B4-BE49-F238E27FC236}">
                <a16:creationId xmlns:a16="http://schemas.microsoft.com/office/drawing/2014/main" id="{E4A29F80-209C-45BF-A876-AA04455CFB40}"/>
              </a:ext>
            </a:extLst>
          </p:cNvPr>
          <p:cNvSpPr txBox="1"/>
          <p:nvPr/>
        </p:nvSpPr>
        <p:spPr>
          <a:xfrm>
            <a:off x="267702" y="4108097"/>
            <a:ext cx="38817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25" dirty="0">
                <a:solidFill>
                  <a:srgbClr val="FF0000"/>
                </a:solidFill>
                <a:latin typeface="Lucida Sans Unicode"/>
                <a:cs typeface="Lucida Sans Unicode"/>
              </a:rPr>
              <a:t>Calculate </a:t>
            </a:r>
            <a:r>
              <a:rPr spc="-165" dirty="0">
                <a:solidFill>
                  <a:srgbClr val="FF0000"/>
                </a:solidFill>
                <a:latin typeface="Lucida Sans Unicode"/>
                <a:cs typeface="Lucida Sans Unicode"/>
              </a:rPr>
              <a:t>the </a:t>
            </a:r>
            <a:r>
              <a:rPr spc="-210" dirty="0">
                <a:solidFill>
                  <a:srgbClr val="FF0000"/>
                </a:solidFill>
                <a:latin typeface="Lucida Sans Unicode"/>
                <a:cs typeface="Lucida Sans Unicode"/>
              </a:rPr>
              <a:t>sum </a:t>
            </a:r>
            <a:r>
              <a:rPr spc="-170" dirty="0">
                <a:solidFill>
                  <a:srgbClr val="FF0000"/>
                </a:solidFill>
                <a:latin typeface="Lucida Sans Unicode"/>
                <a:cs typeface="Lucida Sans Unicode"/>
              </a:rPr>
              <a:t>between </a:t>
            </a:r>
            <a:r>
              <a:rPr spc="-155" dirty="0">
                <a:solidFill>
                  <a:srgbClr val="FF0000"/>
                </a:solidFill>
                <a:latin typeface="Lucida Sans Unicode"/>
                <a:cs typeface="Lucida Sans Unicode"/>
              </a:rPr>
              <a:t>range </a:t>
            </a:r>
            <a:r>
              <a:rPr dirty="0">
                <a:solidFill>
                  <a:srgbClr val="FF0000"/>
                </a:solidFill>
                <a:latin typeface="Lucida Sans Unicode"/>
                <a:cs typeface="Lucida Sans Unicode"/>
              </a:rPr>
              <a:t>[</a:t>
            </a:r>
            <a:r>
              <a:rPr dirty="0">
                <a:solidFill>
                  <a:srgbClr val="FF0000"/>
                </a:solidFill>
                <a:latin typeface="Calibri Light"/>
                <a:cs typeface="Calibri Light"/>
              </a:rPr>
              <a:t>0, </a:t>
            </a:r>
            <a:r>
              <a:rPr spc="-15" dirty="0">
                <a:solidFill>
                  <a:srgbClr val="FF0000"/>
                </a:solidFill>
                <a:latin typeface="Calibri Light"/>
                <a:cs typeface="Calibri Light"/>
              </a:rPr>
              <a:t>4</a:t>
            </a:r>
            <a:r>
              <a:rPr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]</a:t>
            </a:r>
            <a:r>
              <a:rPr spc="42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pc="45" dirty="0">
                <a:solidFill>
                  <a:srgbClr val="FF0000"/>
                </a:solidFill>
                <a:latin typeface="Lucida Sans Unicode"/>
                <a:cs typeface="Lucida Sans Unicode"/>
              </a:rPr>
              <a:t>?</a:t>
            </a:r>
            <a:endParaRPr dirty="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58DE14F4-6F4C-46E1-BB65-E6A199C4A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02" y="4407817"/>
            <a:ext cx="2987299" cy="512108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A0DF84B3-FEEB-4B73-81E8-5DBF38433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52" y="4878057"/>
            <a:ext cx="4121253" cy="512108"/>
          </a:xfrm>
          <a:prstGeom prst="rect">
            <a:avLst/>
          </a:prstGeom>
        </p:spPr>
      </p:pic>
      <p:sp>
        <p:nvSpPr>
          <p:cNvPr id="14" name="object 23">
            <a:extLst>
              <a:ext uri="{FF2B5EF4-FFF2-40B4-BE49-F238E27FC236}">
                <a16:creationId xmlns:a16="http://schemas.microsoft.com/office/drawing/2014/main" id="{B891A64A-7856-47C8-AEED-C6C384AAD234}"/>
              </a:ext>
            </a:extLst>
          </p:cNvPr>
          <p:cNvSpPr/>
          <p:nvPr/>
        </p:nvSpPr>
        <p:spPr>
          <a:xfrm>
            <a:off x="1796723" y="2182600"/>
            <a:ext cx="3538952" cy="1082675"/>
          </a:xfrm>
          <a:custGeom>
            <a:avLst/>
            <a:gdLst/>
            <a:ahLst/>
            <a:cxnLst/>
            <a:rect l="l" t="t" r="r" b="b"/>
            <a:pathLst>
              <a:path w="2916554" h="1082675">
                <a:moveTo>
                  <a:pt x="2916174" y="968121"/>
                </a:moveTo>
                <a:lnTo>
                  <a:pt x="2878074" y="968121"/>
                </a:lnTo>
                <a:lnTo>
                  <a:pt x="2878074" y="0"/>
                </a:lnTo>
                <a:lnTo>
                  <a:pt x="2839974" y="0"/>
                </a:lnTo>
                <a:lnTo>
                  <a:pt x="2839974" y="406654"/>
                </a:lnTo>
                <a:lnTo>
                  <a:pt x="2820670" y="397002"/>
                </a:lnTo>
                <a:lnTo>
                  <a:pt x="2744470" y="358902"/>
                </a:lnTo>
                <a:lnTo>
                  <a:pt x="2744470" y="397002"/>
                </a:lnTo>
                <a:lnTo>
                  <a:pt x="0" y="397002"/>
                </a:lnTo>
                <a:lnTo>
                  <a:pt x="0" y="435102"/>
                </a:lnTo>
                <a:lnTo>
                  <a:pt x="2744470" y="435102"/>
                </a:lnTo>
                <a:lnTo>
                  <a:pt x="2744470" y="473202"/>
                </a:lnTo>
                <a:lnTo>
                  <a:pt x="2820670" y="435102"/>
                </a:lnTo>
                <a:lnTo>
                  <a:pt x="2839974" y="425450"/>
                </a:lnTo>
                <a:lnTo>
                  <a:pt x="2839974" y="968121"/>
                </a:lnTo>
                <a:lnTo>
                  <a:pt x="2801874" y="968121"/>
                </a:lnTo>
                <a:lnTo>
                  <a:pt x="2859024" y="1082421"/>
                </a:lnTo>
                <a:lnTo>
                  <a:pt x="2906649" y="987171"/>
                </a:lnTo>
                <a:lnTo>
                  <a:pt x="2916174" y="96812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2A33C398-F2B3-458A-AD7A-EFC169C7AD3F}"/>
              </a:ext>
            </a:extLst>
          </p:cNvPr>
          <p:cNvSpPr txBox="1"/>
          <p:nvPr/>
        </p:nvSpPr>
        <p:spPr>
          <a:xfrm>
            <a:off x="267702" y="5320746"/>
            <a:ext cx="61546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kumimoji="0" lang="pt-BR" sz="2700" b="0" i="0" u="none" strike="noStrike" kern="1200" cap="none" spc="-270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Ans </a:t>
            </a:r>
            <a:r>
              <a:rPr kumimoji="0" lang="pt-BR" sz="2700" b="0" i="0" u="none" strike="noStrike" kern="1200" cap="none" spc="-307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:</a:t>
            </a:r>
            <a:r>
              <a:rPr kumimoji="0" lang="pt-BR" sz="2700" b="0" i="0" u="none" strike="noStrike" kern="1200" cap="none" spc="-127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pt-BR" sz="2700" b="0" i="0" u="none" strike="noStrike" kern="1200" cap="none" spc="0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</a:t>
            </a:r>
            <a:r>
              <a:rPr kumimoji="0" lang="pt-BR" sz="2700" b="0" i="0" u="none" strike="noStrike" kern="1200" cap="none" spc="22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pt-BR" sz="2700" b="0" i="0" u="none" strike="noStrike" kern="1200" cap="none" spc="-7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(=A[6])                  </a:t>
            </a:r>
            <a:r>
              <a:rPr kumimoji="0" lang="pt-BR" sz="2000" b="0" i="0" u="none" strike="noStrike" kern="1200" cap="none" spc="-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lang="pt-BR" sz="2000" b="0" i="0" u="none" strike="noStrike" kern="1200" cap="none" spc="-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737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2" y="1430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>
                <a:solidFill>
                  <a:schemeClr val="accent1"/>
                </a:solidFill>
                <a:latin typeface="Calibri" panose="020F0502020204030204" pitchFamily="34" charset="0"/>
              </a:rPr>
              <a:t>Prefix sum 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lvl="3" algn="l" rtl="0" fontAlgn="base">
              <a:spcBef>
                <a:spcPts val="0"/>
              </a:spcBef>
            </a:pPr>
            <a:endParaRPr lang="en-GB" dirty="0">
              <a:latin typeface="Lucida Sans Unicode"/>
              <a:cs typeface="Lucida Sans Unicode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D73B169F-37C2-4B50-9720-1931DC6DBBD1}"/>
              </a:ext>
            </a:extLst>
          </p:cNvPr>
          <p:cNvGraphicFramePr>
            <a:graphicFrameLocks noGrp="1"/>
          </p:cNvGraphicFramePr>
          <p:nvPr/>
        </p:nvGraphicFramePr>
        <p:xfrm>
          <a:off x="1784300" y="1611439"/>
          <a:ext cx="3796026" cy="428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371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5">
            <a:extLst>
              <a:ext uri="{FF2B5EF4-FFF2-40B4-BE49-F238E27FC236}">
                <a16:creationId xmlns:a16="http://schemas.microsoft.com/office/drawing/2014/main" id="{D3E8FDCB-A8DD-4505-8876-90125EF3E995}"/>
              </a:ext>
            </a:extLst>
          </p:cNvPr>
          <p:cNvSpPr txBox="1"/>
          <p:nvPr/>
        </p:nvSpPr>
        <p:spPr>
          <a:xfrm>
            <a:off x="107032" y="2485427"/>
            <a:ext cx="1798320" cy="740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00AF50"/>
                </a:solidFill>
                <a:latin typeface="Lucida Sans Unicode"/>
                <a:cs typeface="Lucida Sans Unicode"/>
              </a:rPr>
              <a:t>Prefix </a:t>
            </a:r>
            <a:r>
              <a:rPr sz="1800" spc="-180" dirty="0">
                <a:solidFill>
                  <a:srgbClr val="00AF50"/>
                </a:solidFill>
                <a:latin typeface="Lucida Sans Unicode"/>
                <a:cs typeface="Lucida Sans Unicode"/>
              </a:rPr>
              <a:t>Sum </a:t>
            </a:r>
            <a:r>
              <a:rPr sz="1800" spc="-95" dirty="0">
                <a:solidFill>
                  <a:srgbClr val="00AF50"/>
                </a:solidFill>
                <a:latin typeface="Lucida Sans Unicode"/>
                <a:cs typeface="Lucida Sans Unicode"/>
              </a:rPr>
              <a:t>Array</a:t>
            </a:r>
            <a:r>
              <a:rPr sz="1800" spc="-130" dirty="0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sz="1800" spc="-215" dirty="0">
                <a:solidFill>
                  <a:srgbClr val="00AF50"/>
                </a:solidFill>
                <a:latin typeface="Lucida Sans Unicode"/>
                <a:cs typeface="Lucida Sans Unicode"/>
              </a:rPr>
              <a:t>-</a:t>
            </a:r>
            <a:endParaRPr sz="1800" dirty="0">
              <a:latin typeface="Lucida Sans Unicode"/>
              <a:cs typeface="Lucida Sans Unicode"/>
            </a:endParaRPr>
          </a:p>
          <a:p>
            <a:pPr marR="291465" algn="r">
              <a:lnSpc>
                <a:spcPct val="100000"/>
              </a:lnSpc>
              <a:spcBef>
                <a:spcPts val="1310"/>
              </a:spcBef>
            </a:pPr>
            <a:r>
              <a:rPr sz="1800" spc="-35" dirty="0">
                <a:latin typeface="Lucida Sans Unicode"/>
                <a:cs typeface="Lucida Sans Unicode"/>
              </a:rPr>
              <a:t>i</a:t>
            </a:r>
            <a:r>
              <a:rPr sz="1800" spc="-235" dirty="0">
                <a:latin typeface="Lucida Sans Unicode"/>
                <a:cs typeface="Lucida Sans Unicode"/>
              </a:rPr>
              <a:t> </a:t>
            </a:r>
            <a:r>
              <a:rPr sz="1800" spc="-600" dirty="0">
                <a:latin typeface="Lucida Sans Unicode"/>
                <a:cs typeface="Lucida Sans Unicode"/>
              </a:rPr>
              <a:t>=</a:t>
            </a:r>
            <a:endParaRPr sz="1800" dirty="0">
              <a:latin typeface="Lucida Sans Unicode"/>
              <a:cs typeface="Lucida Sans Unicode"/>
            </a:endParaRPr>
          </a:p>
        </p:txBody>
      </p:sp>
      <p:graphicFrame>
        <p:nvGraphicFramePr>
          <p:cNvPr id="15" name="object 12">
            <a:extLst>
              <a:ext uri="{FF2B5EF4-FFF2-40B4-BE49-F238E27FC236}">
                <a16:creationId xmlns:a16="http://schemas.microsoft.com/office/drawing/2014/main" id="{D44454D2-E380-484D-A43C-ADCB9F2B4CCE}"/>
              </a:ext>
            </a:extLst>
          </p:cNvPr>
          <p:cNvGraphicFramePr>
            <a:graphicFrameLocks noGrp="1"/>
          </p:cNvGraphicFramePr>
          <p:nvPr/>
        </p:nvGraphicFramePr>
        <p:xfrm>
          <a:off x="1853355" y="3336830"/>
          <a:ext cx="3796026" cy="428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243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4">
            <a:extLst>
              <a:ext uri="{FF2B5EF4-FFF2-40B4-BE49-F238E27FC236}">
                <a16:creationId xmlns:a16="http://schemas.microsoft.com/office/drawing/2014/main" id="{6C0D3911-AEB9-442E-B20B-78F95FE3AEA3}"/>
              </a:ext>
            </a:extLst>
          </p:cNvPr>
          <p:cNvSpPr txBox="1"/>
          <p:nvPr/>
        </p:nvSpPr>
        <p:spPr>
          <a:xfrm>
            <a:off x="1093133" y="3405410"/>
            <a:ext cx="522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Lucida Sans Unicode"/>
                <a:cs typeface="Lucida Sans Unicode"/>
              </a:rPr>
              <a:t>A[ </a:t>
            </a:r>
            <a:r>
              <a:rPr sz="1800" spc="-25" dirty="0">
                <a:latin typeface="Lucida Sans Unicode"/>
                <a:cs typeface="Lucida Sans Unicode"/>
              </a:rPr>
              <a:t>]</a:t>
            </a:r>
            <a:r>
              <a:rPr sz="1800" spc="-270" dirty="0">
                <a:latin typeface="Lucida Sans Unicode"/>
                <a:cs typeface="Lucida Sans Unicode"/>
              </a:rPr>
              <a:t> </a:t>
            </a:r>
            <a:r>
              <a:rPr sz="1800" spc="-600" dirty="0">
                <a:latin typeface="Lucida Sans Unicode"/>
                <a:cs typeface="Lucida Sans Unicode"/>
              </a:rPr>
              <a:t>=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23" name="صورة 22">
            <a:extLst>
              <a:ext uri="{FF2B5EF4-FFF2-40B4-BE49-F238E27FC236}">
                <a16:creationId xmlns:a16="http://schemas.microsoft.com/office/drawing/2014/main" id="{E96383F0-4CF2-4023-A6AC-8B993389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355" y="1085823"/>
            <a:ext cx="3657917" cy="493819"/>
          </a:xfrm>
          <a:prstGeom prst="rect">
            <a:avLst/>
          </a:prstGeom>
        </p:spPr>
      </p:pic>
      <p:pic>
        <p:nvPicPr>
          <p:cNvPr id="25" name="صورة 24">
            <a:extLst>
              <a:ext uri="{FF2B5EF4-FFF2-40B4-BE49-F238E27FC236}">
                <a16:creationId xmlns:a16="http://schemas.microsoft.com/office/drawing/2014/main" id="{55635AF2-5068-4A49-97FC-290E79F3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78" y="2845389"/>
            <a:ext cx="3657917" cy="493819"/>
          </a:xfrm>
          <a:prstGeom prst="rect">
            <a:avLst/>
          </a:prstGeom>
        </p:spPr>
      </p:pic>
      <p:sp>
        <p:nvSpPr>
          <p:cNvPr id="10" name="object 13">
            <a:extLst>
              <a:ext uri="{FF2B5EF4-FFF2-40B4-BE49-F238E27FC236}">
                <a16:creationId xmlns:a16="http://schemas.microsoft.com/office/drawing/2014/main" id="{E4A29F80-209C-45BF-A876-AA04455CFB40}"/>
              </a:ext>
            </a:extLst>
          </p:cNvPr>
          <p:cNvSpPr txBox="1"/>
          <p:nvPr/>
        </p:nvSpPr>
        <p:spPr>
          <a:xfrm>
            <a:off x="267702" y="4108097"/>
            <a:ext cx="38817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25" dirty="0">
                <a:solidFill>
                  <a:srgbClr val="FF0000"/>
                </a:solidFill>
                <a:latin typeface="Lucida Sans Unicode"/>
                <a:cs typeface="Lucida Sans Unicode"/>
              </a:rPr>
              <a:t>Calculate </a:t>
            </a:r>
            <a:r>
              <a:rPr spc="-165" dirty="0">
                <a:solidFill>
                  <a:srgbClr val="FF0000"/>
                </a:solidFill>
                <a:latin typeface="Lucida Sans Unicode"/>
                <a:cs typeface="Lucida Sans Unicode"/>
              </a:rPr>
              <a:t>the </a:t>
            </a:r>
            <a:r>
              <a:rPr spc="-210" dirty="0">
                <a:solidFill>
                  <a:srgbClr val="FF0000"/>
                </a:solidFill>
                <a:latin typeface="Lucida Sans Unicode"/>
                <a:cs typeface="Lucida Sans Unicode"/>
              </a:rPr>
              <a:t>sum </a:t>
            </a:r>
            <a:r>
              <a:rPr spc="-170" dirty="0">
                <a:solidFill>
                  <a:srgbClr val="FF0000"/>
                </a:solidFill>
                <a:latin typeface="Lucida Sans Unicode"/>
                <a:cs typeface="Lucida Sans Unicode"/>
              </a:rPr>
              <a:t>between </a:t>
            </a:r>
            <a:r>
              <a:rPr spc="-155" dirty="0">
                <a:solidFill>
                  <a:srgbClr val="FF0000"/>
                </a:solidFill>
                <a:latin typeface="Lucida Sans Unicode"/>
                <a:cs typeface="Lucida Sans Unicode"/>
              </a:rPr>
              <a:t>range </a:t>
            </a:r>
            <a:r>
              <a:rPr dirty="0">
                <a:solidFill>
                  <a:srgbClr val="FF0000"/>
                </a:solidFill>
                <a:latin typeface="Lucida Sans Unicode"/>
                <a:cs typeface="Lucida Sans Unicode"/>
              </a:rPr>
              <a:t>[</a:t>
            </a:r>
            <a:r>
              <a:rPr dirty="0">
                <a:solidFill>
                  <a:srgbClr val="FF0000"/>
                </a:solidFill>
                <a:latin typeface="Calibri Light"/>
                <a:cs typeface="Calibri Light"/>
              </a:rPr>
              <a:t>0, </a:t>
            </a:r>
            <a:r>
              <a:rPr spc="-15" dirty="0">
                <a:solidFill>
                  <a:srgbClr val="FF0000"/>
                </a:solidFill>
                <a:latin typeface="Calibri Light"/>
                <a:cs typeface="Calibri Light"/>
              </a:rPr>
              <a:t>4</a:t>
            </a:r>
            <a:r>
              <a:rPr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]</a:t>
            </a:r>
            <a:r>
              <a:rPr spc="42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pc="45" dirty="0">
                <a:solidFill>
                  <a:srgbClr val="FF0000"/>
                </a:solidFill>
                <a:latin typeface="Lucida Sans Unicode"/>
                <a:cs typeface="Lucida Sans Unicode"/>
              </a:rPr>
              <a:t>?</a:t>
            </a:r>
            <a:endParaRPr dirty="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58DE14F4-6F4C-46E1-BB65-E6A199C4A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02" y="4407817"/>
            <a:ext cx="2987299" cy="512108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A0DF84B3-FEEB-4B73-81E8-5DBF38433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52" y="4878057"/>
            <a:ext cx="4121253" cy="512108"/>
          </a:xfrm>
          <a:prstGeom prst="rect">
            <a:avLst/>
          </a:prstGeom>
        </p:spPr>
      </p:pic>
      <p:sp>
        <p:nvSpPr>
          <p:cNvPr id="17" name="مربع نص 16">
            <a:extLst>
              <a:ext uri="{FF2B5EF4-FFF2-40B4-BE49-F238E27FC236}">
                <a16:creationId xmlns:a16="http://schemas.microsoft.com/office/drawing/2014/main" id="{2A33C398-F2B3-458A-AD7A-EFC169C7AD3F}"/>
              </a:ext>
            </a:extLst>
          </p:cNvPr>
          <p:cNvSpPr txBox="1"/>
          <p:nvPr/>
        </p:nvSpPr>
        <p:spPr>
          <a:xfrm>
            <a:off x="267702" y="5320746"/>
            <a:ext cx="61546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kumimoji="0" lang="pt-BR" sz="2700" b="0" i="0" u="none" strike="noStrike" kern="1200" cap="none" spc="-270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Ans </a:t>
            </a:r>
            <a:r>
              <a:rPr kumimoji="0" lang="pt-BR" sz="2700" b="0" i="0" u="none" strike="noStrike" kern="1200" cap="none" spc="-307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:</a:t>
            </a:r>
            <a:r>
              <a:rPr kumimoji="0" lang="pt-BR" sz="2700" b="0" i="0" u="none" strike="noStrike" kern="1200" cap="none" spc="-127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pt-BR" sz="2700" b="0" i="0" u="none" strike="noStrike" kern="1200" cap="none" spc="0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</a:t>
            </a:r>
            <a:r>
              <a:rPr kumimoji="0" lang="pt-BR" sz="2700" b="0" i="0" u="none" strike="noStrike" kern="1200" cap="none" spc="22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pt-BR" sz="2700" b="0" i="0" u="none" strike="noStrike" kern="1200" cap="none" spc="-7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(=A[6])                  </a:t>
            </a:r>
            <a:r>
              <a:rPr kumimoji="0" lang="pt-BR" sz="2000" b="0" i="0" u="none" strike="noStrike" kern="1200" cap="none" spc="-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lang="pt-BR" sz="2000" b="0" i="0" u="none" strike="noStrike" kern="1200" cap="none" spc="-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(1)</a:t>
            </a:r>
            <a:endParaRPr lang="en-GB" dirty="0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D3C3B635-E96E-458F-8B4F-0C4E055903DD}"/>
              </a:ext>
            </a:extLst>
          </p:cNvPr>
          <p:cNvSpPr txBox="1"/>
          <p:nvPr/>
        </p:nvSpPr>
        <p:spPr>
          <a:xfrm>
            <a:off x="7076552" y="535203"/>
            <a:ext cx="61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1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Calculate </a:t>
            </a:r>
            <a:r>
              <a:rPr kumimoji="0" lang="en-GB" sz="180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the </a:t>
            </a:r>
            <a:r>
              <a:rPr kumimoji="0" lang="en-GB" sz="1800" b="0" i="0" u="none" strike="noStrike" kern="1200" cap="none" spc="-2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sum </a:t>
            </a:r>
            <a:r>
              <a:rPr kumimoji="0" lang="en-GB" sz="1800" b="0" i="0" u="none" strike="noStrike" kern="1200" cap="none" spc="-1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between </a:t>
            </a:r>
            <a:r>
              <a:rPr kumimoji="0" lang="en-GB" sz="180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range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[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2, 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6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</a:t>
            </a:r>
            <a:r>
              <a:rPr kumimoji="0" lang="en-GB" sz="1800" b="0" i="0" u="none" strike="noStrike" kern="1200" cap="none" spc="4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1800" b="0" i="0" u="none" strike="noStrike" kern="1200" cap="none" spc="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?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369989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2" y="1430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>
                <a:solidFill>
                  <a:schemeClr val="accent1"/>
                </a:solidFill>
                <a:latin typeface="Calibri" panose="020F0502020204030204" pitchFamily="34" charset="0"/>
              </a:rPr>
              <a:t>Prefix sum 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lvl="3" algn="l" rtl="0" fontAlgn="base">
              <a:spcBef>
                <a:spcPts val="0"/>
              </a:spcBef>
            </a:pPr>
            <a:endParaRPr lang="en-GB" dirty="0">
              <a:latin typeface="Lucida Sans Unicode"/>
              <a:cs typeface="Lucida Sans Unicode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D73B169F-37C2-4B50-9720-1931DC6DBBD1}"/>
              </a:ext>
            </a:extLst>
          </p:cNvPr>
          <p:cNvGraphicFramePr>
            <a:graphicFrameLocks noGrp="1"/>
          </p:cNvGraphicFramePr>
          <p:nvPr/>
        </p:nvGraphicFramePr>
        <p:xfrm>
          <a:off x="1784300" y="1611439"/>
          <a:ext cx="3796026" cy="428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371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5">
            <a:extLst>
              <a:ext uri="{FF2B5EF4-FFF2-40B4-BE49-F238E27FC236}">
                <a16:creationId xmlns:a16="http://schemas.microsoft.com/office/drawing/2014/main" id="{D3E8FDCB-A8DD-4505-8876-90125EF3E995}"/>
              </a:ext>
            </a:extLst>
          </p:cNvPr>
          <p:cNvSpPr txBox="1"/>
          <p:nvPr/>
        </p:nvSpPr>
        <p:spPr>
          <a:xfrm>
            <a:off x="107032" y="2485427"/>
            <a:ext cx="1798320" cy="740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00AF50"/>
                </a:solidFill>
                <a:latin typeface="Lucida Sans Unicode"/>
                <a:cs typeface="Lucida Sans Unicode"/>
              </a:rPr>
              <a:t>Prefix </a:t>
            </a:r>
            <a:r>
              <a:rPr sz="1800" spc="-180" dirty="0">
                <a:solidFill>
                  <a:srgbClr val="00AF50"/>
                </a:solidFill>
                <a:latin typeface="Lucida Sans Unicode"/>
                <a:cs typeface="Lucida Sans Unicode"/>
              </a:rPr>
              <a:t>Sum </a:t>
            </a:r>
            <a:r>
              <a:rPr sz="1800" spc="-95" dirty="0">
                <a:solidFill>
                  <a:srgbClr val="00AF50"/>
                </a:solidFill>
                <a:latin typeface="Lucida Sans Unicode"/>
                <a:cs typeface="Lucida Sans Unicode"/>
              </a:rPr>
              <a:t>Array</a:t>
            </a:r>
            <a:r>
              <a:rPr sz="1800" spc="-130" dirty="0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sz="1800" spc="-215" dirty="0">
                <a:solidFill>
                  <a:srgbClr val="00AF50"/>
                </a:solidFill>
                <a:latin typeface="Lucida Sans Unicode"/>
                <a:cs typeface="Lucida Sans Unicode"/>
              </a:rPr>
              <a:t>-</a:t>
            </a:r>
            <a:endParaRPr sz="1800" dirty="0">
              <a:latin typeface="Lucida Sans Unicode"/>
              <a:cs typeface="Lucida Sans Unicode"/>
            </a:endParaRPr>
          </a:p>
          <a:p>
            <a:pPr marR="291465" algn="r">
              <a:lnSpc>
                <a:spcPct val="100000"/>
              </a:lnSpc>
              <a:spcBef>
                <a:spcPts val="1310"/>
              </a:spcBef>
            </a:pPr>
            <a:r>
              <a:rPr sz="1800" spc="-35" dirty="0">
                <a:latin typeface="Lucida Sans Unicode"/>
                <a:cs typeface="Lucida Sans Unicode"/>
              </a:rPr>
              <a:t>i</a:t>
            </a:r>
            <a:r>
              <a:rPr sz="1800" spc="-235" dirty="0">
                <a:latin typeface="Lucida Sans Unicode"/>
                <a:cs typeface="Lucida Sans Unicode"/>
              </a:rPr>
              <a:t> </a:t>
            </a:r>
            <a:r>
              <a:rPr sz="1800" spc="-600" dirty="0">
                <a:latin typeface="Lucida Sans Unicode"/>
                <a:cs typeface="Lucida Sans Unicode"/>
              </a:rPr>
              <a:t>=</a:t>
            </a:r>
            <a:endParaRPr sz="1800" dirty="0">
              <a:latin typeface="Lucida Sans Unicode"/>
              <a:cs typeface="Lucida Sans Unicode"/>
            </a:endParaRPr>
          </a:p>
        </p:txBody>
      </p:sp>
      <p:graphicFrame>
        <p:nvGraphicFramePr>
          <p:cNvPr id="15" name="object 12">
            <a:extLst>
              <a:ext uri="{FF2B5EF4-FFF2-40B4-BE49-F238E27FC236}">
                <a16:creationId xmlns:a16="http://schemas.microsoft.com/office/drawing/2014/main" id="{D44454D2-E380-484D-A43C-ADCB9F2B4CCE}"/>
              </a:ext>
            </a:extLst>
          </p:cNvPr>
          <p:cNvGraphicFramePr>
            <a:graphicFrameLocks noGrp="1"/>
          </p:cNvGraphicFramePr>
          <p:nvPr/>
        </p:nvGraphicFramePr>
        <p:xfrm>
          <a:off x="1853355" y="3336830"/>
          <a:ext cx="3796026" cy="428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243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4">
            <a:extLst>
              <a:ext uri="{FF2B5EF4-FFF2-40B4-BE49-F238E27FC236}">
                <a16:creationId xmlns:a16="http://schemas.microsoft.com/office/drawing/2014/main" id="{6C0D3911-AEB9-442E-B20B-78F95FE3AEA3}"/>
              </a:ext>
            </a:extLst>
          </p:cNvPr>
          <p:cNvSpPr txBox="1"/>
          <p:nvPr/>
        </p:nvSpPr>
        <p:spPr>
          <a:xfrm>
            <a:off x="1093133" y="3405410"/>
            <a:ext cx="522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Lucida Sans Unicode"/>
                <a:cs typeface="Lucida Sans Unicode"/>
              </a:rPr>
              <a:t>A[ </a:t>
            </a:r>
            <a:r>
              <a:rPr sz="1800" spc="-25" dirty="0">
                <a:latin typeface="Lucida Sans Unicode"/>
                <a:cs typeface="Lucida Sans Unicode"/>
              </a:rPr>
              <a:t>]</a:t>
            </a:r>
            <a:r>
              <a:rPr sz="1800" spc="-270" dirty="0">
                <a:latin typeface="Lucida Sans Unicode"/>
                <a:cs typeface="Lucida Sans Unicode"/>
              </a:rPr>
              <a:t> </a:t>
            </a:r>
            <a:r>
              <a:rPr sz="1800" spc="-600" dirty="0">
                <a:latin typeface="Lucida Sans Unicode"/>
                <a:cs typeface="Lucida Sans Unicode"/>
              </a:rPr>
              <a:t>=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23" name="صورة 22">
            <a:extLst>
              <a:ext uri="{FF2B5EF4-FFF2-40B4-BE49-F238E27FC236}">
                <a16:creationId xmlns:a16="http://schemas.microsoft.com/office/drawing/2014/main" id="{E96383F0-4CF2-4023-A6AC-8B993389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355" y="1085823"/>
            <a:ext cx="3657917" cy="493819"/>
          </a:xfrm>
          <a:prstGeom prst="rect">
            <a:avLst/>
          </a:prstGeom>
        </p:spPr>
      </p:pic>
      <p:pic>
        <p:nvPicPr>
          <p:cNvPr id="25" name="صورة 24">
            <a:extLst>
              <a:ext uri="{FF2B5EF4-FFF2-40B4-BE49-F238E27FC236}">
                <a16:creationId xmlns:a16="http://schemas.microsoft.com/office/drawing/2014/main" id="{55635AF2-5068-4A49-97FC-290E79F3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78" y="2845389"/>
            <a:ext cx="3657917" cy="493819"/>
          </a:xfrm>
          <a:prstGeom prst="rect">
            <a:avLst/>
          </a:prstGeom>
        </p:spPr>
      </p:pic>
      <p:sp>
        <p:nvSpPr>
          <p:cNvPr id="10" name="object 13">
            <a:extLst>
              <a:ext uri="{FF2B5EF4-FFF2-40B4-BE49-F238E27FC236}">
                <a16:creationId xmlns:a16="http://schemas.microsoft.com/office/drawing/2014/main" id="{E4A29F80-209C-45BF-A876-AA04455CFB40}"/>
              </a:ext>
            </a:extLst>
          </p:cNvPr>
          <p:cNvSpPr txBox="1"/>
          <p:nvPr/>
        </p:nvSpPr>
        <p:spPr>
          <a:xfrm>
            <a:off x="267702" y="4108097"/>
            <a:ext cx="38817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25" dirty="0">
                <a:solidFill>
                  <a:srgbClr val="FF0000"/>
                </a:solidFill>
                <a:latin typeface="Lucida Sans Unicode"/>
                <a:cs typeface="Lucida Sans Unicode"/>
              </a:rPr>
              <a:t>Calculate </a:t>
            </a:r>
            <a:r>
              <a:rPr spc="-165" dirty="0">
                <a:solidFill>
                  <a:srgbClr val="FF0000"/>
                </a:solidFill>
                <a:latin typeface="Lucida Sans Unicode"/>
                <a:cs typeface="Lucida Sans Unicode"/>
              </a:rPr>
              <a:t>the </a:t>
            </a:r>
            <a:r>
              <a:rPr spc="-210" dirty="0">
                <a:solidFill>
                  <a:srgbClr val="FF0000"/>
                </a:solidFill>
                <a:latin typeface="Lucida Sans Unicode"/>
                <a:cs typeface="Lucida Sans Unicode"/>
              </a:rPr>
              <a:t>sum </a:t>
            </a:r>
            <a:r>
              <a:rPr spc="-170" dirty="0">
                <a:solidFill>
                  <a:srgbClr val="FF0000"/>
                </a:solidFill>
                <a:latin typeface="Lucida Sans Unicode"/>
                <a:cs typeface="Lucida Sans Unicode"/>
              </a:rPr>
              <a:t>between </a:t>
            </a:r>
            <a:r>
              <a:rPr spc="-155" dirty="0">
                <a:solidFill>
                  <a:srgbClr val="FF0000"/>
                </a:solidFill>
                <a:latin typeface="Lucida Sans Unicode"/>
                <a:cs typeface="Lucida Sans Unicode"/>
              </a:rPr>
              <a:t>range </a:t>
            </a:r>
            <a:r>
              <a:rPr dirty="0">
                <a:solidFill>
                  <a:srgbClr val="FF0000"/>
                </a:solidFill>
                <a:latin typeface="Lucida Sans Unicode"/>
                <a:cs typeface="Lucida Sans Unicode"/>
              </a:rPr>
              <a:t>[</a:t>
            </a:r>
            <a:r>
              <a:rPr dirty="0">
                <a:solidFill>
                  <a:srgbClr val="FF0000"/>
                </a:solidFill>
                <a:latin typeface="Calibri Light"/>
                <a:cs typeface="Calibri Light"/>
              </a:rPr>
              <a:t>0, </a:t>
            </a:r>
            <a:r>
              <a:rPr spc="-15" dirty="0">
                <a:solidFill>
                  <a:srgbClr val="FF0000"/>
                </a:solidFill>
                <a:latin typeface="Calibri Light"/>
                <a:cs typeface="Calibri Light"/>
              </a:rPr>
              <a:t>4</a:t>
            </a:r>
            <a:r>
              <a:rPr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]</a:t>
            </a:r>
            <a:r>
              <a:rPr spc="42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pc="45" dirty="0">
                <a:solidFill>
                  <a:srgbClr val="FF0000"/>
                </a:solidFill>
                <a:latin typeface="Lucida Sans Unicode"/>
                <a:cs typeface="Lucida Sans Unicode"/>
              </a:rPr>
              <a:t>?</a:t>
            </a:r>
            <a:endParaRPr dirty="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58DE14F4-6F4C-46E1-BB65-E6A199C4A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02" y="4407817"/>
            <a:ext cx="2987299" cy="512108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A0DF84B3-FEEB-4B73-81E8-5DBF38433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52" y="4878057"/>
            <a:ext cx="4121253" cy="512108"/>
          </a:xfrm>
          <a:prstGeom prst="rect">
            <a:avLst/>
          </a:prstGeom>
        </p:spPr>
      </p:pic>
      <p:sp>
        <p:nvSpPr>
          <p:cNvPr id="17" name="مربع نص 16">
            <a:extLst>
              <a:ext uri="{FF2B5EF4-FFF2-40B4-BE49-F238E27FC236}">
                <a16:creationId xmlns:a16="http://schemas.microsoft.com/office/drawing/2014/main" id="{2A33C398-F2B3-458A-AD7A-EFC169C7AD3F}"/>
              </a:ext>
            </a:extLst>
          </p:cNvPr>
          <p:cNvSpPr txBox="1"/>
          <p:nvPr/>
        </p:nvSpPr>
        <p:spPr>
          <a:xfrm>
            <a:off x="267702" y="5320746"/>
            <a:ext cx="61546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kumimoji="0" lang="pt-BR" sz="2700" b="0" i="0" u="none" strike="noStrike" kern="1200" cap="none" spc="-270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Ans </a:t>
            </a:r>
            <a:r>
              <a:rPr kumimoji="0" lang="pt-BR" sz="2700" b="0" i="0" u="none" strike="noStrike" kern="1200" cap="none" spc="-307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:</a:t>
            </a:r>
            <a:r>
              <a:rPr kumimoji="0" lang="pt-BR" sz="2700" b="0" i="0" u="none" strike="noStrike" kern="1200" cap="none" spc="-127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pt-BR" sz="2700" b="0" i="0" u="none" strike="noStrike" kern="1200" cap="none" spc="0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</a:t>
            </a:r>
            <a:r>
              <a:rPr kumimoji="0" lang="pt-BR" sz="2700" b="0" i="0" u="none" strike="noStrike" kern="1200" cap="none" spc="22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pt-BR" sz="2700" b="0" i="0" u="none" strike="noStrike" kern="1200" cap="none" spc="-7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(=A[6])                  </a:t>
            </a:r>
            <a:r>
              <a:rPr kumimoji="0" lang="pt-BR" sz="2000" b="0" i="0" u="none" strike="noStrike" kern="1200" cap="none" spc="-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lang="pt-BR" sz="2000" b="0" i="0" u="none" strike="noStrike" kern="1200" cap="none" spc="-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(1)</a:t>
            </a:r>
            <a:endParaRPr lang="en-GB" dirty="0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D3C3B635-E96E-458F-8B4F-0C4E055903DD}"/>
              </a:ext>
            </a:extLst>
          </p:cNvPr>
          <p:cNvSpPr txBox="1"/>
          <p:nvPr/>
        </p:nvSpPr>
        <p:spPr>
          <a:xfrm>
            <a:off x="7076552" y="535203"/>
            <a:ext cx="61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1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Calculate </a:t>
            </a:r>
            <a:r>
              <a:rPr kumimoji="0" lang="en-GB" sz="180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the </a:t>
            </a:r>
            <a:r>
              <a:rPr kumimoji="0" lang="en-GB" sz="1800" b="0" i="0" u="none" strike="noStrike" kern="1200" cap="none" spc="-2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sum </a:t>
            </a:r>
            <a:r>
              <a:rPr kumimoji="0" lang="en-GB" sz="1800" b="0" i="0" u="none" strike="noStrike" kern="1200" cap="none" spc="-1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between </a:t>
            </a:r>
            <a:r>
              <a:rPr kumimoji="0" lang="en-GB" sz="180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range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[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2, 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6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</a:t>
            </a:r>
            <a:r>
              <a:rPr kumimoji="0" lang="en-GB" sz="1800" b="0" i="0" u="none" strike="noStrike" kern="1200" cap="none" spc="4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1800" b="0" i="0" u="none" strike="noStrike" kern="1200" cap="none" spc="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?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BA21E7C0-2ADB-42B6-9C2B-891AB60CA951}"/>
              </a:ext>
            </a:extLst>
          </p:cNvPr>
          <p:cNvSpPr txBox="1"/>
          <p:nvPr/>
        </p:nvSpPr>
        <p:spPr>
          <a:xfrm>
            <a:off x="7076552" y="1096472"/>
            <a:ext cx="61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21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sum </a:t>
            </a:r>
            <a:r>
              <a:rPr kumimoji="0" lang="en-GB" sz="1800" b="0" i="0" u="none" strike="noStrike" kern="1200" cap="none" spc="-17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between </a:t>
            </a:r>
            <a:r>
              <a:rPr kumimoji="0" lang="en-GB" sz="1800" b="0" i="0" u="none" strike="noStrike" kern="1200" cap="none" spc="-1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range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[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0,</a:t>
            </a:r>
            <a:r>
              <a:rPr kumimoji="0" lang="en-GB" sz="1800" b="1" i="0" u="none" strike="noStrike" kern="1200" cap="none" spc="114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1800" b="1" i="0" u="none" strike="noStrike" kern="1200" cap="none" spc="-1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225148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2" y="1430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>
                <a:solidFill>
                  <a:schemeClr val="accent1"/>
                </a:solidFill>
                <a:latin typeface="Calibri" panose="020F0502020204030204" pitchFamily="34" charset="0"/>
              </a:rPr>
              <a:t>Prefix sum 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lvl="3" algn="l" rtl="0" fontAlgn="base">
              <a:spcBef>
                <a:spcPts val="0"/>
              </a:spcBef>
            </a:pPr>
            <a:endParaRPr lang="en-GB" dirty="0">
              <a:latin typeface="Lucida Sans Unicode"/>
              <a:cs typeface="Lucida Sans Unicode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D73B169F-37C2-4B50-9720-1931DC6DBBD1}"/>
              </a:ext>
            </a:extLst>
          </p:cNvPr>
          <p:cNvGraphicFramePr>
            <a:graphicFrameLocks noGrp="1"/>
          </p:cNvGraphicFramePr>
          <p:nvPr/>
        </p:nvGraphicFramePr>
        <p:xfrm>
          <a:off x="1784300" y="1611439"/>
          <a:ext cx="3796026" cy="428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371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5">
            <a:extLst>
              <a:ext uri="{FF2B5EF4-FFF2-40B4-BE49-F238E27FC236}">
                <a16:creationId xmlns:a16="http://schemas.microsoft.com/office/drawing/2014/main" id="{D3E8FDCB-A8DD-4505-8876-90125EF3E995}"/>
              </a:ext>
            </a:extLst>
          </p:cNvPr>
          <p:cNvSpPr txBox="1"/>
          <p:nvPr/>
        </p:nvSpPr>
        <p:spPr>
          <a:xfrm>
            <a:off x="107032" y="2485427"/>
            <a:ext cx="1798320" cy="740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00AF50"/>
                </a:solidFill>
                <a:latin typeface="Lucida Sans Unicode"/>
                <a:cs typeface="Lucida Sans Unicode"/>
              </a:rPr>
              <a:t>Prefix </a:t>
            </a:r>
            <a:r>
              <a:rPr sz="1800" spc="-180" dirty="0">
                <a:solidFill>
                  <a:srgbClr val="00AF50"/>
                </a:solidFill>
                <a:latin typeface="Lucida Sans Unicode"/>
                <a:cs typeface="Lucida Sans Unicode"/>
              </a:rPr>
              <a:t>Sum </a:t>
            </a:r>
            <a:r>
              <a:rPr sz="1800" spc="-95" dirty="0">
                <a:solidFill>
                  <a:srgbClr val="00AF50"/>
                </a:solidFill>
                <a:latin typeface="Lucida Sans Unicode"/>
                <a:cs typeface="Lucida Sans Unicode"/>
              </a:rPr>
              <a:t>Array</a:t>
            </a:r>
            <a:r>
              <a:rPr sz="1800" spc="-130" dirty="0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sz="1800" spc="-215" dirty="0">
                <a:solidFill>
                  <a:srgbClr val="00AF50"/>
                </a:solidFill>
                <a:latin typeface="Lucida Sans Unicode"/>
                <a:cs typeface="Lucida Sans Unicode"/>
              </a:rPr>
              <a:t>-</a:t>
            </a:r>
            <a:endParaRPr sz="1800" dirty="0">
              <a:latin typeface="Lucida Sans Unicode"/>
              <a:cs typeface="Lucida Sans Unicode"/>
            </a:endParaRPr>
          </a:p>
          <a:p>
            <a:pPr marR="291465" algn="r">
              <a:lnSpc>
                <a:spcPct val="100000"/>
              </a:lnSpc>
              <a:spcBef>
                <a:spcPts val="1310"/>
              </a:spcBef>
            </a:pPr>
            <a:r>
              <a:rPr sz="1800" spc="-35" dirty="0">
                <a:latin typeface="Lucida Sans Unicode"/>
                <a:cs typeface="Lucida Sans Unicode"/>
              </a:rPr>
              <a:t>i</a:t>
            </a:r>
            <a:r>
              <a:rPr sz="1800" spc="-235" dirty="0">
                <a:latin typeface="Lucida Sans Unicode"/>
                <a:cs typeface="Lucida Sans Unicode"/>
              </a:rPr>
              <a:t> </a:t>
            </a:r>
            <a:r>
              <a:rPr sz="1800" spc="-600" dirty="0">
                <a:latin typeface="Lucida Sans Unicode"/>
                <a:cs typeface="Lucida Sans Unicode"/>
              </a:rPr>
              <a:t>=</a:t>
            </a:r>
            <a:endParaRPr sz="1800" dirty="0">
              <a:latin typeface="Lucida Sans Unicode"/>
              <a:cs typeface="Lucida Sans Unicode"/>
            </a:endParaRPr>
          </a:p>
        </p:txBody>
      </p:sp>
      <p:graphicFrame>
        <p:nvGraphicFramePr>
          <p:cNvPr id="15" name="object 12">
            <a:extLst>
              <a:ext uri="{FF2B5EF4-FFF2-40B4-BE49-F238E27FC236}">
                <a16:creationId xmlns:a16="http://schemas.microsoft.com/office/drawing/2014/main" id="{D44454D2-E380-484D-A43C-ADCB9F2B4CCE}"/>
              </a:ext>
            </a:extLst>
          </p:cNvPr>
          <p:cNvGraphicFramePr>
            <a:graphicFrameLocks noGrp="1"/>
          </p:cNvGraphicFramePr>
          <p:nvPr/>
        </p:nvGraphicFramePr>
        <p:xfrm>
          <a:off x="1853355" y="3336830"/>
          <a:ext cx="3796026" cy="428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243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4">
            <a:extLst>
              <a:ext uri="{FF2B5EF4-FFF2-40B4-BE49-F238E27FC236}">
                <a16:creationId xmlns:a16="http://schemas.microsoft.com/office/drawing/2014/main" id="{6C0D3911-AEB9-442E-B20B-78F95FE3AEA3}"/>
              </a:ext>
            </a:extLst>
          </p:cNvPr>
          <p:cNvSpPr txBox="1"/>
          <p:nvPr/>
        </p:nvSpPr>
        <p:spPr>
          <a:xfrm>
            <a:off x="1093133" y="3405410"/>
            <a:ext cx="522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Lucida Sans Unicode"/>
                <a:cs typeface="Lucida Sans Unicode"/>
              </a:rPr>
              <a:t>A[ </a:t>
            </a:r>
            <a:r>
              <a:rPr sz="1800" spc="-25" dirty="0">
                <a:latin typeface="Lucida Sans Unicode"/>
                <a:cs typeface="Lucida Sans Unicode"/>
              </a:rPr>
              <a:t>]</a:t>
            </a:r>
            <a:r>
              <a:rPr sz="1800" spc="-270" dirty="0">
                <a:latin typeface="Lucida Sans Unicode"/>
                <a:cs typeface="Lucida Sans Unicode"/>
              </a:rPr>
              <a:t> </a:t>
            </a:r>
            <a:r>
              <a:rPr sz="1800" spc="-600" dirty="0">
                <a:latin typeface="Lucida Sans Unicode"/>
                <a:cs typeface="Lucida Sans Unicode"/>
              </a:rPr>
              <a:t>=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23" name="صورة 22">
            <a:extLst>
              <a:ext uri="{FF2B5EF4-FFF2-40B4-BE49-F238E27FC236}">
                <a16:creationId xmlns:a16="http://schemas.microsoft.com/office/drawing/2014/main" id="{E96383F0-4CF2-4023-A6AC-8B993389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355" y="1085823"/>
            <a:ext cx="3657917" cy="493819"/>
          </a:xfrm>
          <a:prstGeom prst="rect">
            <a:avLst/>
          </a:prstGeom>
        </p:spPr>
      </p:pic>
      <p:pic>
        <p:nvPicPr>
          <p:cNvPr id="25" name="صورة 24">
            <a:extLst>
              <a:ext uri="{FF2B5EF4-FFF2-40B4-BE49-F238E27FC236}">
                <a16:creationId xmlns:a16="http://schemas.microsoft.com/office/drawing/2014/main" id="{55635AF2-5068-4A49-97FC-290E79F3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78" y="2845389"/>
            <a:ext cx="3657917" cy="493819"/>
          </a:xfrm>
          <a:prstGeom prst="rect">
            <a:avLst/>
          </a:prstGeom>
        </p:spPr>
      </p:pic>
      <p:sp>
        <p:nvSpPr>
          <p:cNvPr id="10" name="object 13">
            <a:extLst>
              <a:ext uri="{FF2B5EF4-FFF2-40B4-BE49-F238E27FC236}">
                <a16:creationId xmlns:a16="http://schemas.microsoft.com/office/drawing/2014/main" id="{E4A29F80-209C-45BF-A876-AA04455CFB40}"/>
              </a:ext>
            </a:extLst>
          </p:cNvPr>
          <p:cNvSpPr txBox="1"/>
          <p:nvPr/>
        </p:nvSpPr>
        <p:spPr>
          <a:xfrm>
            <a:off x="267702" y="4108097"/>
            <a:ext cx="38817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25" dirty="0">
                <a:solidFill>
                  <a:srgbClr val="FF0000"/>
                </a:solidFill>
                <a:latin typeface="Lucida Sans Unicode"/>
                <a:cs typeface="Lucida Sans Unicode"/>
              </a:rPr>
              <a:t>Calculate </a:t>
            </a:r>
            <a:r>
              <a:rPr spc="-165" dirty="0">
                <a:solidFill>
                  <a:srgbClr val="FF0000"/>
                </a:solidFill>
                <a:latin typeface="Lucida Sans Unicode"/>
                <a:cs typeface="Lucida Sans Unicode"/>
              </a:rPr>
              <a:t>the </a:t>
            </a:r>
            <a:r>
              <a:rPr spc="-210" dirty="0">
                <a:solidFill>
                  <a:srgbClr val="FF0000"/>
                </a:solidFill>
                <a:latin typeface="Lucida Sans Unicode"/>
                <a:cs typeface="Lucida Sans Unicode"/>
              </a:rPr>
              <a:t>sum </a:t>
            </a:r>
            <a:r>
              <a:rPr spc="-170" dirty="0">
                <a:solidFill>
                  <a:srgbClr val="FF0000"/>
                </a:solidFill>
                <a:latin typeface="Lucida Sans Unicode"/>
                <a:cs typeface="Lucida Sans Unicode"/>
              </a:rPr>
              <a:t>between </a:t>
            </a:r>
            <a:r>
              <a:rPr spc="-155" dirty="0">
                <a:solidFill>
                  <a:srgbClr val="FF0000"/>
                </a:solidFill>
                <a:latin typeface="Lucida Sans Unicode"/>
                <a:cs typeface="Lucida Sans Unicode"/>
              </a:rPr>
              <a:t>range </a:t>
            </a:r>
            <a:r>
              <a:rPr dirty="0">
                <a:solidFill>
                  <a:srgbClr val="FF0000"/>
                </a:solidFill>
                <a:latin typeface="Lucida Sans Unicode"/>
                <a:cs typeface="Lucida Sans Unicode"/>
              </a:rPr>
              <a:t>[</a:t>
            </a:r>
            <a:r>
              <a:rPr dirty="0">
                <a:solidFill>
                  <a:srgbClr val="FF0000"/>
                </a:solidFill>
                <a:latin typeface="Calibri Light"/>
                <a:cs typeface="Calibri Light"/>
              </a:rPr>
              <a:t>0, </a:t>
            </a:r>
            <a:r>
              <a:rPr spc="-15" dirty="0">
                <a:solidFill>
                  <a:srgbClr val="FF0000"/>
                </a:solidFill>
                <a:latin typeface="Calibri Light"/>
                <a:cs typeface="Calibri Light"/>
              </a:rPr>
              <a:t>4</a:t>
            </a:r>
            <a:r>
              <a:rPr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]</a:t>
            </a:r>
            <a:r>
              <a:rPr spc="42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pc="45" dirty="0">
                <a:solidFill>
                  <a:srgbClr val="FF0000"/>
                </a:solidFill>
                <a:latin typeface="Lucida Sans Unicode"/>
                <a:cs typeface="Lucida Sans Unicode"/>
              </a:rPr>
              <a:t>?</a:t>
            </a:r>
            <a:endParaRPr dirty="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58DE14F4-6F4C-46E1-BB65-E6A199C4A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02" y="4407817"/>
            <a:ext cx="2987299" cy="512108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A0DF84B3-FEEB-4B73-81E8-5DBF38433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52" y="4878057"/>
            <a:ext cx="4121253" cy="512108"/>
          </a:xfrm>
          <a:prstGeom prst="rect">
            <a:avLst/>
          </a:prstGeom>
        </p:spPr>
      </p:pic>
      <p:sp>
        <p:nvSpPr>
          <p:cNvPr id="17" name="مربع نص 16">
            <a:extLst>
              <a:ext uri="{FF2B5EF4-FFF2-40B4-BE49-F238E27FC236}">
                <a16:creationId xmlns:a16="http://schemas.microsoft.com/office/drawing/2014/main" id="{2A33C398-F2B3-458A-AD7A-EFC169C7AD3F}"/>
              </a:ext>
            </a:extLst>
          </p:cNvPr>
          <p:cNvSpPr txBox="1"/>
          <p:nvPr/>
        </p:nvSpPr>
        <p:spPr>
          <a:xfrm>
            <a:off x="267702" y="5320746"/>
            <a:ext cx="61546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kumimoji="0" lang="pt-BR" sz="2700" b="0" i="0" u="none" strike="noStrike" kern="1200" cap="none" spc="-270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Ans </a:t>
            </a:r>
            <a:r>
              <a:rPr kumimoji="0" lang="pt-BR" sz="2700" b="0" i="0" u="none" strike="noStrike" kern="1200" cap="none" spc="-307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:</a:t>
            </a:r>
            <a:r>
              <a:rPr kumimoji="0" lang="pt-BR" sz="2700" b="0" i="0" u="none" strike="noStrike" kern="1200" cap="none" spc="-127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pt-BR" sz="2700" b="0" i="0" u="none" strike="noStrike" kern="1200" cap="none" spc="0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</a:t>
            </a:r>
            <a:r>
              <a:rPr kumimoji="0" lang="pt-BR" sz="2700" b="0" i="0" u="none" strike="noStrike" kern="1200" cap="none" spc="22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pt-BR" sz="2700" b="0" i="0" u="none" strike="noStrike" kern="1200" cap="none" spc="-7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(=A[6])                  </a:t>
            </a:r>
            <a:r>
              <a:rPr kumimoji="0" lang="pt-BR" sz="2000" b="0" i="0" u="none" strike="noStrike" kern="1200" cap="none" spc="-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lang="pt-BR" sz="2000" b="0" i="0" u="none" strike="noStrike" kern="1200" cap="none" spc="-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(1)</a:t>
            </a:r>
            <a:endParaRPr lang="en-GB" dirty="0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D3C3B635-E96E-458F-8B4F-0C4E055903DD}"/>
              </a:ext>
            </a:extLst>
          </p:cNvPr>
          <p:cNvSpPr txBox="1"/>
          <p:nvPr/>
        </p:nvSpPr>
        <p:spPr>
          <a:xfrm>
            <a:off x="7076552" y="535203"/>
            <a:ext cx="61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1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Calculate </a:t>
            </a:r>
            <a:r>
              <a:rPr kumimoji="0" lang="en-GB" sz="180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the </a:t>
            </a:r>
            <a:r>
              <a:rPr kumimoji="0" lang="en-GB" sz="1800" b="0" i="0" u="none" strike="noStrike" kern="1200" cap="none" spc="-2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sum </a:t>
            </a:r>
            <a:r>
              <a:rPr kumimoji="0" lang="en-GB" sz="1800" b="0" i="0" u="none" strike="noStrike" kern="1200" cap="none" spc="-1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between </a:t>
            </a:r>
            <a:r>
              <a:rPr kumimoji="0" lang="en-GB" sz="180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range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[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2, 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6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</a:t>
            </a:r>
            <a:r>
              <a:rPr kumimoji="0" lang="en-GB" sz="1800" b="0" i="0" u="none" strike="noStrike" kern="1200" cap="none" spc="4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1800" b="0" i="0" u="none" strike="noStrike" kern="1200" cap="none" spc="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?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BA21E7C0-2ADB-42B6-9C2B-891AB60CA951}"/>
              </a:ext>
            </a:extLst>
          </p:cNvPr>
          <p:cNvSpPr txBox="1"/>
          <p:nvPr/>
        </p:nvSpPr>
        <p:spPr>
          <a:xfrm>
            <a:off x="7076552" y="1096472"/>
            <a:ext cx="61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21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sum </a:t>
            </a:r>
            <a:r>
              <a:rPr kumimoji="0" lang="en-GB" sz="1800" b="0" i="0" u="none" strike="noStrike" kern="1200" cap="none" spc="-17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between </a:t>
            </a:r>
            <a:r>
              <a:rPr kumimoji="0" lang="en-GB" sz="1800" b="0" i="0" u="none" strike="noStrike" kern="1200" cap="none" spc="-1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range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[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0,</a:t>
            </a:r>
            <a:r>
              <a:rPr kumimoji="0" lang="en-GB" sz="1800" b="1" i="0" u="none" strike="noStrike" kern="1200" cap="none" spc="114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1800" b="1" i="0" u="none" strike="noStrike" kern="1200" cap="none" spc="-1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84AE1F2E-7236-4BCC-AC45-797C16C01D09}"/>
              </a:ext>
            </a:extLst>
          </p:cNvPr>
          <p:cNvSpPr txBox="1"/>
          <p:nvPr/>
        </p:nvSpPr>
        <p:spPr>
          <a:xfrm>
            <a:off x="7076552" y="1579642"/>
            <a:ext cx="615461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2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sum </a:t>
            </a:r>
            <a:r>
              <a:rPr kumimoji="0" lang="en-GB" sz="1800" b="0" i="0" u="none" strike="noStrike" kern="1200" cap="none" spc="-17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between </a:t>
            </a:r>
            <a:r>
              <a:rPr kumimoji="0" lang="en-GB" sz="1800" b="0" i="0" u="none" strike="noStrike" kern="1200" cap="none" spc="-15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range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[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0, </a:t>
            </a:r>
            <a:r>
              <a:rPr kumimoji="0" lang="en-GB" sz="1800" b="1" i="0" u="none" strike="noStrike" kern="120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 </a:t>
            </a:r>
            <a:r>
              <a:rPr kumimoji="0" lang="en-GB" sz="1800" b="0" i="0" u="none" strike="noStrike" kern="1200" cap="none" spc="-60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=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471170" marR="0" lvl="0" indent="0" algn="l" defTabSz="914400" rtl="0" eaLnBrk="1" fontAlgn="auto" latinLnBrk="0" hangingPunct="1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2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sum </a:t>
            </a:r>
            <a:r>
              <a:rPr kumimoji="0" lang="en-GB" sz="1800" b="0" i="0" u="none" strike="noStrike" kern="1200" cap="none" spc="-17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between </a:t>
            </a:r>
            <a:r>
              <a:rPr kumimoji="0" lang="en-GB" sz="1800" b="0" i="0" u="none" strike="noStrike" kern="1200" cap="none" spc="-15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range </a:t>
            </a:r>
            <a:r>
              <a:rPr kumimoji="0" lang="en-GB" sz="1800" b="0" i="0" u="none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[</a:t>
            </a:r>
            <a:r>
              <a:rPr kumimoji="0" lang="en-GB" sz="1800" b="1" i="0" u="none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0, </a:t>
            </a:r>
            <a:r>
              <a:rPr kumimoji="0" lang="en-GB" sz="1800" b="1" i="0" u="none" strike="noStrike" kern="120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</a:t>
            </a:r>
            <a:r>
              <a:rPr kumimoji="0" lang="en-GB" sz="1800" b="0" i="0" u="none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1800" b="0" i="0" u="none" strike="noStrike" kern="1200" cap="none" spc="-60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+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1195705" marR="0" lvl="0" indent="0" algn="l" defTabSz="9144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2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sum </a:t>
            </a:r>
            <a:r>
              <a:rPr kumimoji="0" lang="en-GB" sz="1800" b="0" i="0" u="none" strike="noStrike" kern="1200" cap="none" spc="-17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between </a:t>
            </a:r>
            <a:r>
              <a:rPr kumimoji="0" lang="en-GB" sz="1800" b="0" i="0" u="none" strike="noStrike" kern="1200" cap="none" spc="-15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range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[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2,</a:t>
            </a:r>
            <a:r>
              <a:rPr kumimoji="0" lang="en-GB" sz="1800" b="1" i="0" u="none" strike="noStrike" kern="1200" cap="none" spc="10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1800" b="1" i="0" u="none" strike="noStrike" kern="120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22471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36915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Strategy in solving a problem</a:t>
            </a:r>
            <a:br>
              <a:rPr lang="en-GB" b="0" dirty="0">
                <a:effectLst/>
              </a:rPr>
            </a:br>
            <a:br>
              <a:rPr lang="en-GB" dirty="0"/>
            </a:b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2C11B9E-32F3-450F-BB6F-C719341C4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95374" cy="4351338"/>
          </a:xfrm>
        </p:spPr>
        <p:txBody>
          <a:bodyPr>
            <a:norm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Story (statement ), Input and output , samples</a:t>
            </a:r>
          </a:p>
          <a:p>
            <a:pPr algn="l" rtl="0" fontAlgn="base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Notes.</a:t>
            </a:r>
          </a:p>
          <a:p>
            <a:pPr algn="l" rtl="0" fontAlgn="base">
              <a:spcBef>
                <a:spcPts val="6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Time , Memory 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39F068-A057-447A-B0E1-720EB3E0E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99" y="229061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45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2" y="1430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>
                <a:solidFill>
                  <a:schemeClr val="accent1"/>
                </a:solidFill>
                <a:latin typeface="Calibri" panose="020F0502020204030204" pitchFamily="34" charset="0"/>
              </a:rPr>
              <a:t>Prefix sum 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lvl="3" algn="l" rtl="0" fontAlgn="base">
              <a:spcBef>
                <a:spcPts val="0"/>
              </a:spcBef>
            </a:pPr>
            <a:endParaRPr lang="en-GB" dirty="0">
              <a:latin typeface="Lucida Sans Unicode"/>
              <a:cs typeface="Lucida Sans Unicode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D73B169F-37C2-4B50-9720-1931DC6DBBD1}"/>
              </a:ext>
            </a:extLst>
          </p:cNvPr>
          <p:cNvGraphicFramePr>
            <a:graphicFrameLocks noGrp="1"/>
          </p:cNvGraphicFramePr>
          <p:nvPr/>
        </p:nvGraphicFramePr>
        <p:xfrm>
          <a:off x="1784300" y="1611439"/>
          <a:ext cx="3796026" cy="428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371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5">
            <a:extLst>
              <a:ext uri="{FF2B5EF4-FFF2-40B4-BE49-F238E27FC236}">
                <a16:creationId xmlns:a16="http://schemas.microsoft.com/office/drawing/2014/main" id="{D3E8FDCB-A8DD-4505-8876-90125EF3E995}"/>
              </a:ext>
            </a:extLst>
          </p:cNvPr>
          <p:cNvSpPr txBox="1"/>
          <p:nvPr/>
        </p:nvSpPr>
        <p:spPr>
          <a:xfrm>
            <a:off x="107032" y="2485427"/>
            <a:ext cx="1798320" cy="740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00AF50"/>
                </a:solidFill>
                <a:latin typeface="Lucida Sans Unicode"/>
                <a:cs typeface="Lucida Sans Unicode"/>
              </a:rPr>
              <a:t>Prefix </a:t>
            </a:r>
            <a:r>
              <a:rPr sz="1800" spc="-180" dirty="0">
                <a:solidFill>
                  <a:srgbClr val="00AF50"/>
                </a:solidFill>
                <a:latin typeface="Lucida Sans Unicode"/>
                <a:cs typeface="Lucida Sans Unicode"/>
              </a:rPr>
              <a:t>Sum </a:t>
            </a:r>
            <a:r>
              <a:rPr sz="1800" spc="-95" dirty="0">
                <a:solidFill>
                  <a:srgbClr val="00AF50"/>
                </a:solidFill>
                <a:latin typeface="Lucida Sans Unicode"/>
                <a:cs typeface="Lucida Sans Unicode"/>
              </a:rPr>
              <a:t>Array</a:t>
            </a:r>
            <a:r>
              <a:rPr sz="1800" spc="-130" dirty="0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sz="1800" spc="-215" dirty="0">
                <a:solidFill>
                  <a:srgbClr val="00AF50"/>
                </a:solidFill>
                <a:latin typeface="Lucida Sans Unicode"/>
                <a:cs typeface="Lucida Sans Unicode"/>
              </a:rPr>
              <a:t>-</a:t>
            </a:r>
            <a:endParaRPr sz="1800" dirty="0">
              <a:latin typeface="Lucida Sans Unicode"/>
              <a:cs typeface="Lucida Sans Unicode"/>
            </a:endParaRPr>
          </a:p>
          <a:p>
            <a:pPr marR="291465" algn="r">
              <a:lnSpc>
                <a:spcPct val="100000"/>
              </a:lnSpc>
              <a:spcBef>
                <a:spcPts val="1310"/>
              </a:spcBef>
            </a:pPr>
            <a:r>
              <a:rPr sz="1800" spc="-35" dirty="0">
                <a:latin typeface="Lucida Sans Unicode"/>
                <a:cs typeface="Lucida Sans Unicode"/>
              </a:rPr>
              <a:t>i</a:t>
            </a:r>
            <a:r>
              <a:rPr sz="1800" spc="-235" dirty="0">
                <a:latin typeface="Lucida Sans Unicode"/>
                <a:cs typeface="Lucida Sans Unicode"/>
              </a:rPr>
              <a:t> </a:t>
            </a:r>
            <a:r>
              <a:rPr sz="1800" spc="-600" dirty="0">
                <a:latin typeface="Lucida Sans Unicode"/>
                <a:cs typeface="Lucida Sans Unicode"/>
              </a:rPr>
              <a:t>=</a:t>
            </a:r>
            <a:endParaRPr sz="1800" dirty="0">
              <a:latin typeface="Lucida Sans Unicode"/>
              <a:cs typeface="Lucida Sans Unicode"/>
            </a:endParaRPr>
          </a:p>
        </p:txBody>
      </p:sp>
      <p:graphicFrame>
        <p:nvGraphicFramePr>
          <p:cNvPr id="15" name="object 12">
            <a:extLst>
              <a:ext uri="{FF2B5EF4-FFF2-40B4-BE49-F238E27FC236}">
                <a16:creationId xmlns:a16="http://schemas.microsoft.com/office/drawing/2014/main" id="{D44454D2-E380-484D-A43C-ADCB9F2B4CCE}"/>
              </a:ext>
            </a:extLst>
          </p:cNvPr>
          <p:cNvGraphicFramePr>
            <a:graphicFrameLocks noGrp="1"/>
          </p:cNvGraphicFramePr>
          <p:nvPr/>
        </p:nvGraphicFramePr>
        <p:xfrm>
          <a:off x="1853355" y="3336830"/>
          <a:ext cx="3796026" cy="428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243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4">
            <a:extLst>
              <a:ext uri="{FF2B5EF4-FFF2-40B4-BE49-F238E27FC236}">
                <a16:creationId xmlns:a16="http://schemas.microsoft.com/office/drawing/2014/main" id="{6C0D3911-AEB9-442E-B20B-78F95FE3AEA3}"/>
              </a:ext>
            </a:extLst>
          </p:cNvPr>
          <p:cNvSpPr txBox="1"/>
          <p:nvPr/>
        </p:nvSpPr>
        <p:spPr>
          <a:xfrm>
            <a:off x="1093133" y="3405410"/>
            <a:ext cx="522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Lucida Sans Unicode"/>
                <a:cs typeface="Lucida Sans Unicode"/>
              </a:rPr>
              <a:t>A[ </a:t>
            </a:r>
            <a:r>
              <a:rPr sz="1800" spc="-25" dirty="0">
                <a:latin typeface="Lucida Sans Unicode"/>
                <a:cs typeface="Lucida Sans Unicode"/>
              </a:rPr>
              <a:t>]</a:t>
            </a:r>
            <a:r>
              <a:rPr sz="1800" spc="-270" dirty="0">
                <a:latin typeface="Lucida Sans Unicode"/>
                <a:cs typeface="Lucida Sans Unicode"/>
              </a:rPr>
              <a:t> </a:t>
            </a:r>
            <a:r>
              <a:rPr sz="1800" spc="-600" dirty="0">
                <a:latin typeface="Lucida Sans Unicode"/>
                <a:cs typeface="Lucida Sans Unicode"/>
              </a:rPr>
              <a:t>=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23" name="صورة 22">
            <a:extLst>
              <a:ext uri="{FF2B5EF4-FFF2-40B4-BE49-F238E27FC236}">
                <a16:creationId xmlns:a16="http://schemas.microsoft.com/office/drawing/2014/main" id="{E96383F0-4CF2-4023-A6AC-8B993389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355" y="1085823"/>
            <a:ext cx="3657917" cy="493819"/>
          </a:xfrm>
          <a:prstGeom prst="rect">
            <a:avLst/>
          </a:prstGeom>
        </p:spPr>
      </p:pic>
      <p:pic>
        <p:nvPicPr>
          <p:cNvPr id="25" name="صورة 24">
            <a:extLst>
              <a:ext uri="{FF2B5EF4-FFF2-40B4-BE49-F238E27FC236}">
                <a16:creationId xmlns:a16="http://schemas.microsoft.com/office/drawing/2014/main" id="{55635AF2-5068-4A49-97FC-290E79F3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78" y="2845389"/>
            <a:ext cx="3657917" cy="493819"/>
          </a:xfrm>
          <a:prstGeom prst="rect">
            <a:avLst/>
          </a:prstGeom>
        </p:spPr>
      </p:pic>
      <p:sp>
        <p:nvSpPr>
          <p:cNvPr id="10" name="object 13">
            <a:extLst>
              <a:ext uri="{FF2B5EF4-FFF2-40B4-BE49-F238E27FC236}">
                <a16:creationId xmlns:a16="http://schemas.microsoft.com/office/drawing/2014/main" id="{E4A29F80-209C-45BF-A876-AA04455CFB40}"/>
              </a:ext>
            </a:extLst>
          </p:cNvPr>
          <p:cNvSpPr txBox="1"/>
          <p:nvPr/>
        </p:nvSpPr>
        <p:spPr>
          <a:xfrm>
            <a:off x="267702" y="4108097"/>
            <a:ext cx="38817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25" dirty="0">
                <a:solidFill>
                  <a:srgbClr val="FF0000"/>
                </a:solidFill>
                <a:latin typeface="Lucida Sans Unicode"/>
                <a:cs typeface="Lucida Sans Unicode"/>
              </a:rPr>
              <a:t>Calculate </a:t>
            </a:r>
            <a:r>
              <a:rPr spc="-165" dirty="0">
                <a:solidFill>
                  <a:srgbClr val="FF0000"/>
                </a:solidFill>
                <a:latin typeface="Lucida Sans Unicode"/>
                <a:cs typeface="Lucida Sans Unicode"/>
              </a:rPr>
              <a:t>the </a:t>
            </a:r>
            <a:r>
              <a:rPr spc="-210" dirty="0">
                <a:solidFill>
                  <a:srgbClr val="FF0000"/>
                </a:solidFill>
                <a:latin typeface="Lucida Sans Unicode"/>
                <a:cs typeface="Lucida Sans Unicode"/>
              </a:rPr>
              <a:t>sum </a:t>
            </a:r>
            <a:r>
              <a:rPr spc="-170" dirty="0">
                <a:solidFill>
                  <a:srgbClr val="FF0000"/>
                </a:solidFill>
                <a:latin typeface="Lucida Sans Unicode"/>
                <a:cs typeface="Lucida Sans Unicode"/>
              </a:rPr>
              <a:t>between </a:t>
            </a:r>
            <a:r>
              <a:rPr spc="-155" dirty="0">
                <a:solidFill>
                  <a:srgbClr val="FF0000"/>
                </a:solidFill>
                <a:latin typeface="Lucida Sans Unicode"/>
                <a:cs typeface="Lucida Sans Unicode"/>
              </a:rPr>
              <a:t>range </a:t>
            </a:r>
            <a:r>
              <a:rPr dirty="0">
                <a:solidFill>
                  <a:srgbClr val="FF0000"/>
                </a:solidFill>
                <a:latin typeface="Lucida Sans Unicode"/>
                <a:cs typeface="Lucida Sans Unicode"/>
              </a:rPr>
              <a:t>[</a:t>
            </a:r>
            <a:r>
              <a:rPr dirty="0">
                <a:solidFill>
                  <a:srgbClr val="FF0000"/>
                </a:solidFill>
                <a:latin typeface="Calibri Light"/>
                <a:cs typeface="Calibri Light"/>
              </a:rPr>
              <a:t>0, </a:t>
            </a:r>
            <a:r>
              <a:rPr spc="-15" dirty="0">
                <a:solidFill>
                  <a:srgbClr val="FF0000"/>
                </a:solidFill>
                <a:latin typeface="Calibri Light"/>
                <a:cs typeface="Calibri Light"/>
              </a:rPr>
              <a:t>4</a:t>
            </a:r>
            <a:r>
              <a:rPr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]</a:t>
            </a:r>
            <a:r>
              <a:rPr spc="42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pc="45" dirty="0">
                <a:solidFill>
                  <a:srgbClr val="FF0000"/>
                </a:solidFill>
                <a:latin typeface="Lucida Sans Unicode"/>
                <a:cs typeface="Lucida Sans Unicode"/>
              </a:rPr>
              <a:t>?</a:t>
            </a:r>
            <a:endParaRPr dirty="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58DE14F4-6F4C-46E1-BB65-E6A199C4A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02" y="4407817"/>
            <a:ext cx="2987299" cy="512108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A0DF84B3-FEEB-4B73-81E8-5DBF38433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52" y="4878057"/>
            <a:ext cx="4121253" cy="512108"/>
          </a:xfrm>
          <a:prstGeom prst="rect">
            <a:avLst/>
          </a:prstGeom>
        </p:spPr>
      </p:pic>
      <p:sp>
        <p:nvSpPr>
          <p:cNvPr id="17" name="مربع نص 16">
            <a:extLst>
              <a:ext uri="{FF2B5EF4-FFF2-40B4-BE49-F238E27FC236}">
                <a16:creationId xmlns:a16="http://schemas.microsoft.com/office/drawing/2014/main" id="{2A33C398-F2B3-458A-AD7A-EFC169C7AD3F}"/>
              </a:ext>
            </a:extLst>
          </p:cNvPr>
          <p:cNvSpPr txBox="1"/>
          <p:nvPr/>
        </p:nvSpPr>
        <p:spPr>
          <a:xfrm>
            <a:off x="267702" y="5320746"/>
            <a:ext cx="61546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kumimoji="0" lang="pt-BR" sz="2700" b="0" i="0" u="none" strike="noStrike" kern="1200" cap="none" spc="-270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Ans </a:t>
            </a:r>
            <a:r>
              <a:rPr kumimoji="0" lang="pt-BR" sz="2700" b="0" i="0" u="none" strike="noStrike" kern="1200" cap="none" spc="-307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:</a:t>
            </a:r>
            <a:r>
              <a:rPr kumimoji="0" lang="pt-BR" sz="2700" b="0" i="0" u="none" strike="noStrike" kern="1200" cap="none" spc="-127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pt-BR" sz="2700" b="0" i="0" u="none" strike="noStrike" kern="1200" cap="none" spc="0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</a:t>
            </a:r>
            <a:r>
              <a:rPr kumimoji="0" lang="pt-BR" sz="2700" b="0" i="0" u="none" strike="noStrike" kern="1200" cap="none" spc="22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pt-BR" sz="2700" b="0" i="0" u="none" strike="noStrike" kern="1200" cap="none" spc="-7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(=A[6])                  </a:t>
            </a:r>
            <a:r>
              <a:rPr kumimoji="0" lang="pt-BR" sz="2000" b="0" i="0" u="none" strike="noStrike" kern="1200" cap="none" spc="-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lang="pt-BR" sz="2000" b="0" i="0" u="none" strike="noStrike" kern="1200" cap="none" spc="-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(1)</a:t>
            </a:r>
            <a:endParaRPr lang="en-GB" dirty="0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D3C3B635-E96E-458F-8B4F-0C4E055903DD}"/>
              </a:ext>
            </a:extLst>
          </p:cNvPr>
          <p:cNvSpPr txBox="1"/>
          <p:nvPr/>
        </p:nvSpPr>
        <p:spPr>
          <a:xfrm>
            <a:off x="7076552" y="535203"/>
            <a:ext cx="61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1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Calculate </a:t>
            </a:r>
            <a:r>
              <a:rPr kumimoji="0" lang="en-GB" sz="180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the </a:t>
            </a:r>
            <a:r>
              <a:rPr kumimoji="0" lang="en-GB" sz="1800" b="0" i="0" u="none" strike="noStrike" kern="1200" cap="none" spc="-2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sum </a:t>
            </a:r>
            <a:r>
              <a:rPr kumimoji="0" lang="en-GB" sz="1800" b="0" i="0" u="none" strike="noStrike" kern="1200" cap="none" spc="-1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between </a:t>
            </a:r>
            <a:r>
              <a:rPr kumimoji="0" lang="en-GB" sz="180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range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[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2, 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6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</a:t>
            </a:r>
            <a:r>
              <a:rPr kumimoji="0" lang="en-GB" sz="1800" b="0" i="0" u="none" strike="noStrike" kern="1200" cap="none" spc="4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1800" b="0" i="0" u="none" strike="noStrike" kern="1200" cap="none" spc="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?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BA21E7C0-2ADB-42B6-9C2B-891AB60CA951}"/>
              </a:ext>
            </a:extLst>
          </p:cNvPr>
          <p:cNvSpPr txBox="1"/>
          <p:nvPr/>
        </p:nvSpPr>
        <p:spPr>
          <a:xfrm>
            <a:off x="7076552" y="1096472"/>
            <a:ext cx="61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21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sum </a:t>
            </a:r>
            <a:r>
              <a:rPr kumimoji="0" lang="en-GB" sz="1800" b="0" i="0" u="none" strike="noStrike" kern="1200" cap="none" spc="-17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between </a:t>
            </a:r>
            <a:r>
              <a:rPr kumimoji="0" lang="en-GB" sz="1800" b="0" i="0" u="none" strike="noStrike" kern="1200" cap="none" spc="-1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range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[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0,</a:t>
            </a:r>
            <a:r>
              <a:rPr kumimoji="0" lang="en-GB" sz="1800" b="1" i="0" u="none" strike="noStrike" kern="1200" cap="none" spc="114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1800" b="1" i="0" u="none" strike="noStrike" kern="1200" cap="none" spc="-1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84AE1F2E-7236-4BCC-AC45-797C16C01D09}"/>
              </a:ext>
            </a:extLst>
          </p:cNvPr>
          <p:cNvSpPr txBox="1"/>
          <p:nvPr/>
        </p:nvSpPr>
        <p:spPr>
          <a:xfrm>
            <a:off x="7076552" y="1579642"/>
            <a:ext cx="615461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2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sum </a:t>
            </a:r>
            <a:r>
              <a:rPr kumimoji="0" lang="en-GB" sz="1800" b="0" i="0" u="none" strike="noStrike" kern="1200" cap="none" spc="-17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between </a:t>
            </a:r>
            <a:r>
              <a:rPr kumimoji="0" lang="en-GB" sz="1800" b="0" i="0" u="none" strike="noStrike" kern="1200" cap="none" spc="-15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range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[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0, </a:t>
            </a:r>
            <a:r>
              <a:rPr kumimoji="0" lang="en-GB" sz="1800" b="1" i="0" u="none" strike="noStrike" kern="120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 </a:t>
            </a:r>
            <a:r>
              <a:rPr kumimoji="0" lang="en-GB" sz="1800" b="0" i="0" u="none" strike="noStrike" kern="1200" cap="none" spc="-60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=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471170" marR="0" lvl="0" indent="0" algn="l" defTabSz="914400" rtl="0" eaLnBrk="1" fontAlgn="auto" latinLnBrk="0" hangingPunct="1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2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sum </a:t>
            </a:r>
            <a:r>
              <a:rPr kumimoji="0" lang="en-GB" sz="1800" b="0" i="0" u="none" strike="noStrike" kern="1200" cap="none" spc="-17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between </a:t>
            </a:r>
            <a:r>
              <a:rPr kumimoji="0" lang="en-GB" sz="1800" b="0" i="0" u="none" strike="noStrike" kern="1200" cap="none" spc="-15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range </a:t>
            </a:r>
            <a:r>
              <a:rPr kumimoji="0" lang="en-GB" sz="1800" b="0" i="0" u="none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[</a:t>
            </a:r>
            <a:r>
              <a:rPr kumimoji="0" lang="en-GB" sz="1800" b="1" i="0" u="none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0, </a:t>
            </a:r>
            <a:r>
              <a:rPr kumimoji="0" lang="en-GB" sz="1800" b="1" i="0" u="none" strike="noStrike" kern="120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</a:t>
            </a:r>
            <a:r>
              <a:rPr kumimoji="0" lang="en-GB" sz="1800" b="0" i="0" u="none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1800" b="0" i="0" u="none" strike="noStrike" kern="1200" cap="none" spc="-60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+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1195705" marR="0" lvl="0" indent="0" algn="l" defTabSz="9144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2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sum </a:t>
            </a:r>
            <a:r>
              <a:rPr kumimoji="0" lang="en-GB" sz="1800" b="0" i="0" u="none" strike="noStrike" kern="1200" cap="none" spc="-17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between </a:t>
            </a:r>
            <a:r>
              <a:rPr kumimoji="0" lang="en-GB" sz="1800" b="0" i="0" u="none" strike="noStrike" kern="1200" cap="none" spc="-15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range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[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2,</a:t>
            </a:r>
            <a:r>
              <a:rPr kumimoji="0" lang="en-GB" sz="1800" b="1" i="0" u="none" strike="noStrike" kern="1200" cap="none" spc="10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1800" b="1" i="0" u="none" strike="noStrike" kern="120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3E50C3FB-ACF2-4B94-A13B-C1043C7CC872}"/>
              </a:ext>
            </a:extLst>
          </p:cNvPr>
          <p:cNvSpPr txBox="1"/>
          <p:nvPr/>
        </p:nvSpPr>
        <p:spPr>
          <a:xfrm>
            <a:off x="7076552" y="2926100"/>
            <a:ext cx="6677128" cy="1249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62255" lvl="0" indent="0" algn="l" defTabSz="914400" rtl="0" eaLnBrk="1" fontAlgn="auto" latinLnBrk="0" hangingPunct="1">
              <a:lnSpc>
                <a:spcPct val="1975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-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A[</a:t>
            </a:r>
            <a:r>
              <a:rPr kumimoji="0" lang="en-GB" sz="1800" b="0" i="0" u="none" strike="noStrike" kern="0" cap="none" spc="-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  <a:r>
              <a:rPr kumimoji="0" lang="en-GB" sz="1800" b="0" i="0" u="none" strike="noStrike" kern="0" cap="none" spc="-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 </a:t>
            </a:r>
            <a:r>
              <a:rPr kumimoji="0" lang="en-GB" sz="1800" b="0" i="0" u="none" strike="noStrike" kern="0" cap="none" spc="-60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=</a:t>
            </a:r>
            <a:r>
              <a:rPr kumimoji="0" lang="en-GB" sz="1800" b="0" i="0" u="none" strike="noStrike" kern="0" cap="none" spc="-13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1800" b="0" i="0" u="none" strike="noStrike" kern="0" cap="none" spc="-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A[</a:t>
            </a:r>
            <a:r>
              <a:rPr kumimoji="0" lang="en-GB" sz="1800" b="0" i="0" u="none" strike="noStrike" kern="0" cap="none" spc="-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lang="en-GB" sz="1800" b="0" i="0" u="none" strike="noStrike" kern="0" cap="none" spc="-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 </a:t>
            </a:r>
            <a:r>
              <a:rPr kumimoji="0" lang="en-GB" sz="1800" b="0" i="0" u="none" strike="noStrike" kern="0" cap="none" spc="-60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+</a:t>
            </a:r>
            <a:r>
              <a:rPr kumimoji="0" lang="en-GB" sz="1800" b="0" i="0" u="none" strike="noStrike" kern="0" cap="none" spc="-13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1800" b="0" i="0" u="none" strike="noStrike" kern="0" cap="none" spc="-2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sum </a:t>
            </a:r>
            <a:r>
              <a:rPr kumimoji="0" lang="en-GB" sz="1800" b="0" i="0" u="none" strike="noStrike" kern="0" cap="none" spc="-17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between </a:t>
            </a:r>
            <a:r>
              <a:rPr kumimoji="0" lang="en-GB" sz="1800" b="0" i="0" u="none" strike="noStrike" kern="0" cap="none" spc="-15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range </a:t>
            </a:r>
            <a:r>
              <a:rPr kumimoji="0" lang="en-GB" sz="1800" b="0" i="0" u="none" strike="noStrike" kern="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[</a:t>
            </a:r>
            <a:r>
              <a:rPr kumimoji="0" lang="en-GB" sz="1800" b="1" i="0" u="none" strike="noStrike" kern="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2, </a:t>
            </a:r>
            <a:r>
              <a:rPr kumimoji="0" lang="en-GB" sz="1800" b="1" i="0" u="none" strike="noStrike" kern="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  <a:r>
              <a:rPr kumimoji="0" lang="en-GB" sz="1800" b="0" i="0" u="none" strike="noStrike" kern="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</a:t>
            </a:r>
          </a:p>
          <a:p>
            <a:pPr marL="12700" marR="262255" lvl="0" indent="0" algn="l" defTabSz="914400" rtl="0" eaLnBrk="1" fontAlgn="auto" latinLnBrk="0" hangingPunct="1">
              <a:lnSpc>
                <a:spcPct val="1975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 </a:t>
            </a:r>
            <a:r>
              <a:rPr kumimoji="0" lang="en-GB" sz="1800" b="0" i="0" u="none" strike="noStrike" kern="0" cap="none" spc="-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A[</a:t>
            </a:r>
            <a:r>
              <a:rPr kumimoji="0" lang="en-GB" sz="1800" b="0" i="0" u="none" strike="noStrike" kern="0" cap="none" spc="-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  <a:r>
              <a:rPr kumimoji="0" lang="en-GB" sz="1800" b="0" i="0" u="none" strike="noStrike" kern="0" cap="none" spc="-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 </a:t>
            </a:r>
            <a:r>
              <a:rPr kumimoji="0" lang="en-GB" sz="1800" b="0" i="0" u="none" strike="noStrike" kern="0" cap="none" spc="-21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- </a:t>
            </a:r>
            <a:r>
              <a:rPr kumimoji="0" lang="en-GB" sz="1800" b="0" i="0" u="none" strike="noStrike" kern="0" cap="none" spc="-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A[</a:t>
            </a:r>
            <a:r>
              <a:rPr kumimoji="0" lang="en-GB" sz="1800" b="0" i="0" u="none" strike="noStrike" kern="0" cap="none" spc="-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lang="en-GB" sz="1800" b="0" i="0" u="none" strike="noStrike" kern="0" cap="none" spc="-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 </a:t>
            </a:r>
            <a:r>
              <a:rPr kumimoji="0" lang="en-GB" sz="1800" b="0" i="0" u="none" strike="noStrike" kern="0" cap="none" spc="-60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=</a:t>
            </a:r>
            <a:r>
              <a:rPr kumimoji="0" lang="en-GB" sz="1800" b="0" i="0" u="none" strike="noStrike" kern="0" cap="none" spc="-13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1800" b="0" i="0" u="none" strike="noStrike" kern="0" cap="none" spc="-2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sum </a:t>
            </a:r>
            <a:r>
              <a:rPr kumimoji="0" lang="en-GB" sz="1800" b="0" i="0" u="none" strike="noStrike" kern="0" cap="none" spc="-17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between </a:t>
            </a:r>
            <a:r>
              <a:rPr kumimoji="0" lang="en-GB" sz="1800" b="0" i="0" u="none" strike="noStrike" kern="0" cap="none" spc="-15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range </a:t>
            </a:r>
            <a:r>
              <a:rPr kumimoji="0" lang="en-GB" sz="1800" b="0" i="0" u="none" strike="noStrike" kern="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[</a:t>
            </a:r>
            <a:r>
              <a:rPr kumimoji="0" lang="en-GB" sz="1800" b="1" i="0" u="none" strike="noStrike" kern="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2,</a:t>
            </a:r>
            <a:r>
              <a:rPr kumimoji="0" lang="en-GB" sz="1800" b="1" i="0" u="none" strike="noStrike" kern="0" cap="none" spc="6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1800" b="1" i="0" u="none" strike="noStrike" kern="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  <a:r>
              <a:rPr kumimoji="0" lang="en-GB" sz="1800" b="0" i="0" u="none" strike="noStrike" kern="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912847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2" y="1430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>
                <a:solidFill>
                  <a:schemeClr val="accent1"/>
                </a:solidFill>
                <a:latin typeface="Calibri" panose="020F0502020204030204" pitchFamily="34" charset="0"/>
              </a:rPr>
              <a:t>Prefix sum 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lvl="3" algn="l" rtl="0" fontAlgn="base">
              <a:spcBef>
                <a:spcPts val="0"/>
              </a:spcBef>
            </a:pPr>
            <a:endParaRPr lang="en-GB" dirty="0">
              <a:latin typeface="Lucida Sans Unicode"/>
              <a:cs typeface="Lucida Sans Unicode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D73B169F-37C2-4B50-9720-1931DC6DBBD1}"/>
              </a:ext>
            </a:extLst>
          </p:cNvPr>
          <p:cNvGraphicFramePr>
            <a:graphicFrameLocks noGrp="1"/>
          </p:cNvGraphicFramePr>
          <p:nvPr/>
        </p:nvGraphicFramePr>
        <p:xfrm>
          <a:off x="1784300" y="1611439"/>
          <a:ext cx="3796026" cy="428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371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5">
            <a:extLst>
              <a:ext uri="{FF2B5EF4-FFF2-40B4-BE49-F238E27FC236}">
                <a16:creationId xmlns:a16="http://schemas.microsoft.com/office/drawing/2014/main" id="{D3E8FDCB-A8DD-4505-8876-90125EF3E995}"/>
              </a:ext>
            </a:extLst>
          </p:cNvPr>
          <p:cNvSpPr txBox="1"/>
          <p:nvPr/>
        </p:nvSpPr>
        <p:spPr>
          <a:xfrm>
            <a:off x="107032" y="2485427"/>
            <a:ext cx="1798320" cy="740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00AF50"/>
                </a:solidFill>
                <a:latin typeface="Lucida Sans Unicode"/>
                <a:cs typeface="Lucida Sans Unicode"/>
              </a:rPr>
              <a:t>Prefix </a:t>
            </a:r>
            <a:r>
              <a:rPr sz="1800" spc="-180" dirty="0">
                <a:solidFill>
                  <a:srgbClr val="00AF50"/>
                </a:solidFill>
                <a:latin typeface="Lucida Sans Unicode"/>
                <a:cs typeface="Lucida Sans Unicode"/>
              </a:rPr>
              <a:t>Sum </a:t>
            </a:r>
            <a:r>
              <a:rPr sz="1800" spc="-95" dirty="0">
                <a:solidFill>
                  <a:srgbClr val="00AF50"/>
                </a:solidFill>
                <a:latin typeface="Lucida Sans Unicode"/>
                <a:cs typeface="Lucida Sans Unicode"/>
              </a:rPr>
              <a:t>Array</a:t>
            </a:r>
            <a:r>
              <a:rPr sz="1800" spc="-130" dirty="0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sz="1800" spc="-215" dirty="0">
                <a:solidFill>
                  <a:srgbClr val="00AF50"/>
                </a:solidFill>
                <a:latin typeface="Lucida Sans Unicode"/>
                <a:cs typeface="Lucida Sans Unicode"/>
              </a:rPr>
              <a:t>-</a:t>
            </a:r>
            <a:endParaRPr sz="1800" dirty="0">
              <a:latin typeface="Lucida Sans Unicode"/>
              <a:cs typeface="Lucida Sans Unicode"/>
            </a:endParaRPr>
          </a:p>
          <a:p>
            <a:pPr marR="291465" algn="r">
              <a:lnSpc>
                <a:spcPct val="100000"/>
              </a:lnSpc>
              <a:spcBef>
                <a:spcPts val="1310"/>
              </a:spcBef>
            </a:pPr>
            <a:r>
              <a:rPr sz="1800" spc="-35" dirty="0">
                <a:latin typeface="Lucida Sans Unicode"/>
                <a:cs typeface="Lucida Sans Unicode"/>
              </a:rPr>
              <a:t>i</a:t>
            </a:r>
            <a:r>
              <a:rPr sz="1800" spc="-235" dirty="0">
                <a:latin typeface="Lucida Sans Unicode"/>
                <a:cs typeface="Lucida Sans Unicode"/>
              </a:rPr>
              <a:t> </a:t>
            </a:r>
            <a:r>
              <a:rPr sz="1800" spc="-600" dirty="0">
                <a:latin typeface="Lucida Sans Unicode"/>
                <a:cs typeface="Lucida Sans Unicode"/>
              </a:rPr>
              <a:t>=</a:t>
            </a:r>
            <a:endParaRPr sz="1800" dirty="0">
              <a:latin typeface="Lucida Sans Unicode"/>
              <a:cs typeface="Lucida Sans Unicode"/>
            </a:endParaRPr>
          </a:p>
        </p:txBody>
      </p:sp>
      <p:graphicFrame>
        <p:nvGraphicFramePr>
          <p:cNvPr id="15" name="object 12">
            <a:extLst>
              <a:ext uri="{FF2B5EF4-FFF2-40B4-BE49-F238E27FC236}">
                <a16:creationId xmlns:a16="http://schemas.microsoft.com/office/drawing/2014/main" id="{D44454D2-E380-484D-A43C-ADCB9F2B4CCE}"/>
              </a:ext>
            </a:extLst>
          </p:cNvPr>
          <p:cNvGraphicFramePr>
            <a:graphicFrameLocks noGrp="1"/>
          </p:cNvGraphicFramePr>
          <p:nvPr/>
        </p:nvGraphicFramePr>
        <p:xfrm>
          <a:off x="1853355" y="3336830"/>
          <a:ext cx="3796026" cy="428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243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4">
            <a:extLst>
              <a:ext uri="{FF2B5EF4-FFF2-40B4-BE49-F238E27FC236}">
                <a16:creationId xmlns:a16="http://schemas.microsoft.com/office/drawing/2014/main" id="{6C0D3911-AEB9-442E-B20B-78F95FE3AEA3}"/>
              </a:ext>
            </a:extLst>
          </p:cNvPr>
          <p:cNvSpPr txBox="1"/>
          <p:nvPr/>
        </p:nvSpPr>
        <p:spPr>
          <a:xfrm>
            <a:off x="1093133" y="3405410"/>
            <a:ext cx="522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Lucida Sans Unicode"/>
                <a:cs typeface="Lucida Sans Unicode"/>
              </a:rPr>
              <a:t>A[ </a:t>
            </a:r>
            <a:r>
              <a:rPr sz="1800" spc="-25" dirty="0">
                <a:latin typeface="Lucida Sans Unicode"/>
                <a:cs typeface="Lucida Sans Unicode"/>
              </a:rPr>
              <a:t>]</a:t>
            </a:r>
            <a:r>
              <a:rPr sz="1800" spc="-270" dirty="0">
                <a:latin typeface="Lucida Sans Unicode"/>
                <a:cs typeface="Lucida Sans Unicode"/>
              </a:rPr>
              <a:t> </a:t>
            </a:r>
            <a:r>
              <a:rPr sz="1800" spc="-600" dirty="0">
                <a:latin typeface="Lucida Sans Unicode"/>
                <a:cs typeface="Lucida Sans Unicode"/>
              </a:rPr>
              <a:t>=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23" name="صورة 22">
            <a:extLst>
              <a:ext uri="{FF2B5EF4-FFF2-40B4-BE49-F238E27FC236}">
                <a16:creationId xmlns:a16="http://schemas.microsoft.com/office/drawing/2014/main" id="{E96383F0-4CF2-4023-A6AC-8B993389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355" y="1085823"/>
            <a:ext cx="3657917" cy="493819"/>
          </a:xfrm>
          <a:prstGeom prst="rect">
            <a:avLst/>
          </a:prstGeom>
        </p:spPr>
      </p:pic>
      <p:pic>
        <p:nvPicPr>
          <p:cNvPr id="25" name="صورة 24">
            <a:extLst>
              <a:ext uri="{FF2B5EF4-FFF2-40B4-BE49-F238E27FC236}">
                <a16:creationId xmlns:a16="http://schemas.microsoft.com/office/drawing/2014/main" id="{55635AF2-5068-4A49-97FC-290E79F3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78" y="2845389"/>
            <a:ext cx="3657917" cy="493819"/>
          </a:xfrm>
          <a:prstGeom prst="rect">
            <a:avLst/>
          </a:prstGeom>
        </p:spPr>
      </p:pic>
      <p:sp>
        <p:nvSpPr>
          <p:cNvPr id="10" name="object 13">
            <a:extLst>
              <a:ext uri="{FF2B5EF4-FFF2-40B4-BE49-F238E27FC236}">
                <a16:creationId xmlns:a16="http://schemas.microsoft.com/office/drawing/2014/main" id="{E4A29F80-209C-45BF-A876-AA04455CFB40}"/>
              </a:ext>
            </a:extLst>
          </p:cNvPr>
          <p:cNvSpPr txBox="1"/>
          <p:nvPr/>
        </p:nvSpPr>
        <p:spPr>
          <a:xfrm>
            <a:off x="267702" y="4108097"/>
            <a:ext cx="38817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25" dirty="0">
                <a:solidFill>
                  <a:srgbClr val="FF0000"/>
                </a:solidFill>
                <a:latin typeface="Lucida Sans Unicode"/>
                <a:cs typeface="Lucida Sans Unicode"/>
              </a:rPr>
              <a:t>Calculate </a:t>
            </a:r>
            <a:r>
              <a:rPr spc="-165" dirty="0">
                <a:solidFill>
                  <a:srgbClr val="FF0000"/>
                </a:solidFill>
                <a:latin typeface="Lucida Sans Unicode"/>
                <a:cs typeface="Lucida Sans Unicode"/>
              </a:rPr>
              <a:t>the </a:t>
            </a:r>
            <a:r>
              <a:rPr spc="-210" dirty="0">
                <a:solidFill>
                  <a:srgbClr val="FF0000"/>
                </a:solidFill>
                <a:latin typeface="Lucida Sans Unicode"/>
                <a:cs typeface="Lucida Sans Unicode"/>
              </a:rPr>
              <a:t>sum </a:t>
            </a:r>
            <a:r>
              <a:rPr spc="-170" dirty="0">
                <a:solidFill>
                  <a:srgbClr val="FF0000"/>
                </a:solidFill>
                <a:latin typeface="Lucida Sans Unicode"/>
                <a:cs typeface="Lucida Sans Unicode"/>
              </a:rPr>
              <a:t>between </a:t>
            </a:r>
            <a:r>
              <a:rPr spc="-155" dirty="0">
                <a:solidFill>
                  <a:srgbClr val="FF0000"/>
                </a:solidFill>
                <a:latin typeface="Lucida Sans Unicode"/>
                <a:cs typeface="Lucida Sans Unicode"/>
              </a:rPr>
              <a:t>range </a:t>
            </a:r>
            <a:r>
              <a:rPr dirty="0">
                <a:solidFill>
                  <a:srgbClr val="FF0000"/>
                </a:solidFill>
                <a:latin typeface="Lucida Sans Unicode"/>
                <a:cs typeface="Lucida Sans Unicode"/>
              </a:rPr>
              <a:t>[</a:t>
            </a:r>
            <a:r>
              <a:rPr dirty="0">
                <a:solidFill>
                  <a:srgbClr val="FF0000"/>
                </a:solidFill>
                <a:latin typeface="Calibri Light"/>
                <a:cs typeface="Calibri Light"/>
              </a:rPr>
              <a:t>0, </a:t>
            </a:r>
            <a:r>
              <a:rPr spc="-15" dirty="0">
                <a:solidFill>
                  <a:srgbClr val="FF0000"/>
                </a:solidFill>
                <a:latin typeface="Calibri Light"/>
                <a:cs typeface="Calibri Light"/>
              </a:rPr>
              <a:t>4</a:t>
            </a:r>
            <a:r>
              <a:rPr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]</a:t>
            </a:r>
            <a:r>
              <a:rPr spc="42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pc="45" dirty="0">
                <a:solidFill>
                  <a:srgbClr val="FF0000"/>
                </a:solidFill>
                <a:latin typeface="Lucida Sans Unicode"/>
                <a:cs typeface="Lucida Sans Unicode"/>
              </a:rPr>
              <a:t>?</a:t>
            </a:r>
            <a:endParaRPr dirty="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58DE14F4-6F4C-46E1-BB65-E6A199C4A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02" y="4407817"/>
            <a:ext cx="2987299" cy="512108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A0DF84B3-FEEB-4B73-81E8-5DBF38433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52" y="4878057"/>
            <a:ext cx="4121253" cy="512108"/>
          </a:xfrm>
          <a:prstGeom prst="rect">
            <a:avLst/>
          </a:prstGeom>
        </p:spPr>
      </p:pic>
      <p:sp>
        <p:nvSpPr>
          <p:cNvPr id="17" name="مربع نص 16">
            <a:extLst>
              <a:ext uri="{FF2B5EF4-FFF2-40B4-BE49-F238E27FC236}">
                <a16:creationId xmlns:a16="http://schemas.microsoft.com/office/drawing/2014/main" id="{2A33C398-F2B3-458A-AD7A-EFC169C7AD3F}"/>
              </a:ext>
            </a:extLst>
          </p:cNvPr>
          <p:cNvSpPr txBox="1"/>
          <p:nvPr/>
        </p:nvSpPr>
        <p:spPr>
          <a:xfrm>
            <a:off x="267702" y="5320746"/>
            <a:ext cx="61546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kumimoji="0" lang="pt-BR" sz="2700" b="0" i="0" u="none" strike="noStrike" kern="1200" cap="none" spc="-270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Ans </a:t>
            </a:r>
            <a:r>
              <a:rPr kumimoji="0" lang="pt-BR" sz="2700" b="0" i="0" u="none" strike="noStrike" kern="1200" cap="none" spc="-307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:</a:t>
            </a:r>
            <a:r>
              <a:rPr kumimoji="0" lang="pt-BR" sz="2700" b="0" i="0" u="none" strike="noStrike" kern="1200" cap="none" spc="-127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pt-BR" sz="2700" b="0" i="0" u="none" strike="noStrike" kern="1200" cap="none" spc="0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</a:t>
            </a:r>
            <a:r>
              <a:rPr kumimoji="0" lang="pt-BR" sz="2700" b="0" i="0" u="none" strike="noStrike" kern="1200" cap="none" spc="22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pt-BR" sz="2700" b="0" i="0" u="none" strike="noStrike" kern="1200" cap="none" spc="-7" normalizeH="0" baseline="3086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(=A[6])                  </a:t>
            </a:r>
            <a:r>
              <a:rPr kumimoji="0" lang="pt-BR" sz="2000" b="0" i="0" u="none" strike="noStrike" kern="1200" cap="none" spc="-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</a:t>
            </a:r>
            <a:r>
              <a:rPr kumimoji="0" lang="pt-BR" sz="2000" b="0" i="0" u="none" strike="noStrike" kern="1200" cap="none" spc="-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(1)</a:t>
            </a:r>
            <a:endParaRPr lang="en-GB" dirty="0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D3C3B635-E96E-458F-8B4F-0C4E055903DD}"/>
              </a:ext>
            </a:extLst>
          </p:cNvPr>
          <p:cNvSpPr txBox="1"/>
          <p:nvPr/>
        </p:nvSpPr>
        <p:spPr>
          <a:xfrm>
            <a:off x="7076552" y="535203"/>
            <a:ext cx="61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1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Calculate </a:t>
            </a:r>
            <a:r>
              <a:rPr kumimoji="0" lang="en-GB" sz="180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the </a:t>
            </a:r>
            <a:r>
              <a:rPr kumimoji="0" lang="en-GB" sz="1800" b="0" i="0" u="none" strike="noStrike" kern="1200" cap="none" spc="-2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sum </a:t>
            </a:r>
            <a:r>
              <a:rPr kumimoji="0" lang="en-GB" sz="1800" b="0" i="0" u="none" strike="noStrike" kern="1200" cap="none" spc="-1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between </a:t>
            </a:r>
            <a:r>
              <a:rPr kumimoji="0" lang="en-GB" sz="180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range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[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2, 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6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</a:t>
            </a:r>
            <a:r>
              <a:rPr kumimoji="0" lang="en-GB" sz="1800" b="0" i="0" u="none" strike="noStrike" kern="1200" cap="none" spc="4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1800" b="0" i="0" u="none" strike="noStrike" kern="1200" cap="none" spc="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?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BA21E7C0-2ADB-42B6-9C2B-891AB60CA951}"/>
              </a:ext>
            </a:extLst>
          </p:cNvPr>
          <p:cNvSpPr txBox="1"/>
          <p:nvPr/>
        </p:nvSpPr>
        <p:spPr>
          <a:xfrm>
            <a:off x="7076552" y="1096472"/>
            <a:ext cx="61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21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sum </a:t>
            </a:r>
            <a:r>
              <a:rPr kumimoji="0" lang="en-GB" sz="1800" b="0" i="0" u="none" strike="noStrike" kern="1200" cap="none" spc="-17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between </a:t>
            </a:r>
            <a:r>
              <a:rPr kumimoji="0" lang="en-GB" sz="1800" b="0" i="0" u="none" strike="noStrike" kern="1200" cap="none" spc="-1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range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[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0,</a:t>
            </a:r>
            <a:r>
              <a:rPr kumimoji="0" lang="en-GB" sz="1800" b="1" i="0" u="none" strike="noStrike" kern="1200" cap="none" spc="114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1800" b="1" i="0" u="none" strike="noStrike" kern="1200" cap="none" spc="-1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84AE1F2E-7236-4BCC-AC45-797C16C01D09}"/>
              </a:ext>
            </a:extLst>
          </p:cNvPr>
          <p:cNvSpPr txBox="1"/>
          <p:nvPr/>
        </p:nvSpPr>
        <p:spPr>
          <a:xfrm>
            <a:off x="7076552" y="1579642"/>
            <a:ext cx="615461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2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sum </a:t>
            </a:r>
            <a:r>
              <a:rPr kumimoji="0" lang="en-GB" sz="1800" b="0" i="0" u="none" strike="noStrike" kern="1200" cap="none" spc="-17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between </a:t>
            </a:r>
            <a:r>
              <a:rPr kumimoji="0" lang="en-GB" sz="1800" b="0" i="0" u="none" strike="noStrike" kern="1200" cap="none" spc="-15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range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[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0, </a:t>
            </a:r>
            <a:r>
              <a:rPr kumimoji="0" lang="en-GB" sz="1800" b="1" i="0" u="none" strike="noStrike" kern="120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 </a:t>
            </a:r>
            <a:r>
              <a:rPr kumimoji="0" lang="en-GB" sz="1800" b="0" i="0" u="none" strike="noStrike" kern="1200" cap="none" spc="-60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=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471170" marR="0" lvl="0" indent="0" algn="l" defTabSz="914400" rtl="0" eaLnBrk="1" fontAlgn="auto" latinLnBrk="0" hangingPunct="1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2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sum </a:t>
            </a:r>
            <a:r>
              <a:rPr kumimoji="0" lang="en-GB" sz="1800" b="0" i="0" u="none" strike="noStrike" kern="1200" cap="none" spc="-17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between </a:t>
            </a:r>
            <a:r>
              <a:rPr kumimoji="0" lang="en-GB" sz="1800" b="0" i="0" u="none" strike="noStrike" kern="1200" cap="none" spc="-15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range </a:t>
            </a:r>
            <a:r>
              <a:rPr kumimoji="0" lang="en-GB" sz="1800" b="0" i="0" u="none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[</a:t>
            </a:r>
            <a:r>
              <a:rPr kumimoji="0" lang="en-GB" sz="1800" b="1" i="0" u="none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0, </a:t>
            </a:r>
            <a:r>
              <a:rPr kumimoji="0" lang="en-GB" sz="1800" b="1" i="0" u="none" strike="noStrike" kern="120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</a:t>
            </a:r>
            <a:r>
              <a:rPr kumimoji="0" lang="en-GB" sz="1800" b="0" i="0" u="none" strike="noStrike" kern="120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1800" b="0" i="0" u="none" strike="noStrike" kern="1200" cap="none" spc="-60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+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1195705" marR="0" lvl="0" indent="0" algn="l" defTabSz="9144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2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sum </a:t>
            </a:r>
            <a:r>
              <a:rPr kumimoji="0" lang="en-GB" sz="1800" b="0" i="0" u="none" strike="noStrike" kern="1200" cap="none" spc="-17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between </a:t>
            </a:r>
            <a:r>
              <a:rPr kumimoji="0" lang="en-GB" sz="1800" b="0" i="0" u="none" strike="noStrike" kern="1200" cap="none" spc="-15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range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[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2,</a:t>
            </a:r>
            <a:r>
              <a:rPr kumimoji="0" lang="en-GB" sz="1800" b="1" i="0" u="none" strike="noStrike" kern="1200" cap="none" spc="10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1800" b="1" i="0" u="none" strike="noStrike" kern="120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3E50C3FB-ACF2-4B94-A13B-C1043C7CC872}"/>
              </a:ext>
            </a:extLst>
          </p:cNvPr>
          <p:cNvSpPr txBox="1"/>
          <p:nvPr/>
        </p:nvSpPr>
        <p:spPr>
          <a:xfrm>
            <a:off x="7076552" y="2926100"/>
            <a:ext cx="6677128" cy="1249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62255" lvl="0" indent="0" algn="l" defTabSz="914400" rtl="0" eaLnBrk="1" fontAlgn="auto" latinLnBrk="0" hangingPunct="1">
              <a:lnSpc>
                <a:spcPct val="1975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-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A[</a:t>
            </a:r>
            <a:r>
              <a:rPr kumimoji="0" lang="en-GB" sz="1800" b="0" i="0" u="none" strike="noStrike" kern="0" cap="none" spc="-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  <a:r>
              <a:rPr kumimoji="0" lang="en-GB" sz="1800" b="0" i="0" u="none" strike="noStrike" kern="0" cap="none" spc="-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 </a:t>
            </a:r>
            <a:r>
              <a:rPr kumimoji="0" lang="en-GB" sz="1800" b="0" i="0" u="none" strike="noStrike" kern="0" cap="none" spc="-60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=</a:t>
            </a:r>
            <a:r>
              <a:rPr kumimoji="0" lang="en-GB" sz="1800" b="0" i="0" u="none" strike="noStrike" kern="0" cap="none" spc="-13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1800" b="0" i="0" u="none" strike="noStrike" kern="0" cap="none" spc="-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A[</a:t>
            </a:r>
            <a:r>
              <a:rPr kumimoji="0" lang="en-GB" sz="1800" b="0" i="0" u="none" strike="noStrike" kern="0" cap="none" spc="-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lang="en-GB" sz="1800" b="0" i="0" u="none" strike="noStrike" kern="0" cap="none" spc="-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 </a:t>
            </a:r>
            <a:r>
              <a:rPr kumimoji="0" lang="en-GB" sz="1800" b="0" i="0" u="none" strike="noStrike" kern="0" cap="none" spc="-60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+</a:t>
            </a:r>
            <a:r>
              <a:rPr kumimoji="0" lang="en-GB" sz="1800" b="0" i="0" u="none" strike="noStrike" kern="0" cap="none" spc="-13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1800" b="0" i="0" u="none" strike="noStrike" kern="0" cap="none" spc="-2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sum </a:t>
            </a:r>
            <a:r>
              <a:rPr kumimoji="0" lang="en-GB" sz="1800" b="0" i="0" u="none" strike="noStrike" kern="0" cap="none" spc="-17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between </a:t>
            </a:r>
            <a:r>
              <a:rPr kumimoji="0" lang="en-GB" sz="1800" b="0" i="0" u="none" strike="noStrike" kern="0" cap="none" spc="-15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range </a:t>
            </a:r>
            <a:r>
              <a:rPr kumimoji="0" lang="en-GB" sz="1800" b="0" i="0" u="none" strike="noStrike" kern="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[</a:t>
            </a:r>
            <a:r>
              <a:rPr kumimoji="0" lang="en-GB" sz="1800" b="1" i="0" u="none" strike="noStrike" kern="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2, </a:t>
            </a:r>
            <a:r>
              <a:rPr kumimoji="0" lang="en-GB" sz="1800" b="1" i="0" u="none" strike="noStrike" kern="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  <a:r>
              <a:rPr kumimoji="0" lang="en-GB" sz="1800" b="0" i="0" u="none" strike="noStrike" kern="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</a:t>
            </a:r>
          </a:p>
          <a:p>
            <a:pPr marL="12700" marR="262255" lvl="0" indent="0" algn="l" defTabSz="914400" rtl="0" eaLnBrk="1" fontAlgn="auto" latinLnBrk="0" hangingPunct="1">
              <a:lnSpc>
                <a:spcPct val="1975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 </a:t>
            </a:r>
            <a:r>
              <a:rPr kumimoji="0" lang="en-GB" sz="1800" b="0" i="0" u="none" strike="noStrike" kern="0" cap="none" spc="-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A[</a:t>
            </a:r>
            <a:r>
              <a:rPr kumimoji="0" lang="en-GB" sz="1800" b="0" i="0" u="none" strike="noStrike" kern="0" cap="none" spc="-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  <a:r>
              <a:rPr kumimoji="0" lang="en-GB" sz="1800" b="0" i="0" u="none" strike="noStrike" kern="0" cap="none" spc="-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 </a:t>
            </a:r>
            <a:r>
              <a:rPr kumimoji="0" lang="en-GB" sz="1800" b="0" i="0" u="none" strike="noStrike" kern="0" cap="none" spc="-21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- </a:t>
            </a:r>
            <a:r>
              <a:rPr kumimoji="0" lang="en-GB" sz="1800" b="0" i="0" u="none" strike="noStrike" kern="0" cap="none" spc="-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A[</a:t>
            </a:r>
            <a:r>
              <a:rPr kumimoji="0" lang="en-GB" sz="1800" b="0" i="0" u="none" strike="noStrike" kern="0" cap="none" spc="-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lang="en-GB" sz="1800" b="0" i="0" u="none" strike="noStrike" kern="0" cap="none" spc="-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 </a:t>
            </a:r>
            <a:r>
              <a:rPr kumimoji="0" lang="en-GB" sz="1800" b="0" i="0" u="none" strike="noStrike" kern="0" cap="none" spc="-60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=</a:t>
            </a:r>
            <a:r>
              <a:rPr kumimoji="0" lang="en-GB" sz="1800" b="0" i="0" u="none" strike="noStrike" kern="0" cap="none" spc="-13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1800" b="0" i="0" u="none" strike="noStrike" kern="0" cap="none" spc="-2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sum </a:t>
            </a:r>
            <a:r>
              <a:rPr kumimoji="0" lang="en-GB" sz="1800" b="0" i="0" u="none" strike="noStrike" kern="0" cap="none" spc="-17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between </a:t>
            </a:r>
            <a:r>
              <a:rPr kumimoji="0" lang="en-GB" sz="1800" b="0" i="0" u="none" strike="noStrike" kern="0" cap="none" spc="-15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range </a:t>
            </a:r>
            <a:r>
              <a:rPr kumimoji="0" lang="en-GB" sz="1800" b="0" i="0" u="none" strike="noStrike" kern="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[</a:t>
            </a:r>
            <a:r>
              <a:rPr kumimoji="0" lang="en-GB" sz="1800" b="1" i="0" u="none" strike="noStrike" kern="0" cap="none" spc="-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2,</a:t>
            </a:r>
            <a:r>
              <a:rPr kumimoji="0" lang="en-GB" sz="1800" b="1" i="0" u="none" strike="noStrike" kern="0" cap="none" spc="6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1800" b="1" i="0" u="none" strike="noStrike" kern="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  <a:r>
              <a:rPr kumimoji="0" lang="en-GB" sz="1800" b="0" i="0" u="none" strike="noStrike" kern="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18912DB5-59DA-4C29-A6A4-A53E3546DA66}"/>
              </a:ext>
            </a:extLst>
          </p:cNvPr>
          <p:cNvSpPr txBox="1"/>
          <p:nvPr/>
        </p:nvSpPr>
        <p:spPr>
          <a:xfrm>
            <a:off x="7076552" y="4375057"/>
            <a:ext cx="6938386" cy="1518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62255" lvl="0" indent="0" algn="l" defTabSz="914400" rtl="0" eaLnBrk="1" fontAlgn="auto" latinLnBrk="0" hangingPunct="1">
              <a:lnSpc>
                <a:spcPct val="168300"/>
              </a:lnSpc>
              <a:spcBef>
                <a:spcPts val="795"/>
              </a:spcBef>
              <a:spcAft>
                <a:spcPts val="0"/>
              </a:spcAft>
              <a:buClrTx/>
              <a:buSzTx/>
              <a:buFontTx/>
              <a:buNone/>
              <a:tabLst>
                <a:tab pos="2710180" algn="l"/>
              </a:tabLst>
              <a:defRPr/>
            </a:pPr>
            <a:r>
              <a:rPr kumimoji="0" lang="en-GB" sz="1800" b="0" i="0" u="none" strike="noStrike" kern="1200" cap="none" spc="-2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sum </a:t>
            </a:r>
            <a:r>
              <a:rPr kumimoji="0" lang="en-GB" sz="1800" b="0" i="0" u="none" strike="noStrike" kern="1200" cap="none" spc="-17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between </a:t>
            </a:r>
            <a:r>
              <a:rPr kumimoji="0" lang="en-GB" sz="1800" b="0" i="0" u="none" strike="noStrike" kern="1200" cap="none" spc="-15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range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[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2, </a:t>
            </a:r>
            <a:r>
              <a:rPr kumimoji="0" lang="en-GB" sz="1800" b="1" i="0" u="none" strike="noStrike" kern="120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 </a:t>
            </a:r>
            <a:r>
              <a:rPr kumimoji="0" lang="en-GB" sz="1800" b="0" i="0" u="none" strike="noStrike" kern="1200" cap="none" spc="-60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=</a:t>
            </a:r>
            <a:r>
              <a:rPr kumimoji="0" lang="en-GB" sz="1800" b="0" i="0" u="none" strike="noStrike" kern="1200" cap="none" spc="-13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1800" b="0" i="0" u="none" strike="noStrike" kern="1200" cap="none" spc="-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A[</a:t>
            </a:r>
            <a:r>
              <a:rPr kumimoji="0" lang="en-GB" sz="1800" b="0" i="0" u="none" strike="noStrike" kern="1200" cap="none" spc="-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  <a:r>
              <a:rPr kumimoji="0" lang="en-GB" sz="1800" b="0" i="0" u="none" strike="noStrike" kern="1200" cap="none" spc="-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 </a:t>
            </a:r>
            <a:r>
              <a:rPr kumimoji="0" lang="en-GB" sz="1800" b="0" i="0" u="none" strike="noStrike" kern="1200" cap="none" spc="-21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- </a:t>
            </a:r>
            <a:r>
              <a:rPr kumimoji="0" lang="en-GB" sz="1800" b="0" i="0" u="none" strike="noStrike" kern="1200" cap="none" spc="-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A[</a:t>
            </a:r>
            <a:r>
              <a:rPr kumimoji="0" lang="en-GB" sz="1800" b="0" i="0" u="none" strike="noStrike" kern="1200" cap="none" spc="-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lang="en-GB" sz="1800" b="0" i="0" u="none" strike="noStrike" kern="1200" cap="none" spc="-5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</a:t>
            </a:r>
          </a:p>
          <a:p>
            <a:pPr marL="12700" marR="262255" lvl="0" indent="0" algn="l" defTabSz="914400" rtl="0" eaLnBrk="1" fontAlgn="auto" latinLnBrk="0" hangingPunct="1">
              <a:lnSpc>
                <a:spcPct val="168300"/>
              </a:lnSpc>
              <a:spcBef>
                <a:spcPts val="795"/>
              </a:spcBef>
              <a:spcAft>
                <a:spcPts val="0"/>
              </a:spcAft>
              <a:buClrTx/>
              <a:buSzTx/>
              <a:buFontTx/>
              <a:buNone/>
              <a:tabLst>
                <a:tab pos="2710180" algn="l"/>
              </a:tabLst>
              <a:defRPr/>
            </a:pPr>
            <a:r>
              <a:rPr kumimoji="0" lang="en-GB" sz="1800" b="0" i="0" u="none" strike="noStrike" kern="1200" cap="none" spc="-2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sum </a:t>
            </a:r>
            <a:r>
              <a:rPr kumimoji="0" lang="en-GB" sz="1800" b="0" i="0" u="none" strike="noStrike" kern="1200" cap="none" spc="-17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between </a:t>
            </a:r>
            <a:r>
              <a:rPr kumimoji="0" lang="en-GB" sz="1800" b="0" i="0" u="none" strike="noStrike" kern="1200" cap="none" spc="-15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range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[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2,</a:t>
            </a:r>
            <a:r>
              <a:rPr kumimoji="0" lang="en-GB" sz="1800" b="1" i="0" u="none" strike="noStrike" kern="1200" cap="none" spc="15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1800" b="1" i="0" u="none" strike="noStrike" kern="120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</a:t>
            </a:r>
            <a:r>
              <a:rPr kumimoji="0" lang="en-GB" sz="1800" b="0" i="0" u="none" strike="noStrike" kern="1200" cap="none" spc="-114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1800" b="0" i="0" u="none" strike="noStrike" kern="1200" cap="none" spc="-60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=	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5 -</a:t>
            </a:r>
            <a:r>
              <a:rPr kumimoji="0" lang="en-GB" sz="1800" b="1" i="0" u="none" strike="noStrike" kern="1200" cap="none" spc="-2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9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10180" algn="l"/>
              </a:tabLst>
              <a:defRPr/>
            </a:pPr>
            <a:r>
              <a:rPr kumimoji="0" lang="en-GB" sz="1800" b="0" i="0" u="none" strike="noStrike" kern="1200" cap="none" spc="-21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sum </a:t>
            </a:r>
            <a:r>
              <a:rPr kumimoji="0" lang="en-GB" sz="1800" b="0" i="0" u="none" strike="noStrike" kern="1200" cap="none" spc="-17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between </a:t>
            </a:r>
            <a:r>
              <a:rPr kumimoji="0" lang="en-GB" sz="1800" b="0" i="0" u="none" strike="noStrike" kern="1200" cap="none" spc="-15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range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[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2,</a:t>
            </a:r>
            <a:r>
              <a:rPr kumimoji="0" lang="en-GB" sz="1800" b="1" i="0" u="none" strike="noStrike" kern="1200" cap="none" spc="15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1800" b="1" i="0" u="none" strike="noStrike" kern="120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</a:t>
            </a:r>
            <a:r>
              <a:rPr kumimoji="0" lang="en-GB" sz="1800" b="0" i="0" u="none" strike="noStrike" kern="1200" cap="none" spc="-114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1800" b="0" i="0" u="none" strike="noStrike" kern="1200" cap="none" spc="-600" normalizeH="0" baseline="0" noProof="0" dirty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=	</a:t>
            </a:r>
            <a:r>
              <a:rPr kumimoji="0" lang="en-GB" sz="1800" b="0" i="0" u="none" strike="noStrike" kern="1200" cap="none" spc="-21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-</a:t>
            </a:r>
            <a:r>
              <a:rPr kumimoji="0" lang="en-GB" sz="1800" b="0" i="0" u="none" strike="noStrike" kern="1200" cap="none" spc="-14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23220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2" y="1430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>
                <a:solidFill>
                  <a:schemeClr val="accent1"/>
                </a:solidFill>
                <a:latin typeface="Calibri" panose="020F0502020204030204" pitchFamily="34" charset="0"/>
              </a:rPr>
              <a:t>Prefix sum 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lvl="3" algn="l" rtl="0" fontAlgn="base">
              <a:spcBef>
                <a:spcPts val="0"/>
              </a:spcBef>
            </a:pPr>
            <a:endParaRPr lang="en-GB" dirty="0">
              <a:latin typeface="Lucida Sans Unicode"/>
              <a:cs typeface="Lucida Sans Unicode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23" name="صورة 22">
            <a:extLst>
              <a:ext uri="{FF2B5EF4-FFF2-40B4-BE49-F238E27FC236}">
                <a16:creationId xmlns:a16="http://schemas.microsoft.com/office/drawing/2014/main" id="{E96383F0-4CF2-4023-A6AC-8B993389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355" y="1085823"/>
            <a:ext cx="3657917" cy="493819"/>
          </a:xfrm>
          <a:prstGeom prst="rect">
            <a:avLst/>
          </a:prstGeom>
        </p:spPr>
      </p:pic>
      <p:grpSp>
        <p:nvGrpSpPr>
          <p:cNvPr id="16" name="object 3">
            <a:extLst>
              <a:ext uri="{FF2B5EF4-FFF2-40B4-BE49-F238E27FC236}">
                <a16:creationId xmlns:a16="http://schemas.microsoft.com/office/drawing/2014/main" id="{4090CE13-7522-4055-870A-3B1BDA08C75E}"/>
              </a:ext>
            </a:extLst>
          </p:cNvPr>
          <p:cNvGrpSpPr/>
          <p:nvPr/>
        </p:nvGrpSpPr>
        <p:grpSpPr>
          <a:xfrm>
            <a:off x="1782765" y="1592262"/>
            <a:ext cx="3822065" cy="466725"/>
            <a:chOff x="3515740" y="1156208"/>
            <a:chExt cx="3822065" cy="466725"/>
          </a:xfrm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AB18AB3E-A631-4AEA-988B-DE9986FEB010}"/>
                </a:ext>
              </a:extLst>
            </p:cNvPr>
            <p:cNvSpPr/>
            <p:nvPr/>
          </p:nvSpPr>
          <p:spPr>
            <a:xfrm>
              <a:off x="3528440" y="1168933"/>
              <a:ext cx="3796665" cy="428625"/>
            </a:xfrm>
            <a:custGeom>
              <a:avLst/>
              <a:gdLst/>
              <a:ahLst/>
              <a:cxnLst/>
              <a:rect l="l" t="t" r="r" b="b"/>
              <a:pathLst>
                <a:path w="3796665" h="428625">
                  <a:moveTo>
                    <a:pt x="1084567" y="0"/>
                  </a:moveTo>
                  <a:lnTo>
                    <a:pt x="542290" y="0"/>
                  </a:lnTo>
                  <a:lnTo>
                    <a:pt x="0" y="0"/>
                  </a:lnTo>
                  <a:lnTo>
                    <a:pt x="0" y="384022"/>
                  </a:lnTo>
                  <a:lnTo>
                    <a:pt x="0" y="428345"/>
                  </a:lnTo>
                  <a:lnTo>
                    <a:pt x="542290" y="428345"/>
                  </a:lnTo>
                  <a:lnTo>
                    <a:pt x="1084567" y="428345"/>
                  </a:lnTo>
                  <a:lnTo>
                    <a:pt x="1084567" y="0"/>
                  </a:lnTo>
                  <a:close/>
                </a:path>
                <a:path w="3796665" h="428625">
                  <a:moveTo>
                    <a:pt x="1626870" y="0"/>
                  </a:moveTo>
                  <a:lnTo>
                    <a:pt x="1084580" y="0"/>
                  </a:lnTo>
                  <a:lnTo>
                    <a:pt x="1084580" y="428345"/>
                  </a:lnTo>
                  <a:lnTo>
                    <a:pt x="1626870" y="428345"/>
                  </a:lnTo>
                  <a:lnTo>
                    <a:pt x="1626870" y="0"/>
                  </a:lnTo>
                  <a:close/>
                </a:path>
                <a:path w="3796665" h="428625">
                  <a:moveTo>
                    <a:pt x="3796157" y="0"/>
                  </a:moveTo>
                  <a:lnTo>
                    <a:pt x="3253867" y="0"/>
                  </a:lnTo>
                  <a:lnTo>
                    <a:pt x="2711577" y="0"/>
                  </a:lnTo>
                  <a:lnTo>
                    <a:pt x="2169287" y="0"/>
                  </a:lnTo>
                  <a:lnTo>
                    <a:pt x="1626997" y="0"/>
                  </a:lnTo>
                  <a:lnTo>
                    <a:pt x="1626997" y="428345"/>
                  </a:lnTo>
                  <a:lnTo>
                    <a:pt x="2169287" y="428345"/>
                  </a:lnTo>
                  <a:lnTo>
                    <a:pt x="2711577" y="428345"/>
                  </a:lnTo>
                  <a:lnTo>
                    <a:pt x="3253867" y="428345"/>
                  </a:lnTo>
                  <a:lnTo>
                    <a:pt x="3796157" y="428345"/>
                  </a:lnTo>
                  <a:lnTo>
                    <a:pt x="3796157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397EAFC4-9664-4EB0-A1F7-9C3A06C4F465}"/>
                </a:ext>
              </a:extLst>
            </p:cNvPr>
            <p:cNvSpPr/>
            <p:nvPr/>
          </p:nvSpPr>
          <p:spPr>
            <a:xfrm>
              <a:off x="3522090" y="1162558"/>
              <a:ext cx="3809365" cy="454025"/>
            </a:xfrm>
            <a:custGeom>
              <a:avLst/>
              <a:gdLst/>
              <a:ahLst/>
              <a:cxnLst/>
              <a:rect l="l" t="t" r="r" b="b"/>
              <a:pathLst>
                <a:path w="3809365" h="454025">
                  <a:moveTo>
                    <a:pt x="548639" y="0"/>
                  </a:moveTo>
                  <a:lnTo>
                    <a:pt x="548639" y="453770"/>
                  </a:lnTo>
                </a:path>
                <a:path w="3809365" h="454025">
                  <a:moveTo>
                    <a:pt x="1090930" y="0"/>
                  </a:moveTo>
                  <a:lnTo>
                    <a:pt x="1090930" y="453770"/>
                  </a:lnTo>
                </a:path>
                <a:path w="3809365" h="454025">
                  <a:moveTo>
                    <a:pt x="1633347" y="0"/>
                  </a:moveTo>
                  <a:lnTo>
                    <a:pt x="1633347" y="453770"/>
                  </a:lnTo>
                </a:path>
                <a:path w="3809365" h="454025">
                  <a:moveTo>
                    <a:pt x="2175637" y="0"/>
                  </a:moveTo>
                  <a:lnTo>
                    <a:pt x="2175637" y="453770"/>
                  </a:lnTo>
                </a:path>
                <a:path w="3809365" h="454025">
                  <a:moveTo>
                    <a:pt x="2717927" y="0"/>
                  </a:moveTo>
                  <a:lnTo>
                    <a:pt x="2717927" y="453770"/>
                  </a:lnTo>
                </a:path>
                <a:path w="3809365" h="454025">
                  <a:moveTo>
                    <a:pt x="3260216" y="0"/>
                  </a:moveTo>
                  <a:lnTo>
                    <a:pt x="3260216" y="453770"/>
                  </a:lnTo>
                </a:path>
                <a:path w="3809365" h="454025">
                  <a:moveTo>
                    <a:pt x="6350" y="390397"/>
                  </a:moveTo>
                  <a:lnTo>
                    <a:pt x="6350" y="453770"/>
                  </a:lnTo>
                </a:path>
                <a:path w="3809365" h="454025">
                  <a:moveTo>
                    <a:pt x="6350" y="0"/>
                  </a:moveTo>
                  <a:lnTo>
                    <a:pt x="6350" y="390397"/>
                  </a:lnTo>
                </a:path>
                <a:path w="3809365" h="454025">
                  <a:moveTo>
                    <a:pt x="3802507" y="0"/>
                  </a:moveTo>
                  <a:lnTo>
                    <a:pt x="3802507" y="453770"/>
                  </a:lnTo>
                </a:path>
                <a:path w="3809365" h="454025">
                  <a:moveTo>
                    <a:pt x="0" y="6350"/>
                  </a:moveTo>
                  <a:lnTo>
                    <a:pt x="3808857" y="63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F0959319-02B2-42FF-B661-DF0CEAB2D679}"/>
                </a:ext>
              </a:extLst>
            </p:cNvPr>
            <p:cNvSpPr/>
            <p:nvPr/>
          </p:nvSpPr>
          <p:spPr>
            <a:xfrm>
              <a:off x="3525075" y="1578229"/>
              <a:ext cx="3806190" cy="38100"/>
            </a:xfrm>
            <a:custGeom>
              <a:avLst/>
              <a:gdLst/>
              <a:ahLst/>
              <a:cxnLst/>
              <a:rect l="l" t="t" r="r" b="b"/>
              <a:pathLst>
                <a:path w="3806190" h="38100">
                  <a:moveTo>
                    <a:pt x="0" y="0"/>
                  </a:moveTo>
                  <a:lnTo>
                    <a:pt x="0" y="38100"/>
                  </a:lnTo>
                </a:path>
                <a:path w="3806190" h="38100">
                  <a:moveTo>
                    <a:pt x="54546" y="19050"/>
                  </a:moveTo>
                  <a:lnTo>
                    <a:pt x="3805872" y="19050"/>
                  </a:lnTo>
                </a:path>
              </a:pathLst>
            </a:custGeom>
            <a:ln w="596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" name="object 7">
            <a:extLst>
              <a:ext uri="{FF2B5EF4-FFF2-40B4-BE49-F238E27FC236}">
                <a16:creationId xmlns:a16="http://schemas.microsoft.com/office/drawing/2014/main" id="{732B2F06-887E-4CC1-AB43-308BC88D745B}"/>
              </a:ext>
            </a:extLst>
          </p:cNvPr>
          <p:cNvSpPr txBox="1"/>
          <p:nvPr/>
        </p:nvSpPr>
        <p:spPr>
          <a:xfrm>
            <a:off x="1979870" y="1622995"/>
            <a:ext cx="630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01015" algn="l"/>
              </a:tabLst>
            </a:pPr>
            <a:r>
              <a:rPr b="1" dirty="0">
                <a:solidFill>
                  <a:srgbClr val="FFFFFF"/>
                </a:solidFill>
                <a:cs typeface="Calibri"/>
              </a:rPr>
              <a:t>6	3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DAC11CE3-31F6-40E3-BA3E-BCB7F72ADA64}"/>
              </a:ext>
            </a:extLst>
          </p:cNvPr>
          <p:cNvSpPr txBox="1"/>
          <p:nvPr/>
        </p:nvSpPr>
        <p:spPr>
          <a:xfrm>
            <a:off x="5180651" y="1622995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cs typeface="Calibri"/>
              </a:rPr>
              <a:t>-5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A75CA51D-1927-49A4-AE8B-9C85219A112D}"/>
              </a:ext>
            </a:extLst>
          </p:cNvPr>
          <p:cNvSpPr txBox="1"/>
          <p:nvPr/>
        </p:nvSpPr>
        <p:spPr>
          <a:xfrm>
            <a:off x="1029275" y="3387533"/>
            <a:ext cx="561975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spcBef>
                <a:spcPts val="100"/>
              </a:spcBef>
            </a:pPr>
            <a:r>
              <a:rPr spc="-35" dirty="0">
                <a:solidFill>
                  <a:prstClr val="black"/>
                </a:solidFill>
                <a:latin typeface="Lucida Sans Unicode"/>
                <a:cs typeface="Lucida Sans Unicode"/>
              </a:rPr>
              <a:t>i</a:t>
            </a:r>
            <a:r>
              <a:rPr spc="-235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pc="-600" dirty="0">
                <a:solidFill>
                  <a:prstClr val="black"/>
                </a:solidFill>
                <a:latin typeface="Lucida Sans Unicode"/>
                <a:cs typeface="Lucida Sans Unicode"/>
              </a:rPr>
              <a:t>=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R="43815">
              <a:spcBef>
                <a:spcPts val="1635"/>
              </a:spcBef>
            </a:pPr>
            <a:r>
              <a:rPr spc="-90" dirty="0">
                <a:solidFill>
                  <a:prstClr val="black"/>
                </a:solidFill>
                <a:latin typeface="Lucida Sans Unicode"/>
                <a:cs typeface="Lucida Sans Unicode"/>
              </a:rPr>
              <a:t>A[ </a:t>
            </a:r>
            <a:r>
              <a:rPr spc="-2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r>
              <a:rPr spc="-280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pc="-600" dirty="0">
                <a:solidFill>
                  <a:prstClr val="black"/>
                </a:solidFill>
                <a:latin typeface="Lucida Sans Unicode"/>
                <a:cs typeface="Lucida Sans Unicode"/>
              </a:rPr>
              <a:t>=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4A40D740-D04C-49DA-B44F-A2099F10E0D5}"/>
              </a:ext>
            </a:extLst>
          </p:cNvPr>
          <p:cNvSpPr txBox="1"/>
          <p:nvPr/>
        </p:nvSpPr>
        <p:spPr>
          <a:xfrm>
            <a:off x="1969583" y="340277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0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9FB27A39-4933-48DE-9EE4-E0D09EF0F1C0}"/>
              </a:ext>
            </a:extLst>
          </p:cNvPr>
          <p:cNvSpPr txBox="1"/>
          <p:nvPr/>
        </p:nvSpPr>
        <p:spPr>
          <a:xfrm>
            <a:off x="3089798" y="340277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2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0C57BCDD-D5A6-49E1-A861-B74260859897}"/>
              </a:ext>
            </a:extLst>
          </p:cNvPr>
          <p:cNvSpPr txBox="1"/>
          <p:nvPr/>
        </p:nvSpPr>
        <p:spPr>
          <a:xfrm>
            <a:off x="3625673" y="340277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3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B9EDDC0D-78B7-4EC6-9AE6-6B35B3AA25C8}"/>
              </a:ext>
            </a:extLst>
          </p:cNvPr>
          <p:cNvSpPr txBox="1"/>
          <p:nvPr/>
        </p:nvSpPr>
        <p:spPr>
          <a:xfrm>
            <a:off x="4211613" y="3402774"/>
            <a:ext cx="624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94665" algn="l"/>
              </a:tabLst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4	5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31" name="object 15">
            <a:extLst>
              <a:ext uri="{FF2B5EF4-FFF2-40B4-BE49-F238E27FC236}">
                <a16:creationId xmlns:a16="http://schemas.microsoft.com/office/drawing/2014/main" id="{D77F0602-3FCF-4DAF-B685-F47C67B86923}"/>
              </a:ext>
            </a:extLst>
          </p:cNvPr>
          <p:cNvGraphicFramePr>
            <a:graphicFrameLocks noGrp="1"/>
          </p:cNvGraphicFramePr>
          <p:nvPr/>
        </p:nvGraphicFramePr>
        <p:xfrm>
          <a:off x="1789115" y="3800919"/>
          <a:ext cx="3796026" cy="428371"/>
        </p:xfrm>
        <a:graphic>
          <a:graphicData uri="http://schemas.openxmlformats.org/drawingml/2006/table">
            <a:tbl>
              <a:tblPr firstRow="1" bandRow="1"/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371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968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object 30">
            <a:extLst>
              <a:ext uri="{FF2B5EF4-FFF2-40B4-BE49-F238E27FC236}">
                <a16:creationId xmlns:a16="http://schemas.microsoft.com/office/drawing/2014/main" id="{18D662A2-581C-4714-A3F2-6248E6AED0DD}"/>
              </a:ext>
            </a:extLst>
          </p:cNvPr>
          <p:cNvSpPr txBox="1"/>
          <p:nvPr/>
        </p:nvSpPr>
        <p:spPr>
          <a:xfrm>
            <a:off x="4931762" y="3385900"/>
            <a:ext cx="4330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spcBef>
                <a:spcPts val="160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6</a:t>
            </a:r>
            <a:endParaRPr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1E33D129-9BD2-45AE-A716-2B28CC22AA9E}"/>
              </a:ext>
            </a:extLst>
          </p:cNvPr>
          <p:cNvSpPr txBox="1"/>
          <p:nvPr/>
        </p:nvSpPr>
        <p:spPr>
          <a:xfrm>
            <a:off x="2332189" y="3389905"/>
            <a:ext cx="423545" cy="309699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84455">
              <a:spcBef>
                <a:spcPts val="16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1</a:t>
            </a:r>
            <a:endParaRPr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961DC2E5-16B1-46E3-AD7C-17F999B644F8}"/>
              </a:ext>
            </a:extLst>
          </p:cNvPr>
          <p:cNvSpPr txBox="1"/>
          <p:nvPr/>
        </p:nvSpPr>
        <p:spPr>
          <a:xfrm>
            <a:off x="3064703" y="1622995"/>
            <a:ext cx="1715135" cy="697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54355" algn="l"/>
                <a:tab pos="1097280" algn="l"/>
                <a:tab pos="1586230" algn="l"/>
              </a:tabLst>
            </a:pPr>
            <a:r>
              <a:rPr b="1" dirty="0">
                <a:solidFill>
                  <a:srgbClr val="FFFFFF"/>
                </a:solidFill>
                <a:cs typeface="Calibri"/>
              </a:rPr>
              <a:t>-2	4	-1	0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30"/>
              </a:spcBef>
            </a:pPr>
            <a:endParaRPr sz="2650" dirty="0">
              <a:solidFill>
                <a:prstClr val="black"/>
              </a:solidFill>
              <a:cs typeface="Calibri"/>
            </a:endParaRPr>
          </a:p>
        </p:txBody>
      </p:sp>
      <p:graphicFrame>
        <p:nvGraphicFramePr>
          <p:cNvPr id="42" name="جدول 41">
            <a:extLst>
              <a:ext uri="{FF2B5EF4-FFF2-40B4-BE49-F238E27FC236}">
                <a16:creationId xmlns:a16="http://schemas.microsoft.com/office/drawing/2014/main" id="{7A6A5428-6AE4-4737-95D2-830854BED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5906"/>
              </p:ext>
            </p:extLst>
          </p:nvPr>
        </p:nvGraphicFramePr>
        <p:xfrm>
          <a:off x="1789115" y="2088265"/>
          <a:ext cx="3761103" cy="832612"/>
        </p:xfrm>
        <a:graphic>
          <a:graphicData uri="http://schemas.openxmlformats.org/drawingml/2006/table">
            <a:tbl>
              <a:tblPr firstRow="1" bandRow="1"/>
              <a:tblGrid>
                <a:gridCol w="1092835">
                  <a:extLst>
                    <a:ext uri="{9D8B030D-6E8A-4147-A177-3AD203B41FA5}">
                      <a16:colId xmlns:a16="http://schemas.microsoft.com/office/drawing/2014/main" val="1595111587"/>
                    </a:ext>
                  </a:extLst>
                </a:gridCol>
                <a:gridCol w="2668268">
                  <a:extLst>
                    <a:ext uri="{9D8B030D-6E8A-4147-A177-3AD203B41FA5}">
                      <a16:colId xmlns:a16="http://schemas.microsoft.com/office/drawing/2014/main" val="1114122630"/>
                    </a:ext>
                  </a:extLst>
                </a:gridCol>
              </a:tblGrid>
              <a:tr h="832612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38100">
                      <a:solidFill>
                        <a:srgbClr val="FFC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174625" algn="ctr"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r>
                        <a:rPr sz="1800" spc="-100" dirty="0">
                          <a:latin typeface="Lucida Sans Unicode"/>
                          <a:cs typeface="Lucida Sans Unicode"/>
                        </a:rPr>
                        <a:t>A[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100" dirty="0"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1800" spc="-1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800" spc="-15" dirty="0">
                          <a:latin typeface="Lucida Sans Unicode"/>
                          <a:cs typeface="Lucida Sans Unicode"/>
                        </a:rPr>
                        <a:t>]</a:t>
                      </a:r>
                      <a:endParaRPr sz="18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291465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>
                      <a:solidFill>
                        <a:srgbClr val="FFC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79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3430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2" y="1430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>
                <a:solidFill>
                  <a:schemeClr val="accent1"/>
                </a:solidFill>
                <a:latin typeface="Calibri" panose="020F0502020204030204" pitchFamily="34" charset="0"/>
              </a:rPr>
              <a:t>Prefix sum 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lvl="3" algn="l" rtl="0" fontAlgn="base">
              <a:spcBef>
                <a:spcPts val="0"/>
              </a:spcBef>
            </a:pPr>
            <a:endParaRPr lang="en-GB" dirty="0">
              <a:latin typeface="Lucida Sans Unicode"/>
              <a:cs typeface="Lucida Sans Unicode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23" name="صورة 22">
            <a:extLst>
              <a:ext uri="{FF2B5EF4-FFF2-40B4-BE49-F238E27FC236}">
                <a16:creationId xmlns:a16="http://schemas.microsoft.com/office/drawing/2014/main" id="{E96383F0-4CF2-4023-A6AC-8B993389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355" y="1085823"/>
            <a:ext cx="3657917" cy="493819"/>
          </a:xfrm>
          <a:prstGeom prst="rect">
            <a:avLst/>
          </a:prstGeom>
        </p:spPr>
      </p:pic>
      <p:grpSp>
        <p:nvGrpSpPr>
          <p:cNvPr id="16" name="object 3">
            <a:extLst>
              <a:ext uri="{FF2B5EF4-FFF2-40B4-BE49-F238E27FC236}">
                <a16:creationId xmlns:a16="http://schemas.microsoft.com/office/drawing/2014/main" id="{4090CE13-7522-4055-870A-3B1BDA08C75E}"/>
              </a:ext>
            </a:extLst>
          </p:cNvPr>
          <p:cNvGrpSpPr/>
          <p:nvPr/>
        </p:nvGrpSpPr>
        <p:grpSpPr>
          <a:xfrm>
            <a:off x="1782765" y="1592262"/>
            <a:ext cx="3822065" cy="466725"/>
            <a:chOff x="3515740" y="1156208"/>
            <a:chExt cx="3822065" cy="466725"/>
          </a:xfrm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AB18AB3E-A631-4AEA-988B-DE9986FEB010}"/>
                </a:ext>
              </a:extLst>
            </p:cNvPr>
            <p:cNvSpPr/>
            <p:nvPr/>
          </p:nvSpPr>
          <p:spPr>
            <a:xfrm>
              <a:off x="3528440" y="1168933"/>
              <a:ext cx="3796665" cy="428625"/>
            </a:xfrm>
            <a:custGeom>
              <a:avLst/>
              <a:gdLst/>
              <a:ahLst/>
              <a:cxnLst/>
              <a:rect l="l" t="t" r="r" b="b"/>
              <a:pathLst>
                <a:path w="3796665" h="428625">
                  <a:moveTo>
                    <a:pt x="1084567" y="0"/>
                  </a:moveTo>
                  <a:lnTo>
                    <a:pt x="542290" y="0"/>
                  </a:lnTo>
                  <a:lnTo>
                    <a:pt x="0" y="0"/>
                  </a:lnTo>
                  <a:lnTo>
                    <a:pt x="0" y="384022"/>
                  </a:lnTo>
                  <a:lnTo>
                    <a:pt x="0" y="428345"/>
                  </a:lnTo>
                  <a:lnTo>
                    <a:pt x="542290" y="428345"/>
                  </a:lnTo>
                  <a:lnTo>
                    <a:pt x="1084567" y="428345"/>
                  </a:lnTo>
                  <a:lnTo>
                    <a:pt x="1084567" y="0"/>
                  </a:lnTo>
                  <a:close/>
                </a:path>
                <a:path w="3796665" h="428625">
                  <a:moveTo>
                    <a:pt x="1626870" y="0"/>
                  </a:moveTo>
                  <a:lnTo>
                    <a:pt x="1084580" y="0"/>
                  </a:lnTo>
                  <a:lnTo>
                    <a:pt x="1084580" y="428345"/>
                  </a:lnTo>
                  <a:lnTo>
                    <a:pt x="1626870" y="428345"/>
                  </a:lnTo>
                  <a:lnTo>
                    <a:pt x="1626870" y="0"/>
                  </a:lnTo>
                  <a:close/>
                </a:path>
                <a:path w="3796665" h="428625">
                  <a:moveTo>
                    <a:pt x="3796157" y="0"/>
                  </a:moveTo>
                  <a:lnTo>
                    <a:pt x="3253867" y="0"/>
                  </a:lnTo>
                  <a:lnTo>
                    <a:pt x="2711577" y="0"/>
                  </a:lnTo>
                  <a:lnTo>
                    <a:pt x="2169287" y="0"/>
                  </a:lnTo>
                  <a:lnTo>
                    <a:pt x="1626997" y="0"/>
                  </a:lnTo>
                  <a:lnTo>
                    <a:pt x="1626997" y="428345"/>
                  </a:lnTo>
                  <a:lnTo>
                    <a:pt x="2169287" y="428345"/>
                  </a:lnTo>
                  <a:lnTo>
                    <a:pt x="2711577" y="428345"/>
                  </a:lnTo>
                  <a:lnTo>
                    <a:pt x="3253867" y="428345"/>
                  </a:lnTo>
                  <a:lnTo>
                    <a:pt x="3796157" y="428345"/>
                  </a:lnTo>
                  <a:lnTo>
                    <a:pt x="3796157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397EAFC4-9664-4EB0-A1F7-9C3A06C4F465}"/>
                </a:ext>
              </a:extLst>
            </p:cNvPr>
            <p:cNvSpPr/>
            <p:nvPr/>
          </p:nvSpPr>
          <p:spPr>
            <a:xfrm>
              <a:off x="3522090" y="1162558"/>
              <a:ext cx="3809365" cy="454025"/>
            </a:xfrm>
            <a:custGeom>
              <a:avLst/>
              <a:gdLst/>
              <a:ahLst/>
              <a:cxnLst/>
              <a:rect l="l" t="t" r="r" b="b"/>
              <a:pathLst>
                <a:path w="3809365" h="454025">
                  <a:moveTo>
                    <a:pt x="548639" y="0"/>
                  </a:moveTo>
                  <a:lnTo>
                    <a:pt x="548639" y="453770"/>
                  </a:lnTo>
                </a:path>
                <a:path w="3809365" h="454025">
                  <a:moveTo>
                    <a:pt x="1090930" y="0"/>
                  </a:moveTo>
                  <a:lnTo>
                    <a:pt x="1090930" y="453770"/>
                  </a:lnTo>
                </a:path>
                <a:path w="3809365" h="454025">
                  <a:moveTo>
                    <a:pt x="1633347" y="0"/>
                  </a:moveTo>
                  <a:lnTo>
                    <a:pt x="1633347" y="453770"/>
                  </a:lnTo>
                </a:path>
                <a:path w="3809365" h="454025">
                  <a:moveTo>
                    <a:pt x="2175637" y="0"/>
                  </a:moveTo>
                  <a:lnTo>
                    <a:pt x="2175637" y="453770"/>
                  </a:lnTo>
                </a:path>
                <a:path w="3809365" h="454025">
                  <a:moveTo>
                    <a:pt x="2717927" y="0"/>
                  </a:moveTo>
                  <a:lnTo>
                    <a:pt x="2717927" y="453770"/>
                  </a:lnTo>
                </a:path>
                <a:path w="3809365" h="454025">
                  <a:moveTo>
                    <a:pt x="3260216" y="0"/>
                  </a:moveTo>
                  <a:lnTo>
                    <a:pt x="3260216" y="453770"/>
                  </a:lnTo>
                </a:path>
                <a:path w="3809365" h="454025">
                  <a:moveTo>
                    <a:pt x="6350" y="390397"/>
                  </a:moveTo>
                  <a:lnTo>
                    <a:pt x="6350" y="453770"/>
                  </a:lnTo>
                </a:path>
                <a:path w="3809365" h="454025">
                  <a:moveTo>
                    <a:pt x="6350" y="0"/>
                  </a:moveTo>
                  <a:lnTo>
                    <a:pt x="6350" y="390397"/>
                  </a:lnTo>
                </a:path>
                <a:path w="3809365" h="454025">
                  <a:moveTo>
                    <a:pt x="3802507" y="0"/>
                  </a:moveTo>
                  <a:lnTo>
                    <a:pt x="3802507" y="453770"/>
                  </a:lnTo>
                </a:path>
                <a:path w="3809365" h="454025">
                  <a:moveTo>
                    <a:pt x="0" y="6350"/>
                  </a:moveTo>
                  <a:lnTo>
                    <a:pt x="3808857" y="63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F0959319-02B2-42FF-B661-DF0CEAB2D679}"/>
                </a:ext>
              </a:extLst>
            </p:cNvPr>
            <p:cNvSpPr/>
            <p:nvPr/>
          </p:nvSpPr>
          <p:spPr>
            <a:xfrm>
              <a:off x="3525075" y="1578229"/>
              <a:ext cx="3806190" cy="38100"/>
            </a:xfrm>
            <a:custGeom>
              <a:avLst/>
              <a:gdLst/>
              <a:ahLst/>
              <a:cxnLst/>
              <a:rect l="l" t="t" r="r" b="b"/>
              <a:pathLst>
                <a:path w="3806190" h="38100">
                  <a:moveTo>
                    <a:pt x="0" y="0"/>
                  </a:moveTo>
                  <a:lnTo>
                    <a:pt x="0" y="38100"/>
                  </a:lnTo>
                </a:path>
                <a:path w="3806190" h="38100">
                  <a:moveTo>
                    <a:pt x="54546" y="19050"/>
                  </a:moveTo>
                  <a:lnTo>
                    <a:pt x="3805872" y="19050"/>
                  </a:lnTo>
                </a:path>
              </a:pathLst>
            </a:custGeom>
            <a:ln w="596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" name="object 7">
            <a:extLst>
              <a:ext uri="{FF2B5EF4-FFF2-40B4-BE49-F238E27FC236}">
                <a16:creationId xmlns:a16="http://schemas.microsoft.com/office/drawing/2014/main" id="{732B2F06-887E-4CC1-AB43-308BC88D745B}"/>
              </a:ext>
            </a:extLst>
          </p:cNvPr>
          <p:cNvSpPr txBox="1"/>
          <p:nvPr/>
        </p:nvSpPr>
        <p:spPr>
          <a:xfrm>
            <a:off x="1979870" y="1622995"/>
            <a:ext cx="630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01015" algn="l"/>
              </a:tabLst>
            </a:pPr>
            <a:r>
              <a:rPr b="1" dirty="0">
                <a:solidFill>
                  <a:srgbClr val="FFFFFF"/>
                </a:solidFill>
                <a:cs typeface="Calibri"/>
              </a:rPr>
              <a:t>6	3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DAC11CE3-31F6-40E3-BA3E-BCB7F72ADA64}"/>
              </a:ext>
            </a:extLst>
          </p:cNvPr>
          <p:cNvSpPr txBox="1"/>
          <p:nvPr/>
        </p:nvSpPr>
        <p:spPr>
          <a:xfrm>
            <a:off x="5180651" y="1622995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cs typeface="Calibri"/>
              </a:rPr>
              <a:t>-5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A75CA51D-1927-49A4-AE8B-9C85219A112D}"/>
              </a:ext>
            </a:extLst>
          </p:cNvPr>
          <p:cNvSpPr txBox="1"/>
          <p:nvPr/>
        </p:nvSpPr>
        <p:spPr>
          <a:xfrm>
            <a:off x="1029275" y="3387533"/>
            <a:ext cx="561975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spcBef>
                <a:spcPts val="100"/>
              </a:spcBef>
            </a:pPr>
            <a:r>
              <a:rPr spc="-35" dirty="0">
                <a:solidFill>
                  <a:prstClr val="black"/>
                </a:solidFill>
                <a:latin typeface="Lucida Sans Unicode"/>
                <a:cs typeface="Lucida Sans Unicode"/>
              </a:rPr>
              <a:t>i</a:t>
            </a:r>
            <a:r>
              <a:rPr spc="-235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pc="-600" dirty="0">
                <a:solidFill>
                  <a:prstClr val="black"/>
                </a:solidFill>
                <a:latin typeface="Lucida Sans Unicode"/>
                <a:cs typeface="Lucida Sans Unicode"/>
              </a:rPr>
              <a:t>=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R="43815">
              <a:spcBef>
                <a:spcPts val="1635"/>
              </a:spcBef>
            </a:pPr>
            <a:r>
              <a:rPr spc="-90" dirty="0">
                <a:solidFill>
                  <a:prstClr val="black"/>
                </a:solidFill>
                <a:latin typeface="Lucida Sans Unicode"/>
                <a:cs typeface="Lucida Sans Unicode"/>
              </a:rPr>
              <a:t>A[ </a:t>
            </a:r>
            <a:r>
              <a:rPr spc="-2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r>
              <a:rPr spc="-280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pc="-600" dirty="0">
                <a:solidFill>
                  <a:prstClr val="black"/>
                </a:solidFill>
                <a:latin typeface="Lucida Sans Unicode"/>
                <a:cs typeface="Lucida Sans Unicode"/>
              </a:rPr>
              <a:t>=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4A40D740-D04C-49DA-B44F-A2099F10E0D5}"/>
              </a:ext>
            </a:extLst>
          </p:cNvPr>
          <p:cNvSpPr txBox="1"/>
          <p:nvPr/>
        </p:nvSpPr>
        <p:spPr>
          <a:xfrm>
            <a:off x="1969583" y="340277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0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9FB27A39-4933-48DE-9EE4-E0D09EF0F1C0}"/>
              </a:ext>
            </a:extLst>
          </p:cNvPr>
          <p:cNvSpPr txBox="1"/>
          <p:nvPr/>
        </p:nvSpPr>
        <p:spPr>
          <a:xfrm>
            <a:off x="3089798" y="340277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2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0C57BCDD-D5A6-49E1-A861-B74260859897}"/>
              </a:ext>
            </a:extLst>
          </p:cNvPr>
          <p:cNvSpPr txBox="1"/>
          <p:nvPr/>
        </p:nvSpPr>
        <p:spPr>
          <a:xfrm>
            <a:off x="3625673" y="340277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3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B9EDDC0D-78B7-4EC6-9AE6-6B35B3AA25C8}"/>
              </a:ext>
            </a:extLst>
          </p:cNvPr>
          <p:cNvSpPr txBox="1"/>
          <p:nvPr/>
        </p:nvSpPr>
        <p:spPr>
          <a:xfrm>
            <a:off x="4211613" y="3402774"/>
            <a:ext cx="624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94665" algn="l"/>
              </a:tabLst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4	5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31" name="object 15">
            <a:extLst>
              <a:ext uri="{FF2B5EF4-FFF2-40B4-BE49-F238E27FC236}">
                <a16:creationId xmlns:a16="http://schemas.microsoft.com/office/drawing/2014/main" id="{D77F0602-3FCF-4DAF-B685-F47C67B86923}"/>
              </a:ext>
            </a:extLst>
          </p:cNvPr>
          <p:cNvGraphicFramePr>
            <a:graphicFrameLocks noGrp="1"/>
          </p:cNvGraphicFramePr>
          <p:nvPr/>
        </p:nvGraphicFramePr>
        <p:xfrm>
          <a:off x="1789115" y="3800919"/>
          <a:ext cx="3796026" cy="428371"/>
        </p:xfrm>
        <a:graphic>
          <a:graphicData uri="http://schemas.openxmlformats.org/drawingml/2006/table">
            <a:tbl>
              <a:tblPr firstRow="1" bandRow="1"/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371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968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2" name="object 23">
            <a:extLst>
              <a:ext uri="{FF2B5EF4-FFF2-40B4-BE49-F238E27FC236}">
                <a16:creationId xmlns:a16="http://schemas.microsoft.com/office/drawing/2014/main" id="{74410304-223F-49CA-8543-E9CA3BA7A0F8}"/>
              </a:ext>
            </a:extLst>
          </p:cNvPr>
          <p:cNvGrpSpPr/>
          <p:nvPr/>
        </p:nvGrpSpPr>
        <p:grpSpPr>
          <a:xfrm>
            <a:off x="1795084" y="1972245"/>
            <a:ext cx="3785235" cy="1132840"/>
            <a:chOff x="3528059" y="1536191"/>
            <a:chExt cx="3785235" cy="1132840"/>
          </a:xfrm>
        </p:grpSpPr>
        <p:sp>
          <p:nvSpPr>
            <p:cNvPr id="33" name="object 24">
              <a:extLst>
                <a:ext uri="{FF2B5EF4-FFF2-40B4-BE49-F238E27FC236}">
                  <a16:creationId xmlns:a16="http://schemas.microsoft.com/office/drawing/2014/main" id="{30FEA5DF-BAF4-433C-9AB7-AFA2EC7857BF}"/>
                </a:ext>
              </a:extLst>
            </p:cNvPr>
            <p:cNvSpPr/>
            <p:nvPr/>
          </p:nvSpPr>
          <p:spPr>
            <a:xfrm>
              <a:off x="7291577" y="1555241"/>
              <a:ext cx="2540" cy="855980"/>
            </a:xfrm>
            <a:custGeom>
              <a:avLst/>
              <a:gdLst/>
              <a:ahLst/>
              <a:cxnLst/>
              <a:rect l="l" t="t" r="r" b="b"/>
              <a:pathLst>
                <a:path w="2540" h="855980">
                  <a:moveTo>
                    <a:pt x="0" y="0"/>
                  </a:moveTo>
                  <a:lnTo>
                    <a:pt x="2286" y="855599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object 25">
              <a:extLst>
                <a:ext uri="{FF2B5EF4-FFF2-40B4-BE49-F238E27FC236}">
                  <a16:creationId xmlns:a16="http://schemas.microsoft.com/office/drawing/2014/main" id="{F31E1F49-6178-4146-A7D5-09799B4DDC61}"/>
                </a:ext>
              </a:extLst>
            </p:cNvPr>
            <p:cNvSpPr/>
            <p:nvPr/>
          </p:nvSpPr>
          <p:spPr>
            <a:xfrm>
              <a:off x="4621529" y="1805939"/>
              <a:ext cx="2639060" cy="114300"/>
            </a:xfrm>
            <a:custGeom>
              <a:avLst/>
              <a:gdLst/>
              <a:ahLst/>
              <a:cxnLst/>
              <a:rect l="l" t="t" r="r" b="b"/>
              <a:pathLst>
                <a:path w="2639059" h="114300">
                  <a:moveTo>
                    <a:pt x="2524760" y="0"/>
                  </a:moveTo>
                  <a:lnTo>
                    <a:pt x="2524760" y="114300"/>
                  </a:lnTo>
                  <a:lnTo>
                    <a:pt x="2600960" y="76200"/>
                  </a:lnTo>
                  <a:lnTo>
                    <a:pt x="2543810" y="76200"/>
                  </a:lnTo>
                  <a:lnTo>
                    <a:pt x="2543810" y="38100"/>
                  </a:lnTo>
                  <a:lnTo>
                    <a:pt x="2600960" y="38100"/>
                  </a:lnTo>
                  <a:lnTo>
                    <a:pt x="2524760" y="0"/>
                  </a:lnTo>
                  <a:close/>
                </a:path>
                <a:path w="2639059" h="114300">
                  <a:moveTo>
                    <a:pt x="25247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24760" y="76200"/>
                  </a:lnTo>
                  <a:lnTo>
                    <a:pt x="2524760" y="38100"/>
                  </a:lnTo>
                  <a:close/>
                </a:path>
                <a:path w="2639059" h="114300">
                  <a:moveTo>
                    <a:pt x="2600960" y="38100"/>
                  </a:moveTo>
                  <a:lnTo>
                    <a:pt x="2543810" y="38100"/>
                  </a:lnTo>
                  <a:lnTo>
                    <a:pt x="2543810" y="76200"/>
                  </a:lnTo>
                  <a:lnTo>
                    <a:pt x="2600960" y="76200"/>
                  </a:lnTo>
                  <a:lnTo>
                    <a:pt x="2639060" y="57150"/>
                  </a:lnTo>
                  <a:lnTo>
                    <a:pt x="2600960" y="381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bject 26">
              <a:extLst>
                <a:ext uri="{FF2B5EF4-FFF2-40B4-BE49-F238E27FC236}">
                  <a16:creationId xmlns:a16="http://schemas.microsoft.com/office/drawing/2014/main" id="{8B1F98F4-1FE4-43A8-8CE5-E84796351391}"/>
                </a:ext>
              </a:extLst>
            </p:cNvPr>
            <p:cNvSpPr/>
            <p:nvPr/>
          </p:nvSpPr>
          <p:spPr>
            <a:xfrm>
              <a:off x="3560825" y="2327147"/>
              <a:ext cx="3700145" cy="114300"/>
            </a:xfrm>
            <a:custGeom>
              <a:avLst/>
              <a:gdLst/>
              <a:ahLst/>
              <a:cxnLst/>
              <a:rect l="l" t="t" r="r" b="b"/>
              <a:pathLst>
                <a:path w="3700145" h="114300">
                  <a:moveTo>
                    <a:pt x="3585464" y="0"/>
                  </a:moveTo>
                  <a:lnTo>
                    <a:pt x="3585464" y="114300"/>
                  </a:lnTo>
                  <a:lnTo>
                    <a:pt x="3661664" y="76200"/>
                  </a:lnTo>
                  <a:lnTo>
                    <a:pt x="3604514" y="76200"/>
                  </a:lnTo>
                  <a:lnTo>
                    <a:pt x="3604514" y="38100"/>
                  </a:lnTo>
                  <a:lnTo>
                    <a:pt x="3661664" y="38100"/>
                  </a:lnTo>
                  <a:lnTo>
                    <a:pt x="3585464" y="0"/>
                  </a:lnTo>
                  <a:close/>
                </a:path>
                <a:path w="3700145" h="114300">
                  <a:moveTo>
                    <a:pt x="358546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585464" y="76200"/>
                  </a:lnTo>
                  <a:lnTo>
                    <a:pt x="3585464" y="38100"/>
                  </a:lnTo>
                  <a:close/>
                </a:path>
                <a:path w="3700145" h="114300">
                  <a:moveTo>
                    <a:pt x="3661664" y="38100"/>
                  </a:moveTo>
                  <a:lnTo>
                    <a:pt x="3604514" y="38100"/>
                  </a:lnTo>
                  <a:lnTo>
                    <a:pt x="3604514" y="76200"/>
                  </a:lnTo>
                  <a:lnTo>
                    <a:pt x="3661664" y="76200"/>
                  </a:lnTo>
                  <a:lnTo>
                    <a:pt x="3699764" y="57150"/>
                  </a:lnTo>
                  <a:lnTo>
                    <a:pt x="3661664" y="381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bject 27">
              <a:extLst>
                <a:ext uri="{FF2B5EF4-FFF2-40B4-BE49-F238E27FC236}">
                  <a16:creationId xmlns:a16="http://schemas.microsoft.com/office/drawing/2014/main" id="{8ADD2BDD-D71B-40EC-A638-5CC22B5CED84}"/>
                </a:ext>
              </a:extLst>
            </p:cNvPr>
            <p:cNvSpPr/>
            <p:nvPr/>
          </p:nvSpPr>
          <p:spPr>
            <a:xfrm>
              <a:off x="3547109" y="1572005"/>
              <a:ext cx="13970" cy="1039494"/>
            </a:xfrm>
            <a:custGeom>
              <a:avLst/>
              <a:gdLst/>
              <a:ahLst/>
              <a:cxnLst/>
              <a:rect l="l" t="t" r="r" b="b"/>
              <a:pathLst>
                <a:path w="13970" h="1039494">
                  <a:moveTo>
                    <a:pt x="13462" y="0"/>
                  </a:moveTo>
                  <a:lnTo>
                    <a:pt x="0" y="1039368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object 28">
              <a:extLst>
                <a:ext uri="{FF2B5EF4-FFF2-40B4-BE49-F238E27FC236}">
                  <a16:creationId xmlns:a16="http://schemas.microsoft.com/office/drawing/2014/main" id="{7572876A-B9F7-4875-BE06-FDE6D8AC8E92}"/>
                </a:ext>
              </a:extLst>
            </p:cNvPr>
            <p:cNvSpPr/>
            <p:nvPr/>
          </p:nvSpPr>
          <p:spPr>
            <a:xfrm>
              <a:off x="3597401" y="2554224"/>
              <a:ext cx="1010919" cy="114300"/>
            </a:xfrm>
            <a:custGeom>
              <a:avLst/>
              <a:gdLst/>
              <a:ahLst/>
              <a:cxnLst/>
              <a:rect l="l" t="t" r="r" b="b"/>
              <a:pathLst>
                <a:path w="1010920" h="114300">
                  <a:moveTo>
                    <a:pt x="896493" y="0"/>
                  </a:moveTo>
                  <a:lnTo>
                    <a:pt x="896493" y="114300"/>
                  </a:lnTo>
                  <a:lnTo>
                    <a:pt x="972693" y="76200"/>
                  </a:lnTo>
                  <a:lnTo>
                    <a:pt x="915543" y="76200"/>
                  </a:lnTo>
                  <a:lnTo>
                    <a:pt x="915543" y="38100"/>
                  </a:lnTo>
                  <a:lnTo>
                    <a:pt x="972693" y="38100"/>
                  </a:lnTo>
                  <a:lnTo>
                    <a:pt x="896493" y="0"/>
                  </a:lnTo>
                  <a:close/>
                </a:path>
                <a:path w="1010920" h="114300">
                  <a:moveTo>
                    <a:pt x="896493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896493" y="76200"/>
                  </a:lnTo>
                  <a:lnTo>
                    <a:pt x="896493" y="38100"/>
                  </a:lnTo>
                  <a:close/>
                </a:path>
                <a:path w="1010920" h="114300">
                  <a:moveTo>
                    <a:pt x="972693" y="38100"/>
                  </a:moveTo>
                  <a:lnTo>
                    <a:pt x="915543" y="38100"/>
                  </a:lnTo>
                  <a:lnTo>
                    <a:pt x="915543" y="76200"/>
                  </a:lnTo>
                  <a:lnTo>
                    <a:pt x="972693" y="76200"/>
                  </a:lnTo>
                  <a:lnTo>
                    <a:pt x="1010793" y="57150"/>
                  </a:lnTo>
                  <a:lnTo>
                    <a:pt x="972693" y="381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object 29">
              <a:extLst>
                <a:ext uri="{FF2B5EF4-FFF2-40B4-BE49-F238E27FC236}">
                  <a16:creationId xmlns:a16="http://schemas.microsoft.com/office/drawing/2014/main" id="{330F76E9-063F-4838-9C4B-8C9FA28D225F}"/>
                </a:ext>
              </a:extLst>
            </p:cNvPr>
            <p:cNvSpPr/>
            <p:nvPr/>
          </p:nvSpPr>
          <p:spPr>
            <a:xfrm>
              <a:off x="4621529" y="1570481"/>
              <a:ext cx="0" cy="1042035"/>
            </a:xfrm>
            <a:custGeom>
              <a:avLst/>
              <a:gdLst/>
              <a:ahLst/>
              <a:cxnLst/>
              <a:rect l="l" t="t" r="r" b="b"/>
              <a:pathLst>
                <a:path h="1042035">
                  <a:moveTo>
                    <a:pt x="0" y="0"/>
                  </a:moveTo>
                  <a:lnTo>
                    <a:pt x="0" y="104178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9" name="object 30">
            <a:extLst>
              <a:ext uri="{FF2B5EF4-FFF2-40B4-BE49-F238E27FC236}">
                <a16:creationId xmlns:a16="http://schemas.microsoft.com/office/drawing/2014/main" id="{18D662A2-581C-4714-A3F2-6248E6AED0DD}"/>
              </a:ext>
            </a:extLst>
          </p:cNvPr>
          <p:cNvSpPr txBox="1"/>
          <p:nvPr/>
        </p:nvSpPr>
        <p:spPr>
          <a:xfrm>
            <a:off x="4937065" y="2924873"/>
            <a:ext cx="433070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5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55" dirty="0">
                <a:solidFill>
                  <a:prstClr val="black"/>
                </a:solidFill>
                <a:cs typeface="Calibri"/>
              </a:rPr>
              <a:t>6</a:t>
            </a:r>
            <a:r>
              <a:rPr spc="-5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R="5080">
              <a:spcBef>
                <a:spcPts val="160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6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1E33D129-9BD2-45AE-A716-2B28CC22AA9E}"/>
              </a:ext>
            </a:extLst>
          </p:cNvPr>
          <p:cNvSpPr txBox="1"/>
          <p:nvPr/>
        </p:nvSpPr>
        <p:spPr>
          <a:xfrm>
            <a:off x="2431863" y="3088559"/>
            <a:ext cx="423545" cy="6140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spcBef>
                <a:spcPts val="254"/>
              </a:spcBef>
            </a:pPr>
            <a:r>
              <a:rPr spc="-90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5" dirty="0">
                <a:solidFill>
                  <a:prstClr val="black"/>
                </a:solidFill>
                <a:cs typeface="Calibri"/>
              </a:rPr>
              <a:t>1</a:t>
            </a:r>
            <a:r>
              <a:rPr spc="-2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L="84455">
              <a:spcBef>
                <a:spcPts val="16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1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961DC2E5-16B1-46E3-AD7C-17F999B644F8}"/>
              </a:ext>
            </a:extLst>
          </p:cNvPr>
          <p:cNvSpPr txBox="1"/>
          <p:nvPr/>
        </p:nvSpPr>
        <p:spPr>
          <a:xfrm>
            <a:off x="3064703" y="1622995"/>
            <a:ext cx="1715135" cy="989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54355" algn="l"/>
                <a:tab pos="1097280" algn="l"/>
                <a:tab pos="1586230" algn="l"/>
              </a:tabLst>
            </a:pPr>
            <a:r>
              <a:rPr b="1" dirty="0">
                <a:solidFill>
                  <a:srgbClr val="FFFFFF"/>
                </a:solidFill>
                <a:cs typeface="Calibri"/>
              </a:rPr>
              <a:t>-2	4	-1	0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30"/>
              </a:spcBef>
            </a:pPr>
            <a:endParaRPr sz="2650">
              <a:solidFill>
                <a:prstClr val="black"/>
              </a:solidFill>
              <a:cs typeface="Calibri"/>
            </a:endParaRPr>
          </a:p>
          <a:p>
            <a:pPr marL="760730">
              <a:spcBef>
                <a:spcPts val="5"/>
              </a:spcBef>
            </a:pPr>
            <a:r>
              <a:rPr spc="-100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100" dirty="0">
                <a:solidFill>
                  <a:prstClr val="black"/>
                </a:solidFill>
                <a:cs typeface="Calibri"/>
              </a:rPr>
              <a:t>2</a:t>
            </a:r>
            <a:r>
              <a:rPr spc="-100" dirty="0">
                <a:solidFill>
                  <a:prstClr val="black"/>
                </a:solidFill>
                <a:latin typeface="Lucida Sans Unicode"/>
                <a:cs typeface="Lucida Sans Unicode"/>
              </a:rPr>
              <a:t>,</a:t>
            </a:r>
            <a:r>
              <a:rPr spc="-160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6</a:t>
            </a:r>
            <a:r>
              <a:rPr spc="-1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833010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2" y="1430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>
                <a:solidFill>
                  <a:schemeClr val="accent1"/>
                </a:solidFill>
                <a:latin typeface="Calibri" panose="020F0502020204030204" pitchFamily="34" charset="0"/>
              </a:rPr>
              <a:t>Prefix sum 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lvl="3" algn="l" rtl="0" fontAlgn="base">
              <a:spcBef>
                <a:spcPts val="0"/>
              </a:spcBef>
            </a:pPr>
            <a:endParaRPr lang="en-GB" dirty="0">
              <a:latin typeface="Lucida Sans Unicode"/>
              <a:cs typeface="Lucida Sans Unicode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23" name="صورة 22">
            <a:extLst>
              <a:ext uri="{FF2B5EF4-FFF2-40B4-BE49-F238E27FC236}">
                <a16:creationId xmlns:a16="http://schemas.microsoft.com/office/drawing/2014/main" id="{E96383F0-4CF2-4023-A6AC-8B993389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355" y="1085823"/>
            <a:ext cx="3657917" cy="493819"/>
          </a:xfrm>
          <a:prstGeom prst="rect">
            <a:avLst/>
          </a:prstGeom>
        </p:spPr>
      </p:pic>
      <p:grpSp>
        <p:nvGrpSpPr>
          <p:cNvPr id="16" name="object 3">
            <a:extLst>
              <a:ext uri="{FF2B5EF4-FFF2-40B4-BE49-F238E27FC236}">
                <a16:creationId xmlns:a16="http://schemas.microsoft.com/office/drawing/2014/main" id="{4090CE13-7522-4055-870A-3B1BDA08C75E}"/>
              </a:ext>
            </a:extLst>
          </p:cNvPr>
          <p:cNvGrpSpPr/>
          <p:nvPr/>
        </p:nvGrpSpPr>
        <p:grpSpPr>
          <a:xfrm>
            <a:off x="1782765" y="1592262"/>
            <a:ext cx="3822065" cy="466725"/>
            <a:chOff x="3515740" y="1156208"/>
            <a:chExt cx="3822065" cy="466725"/>
          </a:xfrm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AB18AB3E-A631-4AEA-988B-DE9986FEB010}"/>
                </a:ext>
              </a:extLst>
            </p:cNvPr>
            <p:cNvSpPr/>
            <p:nvPr/>
          </p:nvSpPr>
          <p:spPr>
            <a:xfrm>
              <a:off x="3528440" y="1168933"/>
              <a:ext cx="3796665" cy="428625"/>
            </a:xfrm>
            <a:custGeom>
              <a:avLst/>
              <a:gdLst/>
              <a:ahLst/>
              <a:cxnLst/>
              <a:rect l="l" t="t" r="r" b="b"/>
              <a:pathLst>
                <a:path w="3796665" h="428625">
                  <a:moveTo>
                    <a:pt x="1084567" y="0"/>
                  </a:moveTo>
                  <a:lnTo>
                    <a:pt x="542290" y="0"/>
                  </a:lnTo>
                  <a:lnTo>
                    <a:pt x="0" y="0"/>
                  </a:lnTo>
                  <a:lnTo>
                    <a:pt x="0" y="384022"/>
                  </a:lnTo>
                  <a:lnTo>
                    <a:pt x="0" y="428345"/>
                  </a:lnTo>
                  <a:lnTo>
                    <a:pt x="542290" y="428345"/>
                  </a:lnTo>
                  <a:lnTo>
                    <a:pt x="1084567" y="428345"/>
                  </a:lnTo>
                  <a:lnTo>
                    <a:pt x="1084567" y="0"/>
                  </a:lnTo>
                  <a:close/>
                </a:path>
                <a:path w="3796665" h="428625">
                  <a:moveTo>
                    <a:pt x="1626870" y="0"/>
                  </a:moveTo>
                  <a:lnTo>
                    <a:pt x="1084580" y="0"/>
                  </a:lnTo>
                  <a:lnTo>
                    <a:pt x="1084580" y="428345"/>
                  </a:lnTo>
                  <a:lnTo>
                    <a:pt x="1626870" y="428345"/>
                  </a:lnTo>
                  <a:lnTo>
                    <a:pt x="1626870" y="0"/>
                  </a:lnTo>
                  <a:close/>
                </a:path>
                <a:path w="3796665" h="428625">
                  <a:moveTo>
                    <a:pt x="3796157" y="0"/>
                  </a:moveTo>
                  <a:lnTo>
                    <a:pt x="3253867" y="0"/>
                  </a:lnTo>
                  <a:lnTo>
                    <a:pt x="2711577" y="0"/>
                  </a:lnTo>
                  <a:lnTo>
                    <a:pt x="2169287" y="0"/>
                  </a:lnTo>
                  <a:lnTo>
                    <a:pt x="1626997" y="0"/>
                  </a:lnTo>
                  <a:lnTo>
                    <a:pt x="1626997" y="428345"/>
                  </a:lnTo>
                  <a:lnTo>
                    <a:pt x="2169287" y="428345"/>
                  </a:lnTo>
                  <a:lnTo>
                    <a:pt x="2711577" y="428345"/>
                  </a:lnTo>
                  <a:lnTo>
                    <a:pt x="3253867" y="428345"/>
                  </a:lnTo>
                  <a:lnTo>
                    <a:pt x="3796157" y="428345"/>
                  </a:lnTo>
                  <a:lnTo>
                    <a:pt x="3796157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397EAFC4-9664-4EB0-A1F7-9C3A06C4F465}"/>
                </a:ext>
              </a:extLst>
            </p:cNvPr>
            <p:cNvSpPr/>
            <p:nvPr/>
          </p:nvSpPr>
          <p:spPr>
            <a:xfrm>
              <a:off x="3522090" y="1162558"/>
              <a:ext cx="3809365" cy="454025"/>
            </a:xfrm>
            <a:custGeom>
              <a:avLst/>
              <a:gdLst/>
              <a:ahLst/>
              <a:cxnLst/>
              <a:rect l="l" t="t" r="r" b="b"/>
              <a:pathLst>
                <a:path w="3809365" h="454025">
                  <a:moveTo>
                    <a:pt x="548639" y="0"/>
                  </a:moveTo>
                  <a:lnTo>
                    <a:pt x="548639" y="453770"/>
                  </a:lnTo>
                </a:path>
                <a:path w="3809365" h="454025">
                  <a:moveTo>
                    <a:pt x="1090930" y="0"/>
                  </a:moveTo>
                  <a:lnTo>
                    <a:pt x="1090930" y="453770"/>
                  </a:lnTo>
                </a:path>
                <a:path w="3809365" h="454025">
                  <a:moveTo>
                    <a:pt x="1633347" y="0"/>
                  </a:moveTo>
                  <a:lnTo>
                    <a:pt x="1633347" y="453770"/>
                  </a:lnTo>
                </a:path>
                <a:path w="3809365" h="454025">
                  <a:moveTo>
                    <a:pt x="2175637" y="0"/>
                  </a:moveTo>
                  <a:lnTo>
                    <a:pt x="2175637" y="453770"/>
                  </a:lnTo>
                </a:path>
                <a:path w="3809365" h="454025">
                  <a:moveTo>
                    <a:pt x="2717927" y="0"/>
                  </a:moveTo>
                  <a:lnTo>
                    <a:pt x="2717927" y="453770"/>
                  </a:lnTo>
                </a:path>
                <a:path w="3809365" h="454025">
                  <a:moveTo>
                    <a:pt x="3260216" y="0"/>
                  </a:moveTo>
                  <a:lnTo>
                    <a:pt x="3260216" y="453770"/>
                  </a:lnTo>
                </a:path>
                <a:path w="3809365" h="454025">
                  <a:moveTo>
                    <a:pt x="6350" y="390397"/>
                  </a:moveTo>
                  <a:lnTo>
                    <a:pt x="6350" y="453770"/>
                  </a:lnTo>
                </a:path>
                <a:path w="3809365" h="454025">
                  <a:moveTo>
                    <a:pt x="6350" y="0"/>
                  </a:moveTo>
                  <a:lnTo>
                    <a:pt x="6350" y="390397"/>
                  </a:lnTo>
                </a:path>
                <a:path w="3809365" h="454025">
                  <a:moveTo>
                    <a:pt x="3802507" y="0"/>
                  </a:moveTo>
                  <a:lnTo>
                    <a:pt x="3802507" y="453770"/>
                  </a:lnTo>
                </a:path>
                <a:path w="3809365" h="454025">
                  <a:moveTo>
                    <a:pt x="0" y="6350"/>
                  </a:moveTo>
                  <a:lnTo>
                    <a:pt x="3808857" y="63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F0959319-02B2-42FF-B661-DF0CEAB2D679}"/>
                </a:ext>
              </a:extLst>
            </p:cNvPr>
            <p:cNvSpPr/>
            <p:nvPr/>
          </p:nvSpPr>
          <p:spPr>
            <a:xfrm>
              <a:off x="3525075" y="1578229"/>
              <a:ext cx="3806190" cy="38100"/>
            </a:xfrm>
            <a:custGeom>
              <a:avLst/>
              <a:gdLst/>
              <a:ahLst/>
              <a:cxnLst/>
              <a:rect l="l" t="t" r="r" b="b"/>
              <a:pathLst>
                <a:path w="3806190" h="38100">
                  <a:moveTo>
                    <a:pt x="0" y="0"/>
                  </a:moveTo>
                  <a:lnTo>
                    <a:pt x="0" y="38100"/>
                  </a:lnTo>
                </a:path>
                <a:path w="3806190" h="38100">
                  <a:moveTo>
                    <a:pt x="54546" y="19050"/>
                  </a:moveTo>
                  <a:lnTo>
                    <a:pt x="3805872" y="19050"/>
                  </a:lnTo>
                </a:path>
              </a:pathLst>
            </a:custGeom>
            <a:ln w="596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" name="object 7">
            <a:extLst>
              <a:ext uri="{FF2B5EF4-FFF2-40B4-BE49-F238E27FC236}">
                <a16:creationId xmlns:a16="http://schemas.microsoft.com/office/drawing/2014/main" id="{732B2F06-887E-4CC1-AB43-308BC88D745B}"/>
              </a:ext>
            </a:extLst>
          </p:cNvPr>
          <p:cNvSpPr txBox="1"/>
          <p:nvPr/>
        </p:nvSpPr>
        <p:spPr>
          <a:xfrm>
            <a:off x="1979870" y="1622995"/>
            <a:ext cx="630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01015" algn="l"/>
              </a:tabLst>
            </a:pPr>
            <a:r>
              <a:rPr b="1" dirty="0">
                <a:solidFill>
                  <a:srgbClr val="FFFFFF"/>
                </a:solidFill>
                <a:cs typeface="Calibri"/>
              </a:rPr>
              <a:t>6	3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DAC11CE3-31F6-40E3-BA3E-BCB7F72ADA64}"/>
              </a:ext>
            </a:extLst>
          </p:cNvPr>
          <p:cNvSpPr txBox="1"/>
          <p:nvPr/>
        </p:nvSpPr>
        <p:spPr>
          <a:xfrm>
            <a:off x="5180651" y="1622995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cs typeface="Calibri"/>
              </a:rPr>
              <a:t>-5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A75CA51D-1927-49A4-AE8B-9C85219A112D}"/>
              </a:ext>
            </a:extLst>
          </p:cNvPr>
          <p:cNvSpPr txBox="1"/>
          <p:nvPr/>
        </p:nvSpPr>
        <p:spPr>
          <a:xfrm>
            <a:off x="1029275" y="3387533"/>
            <a:ext cx="561975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spcBef>
                <a:spcPts val="100"/>
              </a:spcBef>
            </a:pPr>
            <a:r>
              <a:rPr spc="-35" dirty="0">
                <a:solidFill>
                  <a:prstClr val="black"/>
                </a:solidFill>
                <a:latin typeface="Lucida Sans Unicode"/>
                <a:cs typeface="Lucida Sans Unicode"/>
              </a:rPr>
              <a:t>i</a:t>
            </a:r>
            <a:r>
              <a:rPr spc="-235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pc="-600" dirty="0">
                <a:solidFill>
                  <a:prstClr val="black"/>
                </a:solidFill>
                <a:latin typeface="Lucida Sans Unicode"/>
                <a:cs typeface="Lucida Sans Unicode"/>
              </a:rPr>
              <a:t>=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R="43815">
              <a:spcBef>
                <a:spcPts val="1635"/>
              </a:spcBef>
            </a:pPr>
            <a:r>
              <a:rPr spc="-90" dirty="0">
                <a:solidFill>
                  <a:prstClr val="black"/>
                </a:solidFill>
                <a:latin typeface="Lucida Sans Unicode"/>
                <a:cs typeface="Lucida Sans Unicode"/>
              </a:rPr>
              <a:t>A[ </a:t>
            </a:r>
            <a:r>
              <a:rPr spc="-2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r>
              <a:rPr spc="-280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pc="-600" dirty="0">
                <a:solidFill>
                  <a:prstClr val="black"/>
                </a:solidFill>
                <a:latin typeface="Lucida Sans Unicode"/>
                <a:cs typeface="Lucida Sans Unicode"/>
              </a:rPr>
              <a:t>=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4A40D740-D04C-49DA-B44F-A2099F10E0D5}"/>
              </a:ext>
            </a:extLst>
          </p:cNvPr>
          <p:cNvSpPr txBox="1"/>
          <p:nvPr/>
        </p:nvSpPr>
        <p:spPr>
          <a:xfrm>
            <a:off x="1969583" y="340277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0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9FB27A39-4933-48DE-9EE4-E0D09EF0F1C0}"/>
              </a:ext>
            </a:extLst>
          </p:cNvPr>
          <p:cNvSpPr txBox="1"/>
          <p:nvPr/>
        </p:nvSpPr>
        <p:spPr>
          <a:xfrm>
            <a:off x="3089798" y="340277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2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0C57BCDD-D5A6-49E1-A861-B74260859897}"/>
              </a:ext>
            </a:extLst>
          </p:cNvPr>
          <p:cNvSpPr txBox="1"/>
          <p:nvPr/>
        </p:nvSpPr>
        <p:spPr>
          <a:xfrm>
            <a:off x="3625673" y="340277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3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B9EDDC0D-78B7-4EC6-9AE6-6B35B3AA25C8}"/>
              </a:ext>
            </a:extLst>
          </p:cNvPr>
          <p:cNvSpPr txBox="1"/>
          <p:nvPr/>
        </p:nvSpPr>
        <p:spPr>
          <a:xfrm>
            <a:off x="4211613" y="3402774"/>
            <a:ext cx="624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94665" algn="l"/>
              </a:tabLst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4	5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31" name="object 15">
            <a:extLst>
              <a:ext uri="{FF2B5EF4-FFF2-40B4-BE49-F238E27FC236}">
                <a16:creationId xmlns:a16="http://schemas.microsoft.com/office/drawing/2014/main" id="{D77F0602-3FCF-4DAF-B685-F47C67B86923}"/>
              </a:ext>
            </a:extLst>
          </p:cNvPr>
          <p:cNvGraphicFramePr>
            <a:graphicFrameLocks noGrp="1"/>
          </p:cNvGraphicFramePr>
          <p:nvPr/>
        </p:nvGraphicFramePr>
        <p:xfrm>
          <a:off x="1789115" y="3800919"/>
          <a:ext cx="3796026" cy="428371"/>
        </p:xfrm>
        <a:graphic>
          <a:graphicData uri="http://schemas.openxmlformats.org/drawingml/2006/table">
            <a:tbl>
              <a:tblPr firstRow="1" bandRow="1"/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371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968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2" name="object 23">
            <a:extLst>
              <a:ext uri="{FF2B5EF4-FFF2-40B4-BE49-F238E27FC236}">
                <a16:creationId xmlns:a16="http://schemas.microsoft.com/office/drawing/2014/main" id="{74410304-223F-49CA-8543-E9CA3BA7A0F8}"/>
              </a:ext>
            </a:extLst>
          </p:cNvPr>
          <p:cNvGrpSpPr/>
          <p:nvPr/>
        </p:nvGrpSpPr>
        <p:grpSpPr>
          <a:xfrm>
            <a:off x="1795084" y="1972245"/>
            <a:ext cx="3785235" cy="1132840"/>
            <a:chOff x="3528059" y="1536191"/>
            <a:chExt cx="3785235" cy="1132840"/>
          </a:xfrm>
        </p:grpSpPr>
        <p:sp>
          <p:nvSpPr>
            <p:cNvPr id="33" name="object 24">
              <a:extLst>
                <a:ext uri="{FF2B5EF4-FFF2-40B4-BE49-F238E27FC236}">
                  <a16:creationId xmlns:a16="http://schemas.microsoft.com/office/drawing/2014/main" id="{30FEA5DF-BAF4-433C-9AB7-AFA2EC7857BF}"/>
                </a:ext>
              </a:extLst>
            </p:cNvPr>
            <p:cNvSpPr/>
            <p:nvPr/>
          </p:nvSpPr>
          <p:spPr>
            <a:xfrm>
              <a:off x="7291577" y="1555241"/>
              <a:ext cx="2540" cy="855980"/>
            </a:xfrm>
            <a:custGeom>
              <a:avLst/>
              <a:gdLst/>
              <a:ahLst/>
              <a:cxnLst/>
              <a:rect l="l" t="t" r="r" b="b"/>
              <a:pathLst>
                <a:path w="2540" h="855980">
                  <a:moveTo>
                    <a:pt x="0" y="0"/>
                  </a:moveTo>
                  <a:lnTo>
                    <a:pt x="2286" y="855599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object 25">
              <a:extLst>
                <a:ext uri="{FF2B5EF4-FFF2-40B4-BE49-F238E27FC236}">
                  <a16:creationId xmlns:a16="http://schemas.microsoft.com/office/drawing/2014/main" id="{F31E1F49-6178-4146-A7D5-09799B4DDC61}"/>
                </a:ext>
              </a:extLst>
            </p:cNvPr>
            <p:cNvSpPr/>
            <p:nvPr/>
          </p:nvSpPr>
          <p:spPr>
            <a:xfrm>
              <a:off x="4621529" y="1805939"/>
              <a:ext cx="2639060" cy="114300"/>
            </a:xfrm>
            <a:custGeom>
              <a:avLst/>
              <a:gdLst/>
              <a:ahLst/>
              <a:cxnLst/>
              <a:rect l="l" t="t" r="r" b="b"/>
              <a:pathLst>
                <a:path w="2639059" h="114300">
                  <a:moveTo>
                    <a:pt x="2524760" y="0"/>
                  </a:moveTo>
                  <a:lnTo>
                    <a:pt x="2524760" y="114300"/>
                  </a:lnTo>
                  <a:lnTo>
                    <a:pt x="2600960" y="76200"/>
                  </a:lnTo>
                  <a:lnTo>
                    <a:pt x="2543810" y="76200"/>
                  </a:lnTo>
                  <a:lnTo>
                    <a:pt x="2543810" y="38100"/>
                  </a:lnTo>
                  <a:lnTo>
                    <a:pt x="2600960" y="38100"/>
                  </a:lnTo>
                  <a:lnTo>
                    <a:pt x="2524760" y="0"/>
                  </a:lnTo>
                  <a:close/>
                </a:path>
                <a:path w="2639059" h="114300">
                  <a:moveTo>
                    <a:pt x="25247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24760" y="76200"/>
                  </a:lnTo>
                  <a:lnTo>
                    <a:pt x="2524760" y="38100"/>
                  </a:lnTo>
                  <a:close/>
                </a:path>
                <a:path w="2639059" h="114300">
                  <a:moveTo>
                    <a:pt x="2600960" y="38100"/>
                  </a:moveTo>
                  <a:lnTo>
                    <a:pt x="2543810" y="38100"/>
                  </a:lnTo>
                  <a:lnTo>
                    <a:pt x="2543810" y="76200"/>
                  </a:lnTo>
                  <a:lnTo>
                    <a:pt x="2600960" y="76200"/>
                  </a:lnTo>
                  <a:lnTo>
                    <a:pt x="2639060" y="57150"/>
                  </a:lnTo>
                  <a:lnTo>
                    <a:pt x="2600960" y="381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bject 26">
              <a:extLst>
                <a:ext uri="{FF2B5EF4-FFF2-40B4-BE49-F238E27FC236}">
                  <a16:creationId xmlns:a16="http://schemas.microsoft.com/office/drawing/2014/main" id="{8B1F98F4-1FE4-43A8-8CE5-E84796351391}"/>
                </a:ext>
              </a:extLst>
            </p:cNvPr>
            <p:cNvSpPr/>
            <p:nvPr/>
          </p:nvSpPr>
          <p:spPr>
            <a:xfrm>
              <a:off x="3560825" y="2327147"/>
              <a:ext cx="3700145" cy="114300"/>
            </a:xfrm>
            <a:custGeom>
              <a:avLst/>
              <a:gdLst/>
              <a:ahLst/>
              <a:cxnLst/>
              <a:rect l="l" t="t" r="r" b="b"/>
              <a:pathLst>
                <a:path w="3700145" h="114300">
                  <a:moveTo>
                    <a:pt x="3585464" y="0"/>
                  </a:moveTo>
                  <a:lnTo>
                    <a:pt x="3585464" y="114300"/>
                  </a:lnTo>
                  <a:lnTo>
                    <a:pt x="3661664" y="76200"/>
                  </a:lnTo>
                  <a:lnTo>
                    <a:pt x="3604514" y="76200"/>
                  </a:lnTo>
                  <a:lnTo>
                    <a:pt x="3604514" y="38100"/>
                  </a:lnTo>
                  <a:lnTo>
                    <a:pt x="3661664" y="38100"/>
                  </a:lnTo>
                  <a:lnTo>
                    <a:pt x="3585464" y="0"/>
                  </a:lnTo>
                  <a:close/>
                </a:path>
                <a:path w="3700145" h="114300">
                  <a:moveTo>
                    <a:pt x="358546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585464" y="76200"/>
                  </a:lnTo>
                  <a:lnTo>
                    <a:pt x="3585464" y="38100"/>
                  </a:lnTo>
                  <a:close/>
                </a:path>
                <a:path w="3700145" h="114300">
                  <a:moveTo>
                    <a:pt x="3661664" y="38100"/>
                  </a:moveTo>
                  <a:lnTo>
                    <a:pt x="3604514" y="38100"/>
                  </a:lnTo>
                  <a:lnTo>
                    <a:pt x="3604514" y="76200"/>
                  </a:lnTo>
                  <a:lnTo>
                    <a:pt x="3661664" y="76200"/>
                  </a:lnTo>
                  <a:lnTo>
                    <a:pt x="3699764" y="57150"/>
                  </a:lnTo>
                  <a:lnTo>
                    <a:pt x="3661664" y="381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bject 27">
              <a:extLst>
                <a:ext uri="{FF2B5EF4-FFF2-40B4-BE49-F238E27FC236}">
                  <a16:creationId xmlns:a16="http://schemas.microsoft.com/office/drawing/2014/main" id="{8ADD2BDD-D71B-40EC-A638-5CC22B5CED84}"/>
                </a:ext>
              </a:extLst>
            </p:cNvPr>
            <p:cNvSpPr/>
            <p:nvPr/>
          </p:nvSpPr>
          <p:spPr>
            <a:xfrm>
              <a:off x="3547109" y="1572005"/>
              <a:ext cx="13970" cy="1039494"/>
            </a:xfrm>
            <a:custGeom>
              <a:avLst/>
              <a:gdLst/>
              <a:ahLst/>
              <a:cxnLst/>
              <a:rect l="l" t="t" r="r" b="b"/>
              <a:pathLst>
                <a:path w="13970" h="1039494">
                  <a:moveTo>
                    <a:pt x="13462" y="0"/>
                  </a:moveTo>
                  <a:lnTo>
                    <a:pt x="0" y="1039368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object 28">
              <a:extLst>
                <a:ext uri="{FF2B5EF4-FFF2-40B4-BE49-F238E27FC236}">
                  <a16:creationId xmlns:a16="http://schemas.microsoft.com/office/drawing/2014/main" id="{7572876A-B9F7-4875-BE06-FDE6D8AC8E92}"/>
                </a:ext>
              </a:extLst>
            </p:cNvPr>
            <p:cNvSpPr/>
            <p:nvPr/>
          </p:nvSpPr>
          <p:spPr>
            <a:xfrm>
              <a:off x="3597401" y="2554224"/>
              <a:ext cx="1010919" cy="114300"/>
            </a:xfrm>
            <a:custGeom>
              <a:avLst/>
              <a:gdLst/>
              <a:ahLst/>
              <a:cxnLst/>
              <a:rect l="l" t="t" r="r" b="b"/>
              <a:pathLst>
                <a:path w="1010920" h="114300">
                  <a:moveTo>
                    <a:pt x="896493" y="0"/>
                  </a:moveTo>
                  <a:lnTo>
                    <a:pt x="896493" y="114300"/>
                  </a:lnTo>
                  <a:lnTo>
                    <a:pt x="972693" y="76200"/>
                  </a:lnTo>
                  <a:lnTo>
                    <a:pt x="915543" y="76200"/>
                  </a:lnTo>
                  <a:lnTo>
                    <a:pt x="915543" y="38100"/>
                  </a:lnTo>
                  <a:lnTo>
                    <a:pt x="972693" y="38100"/>
                  </a:lnTo>
                  <a:lnTo>
                    <a:pt x="896493" y="0"/>
                  </a:lnTo>
                  <a:close/>
                </a:path>
                <a:path w="1010920" h="114300">
                  <a:moveTo>
                    <a:pt x="896493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896493" y="76200"/>
                  </a:lnTo>
                  <a:lnTo>
                    <a:pt x="896493" y="38100"/>
                  </a:lnTo>
                  <a:close/>
                </a:path>
                <a:path w="1010920" h="114300">
                  <a:moveTo>
                    <a:pt x="972693" y="38100"/>
                  </a:moveTo>
                  <a:lnTo>
                    <a:pt x="915543" y="38100"/>
                  </a:lnTo>
                  <a:lnTo>
                    <a:pt x="915543" y="76200"/>
                  </a:lnTo>
                  <a:lnTo>
                    <a:pt x="972693" y="76200"/>
                  </a:lnTo>
                  <a:lnTo>
                    <a:pt x="1010793" y="57150"/>
                  </a:lnTo>
                  <a:lnTo>
                    <a:pt x="972693" y="381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object 29">
              <a:extLst>
                <a:ext uri="{FF2B5EF4-FFF2-40B4-BE49-F238E27FC236}">
                  <a16:creationId xmlns:a16="http://schemas.microsoft.com/office/drawing/2014/main" id="{330F76E9-063F-4838-9C4B-8C9FA28D225F}"/>
                </a:ext>
              </a:extLst>
            </p:cNvPr>
            <p:cNvSpPr/>
            <p:nvPr/>
          </p:nvSpPr>
          <p:spPr>
            <a:xfrm>
              <a:off x="4621529" y="1570481"/>
              <a:ext cx="0" cy="1042035"/>
            </a:xfrm>
            <a:custGeom>
              <a:avLst/>
              <a:gdLst/>
              <a:ahLst/>
              <a:cxnLst/>
              <a:rect l="l" t="t" r="r" b="b"/>
              <a:pathLst>
                <a:path h="1042035">
                  <a:moveTo>
                    <a:pt x="0" y="0"/>
                  </a:moveTo>
                  <a:lnTo>
                    <a:pt x="0" y="104178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9" name="object 30">
            <a:extLst>
              <a:ext uri="{FF2B5EF4-FFF2-40B4-BE49-F238E27FC236}">
                <a16:creationId xmlns:a16="http://schemas.microsoft.com/office/drawing/2014/main" id="{18D662A2-581C-4714-A3F2-6248E6AED0DD}"/>
              </a:ext>
            </a:extLst>
          </p:cNvPr>
          <p:cNvSpPr txBox="1"/>
          <p:nvPr/>
        </p:nvSpPr>
        <p:spPr>
          <a:xfrm>
            <a:off x="4937065" y="2924873"/>
            <a:ext cx="433070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5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55" dirty="0">
                <a:solidFill>
                  <a:prstClr val="black"/>
                </a:solidFill>
                <a:cs typeface="Calibri"/>
              </a:rPr>
              <a:t>6</a:t>
            </a:r>
            <a:r>
              <a:rPr spc="-5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R="5080">
              <a:spcBef>
                <a:spcPts val="160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6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1E33D129-9BD2-45AE-A716-2B28CC22AA9E}"/>
              </a:ext>
            </a:extLst>
          </p:cNvPr>
          <p:cNvSpPr txBox="1"/>
          <p:nvPr/>
        </p:nvSpPr>
        <p:spPr>
          <a:xfrm>
            <a:off x="2431863" y="3088559"/>
            <a:ext cx="423545" cy="6140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spcBef>
                <a:spcPts val="254"/>
              </a:spcBef>
            </a:pPr>
            <a:r>
              <a:rPr spc="-90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5" dirty="0">
                <a:solidFill>
                  <a:prstClr val="black"/>
                </a:solidFill>
                <a:cs typeface="Calibri"/>
              </a:rPr>
              <a:t>1</a:t>
            </a:r>
            <a:r>
              <a:rPr spc="-2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L="84455">
              <a:spcBef>
                <a:spcPts val="16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1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961DC2E5-16B1-46E3-AD7C-17F999B644F8}"/>
              </a:ext>
            </a:extLst>
          </p:cNvPr>
          <p:cNvSpPr txBox="1"/>
          <p:nvPr/>
        </p:nvSpPr>
        <p:spPr>
          <a:xfrm>
            <a:off x="3064703" y="1622995"/>
            <a:ext cx="1715135" cy="989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54355" algn="l"/>
                <a:tab pos="1097280" algn="l"/>
                <a:tab pos="1586230" algn="l"/>
              </a:tabLst>
            </a:pPr>
            <a:r>
              <a:rPr b="1" dirty="0">
                <a:solidFill>
                  <a:srgbClr val="FFFFFF"/>
                </a:solidFill>
                <a:cs typeface="Calibri"/>
              </a:rPr>
              <a:t>-2	4	-1	0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30"/>
              </a:spcBef>
            </a:pPr>
            <a:endParaRPr sz="2650">
              <a:solidFill>
                <a:prstClr val="black"/>
              </a:solidFill>
              <a:cs typeface="Calibri"/>
            </a:endParaRPr>
          </a:p>
          <a:p>
            <a:pPr marL="760730">
              <a:spcBef>
                <a:spcPts val="5"/>
              </a:spcBef>
            </a:pPr>
            <a:r>
              <a:rPr spc="-100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100" dirty="0">
                <a:solidFill>
                  <a:prstClr val="black"/>
                </a:solidFill>
                <a:cs typeface="Calibri"/>
              </a:rPr>
              <a:t>2</a:t>
            </a:r>
            <a:r>
              <a:rPr spc="-100" dirty="0">
                <a:solidFill>
                  <a:prstClr val="black"/>
                </a:solidFill>
                <a:latin typeface="Lucida Sans Unicode"/>
                <a:cs typeface="Lucida Sans Unicode"/>
              </a:rPr>
              <a:t>,</a:t>
            </a:r>
            <a:r>
              <a:rPr spc="-160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6</a:t>
            </a:r>
            <a:r>
              <a:rPr spc="-1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42" name="object 24">
            <a:extLst>
              <a:ext uri="{FF2B5EF4-FFF2-40B4-BE49-F238E27FC236}">
                <a16:creationId xmlns:a16="http://schemas.microsoft.com/office/drawing/2014/main" id="{98235B41-8044-4016-8322-40C80D7D33D9}"/>
              </a:ext>
            </a:extLst>
          </p:cNvPr>
          <p:cNvSpPr/>
          <p:nvPr/>
        </p:nvSpPr>
        <p:spPr>
          <a:xfrm>
            <a:off x="5828604" y="1650745"/>
            <a:ext cx="548640" cy="2548255"/>
          </a:xfrm>
          <a:custGeom>
            <a:avLst/>
            <a:gdLst/>
            <a:ahLst/>
            <a:cxnLst/>
            <a:rect l="l" t="t" r="r" b="b"/>
            <a:pathLst>
              <a:path w="548640" h="2548254">
                <a:moveTo>
                  <a:pt x="0" y="0"/>
                </a:moveTo>
                <a:lnTo>
                  <a:pt x="49311" y="3610"/>
                </a:lnTo>
                <a:lnTo>
                  <a:pt x="95722" y="14020"/>
                </a:lnTo>
                <a:lnTo>
                  <a:pt x="138458" y="30597"/>
                </a:lnTo>
                <a:lnTo>
                  <a:pt x="176744" y="52709"/>
                </a:lnTo>
                <a:lnTo>
                  <a:pt x="209806" y="79723"/>
                </a:lnTo>
                <a:lnTo>
                  <a:pt x="236869" y="111007"/>
                </a:lnTo>
                <a:lnTo>
                  <a:pt x="257158" y="145928"/>
                </a:lnTo>
                <a:lnTo>
                  <a:pt x="269900" y="183855"/>
                </a:lnTo>
                <a:lnTo>
                  <a:pt x="274319" y="224154"/>
                </a:lnTo>
                <a:lnTo>
                  <a:pt x="274319" y="1049908"/>
                </a:lnTo>
                <a:lnTo>
                  <a:pt x="278739" y="1090208"/>
                </a:lnTo>
                <a:lnTo>
                  <a:pt x="291481" y="1128135"/>
                </a:lnTo>
                <a:lnTo>
                  <a:pt x="311770" y="1163056"/>
                </a:lnTo>
                <a:lnTo>
                  <a:pt x="338833" y="1194340"/>
                </a:lnTo>
                <a:lnTo>
                  <a:pt x="371895" y="1221354"/>
                </a:lnTo>
                <a:lnTo>
                  <a:pt x="410181" y="1243466"/>
                </a:lnTo>
                <a:lnTo>
                  <a:pt x="452917" y="1260043"/>
                </a:lnTo>
                <a:lnTo>
                  <a:pt x="499328" y="1270453"/>
                </a:lnTo>
                <a:lnTo>
                  <a:pt x="548639" y="1274064"/>
                </a:lnTo>
                <a:lnTo>
                  <a:pt x="499328" y="1277674"/>
                </a:lnTo>
                <a:lnTo>
                  <a:pt x="452917" y="1288084"/>
                </a:lnTo>
                <a:lnTo>
                  <a:pt x="410181" y="1304661"/>
                </a:lnTo>
                <a:lnTo>
                  <a:pt x="371895" y="1326773"/>
                </a:lnTo>
                <a:lnTo>
                  <a:pt x="338833" y="1353787"/>
                </a:lnTo>
                <a:lnTo>
                  <a:pt x="311770" y="1385071"/>
                </a:lnTo>
                <a:lnTo>
                  <a:pt x="291481" y="1419992"/>
                </a:lnTo>
                <a:lnTo>
                  <a:pt x="278739" y="1457919"/>
                </a:lnTo>
                <a:lnTo>
                  <a:pt x="274319" y="1498218"/>
                </a:lnTo>
                <a:lnTo>
                  <a:pt x="274319" y="2323972"/>
                </a:lnTo>
                <a:lnTo>
                  <a:pt x="269900" y="2364272"/>
                </a:lnTo>
                <a:lnTo>
                  <a:pt x="257158" y="2402199"/>
                </a:lnTo>
                <a:lnTo>
                  <a:pt x="236869" y="2437120"/>
                </a:lnTo>
                <a:lnTo>
                  <a:pt x="209806" y="2468404"/>
                </a:lnTo>
                <a:lnTo>
                  <a:pt x="176744" y="2495418"/>
                </a:lnTo>
                <a:lnTo>
                  <a:pt x="138458" y="2517530"/>
                </a:lnTo>
                <a:lnTo>
                  <a:pt x="95722" y="2534107"/>
                </a:lnTo>
                <a:lnTo>
                  <a:pt x="49311" y="2544517"/>
                </a:lnTo>
                <a:lnTo>
                  <a:pt x="0" y="2548128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object 25">
            <a:extLst>
              <a:ext uri="{FF2B5EF4-FFF2-40B4-BE49-F238E27FC236}">
                <a16:creationId xmlns:a16="http://schemas.microsoft.com/office/drawing/2014/main" id="{872E5FD4-B5AE-480D-A9EB-AE55CBD5B708}"/>
              </a:ext>
            </a:extLst>
          </p:cNvPr>
          <p:cNvSpPr txBox="1"/>
          <p:nvPr/>
        </p:nvSpPr>
        <p:spPr>
          <a:xfrm>
            <a:off x="6640515" y="2743072"/>
            <a:ext cx="802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0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100" dirty="0">
                <a:solidFill>
                  <a:prstClr val="black"/>
                </a:solidFill>
                <a:cs typeface="Calibri"/>
              </a:rPr>
              <a:t>2</a:t>
            </a:r>
            <a:r>
              <a:rPr spc="-100" dirty="0">
                <a:solidFill>
                  <a:prstClr val="black"/>
                </a:solidFill>
                <a:latin typeface="Lucida Sans Unicode"/>
                <a:cs typeface="Lucida Sans Unicode"/>
              </a:rPr>
              <a:t>, </a:t>
            </a:r>
            <a:r>
              <a:rPr spc="-15" dirty="0">
                <a:solidFill>
                  <a:prstClr val="black"/>
                </a:solidFill>
                <a:cs typeface="Calibri"/>
              </a:rPr>
              <a:t>6</a:t>
            </a:r>
            <a:r>
              <a:rPr spc="-1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r>
              <a:rPr spc="-245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pc="-600" dirty="0">
                <a:solidFill>
                  <a:prstClr val="black"/>
                </a:solidFill>
                <a:latin typeface="Lucida Sans Unicode"/>
                <a:cs typeface="Lucida Sans Unicode"/>
              </a:rPr>
              <a:t>=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44" name="object 26">
            <a:extLst>
              <a:ext uri="{FF2B5EF4-FFF2-40B4-BE49-F238E27FC236}">
                <a16:creationId xmlns:a16="http://schemas.microsoft.com/office/drawing/2014/main" id="{8788363A-8E9D-4AB8-9D3E-F0E435688FDE}"/>
              </a:ext>
            </a:extLst>
          </p:cNvPr>
          <p:cNvSpPr txBox="1"/>
          <p:nvPr/>
        </p:nvSpPr>
        <p:spPr>
          <a:xfrm>
            <a:off x="7647879" y="2747391"/>
            <a:ext cx="116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spcBef>
                <a:spcPts val="100"/>
              </a:spcBef>
              <a:tabLst>
                <a:tab pos="594995" algn="l"/>
              </a:tabLst>
            </a:pPr>
            <a:r>
              <a:rPr spc="-55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55" dirty="0">
                <a:solidFill>
                  <a:prstClr val="black"/>
                </a:solidFill>
                <a:cs typeface="Calibri"/>
              </a:rPr>
              <a:t>6</a:t>
            </a:r>
            <a:r>
              <a:rPr spc="-55" dirty="0">
                <a:solidFill>
                  <a:prstClr val="black"/>
                </a:solidFill>
                <a:latin typeface="Lucida Sans Unicode"/>
                <a:cs typeface="Lucida Sans Unicode"/>
              </a:rPr>
              <a:t>]	</a:t>
            </a:r>
            <a:r>
              <a:rPr sz="2700" spc="-322" baseline="1543" dirty="0">
                <a:solidFill>
                  <a:prstClr val="black"/>
                </a:solidFill>
                <a:latin typeface="Lucida Sans Unicode"/>
                <a:cs typeface="Lucida Sans Unicode"/>
              </a:rPr>
              <a:t>-</a:t>
            </a:r>
            <a:r>
              <a:rPr sz="2700" spc="-277" baseline="1543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z="2700" spc="-82" baseline="1543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z="2700" spc="-82" baseline="1543" dirty="0">
                <a:solidFill>
                  <a:prstClr val="black"/>
                </a:solidFill>
                <a:cs typeface="Calibri"/>
              </a:rPr>
              <a:t>1</a:t>
            </a:r>
            <a:r>
              <a:rPr sz="2700" spc="-82" baseline="1543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endParaRPr sz="2700" baseline="1543" dirty="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5104573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2" y="1430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>
                <a:solidFill>
                  <a:schemeClr val="accent1"/>
                </a:solidFill>
                <a:latin typeface="Calibri" panose="020F0502020204030204" pitchFamily="34" charset="0"/>
              </a:rPr>
              <a:t>Prefix sum 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lvl="3" algn="l" rtl="0" fontAlgn="base">
              <a:spcBef>
                <a:spcPts val="0"/>
              </a:spcBef>
            </a:pPr>
            <a:endParaRPr lang="en-GB" dirty="0">
              <a:latin typeface="Lucida Sans Unicode"/>
              <a:cs typeface="Lucida Sans Unicode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23" name="صورة 22">
            <a:extLst>
              <a:ext uri="{FF2B5EF4-FFF2-40B4-BE49-F238E27FC236}">
                <a16:creationId xmlns:a16="http://schemas.microsoft.com/office/drawing/2014/main" id="{E96383F0-4CF2-4023-A6AC-8B993389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355" y="1085823"/>
            <a:ext cx="3657917" cy="493819"/>
          </a:xfrm>
          <a:prstGeom prst="rect">
            <a:avLst/>
          </a:prstGeom>
        </p:spPr>
      </p:pic>
      <p:grpSp>
        <p:nvGrpSpPr>
          <p:cNvPr id="16" name="object 3">
            <a:extLst>
              <a:ext uri="{FF2B5EF4-FFF2-40B4-BE49-F238E27FC236}">
                <a16:creationId xmlns:a16="http://schemas.microsoft.com/office/drawing/2014/main" id="{4090CE13-7522-4055-870A-3B1BDA08C75E}"/>
              </a:ext>
            </a:extLst>
          </p:cNvPr>
          <p:cNvGrpSpPr/>
          <p:nvPr/>
        </p:nvGrpSpPr>
        <p:grpSpPr>
          <a:xfrm>
            <a:off x="1782765" y="1592262"/>
            <a:ext cx="3822065" cy="466725"/>
            <a:chOff x="3515740" y="1156208"/>
            <a:chExt cx="3822065" cy="466725"/>
          </a:xfrm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AB18AB3E-A631-4AEA-988B-DE9986FEB010}"/>
                </a:ext>
              </a:extLst>
            </p:cNvPr>
            <p:cNvSpPr/>
            <p:nvPr/>
          </p:nvSpPr>
          <p:spPr>
            <a:xfrm>
              <a:off x="3528440" y="1168933"/>
              <a:ext cx="3796665" cy="428625"/>
            </a:xfrm>
            <a:custGeom>
              <a:avLst/>
              <a:gdLst/>
              <a:ahLst/>
              <a:cxnLst/>
              <a:rect l="l" t="t" r="r" b="b"/>
              <a:pathLst>
                <a:path w="3796665" h="428625">
                  <a:moveTo>
                    <a:pt x="1084567" y="0"/>
                  </a:moveTo>
                  <a:lnTo>
                    <a:pt x="542290" y="0"/>
                  </a:lnTo>
                  <a:lnTo>
                    <a:pt x="0" y="0"/>
                  </a:lnTo>
                  <a:lnTo>
                    <a:pt x="0" y="384022"/>
                  </a:lnTo>
                  <a:lnTo>
                    <a:pt x="0" y="428345"/>
                  </a:lnTo>
                  <a:lnTo>
                    <a:pt x="542290" y="428345"/>
                  </a:lnTo>
                  <a:lnTo>
                    <a:pt x="1084567" y="428345"/>
                  </a:lnTo>
                  <a:lnTo>
                    <a:pt x="1084567" y="0"/>
                  </a:lnTo>
                  <a:close/>
                </a:path>
                <a:path w="3796665" h="428625">
                  <a:moveTo>
                    <a:pt x="1626870" y="0"/>
                  </a:moveTo>
                  <a:lnTo>
                    <a:pt x="1084580" y="0"/>
                  </a:lnTo>
                  <a:lnTo>
                    <a:pt x="1084580" y="428345"/>
                  </a:lnTo>
                  <a:lnTo>
                    <a:pt x="1626870" y="428345"/>
                  </a:lnTo>
                  <a:lnTo>
                    <a:pt x="1626870" y="0"/>
                  </a:lnTo>
                  <a:close/>
                </a:path>
                <a:path w="3796665" h="428625">
                  <a:moveTo>
                    <a:pt x="3796157" y="0"/>
                  </a:moveTo>
                  <a:lnTo>
                    <a:pt x="3253867" y="0"/>
                  </a:lnTo>
                  <a:lnTo>
                    <a:pt x="2711577" y="0"/>
                  </a:lnTo>
                  <a:lnTo>
                    <a:pt x="2169287" y="0"/>
                  </a:lnTo>
                  <a:lnTo>
                    <a:pt x="1626997" y="0"/>
                  </a:lnTo>
                  <a:lnTo>
                    <a:pt x="1626997" y="428345"/>
                  </a:lnTo>
                  <a:lnTo>
                    <a:pt x="2169287" y="428345"/>
                  </a:lnTo>
                  <a:lnTo>
                    <a:pt x="2711577" y="428345"/>
                  </a:lnTo>
                  <a:lnTo>
                    <a:pt x="3253867" y="428345"/>
                  </a:lnTo>
                  <a:lnTo>
                    <a:pt x="3796157" y="428345"/>
                  </a:lnTo>
                  <a:lnTo>
                    <a:pt x="3796157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397EAFC4-9664-4EB0-A1F7-9C3A06C4F465}"/>
                </a:ext>
              </a:extLst>
            </p:cNvPr>
            <p:cNvSpPr/>
            <p:nvPr/>
          </p:nvSpPr>
          <p:spPr>
            <a:xfrm>
              <a:off x="3522090" y="1162558"/>
              <a:ext cx="3809365" cy="454025"/>
            </a:xfrm>
            <a:custGeom>
              <a:avLst/>
              <a:gdLst/>
              <a:ahLst/>
              <a:cxnLst/>
              <a:rect l="l" t="t" r="r" b="b"/>
              <a:pathLst>
                <a:path w="3809365" h="454025">
                  <a:moveTo>
                    <a:pt x="548639" y="0"/>
                  </a:moveTo>
                  <a:lnTo>
                    <a:pt x="548639" y="453770"/>
                  </a:lnTo>
                </a:path>
                <a:path w="3809365" h="454025">
                  <a:moveTo>
                    <a:pt x="1090930" y="0"/>
                  </a:moveTo>
                  <a:lnTo>
                    <a:pt x="1090930" y="453770"/>
                  </a:lnTo>
                </a:path>
                <a:path w="3809365" h="454025">
                  <a:moveTo>
                    <a:pt x="1633347" y="0"/>
                  </a:moveTo>
                  <a:lnTo>
                    <a:pt x="1633347" y="453770"/>
                  </a:lnTo>
                </a:path>
                <a:path w="3809365" h="454025">
                  <a:moveTo>
                    <a:pt x="2175637" y="0"/>
                  </a:moveTo>
                  <a:lnTo>
                    <a:pt x="2175637" y="453770"/>
                  </a:lnTo>
                </a:path>
                <a:path w="3809365" h="454025">
                  <a:moveTo>
                    <a:pt x="2717927" y="0"/>
                  </a:moveTo>
                  <a:lnTo>
                    <a:pt x="2717927" y="453770"/>
                  </a:lnTo>
                </a:path>
                <a:path w="3809365" h="454025">
                  <a:moveTo>
                    <a:pt x="3260216" y="0"/>
                  </a:moveTo>
                  <a:lnTo>
                    <a:pt x="3260216" y="453770"/>
                  </a:lnTo>
                </a:path>
                <a:path w="3809365" h="454025">
                  <a:moveTo>
                    <a:pt x="6350" y="390397"/>
                  </a:moveTo>
                  <a:lnTo>
                    <a:pt x="6350" y="453770"/>
                  </a:lnTo>
                </a:path>
                <a:path w="3809365" h="454025">
                  <a:moveTo>
                    <a:pt x="6350" y="0"/>
                  </a:moveTo>
                  <a:lnTo>
                    <a:pt x="6350" y="390397"/>
                  </a:lnTo>
                </a:path>
                <a:path w="3809365" h="454025">
                  <a:moveTo>
                    <a:pt x="3802507" y="0"/>
                  </a:moveTo>
                  <a:lnTo>
                    <a:pt x="3802507" y="453770"/>
                  </a:lnTo>
                </a:path>
                <a:path w="3809365" h="454025">
                  <a:moveTo>
                    <a:pt x="0" y="6350"/>
                  </a:moveTo>
                  <a:lnTo>
                    <a:pt x="3808857" y="63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F0959319-02B2-42FF-B661-DF0CEAB2D679}"/>
                </a:ext>
              </a:extLst>
            </p:cNvPr>
            <p:cNvSpPr/>
            <p:nvPr/>
          </p:nvSpPr>
          <p:spPr>
            <a:xfrm>
              <a:off x="3525075" y="1578229"/>
              <a:ext cx="3806190" cy="38100"/>
            </a:xfrm>
            <a:custGeom>
              <a:avLst/>
              <a:gdLst/>
              <a:ahLst/>
              <a:cxnLst/>
              <a:rect l="l" t="t" r="r" b="b"/>
              <a:pathLst>
                <a:path w="3806190" h="38100">
                  <a:moveTo>
                    <a:pt x="0" y="0"/>
                  </a:moveTo>
                  <a:lnTo>
                    <a:pt x="0" y="38100"/>
                  </a:lnTo>
                </a:path>
                <a:path w="3806190" h="38100">
                  <a:moveTo>
                    <a:pt x="54546" y="19050"/>
                  </a:moveTo>
                  <a:lnTo>
                    <a:pt x="3805872" y="19050"/>
                  </a:lnTo>
                </a:path>
              </a:pathLst>
            </a:custGeom>
            <a:ln w="596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" name="object 7">
            <a:extLst>
              <a:ext uri="{FF2B5EF4-FFF2-40B4-BE49-F238E27FC236}">
                <a16:creationId xmlns:a16="http://schemas.microsoft.com/office/drawing/2014/main" id="{732B2F06-887E-4CC1-AB43-308BC88D745B}"/>
              </a:ext>
            </a:extLst>
          </p:cNvPr>
          <p:cNvSpPr txBox="1"/>
          <p:nvPr/>
        </p:nvSpPr>
        <p:spPr>
          <a:xfrm>
            <a:off x="1979870" y="1622995"/>
            <a:ext cx="630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01015" algn="l"/>
              </a:tabLst>
            </a:pPr>
            <a:r>
              <a:rPr b="1" dirty="0">
                <a:solidFill>
                  <a:srgbClr val="FFFFFF"/>
                </a:solidFill>
                <a:cs typeface="Calibri"/>
              </a:rPr>
              <a:t>6	3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DAC11CE3-31F6-40E3-BA3E-BCB7F72ADA64}"/>
              </a:ext>
            </a:extLst>
          </p:cNvPr>
          <p:cNvSpPr txBox="1"/>
          <p:nvPr/>
        </p:nvSpPr>
        <p:spPr>
          <a:xfrm>
            <a:off x="5180651" y="1622995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cs typeface="Calibri"/>
              </a:rPr>
              <a:t>-5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A75CA51D-1927-49A4-AE8B-9C85219A112D}"/>
              </a:ext>
            </a:extLst>
          </p:cNvPr>
          <p:cNvSpPr txBox="1"/>
          <p:nvPr/>
        </p:nvSpPr>
        <p:spPr>
          <a:xfrm>
            <a:off x="1029275" y="3387533"/>
            <a:ext cx="561975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spcBef>
                <a:spcPts val="100"/>
              </a:spcBef>
            </a:pPr>
            <a:r>
              <a:rPr spc="-35" dirty="0">
                <a:solidFill>
                  <a:prstClr val="black"/>
                </a:solidFill>
                <a:latin typeface="Lucida Sans Unicode"/>
                <a:cs typeface="Lucida Sans Unicode"/>
              </a:rPr>
              <a:t>i</a:t>
            </a:r>
            <a:r>
              <a:rPr spc="-235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pc="-600" dirty="0">
                <a:solidFill>
                  <a:prstClr val="black"/>
                </a:solidFill>
                <a:latin typeface="Lucida Sans Unicode"/>
                <a:cs typeface="Lucida Sans Unicode"/>
              </a:rPr>
              <a:t>=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R="43815">
              <a:spcBef>
                <a:spcPts val="1635"/>
              </a:spcBef>
            </a:pPr>
            <a:r>
              <a:rPr spc="-90" dirty="0">
                <a:solidFill>
                  <a:prstClr val="black"/>
                </a:solidFill>
                <a:latin typeface="Lucida Sans Unicode"/>
                <a:cs typeface="Lucida Sans Unicode"/>
              </a:rPr>
              <a:t>A[ </a:t>
            </a:r>
            <a:r>
              <a:rPr spc="-2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r>
              <a:rPr spc="-280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pc="-600" dirty="0">
                <a:solidFill>
                  <a:prstClr val="black"/>
                </a:solidFill>
                <a:latin typeface="Lucida Sans Unicode"/>
                <a:cs typeface="Lucida Sans Unicode"/>
              </a:rPr>
              <a:t>=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4A40D740-D04C-49DA-B44F-A2099F10E0D5}"/>
              </a:ext>
            </a:extLst>
          </p:cNvPr>
          <p:cNvSpPr txBox="1"/>
          <p:nvPr/>
        </p:nvSpPr>
        <p:spPr>
          <a:xfrm>
            <a:off x="1969583" y="340277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0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9FB27A39-4933-48DE-9EE4-E0D09EF0F1C0}"/>
              </a:ext>
            </a:extLst>
          </p:cNvPr>
          <p:cNvSpPr txBox="1"/>
          <p:nvPr/>
        </p:nvSpPr>
        <p:spPr>
          <a:xfrm>
            <a:off x="3089798" y="340277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2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0C57BCDD-D5A6-49E1-A861-B74260859897}"/>
              </a:ext>
            </a:extLst>
          </p:cNvPr>
          <p:cNvSpPr txBox="1"/>
          <p:nvPr/>
        </p:nvSpPr>
        <p:spPr>
          <a:xfrm>
            <a:off x="3625673" y="340277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3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B9EDDC0D-78B7-4EC6-9AE6-6B35B3AA25C8}"/>
              </a:ext>
            </a:extLst>
          </p:cNvPr>
          <p:cNvSpPr txBox="1"/>
          <p:nvPr/>
        </p:nvSpPr>
        <p:spPr>
          <a:xfrm>
            <a:off x="4211613" y="3402774"/>
            <a:ext cx="624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94665" algn="l"/>
              </a:tabLst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4	5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31" name="object 15">
            <a:extLst>
              <a:ext uri="{FF2B5EF4-FFF2-40B4-BE49-F238E27FC236}">
                <a16:creationId xmlns:a16="http://schemas.microsoft.com/office/drawing/2014/main" id="{D77F0602-3FCF-4DAF-B685-F47C67B86923}"/>
              </a:ext>
            </a:extLst>
          </p:cNvPr>
          <p:cNvGraphicFramePr>
            <a:graphicFrameLocks noGrp="1"/>
          </p:cNvGraphicFramePr>
          <p:nvPr/>
        </p:nvGraphicFramePr>
        <p:xfrm>
          <a:off x="1789115" y="3800919"/>
          <a:ext cx="3796026" cy="428371"/>
        </p:xfrm>
        <a:graphic>
          <a:graphicData uri="http://schemas.openxmlformats.org/drawingml/2006/table">
            <a:tbl>
              <a:tblPr firstRow="1" bandRow="1"/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371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968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2" name="object 23">
            <a:extLst>
              <a:ext uri="{FF2B5EF4-FFF2-40B4-BE49-F238E27FC236}">
                <a16:creationId xmlns:a16="http://schemas.microsoft.com/office/drawing/2014/main" id="{74410304-223F-49CA-8543-E9CA3BA7A0F8}"/>
              </a:ext>
            </a:extLst>
          </p:cNvPr>
          <p:cNvGrpSpPr/>
          <p:nvPr/>
        </p:nvGrpSpPr>
        <p:grpSpPr>
          <a:xfrm>
            <a:off x="1795084" y="1972245"/>
            <a:ext cx="3785235" cy="1132840"/>
            <a:chOff x="3528059" y="1536191"/>
            <a:chExt cx="3785235" cy="1132840"/>
          </a:xfrm>
        </p:grpSpPr>
        <p:sp>
          <p:nvSpPr>
            <p:cNvPr id="33" name="object 24">
              <a:extLst>
                <a:ext uri="{FF2B5EF4-FFF2-40B4-BE49-F238E27FC236}">
                  <a16:creationId xmlns:a16="http://schemas.microsoft.com/office/drawing/2014/main" id="{30FEA5DF-BAF4-433C-9AB7-AFA2EC7857BF}"/>
                </a:ext>
              </a:extLst>
            </p:cNvPr>
            <p:cNvSpPr/>
            <p:nvPr/>
          </p:nvSpPr>
          <p:spPr>
            <a:xfrm>
              <a:off x="7291577" y="1555241"/>
              <a:ext cx="2540" cy="855980"/>
            </a:xfrm>
            <a:custGeom>
              <a:avLst/>
              <a:gdLst/>
              <a:ahLst/>
              <a:cxnLst/>
              <a:rect l="l" t="t" r="r" b="b"/>
              <a:pathLst>
                <a:path w="2540" h="855980">
                  <a:moveTo>
                    <a:pt x="0" y="0"/>
                  </a:moveTo>
                  <a:lnTo>
                    <a:pt x="2286" y="855599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object 25">
              <a:extLst>
                <a:ext uri="{FF2B5EF4-FFF2-40B4-BE49-F238E27FC236}">
                  <a16:creationId xmlns:a16="http://schemas.microsoft.com/office/drawing/2014/main" id="{F31E1F49-6178-4146-A7D5-09799B4DDC61}"/>
                </a:ext>
              </a:extLst>
            </p:cNvPr>
            <p:cNvSpPr/>
            <p:nvPr/>
          </p:nvSpPr>
          <p:spPr>
            <a:xfrm>
              <a:off x="4621529" y="1805939"/>
              <a:ext cx="2639060" cy="114300"/>
            </a:xfrm>
            <a:custGeom>
              <a:avLst/>
              <a:gdLst/>
              <a:ahLst/>
              <a:cxnLst/>
              <a:rect l="l" t="t" r="r" b="b"/>
              <a:pathLst>
                <a:path w="2639059" h="114300">
                  <a:moveTo>
                    <a:pt x="2524760" y="0"/>
                  </a:moveTo>
                  <a:lnTo>
                    <a:pt x="2524760" y="114300"/>
                  </a:lnTo>
                  <a:lnTo>
                    <a:pt x="2600960" y="76200"/>
                  </a:lnTo>
                  <a:lnTo>
                    <a:pt x="2543810" y="76200"/>
                  </a:lnTo>
                  <a:lnTo>
                    <a:pt x="2543810" y="38100"/>
                  </a:lnTo>
                  <a:lnTo>
                    <a:pt x="2600960" y="38100"/>
                  </a:lnTo>
                  <a:lnTo>
                    <a:pt x="2524760" y="0"/>
                  </a:lnTo>
                  <a:close/>
                </a:path>
                <a:path w="2639059" h="114300">
                  <a:moveTo>
                    <a:pt x="25247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24760" y="76200"/>
                  </a:lnTo>
                  <a:lnTo>
                    <a:pt x="2524760" y="38100"/>
                  </a:lnTo>
                  <a:close/>
                </a:path>
                <a:path w="2639059" h="114300">
                  <a:moveTo>
                    <a:pt x="2600960" y="38100"/>
                  </a:moveTo>
                  <a:lnTo>
                    <a:pt x="2543810" y="38100"/>
                  </a:lnTo>
                  <a:lnTo>
                    <a:pt x="2543810" y="76200"/>
                  </a:lnTo>
                  <a:lnTo>
                    <a:pt x="2600960" y="76200"/>
                  </a:lnTo>
                  <a:lnTo>
                    <a:pt x="2639060" y="57150"/>
                  </a:lnTo>
                  <a:lnTo>
                    <a:pt x="2600960" y="381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bject 26">
              <a:extLst>
                <a:ext uri="{FF2B5EF4-FFF2-40B4-BE49-F238E27FC236}">
                  <a16:creationId xmlns:a16="http://schemas.microsoft.com/office/drawing/2014/main" id="{8B1F98F4-1FE4-43A8-8CE5-E84796351391}"/>
                </a:ext>
              </a:extLst>
            </p:cNvPr>
            <p:cNvSpPr/>
            <p:nvPr/>
          </p:nvSpPr>
          <p:spPr>
            <a:xfrm>
              <a:off x="3560825" y="2327147"/>
              <a:ext cx="3700145" cy="114300"/>
            </a:xfrm>
            <a:custGeom>
              <a:avLst/>
              <a:gdLst/>
              <a:ahLst/>
              <a:cxnLst/>
              <a:rect l="l" t="t" r="r" b="b"/>
              <a:pathLst>
                <a:path w="3700145" h="114300">
                  <a:moveTo>
                    <a:pt x="3585464" y="0"/>
                  </a:moveTo>
                  <a:lnTo>
                    <a:pt x="3585464" y="114300"/>
                  </a:lnTo>
                  <a:lnTo>
                    <a:pt x="3661664" y="76200"/>
                  </a:lnTo>
                  <a:lnTo>
                    <a:pt x="3604514" y="76200"/>
                  </a:lnTo>
                  <a:lnTo>
                    <a:pt x="3604514" y="38100"/>
                  </a:lnTo>
                  <a:lnTo>
                    <a:pt x="3661664" y="38100"/>
                  </a:lnTo>
                  <a:lnTo>
                    <a:pt x="3585464" y="0"/>
                  </a:lnTo>
                  <a:close/>
                </a:path>
                <a:path w="3700145" h="114300">
                  <a:moveTo>
                    <a:pt x="358546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585464" y="76200"/>
                  </a:lnTo>
                  <a:lnTo>
                    <a:pt x="3585464" y="38100"/>
                  </a:lnTo>
                  <a:close/>
                </a:path>
                <a:path w="3700145" h="114300">
                  <a:moveTo>
                    <a:pt x="3661664" y="38100"/>
                  </a:moveTo>
                  <a:lnTo>
                    <a:pt x="3604514" y="38100"/>
                  </a:lnTo>
                  <a:lnTo>
                    <a:pt x="3604514" y="76200"/>
                  </a:lnTo>
                  <a:lnTo>
                    <a:pt x="3661664" y="76200"/>
                  </a:lnTo>
                  <a:lnTo>
                    <a:pt x="3699764" y="57150"/>
                  </a:lnTo>
                  <a:lnTo>
                    <a:pt x="3661664" y="381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bject 27">
              <a:extLst>
                <a:ext uri="{FF2B5EF4-FFF2-40B4-BE49-F238E27FC236}">
                  <a16:creationId xmlns:a16="http://schemas.microsoft.com/office/drawing/2014/main" id="{8ADD2BDD-D71B-40EC-A638-5CC22B5CED84}"/>
                </a:ext>
              </a:extLst>
            </p:cNvPr>
            <p:cNvSpPr/>
            <p:nvPr/>
          </p:nvSpPr>
          <p:spPr>
            <a:xfrm>
              <a:off x="3547109" y="1572005"/>
              <a:ext cx="13970" cy="1039494"/>
            </a:xfrm>
            <a:custGeom>
              <a:avLst/>
              <a:gdLst/>
              <a:ahLst/>
              <a:cxnLst/>
              <a:rect l="l" t="t" r="r" b="b"/>
              <a:pathLst>
                <a:path w="13970" h="1039494">
                  <a:moveTo>
                    <a:pt x="13462" y="0"/>
                  </a:moveTo>
                  <a:lnTo>
                    <a:pt x="0" y="1039368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object 28">
              <a:extLst>
                <a:ext uri="{FF2B5EF4-FFF2-40B4-BE49-F238E27FC236}">
                  <a16:creationId xmlns:a16="http://schemas.microsoft.com/office/drawing/2014/main" id="{7572876A-B9F7-4875-BE06-FDE6D8AC8E92}"/>
                </a:ext>
              </a:extLst>
            </p:cNvPr>
            <p:cNvSpPr/>
            <p:nvPr/>
          </p:nvSpPr>
          <p:spPr>
            <a:xfrm>
              <a:off x="3597401" y="2554224"/>
              <a:ext cx="1010919" cy="114300"/>
            </a:xfrm>
            <a:custGeom>
              <a:avLst/>
              <a:gdLst/>
              <a:ahLst/>
              <a:cxnLst/>
              <a:rect l="l" t="t" r="r" b="b"/>
              <a:pathLst>
                <a:path w="1010920" h="114300">
                  <a:moveTo>
                    <a:pt x="896493" y="0"/>
                  </a:moveTo>
                  <a:lnTo>
                    <a:pt x="896493" y="114300"/>
                  </a:lnTo>
                  <a:lnTo>
                    <a:pt x="972693" y="76200"/>
                  </a:lnTo>
                  <a:lnTo>
                    <a:pt x="915543" y="76200"/>
                  </a:lnTo>
                  <a:lnTo>
                    <a:pt x="915543" y="38100"/>
                  </a:lnTo>
                  <a:lnTo>
                    <a:pt x="972693" y="38100"/>
                  </a:lnTo>
                  <a:lnTo>
                    <a:pt x="896493" y="0"/>
                  </a:lnTo>
                  <a:close/>
                </a:path>
                <a:path w="1010920" h="114300">
                  <a:moveTo>
                    <a:pt x="896493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896493" y="76200"/>
                  </a:lnTo>
                  <a:lnTo>
                    <a:pt x="896493" y="38100"/>
                  </a:lnTo>
                  <a:close/>
                </a:path>
                <a:path w="1010920" h="114300">
                  <a:moveTo>
                    <a:pt x="972693" y="38100"/>
                  </a:moveTo>
                  <a:lnTo>
                    <a:pt x="915543" y="38100"/>
                  </a:lnTo>
                  <a:lnTo>
                    <a:pt x="915543" y="76200"/>
                  </a:lnTo>
                  <a:lnTo>
                    <a:pt x="972693" y="76200"/>
                  </a:lnTo>
                  <a:lnTo>
                    <a:pt x="1010793" y="57150"/>
                  </a:lnTo>
                  <a:lnTo>
                    <a:pt x="972693" y="381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object 29">
              <a:extLst>
                <a:ext uri="{FF2B5EF4-FFF2-40B4-BE49-F238E27FC236}">
                  <a16:creationId xmlns:a16="http://schemas.microsoft.com/office/drawing/2014/main" id="{330F76E9-063F-4838-9C4B-8C9FA28D225F}"/>
                </a:ext>
              </a:extLst>
            </p:cNvPr>
            <p:cNvSpPr/>
            <p:nvPr/>
          </p:nvSpPr>
          <p:spPr>
            <a:xfrm>
              <a:off x="4621529" y="1570481"/>
              <a:ext cx="0" cy="1042035"/>
            </a:xfrm>
            <a:custGeom>
              <a:avLst/>
              <a:gdLst/>
              <a:ahLst/>
              <a:cxnLst/>
              <a:rect l="l" t="t" r="r" b="b"/>
              <a:pathLst>
                <a:path h="1042035">
                  <a:moveTo>
                    <a:pt x="0" y="0"/>
                  </a:moveTo>
                  <a:lnTo>
                    <a:pt x="0" y="104178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9" name="object 30">
            <a:extLst>
              <a:ext uri="{FF2B5EF4-FFF2-40B4-BE49-F238E27FC236}">
                <a16:creationId xmlns:a16="http://schemas.microsoft.com/office/drawing/2014/main" id="{18D662A2-581C-4714-A3F2-6248E6AED0DD}"/>
              </a:ext>
            </a:extLst>
          </p:cNvPr>
          <p:cNvSpPr txBox="1"/>
          <p:nvPr/>
        </p:nvSpPr>
        <p:spPr>
          <a:xfrm>
            <a:off x="4937065" y="2924873"/>
            <a:ext cx="433070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5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55" dirty="0">
                <a:solidFill>
                  <a:prstClr val="black"/>
                </a:solidFill>
                <a:cs typeface="Calibri"/>
              </a:rPr>
              <a:t>6</a:t>
            </a:r>
            <a:r>
              <a:rPr spc="-5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R="5080">
              <a:spcBef>
                <a:spcPts val="160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6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1E33D129-9BD2-45AE-A716-2B28CC22AA9E}"/>
              </a:ext>
            </a:extLst>
          </p:cNvPr>
          <p:cNvSpPr txBox="1"/>
          <p:nvPr/>
        </p:nvSpPr>
        <p:spPr>
          <a:xfrm>
            <a:off x="2431863" y="3088559"/>
            <a:ext cx="423545" cy="6140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spcBef>
                <a:spcPts val="254"/>
              </a:spcBef>
            </a:pPr>
            <a:r>
              <a:rPr spc="-90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5" dirty="0">
                <a:solidFill>
                  <a:prstClr val="black"/>
                </a:solidFill>
                <a:cs typeface="Calibri"/>
              </a:rPr>
              <a:t>1</a:t>
            </a:r>
            <a:r>
              <a:rPr spc="-2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L="84455">
              <a:spcBef>
                <a:spcPts val="16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1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961DC2E5-16B1-46E3-AD7C-17F999B644F8}"/>
              </a:ext>
            </a:extLst>
          </p:cNvPr>
          <p:cNvSpPr txBox="1"/>
          <p:nvPr/>
        </p:nvSpPr>
        <p:spPr>
          <a:xfrm>
            <a:off x="3064703" y="1622995"/>
            <a:ext cx="1715135" cy="989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54355" algn="l"/>
                <a:tab pos="1097280" algn="l"/>
                <a:tab pos="1586230" algn="l"/>
              </a:tabLst>
            </a:pPr>
            <a:r>
              <a:rPr b="1" dirty="0">
                <a:solidFill>
                  <a:srgbClr val="FFFFFF"/>
                </a:solidFill>
                <a:cs typeface="Calibri"/>
              </a:rPr>
              <a:t>-2	4	-1	0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30"/>
              </a:spcBef>
            </a:pPr>
            <a:endParaRPr sz="2650">
              <a:solidFill>
                <a:prstClr val="black"/>
              </a:solidFill>
              <a:cs typeface="Calibri"/>
            </a:endParaRPr>
          </a:p>
          <a:p>
            <a:pPr marL="760730">
              <a:spcBef>
                <a:spcPts val="5"/>
              </a:spcBef>
            </a:pPr>
            <a:r>
              <a:rPr spc="-100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100" dirty="0">
                <a:solidFill>
                  <a:prstClr val="black"/>
                </a:solidFill>
                <a:cs typeface="Calibri"/>
              </a:rPr>
              <a:t>2</a:t>
            </a:r>
            <a:r>
              <a:rPr spc="-100" dirty="0">
                <a:solidFill>
                  <a:prstClr val="black"/>
                </a:solidFill>
                <a:latin typeface="Lucida Sans Unicode"/>
                <a:cs typeface="Lucida Sans Unicode"/>
              </a:rPr>
              <a:t>,</a:t>
            </a:r>
            <a:r>
              <a:rPr spc="-160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6</a:t>
            </a:r>
            <a:r>
              <a:rPr spc="-1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42" name="object 24">
            <a:extLst>
              <a:ext uri="{FF2B5EF4-FFF2-40B4-BE49-F238E27FC236}">
                <a16:creationId xmlns:a16="http://schemas.microsoft.com/office/drawing/2014/main" id="{98235B41-8044-4016-8322-40C80D7D33D9}"/>
              </a:ext>
            </a:extLst>
          </p:cNvPr>
          <p:cNvSpPr/>
          <p:nvPr/>
        </p:nvSpPr>
        <p:spPr>
          <a:xfrm>
            <a:off x="5828604" y="1650745"/>
            <a:ext cx="548640" cy="2548255"/>
          </a:xfrm>
          <a:custGeom>
            <a:avLst/>
            <a:gdLst/>
            <a:ahLst/>
            <a:cxnLst/>
            <a:rect l="l" t="t" r="r" b="b"/>
            <a:pathLst>
              <a:path w="548640" h="2548254">
                <a:moveTo>
                  <a:pt x="0" y="0"/>
                </a:moveTo>
                <a:lnTo>
                  <a:pt x="49311" y="3610"/>
                </a:lnTo>
                <a:lnTo>
                  <a:pt x="95722" y="14020"/>
                </a:lnTo>
                <a:lnTo>
                  <a:pt x="138458" y="30597"/>
                </a:lnTo>
                <a:lnTo>
                  <a:pt x="176744" y="52709"/>
                </a:lnTo>
                <a:lnTo>
                  <a:pt x="209806" y="79723"/>
                </a:lnTo>
                <a:lnTo>
                  <a:pt x="236869" y="111007"/>
                </a:lnTo>
                <a:lnTo>
                  <a:pt x="257158" y="145928"/>
                </a:lnTo>
                <a:lnTo>
                  <a:pt x="269900" y="183855"/>
                </a:lnTo>
                <a:lnTo>
                  <a:pt x="274319" y="224154"/>
                </a:lnTo>
                <a:lnTo>
                  <a:pt x="274319" y="1049908"/>
                </a:lnTo>
                <a:lnTo>
                  <a:pt x="278739" y="1090208"/>
                </a:lnTo>
                <a:lnTo>
                  <a:pt x="291481" y="1128135"/>
                </a:lnTo>
                <a:lnTo>
                  <a:pt x="311770" y="1163056"/>
                </a:lnTo>
                <a:lnTo>
                  <a:pt x="338833" y="1194340"/>
                </a:lnTo>
                <a:lnTo>
                  <a:pt x="371895" y="1221354"/>
                </a:lnTo>
                <a:lnTo>
                  <a:pt x="410181" y="1243466"/>
                </a:lnTo>
                <a:lnTo>
                  <a:pt x="452917" y="1260043"/>
                </a:lnTo>
                <a:lnTo>
                  <a:pt x="499328" y="1270453"/>
                </a:lnTo>
                <a:lnTo>
                  <a:pt x="548639" y="1274064"/>
                </a:lnTo>
                <a:lnTo>
                  <a:pt x="499328" y="1277674"/>
                </a:lnTo>
                <a:lnTo>
                  <a:pt x="452917" y="1288084"/>
                </a:lnTo>
                <a:lnTo>
                  <a:pt x="410181" y="1304661"/>
                </a:lnTo>
                <a:lnTo>
                  <a:pt x="371895" y="1326773"/>
                </a:lnTo>
                <a:lnTo>
                  <a:pt x="338833" y="1353787"/>
                </a:lnTo>
                <a:lnTo>
                  <a:pt x="311770" y="1385071"/>
                </a:lnTo>
                <a:lnTo>
                  <a:pt x="291481" y="1419992"/>
                </a:lnTo>
                <a:lnTo>
                  <a:pt x="278739" y="1457919"/>
                </a:lnTo>
                <a:lnTo>
                  <a:pt x="274319" y="1498218"/>
                </a:lnTo>
                <a:lnTo>
                  <a:pt x="274319" y="2323972"/>
                </a:lnTo>
                <a:lnTo>
                  <a:pt x="269900" y="2364272"/>
                </a:lnTo>
                <a:lnTo>
                  <a:pt x="257158" y="2402199"/>
                </a:lnTo>
                <a:lnTo>
                  <a:pt x="236869" y="2437120"/>
                </a:lnTo>
                <a:lnTo>
                  <a:pt x="209806" y="2468404"/>
                </a:lnTo>
                <a:lnTo>
                  <a:pt x="176744" y="2495418"/>
                </a:lnTo>
                <a:lnTo>
                  <a:pt x="138458" y="2517530"/>
                </a:lnTo>
                <a:lnTo>
                  <a:pt x="95722" y="2534107"/>
                </a:lnTo>
                <a:lnTo>
                  <a:pt x="49311" y="2544517"/>
                </a:lnTo>
                <a:lnTo>
                  <a:pt x="0" y="2548128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object 25">
            <a:extLst>
              <a:ext uri="{FF2B5EF4-FFF2-40B4-BE49-F238E27FC236}">
                <a16:creationId xmlns:a16="http://schemas.microsoft.com/office/drawing/2014/main" id="{872E5FD4-B5AE-480D-A9EB-AE55CBD5B708}"/>
              </a:ext>
            </a:extLst>
          </p:cNvPr>
          <p:cNvSpPr txBox="1"/>
          <p:nvPr/>
        </p:nvSpPr>
        <p:spPr>
          <a:xfrm>
            <a:off x="6640515" y="2743072"/>
            <a:ext cx="802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0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100" dirty="0">
                <a:solidFill>
                  <a:prstClr val="black"/>
                </a:solidFill>
                <a:cs typeface="Calibri"/>
              </a:rPr>
              <a:t>2</a:t>
            </a:r>
            <a:r>
              <a:rPr spc="-100" dirty="0">
                <a:solidFill>
                  <a:prstClr val="black"/>
                </a:solidFill>
                <a:latin typeface="Lucida Sans Unicode"/>
                <a:cs typeface="Lucida Sans Unicode"/>
              </a:rPr>
              <a:t>, </a:t>
            </a:r>
            <a:r>
              <a:rPr spc="-15" dirty="0">
                <a:solidFill>
                  <a:prstClr val="black"/>
                </a:solidFill>
                <a:cs typeface="Calibri"/>
              </a:rPr>
              <a:t>6</a:t>
            </a:r>
            <a:r>
              <a:rPr spc="-1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r>
              <a:rPr spc="-245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pc="-600" dirty="0">
                <a:solidFill>
                  <a:prstClr val="black"/>
                </a:solidFill>
                <a:latin typeface="Lucida Sans Unicode"/>
                <a:cs typeface="Lucida Sans Unicode"/>
              </a:rPr>
              <a:t>=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44" name="object 26">
            <a:extLst>
              <a:ext uri="{FF2B5EF4-FFF2-40B4-BE49-F238E27FC236}">
                <a16:creationId xmlns:a16="http://schemas.microsoft.com/office/drawing/2014/main" id="{8788363A-8E9D-4AB8-9D3E-F0E435688FDE}"/>
              </a:ext>
            </a:extLst>
          </p:cNvPr>
          <p:cNvSpPr txBox="1"/>
          <p:nvPr/>
        </p:nvSpPr>
        <p:spPr>
          <a:xfrm>
            <a:off x="7647879" y="2747391"/>
            <a:ext cx="116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spcBef>
                <a:spcPts val="100"/>
              </a:spcBef>
              <a:tabLst>
                <a:tab pos="594995" algn="l"/>
              </a:tabLst>
            </a:pPr>
            <a:r>
              <a:rPr spc="-55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55" dirty="0">
                <a:solidFill>
                  <a:prstClr val="black"/>
                </a:solidFill>
                <a:cs typeface="Calibri"/>
              </a:rPr>
              <a:t>6</a:t>
            </a:r>
            <a:r>
              <a:rPr spc="-55" dirty="0">
                <a:solidFill>
                  <a:prstClr val="black"/>
                </a:solidFill>
                <a:latin typeface="Lucida Sans Unicode"/>
                <a:cs typeface="Lucida Sans Unicode"/>
              </a:rPr>
              <a:t>]	</a:t>
            </a:r>
            <a:r>
              <a:rPr sz="2700" spc="-322" baseline="1543" dirty="0">
                <a:solidFill>
                  <a:prstClr val="black"/>
                </a:solidFill>
                <a:latin typeface="Lucida Sans Unicode"/>
                <a:cs typeface="Lucida Sans Unicode"/>
              </a:rPr>
              <a:t>-</a:t>
            </a:r>
            <a:r>
              <a:rPr sz="2700" spc="-277" baseline="1543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z="2700" spc="-82" baseline="1543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z="2700" spc="-82" baseline="1543" dirty="0">
                <a:solidFill>
                  <a:prstClr val="black"/>
                </a:solidFill>
                <a:cs typeface="Calibri"/>
              </a:rPr>
              <a:t>1</a:t>
            </a:r>
            <a:r>
              <a:rPr sz="2700" spc="-82" baseline="1543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endParaRPr sz="2700" baseline="1543" dirty="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45" name="مربع نص 44">
            <a:extLst>
              <a:ext uri="{FF2B5EF4-FFF2-40B4-BE49-F238E27FC236}">
                <a16:creationId xmlns:a16="http://schemas.microsoft.com/office/drawing/2014/main" id="{2078506C-8F82-4772-899B-0CAC961BA170}"/>
              </a:ext>
            </a:extLst>
          </p:cNvPr>
          <p:cNvSpPr txBox="1"/>
          <p:nvPr/>
        </p:nvSpPr>
        <p:spPr>
          <a:xfrm>
            <a:off x="222630" y="4586266"/>
            <a:ext cx="61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To </a:t>
            </a:r>
            <a:r>
              <a:rPr kumimoji="0" lang="en-GB" sz="18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calculate </a:t>
            </a:r>
            <a:r>
              <a:rPr kumimoji="0" lang="en-GB" sz="18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the </a:t>
            </a:r>
            <a:r>
              <a:rPr kumimoji="0" lang="en-GB" sz="18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sum </a:t>
            </a:r>
            <a:r>
              <a:rPr kumimoji="0" lang="en-GB" sz="180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between </a:t>
            </a:r>
            <a:r>
              <a:rPr kumimoji="0" lang="en-GB" sz="18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range </a:t>
            </a:r>
            <a:r>
              <a:rPr kumimoji="0" lang="en-GB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[</a:t>
            </a:r>
            <a:r>
              <a:rPr kumimoji="0" lang="en-GB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lang="en-GB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,</a:t>
            </a:r>
            <a:r>
              <a:rPr kumimoji="0" lang="en-GB" sz="180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j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46" name="مربع نص 45">
            <a:extLst>
              <a:ext uri="{FF2B5EF4-FFF2-40B4-BE49-F238E27FC236}">
                <a16:creationId xmlns:a16="http://schemas.microsoft.com/office/drawing/2014/main" id="{641E4B32-F20C-4843-9258-070DA1689798}"/>
              </a:ext>
            </a:extLst>
          </p:cNvPr>
          <p:cNvSpPr txBox="1"/>
          <p:nvPr/>
        </p:nvSpPr>
        <p:spPr>
          <a:xfrm>
            <a:off x="222630" y="5101719"/>
            <a:ext cx="61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14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Formula</a:t>
            </a:r>
            <a:r>
              <a:rPr kumimoji="0" lang="en-GB" sz="1800" b="0" i="0" u="none" strike="noStrike" kern="1200" cap="none" spc="-9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1800" b="0" i="0" u="none" strike="noStrike" kern="1200" cap="none" spc="-2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-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2028351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2" y="1430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>
                <a:solidFill>
                  <a:schemeClr val="accent1"/>
                </a:solidFill>
                <a:latin typeface="Calibri" panose="020F0502020204030204" pitchFamily="34" charset="0"/>
              </a:rPr>
              <a:t>Prefix sum 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lvl="3" algn="l" rtl="0" fontAlgn="base">
              <a:spcBef>
                <a:spcPts val="0"/>
              </a:spcBef>
            </a:pPr>
            <a:endParaRPr lang="en-GB" dirty="0">
              <a:latin typeface="Lucida Sans Unicode"/>
              <a:cs typeface="Lucida Sans Unicode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23" name="صورة 22">
            <a:extLst>
              <a:ext uri="{FF2B5EF4-FFF2-40B4-BE49-F238E27FC236}">
                <a16:creationId xmlns:a16="http://schemas.microsoft.com/office/drawing/2014/main" id="{E96383F0-4CF2-4023-A6AC-8B993389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355" y="1085823"/>
            <a:ext cx="3657917" cy="493819"/>
          </a:xfrm>
          <a:prstGeom prst="rect">
            <a:avLst/>
          </a:prstGeom>
        </p:spPr>
      </p:pic>
      <p:grpSp>
        <p:nvGrpSpPr>
          <p:cNvPr id="16" name="object 3">
            <a:extLst>
              <a:ext uri="{FF2B5EF4-FFF2-40B4-BE49-F238E27FC236}">
                <a16:creationId xmlns:a16="http://schemas.microsoft.com/office/drawing/2014/main" id="{4090CE13-7522-4055-870A-3B1BDA08C75E}"/>
              </a:ext>
            </a:extLst>
          </p:cNvPr>
          <p:cNvGrpSpPr/>
          <p:nvPr/>
        </p:nvGrpSpPr>
        <p:grpSpPr>
          <a:xfrm>
            <a:off x="1782765" y="1592262"/>
            <a:ext cx="3822065" cy="466725"/>
            <a:chOff x="3515740" y="1156208"/>
            <a:chExt cx="3822065" cy="466725"/>
          </a:xfrm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AB18AB3E-A631-4AEA-988B-DE9986FEB010}"/>
                </a:ext>
              </a:extLst>
            </p:cNvPr>
            <p:cNvSpPr/>
            <p:nvPr/>
          </p:nvSpPr>
          <p:spPr>
            <a:xfrm>
              <a:off x="3528440" y="1168933"/>
              <a:ext cx="3796665" cy="428625"/>
            </a:xfrm>
            <a:custGeom>
              <a:avLst/>
              <a:gdLst/>
              <a:ahLst/>
              <a:cxnLst/>
              <a:rect l="l" t="t" r="r" b="b"/>
              <a:pathLst>
                <a:path w="3796665" h="428625">
                  <a:moveTo>
                    <a:pt x="1084567" y="0"/>
                  </a:moveTo>
                  <a:lnTo>
                    <a:pt x="542290" y="0"/>
                  </a:lnTo>
                  <a:lnTo>
                    <a:pt x="0" y="0"/>
                  </a:lnTo>
                  <a:lnTo>
                    <a:pt x="0" y="384022"/>
                  </a:lnTo>
                  <a:lnTo>
                    <a:pt x="0" y="428345"/>
                  </a:lnTo>
                  <a:lnTo>
                    <a:pt x="542290" y="428345"/>
                  </a:lnTo>
                  <a:lnTo>
                    <a:pt x="1084567" y="428345"/>
                  </a:lnTo>
                  <a:lnTo>
                    <a:pt x="1084567" y="0"/>
                  </a:lnTo>
                  <a:close/>
                </a:path>
                <a:path w="3796665" h="428625">
                  <a:moveTo>
                    <a:pt x="1626870" y="0"/>
                  </a:moveTo>
                  <a:lnTo>
                    <a:pt x="1084580" y="0"/>
                  </a:lnTo>
                  <a:lnTo>
                    <a:pt x="1084580" y="428345"/>
                  </a:lnTo>
                  <a:lnTo>
                    <a:pt x="1626870" y="428345"/>
                  </a:lnTo>
                  <a:lnTo>
                    <a:pt x="1626870" y="0"/>
                  </a:lnTo>
                  <a:close/>
                </a:path>
                <a:path w="3796665" h="428625">
                  <a:moveTo>
                    <a:pt x="3796157" y="0"/>
                  </a:moveTo>
                  <a:lnTo>
                    <a:pt x="3253867" y="0"/>
                  </a:lnTo>
                  <a:lnTo>
                    <a:pt x="2711577" y="0"/>
                  </a:lnTo>
                  <a:lnTo>
                    <a:pt x="2169287" y="0"/>
                  </a:lnTo>
                  <a:lnTo>
                    <a:pt x="1626997" y="0"/>
                  </a:lnTo>
                  <a:lnTo>
                    <a:pt x="1626997" y="428345"/>
                  </a:lnTo>
                  <a:lnTo>
                    <a:pt x="2169287" y="428345"/>
                  </a:lnTo>
                  <a:lnTo>
                    <a:pt x="2711577" y="428345"/>
                  </a:lnTo>
                  <a:lnTo>
                    <a:pt x="3253867" y="428345"/>
                  </a:lnTo>
                  <a:lnTo>
                    <a:pt x="3796157" y="428345"/>
                  </a:lnTo>
                  <a:lnTo>
                    <a:pt x="3796157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397EAFC4-9664-4EB0-A1F7-9C3A06C4F465}"/>
                </a:ext>
              </a:extLst>
            </p:cNvPr>
            <p:cNvSpPr/>
            <p:nvPr/>
          </p:nvSpPr>
          <p:spPr>
            <a:xfrm>
              <a:off x="3522090" y="1162558"/>
              <a:ext cx="3809365" cy="454025"/>
            </a:xfrm>
            <a:custGeom>
              <a:avLst/>
              <a:gdLst/>
              <a:ahLst/>
              <a:cxnLst/>
              <a:rect l="l" t="t" r="r" b="b"/>
              <a:pathLst>
                <a:path w="3809365" h="454025">
                  <a:moveTo>
                    <a:pt x="548639" y="0"/>
                  </a:moveTo>
                  <a:lnTo>
                    <a:pt x="548639" y="453770"/>
                  </a:lnTo>
                </a:path>
                <a:path w="3809365" h="454025">
                  <a:moveTo>
                    <a:pt x="1090930" y="0"/>
                  </a:moveTo>
                  <a:lnTo>
                    <a:pt x="1090930" y="453770"/>
                  </a:lnTo>
                </a:path>
                <a:path w="3809365" h="454025">
                  <a:moveTo>
                    <a:pt x="1633347" y="0"/>
                  </a:moveTo>
                  <a:lnTo>
                    <a:pt x="1633347" y="453770"/>
                  </a:lnTo>
                </a:path>
                <a:path w="3809365" h="454025">
                  <a:moveTo>
                    <a:pt x="2175637" y="0"/>
                  </a:moveTo>
                  <a:lnTo>
                    <a:pt x="2175637" y="453770"/>
                  </a:lnTo>
                </a:path>
                <a:path w="3809365" h="454025">
                  <a:moveTo>
                    <a:pt x="2717927" y="0"/>
                  </a:moveTo>
                  <a:lnTo>
                    <a:pt x="2717927" y="453770"/>
                  </a:lnTo>
                </a:path>
                <a:path w="3809365" h="454025">
                  <a:moveTo>
                    <a:pt x="3260216" y="0"/>
                  </a:moveTo>
                  <a:lnTo>
                    <a:pt x="3260216" y="453770"/>
                  </a:lnTo>
                </a:path>
                <a:path w="3809365" h="454025">
                  <a:moveTo>
                    <a:pt x="6350" y="390397"/>
                  </a:moveTo>
                  <a:lnTo>
                    <a:pt x="6350" y="453770"/>
                  </a:lnTo>
                </a:path>
                <a:path w="3809365" h="454025">
                  <a:moveTo>
                    <a:pt x="6350" y="0"/>
                  </a:moveTo>
                  <a:lnTo>
                    <a:pt x="6350" y="390397"/>
                  </a:lnTo>
                </a:path>
                <a:path w="3809365" h="454025">
                  <a:moveTo>
                    <a:pt x="3802507" y="0"/>
                  </a:moveTo>
                  <a:lnTo>
                    <a:pt x="3802507" y="453770"/>
                  </a:lnTo>
                </a:path>
                <a:path w="3809365" h="454025">
                  <a:moveTo>
                    <a:pt x="0" y="6350"/>
                  </a:moveTo>
                  <a:lnTo>
                    <a:pt x="3808857" y="63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F0959319-02B2-42FF-B661-DF0CEAB2D679}"/>
                </a:ext>
              </a:extLst>
            </p:cNvPr>
            <p:cNvSpPr/>
            <p:nvPr/>
          </p:nvSpPr>
          <p:spPr>
            <a:xfrm>
              <a:off x="3525075" y="1578229"/>
              <a:ext cx="3806190" cy="38100"/>
            </a:xfrm>
            <a:custGeom>
              <a:avLst/>
              <a:gdLst/>
              <a:ahLst/>
              <a:cxnLst/>
              <a:rect l="l" t="t" r="r" b="b"/>
              <a:pathLst>
                <a:path w="3806190" h="38100">
                  <a:moveTo>
                    <a:pt x="0" y="0"/>
                  </a:moveTo>
                  <a:lnTo>
                    <a:pt x="0" y="38100"/>
                  </a:lnTo>
                </a:path>
                <a:path w="3806190" h="38100">
                  <a:moveTo>
                    <a:pt x="54546" y="19050"/>
                  </a:moveTo>
                  <a:lnTo>
                    <a:pt x="3805872" y="19050"/>
                  </a:lnTo>
                </a:path>
              </a:pathLst>
            </a:custGeom>
            <a:ln w="596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" name="object 7">
            <a:extLst>
              <a:ext uri="{FF2B5EF4-FFF2-40B4-BE49-F238E27FC236}">
                <a16:creationId xmlns:a16="http://schemas.microsoft.com/office/drawing/2014/main" id="{732B2F06-887E-4CC1-AB43-308BC88D745B}"/>
              </a:ext>
            </a:extLst>
          </p:cNvPr>
          <p:cNvSpPr txBox="1"/>
          <p:nvPr/>
        </p:nvSpPr>
        <p:spPr>
          <a:xfrm>
            <a:off x="1979870" y="1622995"/>
            <a:ext cx="630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01015" algn="l"/>
              </a:tabLst>
            </a:pPr>
            <a:r>
              <a:rPr b="1" dirty="0">
                <a:solidFill>
                  <a:srgbClr val="FFFFFF"/>
                </a:solidFill>
                <a:cs typeface="Calibri"/>
              </a:rPr>
              <a:t>6	3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DAC11CE3-31F6-40E3-BA3E-BCB7F72ADA64}"/>
              </a:ext>
            </a:extLst>
          </p:cNvPr>
          <p:cNvSpPr txBox="1"/>
          <p:nvPr/>
        </p:nvSpPr>
        <p:spPr>
          <a:xfrm>
            <a:off x="5180651" y="1622995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cs typeface="Calibri"/>
              </a:rPr>
              <a:t>-5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A75CA51D-1927-49A4-AE8B-9C85219A112D}"/>
              </a:ext>
            </a:extLst>
          </p:cNvPr>
          <p:cNvSpPr txBox="1"/>
          <p:nvPr/>
        </p:nvSpPr>
        <p:spPr>
          <a:xfrm>
            <a:off x="1029275" y="3387533"/>
            <a:ext cx="561975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spcBef>
                <a:spcPts val="100"/>
              </a:spcBef>
            </a:pPr>
            <a:r>
              <a:rPr spc="-35" dirty="0">
                <a:solidFill>
                  <a:prstClr val="black"/>
                </a:solidFill>
                <a:latin typeface="Lucida Sans Unicode"/>
                <a:cs typeface="Lucida Sans Unicode"/>
              </a:rPr>
              <a:t>i</a:t>
            </a:r>
            <a:r>
              <a:rPr spc="-235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pc="-600" dirty="0">
                <a:solidFill>
                  <a:prstClr val="black"/>
                </a:solidFill>
                <a:latin typeface="Lucida Sans Unicode"/>
                <a:cs typeface="Lucida Sans Unicode"/>
              </a:rPr>
              <a:t>=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R="43815">
              <a:spcBef>
                <a:spcPts val="1635"/>
              </a:spcBef>
            </a:pPr>
            <a:r>
              <a:rPr spc="-90" dirty="0">
                <a:solidFill>
                  <a:prstClr val="black"/>
                </a:solidFill>
                <a:latin typeface="Lucida Sans Unicode"/>
                <a:cs typeface="Lucida Sans Unicode"/>
              </a:rPr>
              <a:t>A[ </a:t>
            </a:r>
            <a:r>
              <a:rPr spc="-2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r>
              <a:rPr spc="-280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pc="-600" dirty="0">
                <a:solidFill>
                  <a:prstClr val="black"/>
                </a:solidFill>
                <a:latin typeface="Lucida Sans Unicode"/>
                <a:cs typeface="Lucida Sans Unicode"/>
              </a:rPr>
              <a:t>=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4A40D740-D04C-49DA-B44F-A2099F10E0D5}"/>
              </a:ext>
            </a:extLst>
          </p:cNvPr>
          <p:cNvSpPr txBox="1"/>
          <p:nvPr/>
        </p:nvSpPr>
        <p:spPr>
          <a:xfrm>
            <a:off x="1969583" y="340277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0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9FB27A39-4933-48DE-9EE4-E0D09EF0F1C0}"/>
              </a:ext>
            </a:extLst>
          </p:cNvPr>
          <p:cNvSpPr txBox="1"/>
          <p:nvPr/>
        </p:nvSpPr>
        <p:spPr>
          <a:xfrm>
            <a:off x="3089798" y="340277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2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0C57BCDD-D5A6-49E1-A861-B74260859897}"/>
              </a:ext>
            </a:extLst>
          </p:cNvPr>
          <p:cNvSpPr txBox="1"/>
          <p:nvPr/>
        </p:nvSpPr>
        <p:spPr>
          <a:xfrm>
            <a:off x="3625673" y="340277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3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B9EDDC0D-78B7-4EC6-9AE6-6B35B3AA25C8}"/>
              </a:ext>
            </a:extLst>
          </p:cNvPr>
          <p:cNvSpPr txBox="1"/>
          <p:nvPr/>
        </p:nvSpPr>
        <p:spPr>
          <a:xfrm>
            <a:off x="4211613" y="3402774"/>
            <a:ext cx="624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94665" algn="l"/>
              </a:tabLst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4	5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31" name="object 15">
            <a:extLst>
              <a:ext uri="{FF2B5EF4-FFF2-40B4-BE49-F238E27FC236}">
                <a16:creationId xmlns:a16="http://schemas.microsoft.com/office/drawing/2014/main" id="{D77F0602-3FCF-4DAF-B685-F47C67B86923}"/>
              </a:ext>
            </a:extLst>
          </p:cNvPr>
          <p:cNvGraphicFramePr>
            <a:graphicFrameLocks noGrp="1"/>
          </p:cNvGraphicFramePr>
          <p:nvPr/>
        </p:nvGraphicFramePr>
        <p:xfrm>
          <a:off x="1789115" y="3800919"/>
          <a:ext cx="3796026" cy="428371"/>
        </p:xfrm>
        <a:graphic>
          <a:graphicData uri="http://schemas.openxmlformats.org/drawingml/2006/table">
            <a:tbl>
              <a:tblPr firstRow="1" bandRow="1"/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371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968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2" name="object 23">
            <a:extLst>
              <a:ext uri="{FF2B5EF4-FFF2-40B4-BE49-F238E27FC236}">
                <a16:creationId xmlns:a16="http://schemas.microsoft.com/office/drawing/2014/main" id="{74410304-223F-49CA-8543-E9CA3BA7A0F8}"/>
              </a:ext>
            </a:extLst>
          </p:cNvPr>
          <p:cNvGrpSpPr/>
          <p:nvPr/>
        </p:nvGrpSpPr>
        <p:grpSpPr>
          <a:xfrm>
            <a:off x="1795084" y="1972245"/>
            <a:ext cx="3785235" cy="1132840"/>
            <a:chOff x="3528059" y="1536191"/>
            <a:chExt cx="3785235" cy="1132840"/>
          </a:xfrm>
        </p:grpSpPr>
        <p:sp>
          <p:nvSpPr>
            <p:cNvPr id="33" name="object 24">
              <a:extLst>
                <a:ext uri="{FF2B5EF4-FFF2-40B4-BE49-F238E27FC236}">
                  <a16:creationId xmlns:a16="http://schemas.microsoft.com/office/drawing/2014/main" id="{30FEA5DF-BAF4-433C-9AB7-AFA2EC7857BF}"/>
                </a:ext>
              </a:extLst>
            </p:cNvPr>
            <p:cNvSpPr/>
            <p:nvPr/>
          </p:nvSpPr>
          <p:spPr>
            <a:xfrm>
              <a:off x="7291577" y="1555241"/>
              <a:ext cx="2540" cy="855980"/>
            </a:xfrm>
            <a:custGeom>
              <a:avLst/>
              <a:gdLst/>
              <a:ahLst/>
              <a:cxnLst/>
              <a:rect l="l" t="t" r="r" b="b"/>
              <a:pathLst>
                <a:path w="2540" h="855980">
                  <a:moveTo>
                    <a:pt x="0" y="0"/>
                  </a:moveTo>
                  <a:lnTo>
                    <a:pt x="2286" y="855599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object 25">
              <a:extLst>
                <a:ext uri="{FF2B5EF4-FFF2-40B4-BE49-F238E27FC236}">
                  <a16:creationId xmlns:a16="http://schemas.microsoft.com/office/drawing/2014/main" id="{F31E1F49-6178-4146-A7D5-09799B4DDC61}"/>
                </a:ext>
              </a:extLst>
            </p:cNvPr>
            <p:cNvSpPr/>
            <p:nvPr/>
          </p:nvSpPr>
          <p:spPr>
            <a:xfrm>
              <a:off x="4621529" y="1805939"/>
              <a:ext cx="2639060" cy="114300"/>
            </a:xfrm>
            <a:custGeom>
              <a:avLst/>
              <a:gdLst/>
              <a:ahLst/>
              <a:cxnLst/>
              <a:rect l="l" t="t" r="r" b="b"/>
              <a:pathLst>
                <a:path w="2639059" h="114300">
                  <a:moveTo>
                    <a:pt x="2524760" y="0"/>
                  </a:moveTo>
                  <a:lnTo>
                    <a:pt x="2524760" y="114300"/>
                  </a:lnTo>
                  <a:lnTo>
                    <a:pt x="2600960" y="76200"/>
                  </a:lnTo>
                  <a:lnTo>
                    <a:pt x="2543810" y="76200"/>
                  </a:lnTo>
                  <a:lnTo>
                    <a:pt x="2543810" y="38100"/>
                  </a:lnTo>
                  <a:lnTo>
                    <a:pt x="2600960" y="38100"/>
                  </a:lnTo>
                  <a:lnTo>
                    <a:pt x="2524760" y="0"/>
                  </a:lnTo>
                  <a:close/>
                </a:path>
                <a:path w="2639059" h="114300">
                  <a:moveTo>
                    <a:pt x="25247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24760" y="76200"/>
                  </a:lnTo>
                  <a:lnTo>
                    <a:pt x="2524760" y="38100"/>
                  </a:lnTo>
                  <a:close/>
                </a:path>
                <a:path w="2639059" h="114300">
                  <a:moveTo>
                    <a:pt x="2600960" y="38100"/>
                  </a:moveTo>
                  <a:lnTo>
                    <a:pt x="2543810" y="38100"/>
                  </a:lnTo>
                  <a:lnTo>
                    <a:pt x="2543810" y="76200"/>
                  </a:lnTo>
                  <a:lnTo>
                    <a:pt x="2600960" y="76200"/>
                  </a:lnTo>
                  <a:lnTo>
                    <a:pt x="2639060" y="57150"/>
                  </a:lnTo>
                  <a:lnTo>
                    <a:pt x="2600960" y="381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bject 26">
              <a:extLst>
                <a:ext uri="{FF2B5EF4-FFF2-40B4-BE49-F238E27FC236}">
                  <a16:creationId xmlns:a16="http://schemas.microsoft.com/office/drawing/2014/main" id="{8B1F98F4-1FE4-43A8-8CE5-E84796351391}"/>
                </a:ext>
              </a:extLst>
            </p:cNvPr>
            <p:cNvSpPr/>
            <p:nvPr/>
          </p:nvSpPr>
          <p:spPr>
            <a:xfrm>
              <a:off x="3560825" y="2327147"/>
              <a:ext cx="3700145" cy="114300"/>
            </a:xfrm>
            <a:custGeom>
              <a:avLst/>
              <a:gdLst/>
              <a:ahLst/>
              <a:cxnLst/>
              <a:rect l="l" t="t" r="r" b="b"/>
              <a:pathLst>
                <a:path w="3700145" h="114300">
                  <a:moveTo>
                    <a:pt x="3585464" y="0"/>
                  </a:moveTo>
                  <a:lnTo>
                    <a:pt x="3585464" y="114300"/>
                  </a:lnTo>
                  <a:lnTo>
                    <a:pt x="3661664" y="76200"/>
                  </a:lnTo>
                  <a:lnTo>
                    <a:pt x="3604514" y="76200"/>
                  </a:lnTo>
                  <a:lnTo>
                    <a:pt x="3604514" y="38100"/>
                  </a:lnTo>
                  <a:lnTo>
                    <a:pt x="3661664" y="38100"/>
                  </a:lnTo>
                  <a:lnTo>
                    <a:pt x="3585464" y="0"/>
                  </a:lnTo>
                  <a:close/>
                </a:path>
                <a:path w="3700145" h="114300">
                  <a:moveTo>
                    <a:pt x="358546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585464" y="76200"/>
                  </a:lnTo>
                  <a:lnTo>
                    <a:pt x="3585464" y="38100"/>
                  </a:lnTo>
                  <a:close/>
                </a:path>
                <a:path w="3700145" h="114300">
                  <a:moveTo>
                    <a:pt x="3661664" y="38100"/>
                  </a:moveTo>
                  <a:lnTo>
                    <a:pt x="3604514" y="38100"/>
                  </a:lnTo>
                  <a:lnTo>
                    <a:pt x="3604514" y="76200"/>
                  </a:lnTo>
                  <a:lnTo>
                    <a:pt x="3661664" y="76200"/>
                  </a:lnTo>
                  <a:lnTo>
                    <a:pt x="3699764" y="57150"/>
                  </a:lnTo>
                  <a:lnTo>
                    <a:pt x="3661664" y="381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bject 27">
              <a:extLst>
                <a:ext uri="{FF2B5EF4-FFF2-40B4-BE49-F238E27FC236}">
                  <a16:creationId xmlns:a16="http://schemas.microsoft.com/office/drawing/2014/main" id="{8ADD2BDD-D71B-40EC-A638-5CC22B5CED84}"/>
                </a:ext>
              </a:extLst>
            </p:cNvPr>
            <p:cNvSpPr/>
            <p:nvPr/>
          </p:nvSpPr>
          <p:spPr>
            <a:xfrm>
              <a:off x="3547109" y="1572005"/>
              <a:ext cx="13970" cy="1039494"/>
            </a:xfrm>
            <a:custGeom>
              <a:avLst/>
              <a:gdLst/>
              <a:ahLst/>
              <a:cxnLst/>
              <a:rect l="l" t="t" r="r" b="b"/>
              <a:pathLst>
                <a:path w="13970" h="1039494">
                  <a:moveTo>
                    <a:pt x="13462" y="0"/>
                  </a:moveTo>
                  <a:lnTo>
                    <a:pt x="0" y="1039368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object 28">
              <a:extLst>
                <a:ext uri="{FF2B5EF4-FFF2-40B4-BE49-F238E27FC236}">
                  <a16:creationId xmlns:a16="http://schemas.microsoft.com/office/drawing/2014/main" id="{7572876A-B9F7-4875-BE06-FDE6D8AC8E92}"/>
                </a:ext>
              </a:extLst>
            </p:cNvPr>
            <p:cNvSpPr/>
            <p:nvPr/>
          </p:nvSpPr>
          <p:spPr>
            <a:xfrm>
              <a:off x="3597401" y="2554224"/>
              <a:ext cx="1010919" cy="114300"/>
            </a:xfrm>
            <a:custGeom>
              <a:avLst/>
              <a:gdLst/>
              <a:ahLst/>
              <a:cxnLst/>
              <a:rect l="l" t="t" r="r" b="b"/>
              <a:pathLst>
                <a:path w="1010920" h="114300">
                  <a:moveTo>
                    <a:pt x="896493" y="0"/>
                  </a:moveTo>
                  <a:lnTo>
                    <a:pt x="896493" y="114300"/>
                  </a:lnTo>
                  <a:lnTo>
                    <a:pt x="972693" y="76200"/>
                  </a:lnTo>
                  <a:lnTo>
                    <a:pt x="915543" y="76200"/>
                  </a:lnTo>
                  <a:lnTo>
                    <a:pt x="915543" y="38100"/>
                  </a:lnTo>
                  <a:lnTo>
                    <a:pt x="972693" y="38100"/>
                  </a:lnTo>
                  <a:lnTo>
                    <a:pt x="896493" y="0"/>
                  </a:lnTo>
                  <a:close/>
                </a:path>
                <a:path w="1010920" h="114300">
                  <a:moveTo>
                    <a:pt x="896493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896493" y="76200"/>
                  </a:lnTo>
                  <a:lnTo>
                    <a:pt x="896493" y="38100"/>
                  </a:lnTo>
                  <a:close/>
                </a:path>
                <a:path w="1010920" h="114300">
                  <a:moveTo>
                    <a:pt x="972693" y="38100"/>
                  </a:moveTo>
                  <a:lnTo>
                    <a:pt x="915543" y="38100"/>
                  </a:lnTo>
                  <a:lnTo>
                    <a:pt x="915543" y="76200"/>
                  </a:lnTo>
                  <a:lnTo>
                    <a:pt x="972693" y="76200"/>
                  </a:lnTo>
                  <a:lnTo>
                    <a:pt x="1010793" y="57150"/>
                  </a:lnTo>
                  <a:lnTo>
                    <a:pt x="972693" y="381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object 29">
              <a:extLst>
                <a:ext uri="{FF2B5EF4-FFF2-40B4-BE49-F238E27FC236}">
                  <a16:creationId xmlns:a16="http://schemas.microsoft.com/office/drawing/2014/main" id="{330F76E9-063F-4838-9C4B-8C9FA28D225F}"/>
                </a:ext>
              </a:extLst>
            </p:cNvPr>
            <p:cNvSpPr/>
            <p:nvPr/>
          </p:nvSpPr>
          <p:spPr>
            <a:xfrm>
              <a:off x="4621529" y="1570481"/>
              <a:ext cx="0" cy="1042035"/>
            </a:xfrm>
            <a:custGeom>
              <a:avLst/>
              <a:gdLst/>
              <a:ahLst/>
              <a:cxnLst/>
              <a:rect l="l" t="t" r="r" b="b"/>
              <a:pathLst>
                <a:path h="1042035">
                  <a:moveTo>
                    <a:pt x="0" y="0"/>
                  </a:moveTo>
                  <a:lnTo>
                    <a:pt x="0" y="104178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9" name="object 30">
            <a:extLst>
              <a:ext uri="{FF2B5EF4-FFF2-40B4-BE49-F238E27FC236}">
                <a16:creationId xmlns:a16="http://schemas.microsoft.com/office/drawing/2014/main" id="{18D662A2-581C-4714-A3F2-6248E6AED0DD}"/>
              </a:ext>
            </a:extLst>
          </p:cNvPr>
          <p:cNvSpPr txBox="1"/>
          <p:nvPr/>
        </p:nvSpPr>
        <p:spPr>
          <a:xfrm>
            <a:off x="4937065" y="2924873"/>
            <a:ext cx="433070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5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55" dirty="0">
                <a:solidFill>
                  <a:prstClr val="black"/>
                </a:solidFill>
                <a:cs typeface="Calibri"/>
              </a:rPr>
              <a:t>6</a:t>
            </a:r>
            <a:r>
              <a:rPr spc="-5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R="5080">
              <a:spcBef>
                <a:spcPts val="160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6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1E33D129-9BD2-45AE-A716-2B28CC22AA9E}"/>
              </a:ext>
            </a:extLst>
          </p:cNvPr>
          <p:cNvSpPr txBox="1"/>
          <p:nvPr/>
        </p:nvSpPr>
        <p:spPr>
          <a:xfrm>
            <a:off x="2431863" y="3088559"/>
            <a:ext cx="423545" cy="6140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spcBef>
                <a:spcPts val="254"/>
              </a:spcBef>
            </a:pPr>
            <a:r>
              <a:rPr spc="-90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5" dirty="0">
                <a:solidFill>
                  <a:prstClr val="black"/>
                </a:solidFill>
                <a:cs typeface="Calibri"/>
              </a:rPr>
              <a:t>1</a:t>
            </a:r>
            <a:r>
              <a:rPr spc="-2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L="84455">
              <a:spcBef>
                <a:spcPts val="16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1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961DC2E5-16B1-46E3-AD7C-17F999B644F8}"/>
              </a:ext>
            </a:extLst>
          </p:cNvPr>
          <p:cNvSpPr txBox="1"/>
          <p:nvPr/>
        </p:nvSpPr>
        <p:spPr>
          <a:xfrm>
            <a:off x="3064703" y="1622995"/>
            <a:ext cx="1715135" cy="989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54355" algn="l"/>
                <a:tab pos="1097280" algn="l"/>
                <a:tab pos="1586230" algn="l"/>
              </a:tabLst>
            </a:pPr>
            <a:r>
              <a:rPr b="1" dirty="0">
                <a:solidFill>
                  <a:srgbClr val="FFFFFF"/>
                </a:solidFill>
                <a:cs typeface="Calibri"/>
              </a:rPr>
              <a:t>-2	4	-1	0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30"/>
              </a:spcBef>
            </a:pPr>
            <a:endParaRPr sz="2650">
              <a:solidFill>
                <a:prstClr val="black"/>
              </a:solidFill>
              <a:cs typeface="Calibri"/>
            </a:endParaRPr>
          </a:p>
          <a:p>
            <a:pPr marL="760730">
              <a:spcBef>
                <a:spcPts val="5"/>
              </a:spcBef>
            </a:pPr>
            <a:r>
              <a:rPr spc="-100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100" dirty="0">
                <a:solidFill>
                  <a:prstClr val="black"/>
                </a:solidFill>
                <a:cs typeface="Calibri"/>
              </a:rPr>
              <a:t>2</a:t>
            </a:r>
            <a:r>
              <a:rPr spc="-100" dirty="0">
                <a:solidFill>
                  <a:prstClr val="black"/>
                </a:solidFill>
                <a:latin typeface="Lucida Sans Unicode"/>
                <a:cs typeface="Lucida Sans Unicode"/>
              </a:rPr>
              <a:t>,</a:t>
            </a:r>
            <a:r>
              <a:rPr spc="-160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6</a:t>
            </a:r>
            <a:r>
              <a:rPr spc="-1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42" name="object 24">
            <a:extLst>
              <a:ext uri="{FF2B5EF4-FFF2-40B4-BE49-F238E27FC236}">
                <a16:creationId xmlns:a16="http://schemas.microsoft.com/office/drawing/2014/main" id="{98235B41-8044-4016-8322-40C80D7D33D9}"/>
              </a:ext>
            </a:extLst>
          </p:cNvPr>
          <p:cNvSpPr/>
          <p:nvPr/>
        </p:nvSpPr>
        <p:spPr>
          <a:xfrm>
            <a:off x="5828604" y="1650745"/>
            <a:ext cx="548640" cy="2548255"/>
          </a:xfrm>
          <a:custGeom>
            <a:avLst/>
            <a:gdLst/>
            <a:ahLst/>
            <a:cxnLst/>
            <a:rect l="l" t="t" r="r" b="b"/>
            <a:pathLst>
              <a:path w="548640" h="2548254">
                <a:moveTo>
                  <a:pt x="0" y="0"/>
                </a:moveTo>
                <a:lnTo>
                  <a:pt x="49311" y="3610"/>
                </a:lnTo>
                <a:lnTo>
                  <a:pt x="95722" y="14020"/>
                </a:lnTo>
                <a:lnTo>
                  <a:pt x="138458" y="30597"/>
                </a:lnTo>
                <a:lnTo>
                  <a:pt x="176744" y="52709"/>
                </a:lnTo>
                <a:lnTo>
                  <a:pt x="209806" y="79723"/>
                </a:lnTo>
                <a:lnTo>
                  <a:pt x="236869" y="111007"/>
                </a:lnTo>
                <a:lnTo>
                  <a:pt x="257158" y="145928"/>
                </a:lnTo>
                <a:lnTo>
                  <a:pt x="269900" y="183855"/>
                </a:lnTo>
                <a:lnTo>
                  <a:pt x="274319" y="224154"/>
                </a:lnTo>
                <a:lnTo>
                  <a:pt x="274319" y="1049908"/>
                </a:lnTo>
                <a:lnTo>
                  <a:pt x="278739" y="1090208"/>
                </a:lnTo>
                <a:lnTo>
                  <a:pt x="291481" y="1128135"/>
                </a:lnTo>
                <a:lnTo>
                  <a:pt x="311770" y="1163056"/>
                </a:lnTo>
                <a:lnTo>
                  <a:pt x="338833" y="1194340"/>
                </a:lnTo>
                <a:lnTo>
                  <a:pt x="371895" y="1221354"/>
                </a:lnTo>
                <a:lnTo>
                  <a:pt x="410181" y="1243466"/>
                </a:lnTo>
                <a:lnTo>
                  <a:pt x="452917" y="1260043"/>
                </a:lnTo>
                <a:lnTo>
                  <a:pt x="499328" y="1270453"/>
                </a:lnTo>
                <a:lnTo>
                  <a:pt x="548639" y="1274064"/>
                </a:lnTo>
                <a:lnTo>
                  <a:pt x="499328" y="1277674"/>
                </a:lnTo>
                <a:lnTo>
                  <a:pt x="452917" y="1288084"/>
                </a:lnTo>
                <a:lnTo>
                  <a:pt x="410181" y="1304661"/>
                </a:lnTo>
                <a:lnTo>
                  <a:pt x="371895" y="1326773"/>
                </a:lnTo>
                <a:lnTo>
                  <a:pt x="338833" y="1353787"/>
                </a:lnTo>
                <a:lnTo>
                  <a:pt x="311770" y="1385071"/>
                </a:lnTo>
                <a:lnTo>
                  <a:pt x="291481" y="1419992"/>
                </a:lnTo>
                <a:lnTo>
                  <a:pt x="278739" y="1457919"/>
                </a:lnTo>
                <a:lnTo>
                  <a:pt x="274319" y="1498218"/>
                </a:lnTo>
                <a:lnTo>
                  <a:pt x="274319" y="2323972"/>
                </a:lnTo>
                <a:lnTo>
                  <a:pt x="269900" y="2364272"/>
                </a:lnTo>
                <a:lnTo>
                  <a:pt x="257158" y="2402199"/>
                </a:lnTo>
                <a:lnTo>
                  <a:pt x="236869" y="2437120"/>
                </a:lnTo>
                <a:lnTo>
                  <a:pt x="209806" y="2468404"/>
                </a:lnTo>
                <a:lnTo>
                  <a:pt x="176744" y="2495418"/>
                </a:lnTo>
                <a:lnTo>
                  <a:pt x="138458" y="2517530"/>
                </a:lnTo>
                <a:lnTo>
                  <a:pt x="95722" y="2534107"/>
                </a:lnTo>
                <a:lnTo>
                  <a:pt x="49311" y="2544517"/>
                </a:lnTo>
                <a:lnTo>
                  <a:pt x="0" y="2548128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object 25">
            <a:extLst>
              <a:ext uri="{FF2B5EF4-FFF2-40B4-BE49-F238E27FC236}">
                <a16:creationId xmlns:a16="http://schemas.microsoft.com/office/drawing/2014/main" id="{872E5FD4-B5AE-480D-A9EB-AE55CBD5B708}"/>
              </a:ext>
            </a:extLst>
          </p:cNvPr>
          <p:cNvSpPr txBox="1"/>
          <p:nvPr/>
        </p:nvSpPr>
        <p:spPr>
          <a:xfrm>
            <a:off x="6640515" y="2743072"/>
            <a:ext cx="802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0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100" dirty="0">
                <a:solidFill>
                  <a:prstClr val="black"/>
                </a:solidFill>
                <a:cs typeface="Calibri"/>
              </a:rPr>
              <a:t>2</a:t>
            </a:r>
            <a:r>
              <a:rPr spc="-100" dirty="0">
                <a:solidFill>
                  <a:prstClr val="black"/>
                </a:solidFill>
                <a:latin typeface="Lucida Sans Unicode"/>
                <a:cs typeface="Lucida Sans Unicode"/>
              </a:rPr>
              <a:t>, </a:t>
            </a:r>
            <a:r>
              <a:rPr spc="-15" dirty="0">
                <a:solidFill>
                  <a:prstClr val="black"/>
                </a:solidFill>
                <a:cs typeface="Calibri"/>
              </a:rPr>
              <a:t>6</a:t>
            </a:r>
            <a:r>
              <a:rPr spc="-1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r>
              <a:rPr spc="-245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pc="-600" dirty="0">
                <a:solidFill>
                  <a:prstClr val="black"/>
                </a:solidFill>
                <a:latin typeface="Lucida Sans Unicode"/>
                <a:cs typeface="Lucida Sans Unicode"/>
              </a:rPr>
              <a:t>=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44" name="object 26">
            <a:extLst>
              <a:ext uri="{FF2B5EF4-FFF2-40B4-BE49-F238E27FC236}">
                <a16:creationId xmlns:a16="http://schemas.microsoft.com/office/drawing/2014/main" id="{8788363A-8E9D-4AB8-9D3E-F0E435688FDE}"/>
              </a:ext>
            </a:extLst>
          </p:cNvPr>
          <p:cNvSpPr txBox="1"/>
          <p:nvPr/>
        </p:nvSpPr>
        <p:spPr>
          <a:xfrm>
            <a:off x="7647879" y="2747391"/>
            <a:ext cx="116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spcBef>
                <a:spcPts val="100"/>
              </a:spcBef>
              <a:tabLst>
                <a:tab pos="594995" algn="l"/>
              </a:tabLst>
            </a:pPr>
            <a:r>
              <a:rPr spc="-55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55" dirty="0">
                <a:solidFill>
                  <a:prstClr val="black"/>
                </a:solidFill>
                <a:cs typeface="Calibri"/>
              </a:rPr>
              <a:t>6</a:t>
            </a:r>
            <a:r>
              <a:rPr spc="-55" dirty="0">
                <a:solidFill>
                  <a:prstClr val="black"/>
                </a:solidFill>
                <a:latin typeface="Lucida Sans Unicode"/>
                <a:cs typeface="Lucida Sans Unicode"/>
              </a:rPr>
              <a:t>]	</a:t>
            </a:r>
            <a:r>
              <a:rPr sz="2700" spc="-322" baseline="1543" dirty="0">
                <a:solidFill>
                  <a:prstClr val="black"/>
                </a:solidFill>
                <a:latin typeface="Lucida Sans Unicode"/>
                <a:cs typeface="Lucida Sans Unicode"/>
              </a:rPr>
              <a:t>-</a:t>
            </a:r>
            <a:r>
              <a:rPr sz="2700" spc="-277" baseline="1543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z="2700" spc="-82" baseline="1543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z="2700" spc="-82" baseline="1543" dirty="0">
                <a:solidFill>
                  <a:prstClr val="black"/>
                </a:solidFill>
                <a:cs typeface="Calibri"/>
              </a:rPr>
              <a:t>1</a:t>
            </a:r>
            <a:r>
              <a:rPr sz="2700" spc="-82" baseline="1543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endParaRPr sz="2700" baseline="1543" dirty="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45" name="مربع نص 44">
            <a:extLst>
              <a:ext uri="{FF2B5EF4-FFF2-40B4-BE49-F238E27FC236}">
                <a16:creationId xmlns:a16="http://schemas.microsoft.com/office/drawing/2014/main" id="{2078506C-8F82-4772-899B-0CAC961BA170}"/>
              </a:ext>
            </a:extLst>
          </p:cNvPr>
          <p:cNvSpPr txBox="1"/>
          <p:nvPr/>
        </p:nvSpPr>
        <p:spPr>
          <a:xfrm>
            <a:off x="222630" y="4586266"/>
            <a:ext cx="61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To </a:t>
            </a:r>
            <a:r>
              <a:rPr kumimoji="0" lang="en-GB" sz="18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calculate </a:t>
            </a:r>
            <a:r>
              <a:rPr kumimoji="0" lang="en-GB" sz="18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the </a:t>
            </a:r>
            <a:r>
              <a:rPr kumimoji="0" lang="en-GB" sz="18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sum </a:t>
            </a:r>
            <a:r>
              <a:rPr kumimoji="0" lang="en-GB" sz="180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between </a:t>
            </a:r>
            <a:r>
              <a:rPr kumimoji="0" lang="en-GB" sz="18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range </a:t>
            </a:r>
            <a:r>
              <a:rPr kumimoji="0" lang="en-GB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[</a:t>
            </a:r>
            <a:r>
              <a:rPr kumimoji="0" lang="en-GB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lang="en-GB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,</a:t>
            </a:r>
            <a:r>
              <a:rPr kumimoji="0" lang="en-GB" sz="180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j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46" name="مربع نص 45">
            <a:extLst>
              <a:ext uri="{FF2B5EF4-FFF2-40B4-BE49-F238E27FC236}">
                <a16:creationId xmlns:a16="http://schemas.microsoft.com/office/drawing/2014/main" id="{641E4B32-F20C-4843-9258-070DA1689798}"/>
              </a:ext>
            </a:extLst>
          </p:cNvPr>
          <p:cNvSpPr txBox="1"/>
          <p:nvPr/>
        </p:nvSpPr>
        <p:spPr>
          <a:xfrm>
            <a:off x="222630" y="5101719"/>
            <a:ext cx="61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14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Formula</a:t>
            </a:r>
            <a:r>
              <a:rPr kumimoji="0" lang="en-GB" sz="1800" b="0" i="0" u="none" strike="noStrike" kern="1200" cap="none" spc="-9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1800" b="0" i="0" u="none" strike="noStrike" kern="1200" cap="none" spc="-2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-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47" name="مربع نص 46">
            <a:extLst>
              <a:ext uri="{FF2B5EF4-FFF2-40B4-BE49-F238E27FC236}">
                <a16:creationId xmlns:a16="http://schemas.microsoft.com/office/drawing/2014/main" id="{AE486DD3-9602-4B9F-8D56-26EDEB7B2CF4}"/>
              </a:ext>
            </a:extLst>
          </p:cNvPr>
          <p:cNvSpPr txBox="1"/>
          <p:nvPr/>
        </p:nvSpPr>
        <p:spPr>
          <a:xfrm>
            <a:off x="1493265" y="5081444"/>
            <a:ext cx="61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A[</a:t>
            </a:r>
            <a:r>
              <a:rPr kumimoji="0" lang="en-GB" sz="1800" b="0" i="0" u="none" strike="noStrike" kern="1200" cap="none" spc="-10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i</a:t>
            </a:r>
            <a:r>
              <a:rPr kumimoji="0" lang="en-GB" sz="18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, </a:t>
            </a:r>
            <a:r>
              <a:rPr kumimoji="0" lang="en-GB" sz="18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j]</a:t>
            </a:r>
            <a:r>
              <a:rPr kumimoji="0" lang="en-GB" sz="1800" b="0" i="0" u="none" strike="noStrike" kern="1200" cap="none" spc="-2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1800" b="0" i="0" u="none" strike="noStrike" kern="1200" cap="none" spc="-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=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48" name="مربع نص 47">
            <a:extLst>
              <a:ext uri="{FF2B5EF4-FFF2-40B4-BE49-F238E27FC236}">
                <a16:creationId xmlns:a16="http://schemas.microsoft.com/office/drawing/2014/main" id="{57F308F5-B4EB-4807-B399-5535E1408FB3}"/>
              </a:ext>
            </a:extLst>
          </p:cNvPr>
          <p:cNvSpPr txBox="1"/>
          <p:nvPr/>
        </p:nvSpPr>
        <p:spPr>
          <a:xfrm>
            <a:off x="2314798" y="5074722"/>
            <a:ext cx="61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9750" algn="l"/>
              </a:tabLst>
              <a:defRPr/>
            </a:pPr>
            <a:r>
              <a:rPr kumimoji="0" lang="pt-BR" sz="1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A[j]	</a:t>
            </a:r>
            <a:r>
              <a:rPr kumimoji="0" lang="pt-BR" sz="18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- </a:t>
            </a:r>
            <a:r>
              <a:rPr kumimoji="0" lang="pt-BR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A[i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</a:t>
            </a:r>
            <a:r>
              <a:rPr kumimoji="0" lang="pt-BR" sz="18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pt-BR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lang="pt-BR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02552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2" y="1430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>
                <a:solidFill>
                  <a:schemeClr val="accent1"/>
                </a:solidFill>
                <a:latin typeface="Calibri" panose="020F0502020204030204" pitchFamily="34" charset="0"/>
              </a:rPr>
              <a:t>Prefix sum 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lvl="3" algn="l" rtl="0" fontAlgn="base">
              <a:spcBef>
                <a:spcPts val="0"/>
              </a:spcBef>
            </a:pPr>
            <a:endParaRPr lang="en-GB" dirty="0">
              <a:latin typeface="Lucida Sans Unicode"/>
              <a:cs typeface="Lucida Sans Unicode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23" name="صورة 22">
            <a:extLst>
              <a:ext uri="{FF2B5EF4-FFF2-40B4-BE49-F238E27FC236}">
                <a16:creationId xmlns:a16="http://schemas.microsoft.com/office/drawing/2014/main" id="{E96383F0-4CF2-4023-A6AC-8B993389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355" y="1085823"/>
            <a:ext cx="3657917" cy="493819"/>
          </a:xfrm>
          <a:prstGeom prst="rect">
            <a:avLst/>
          </a:prstGeom>
        </p:spPr>
      </p:pic>
      <p:grpSp>
        <p:nvGrpSpPr>
          <p:cNvPr id="16" name="object 3">
            <a:extLst>
              <a:ext uri="{FF2B5EF4-FFF2-40B4-BE49-F238E27FC236}">
                <a16:creationId xmlns:a16="http://schemas.microsoft.com/office/drawing/2014/main" id="{4090CE13-7522-4055-870A-3B1BDA08C75E}"/>
              </a:ext>
            </a:extLst>
          </p:cNvPr>
          <p:cNvGrpSpPr/>
          <p:nvPr/>
        </p:nvGrpSpPr>
        <p:grpSpPr>
          <a:xfrm>
            <a:off x="1782765" y="1592262"/>
            <a:ext cx="3822065" cy="466725"/>
            <a:chOff x="3515740" y="1156208"/>
            <a:chExt cx="3822065" cy="466725"/>
          </a:xfrm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AB18AB3E-A631-4AEA-988B-DE9986FEB010}"/>
                </a:ext>
              </a:extLst>
            </p:cNvPr>
            <p:cNvSpPr/>
            <p:nvPr/>
          </p:nvSpPr>
          <p:spPr>
            <a:xfrm>
              <a:off x="3528440" y="1168933"/>
              <a:ext cx="3796665" cy="428625"/>
            </a:xfrm>
            <a:custGeom>
              <a:avLst/>
              <a:gdLst/>
              <a:ahLst/>
              <a:cxnLst/>
              <a:rect l="l" t="t" r="r" b="b"/>
              <a:pathLst>
                <a:path w="3796665" h="428625">
                  <a:moveTo>
                    <a:pt x="1084567" y="0"/>
                  </a:moveTo>
                  <a:lnTo>
                    <a:pt x="542290" y="0"/>
                  </a:lnTo>
                  <a:lnTo>
                    <a:pt x="0" y="0"/>
                  </a:lnTo>
                  <a:lnTo>
                    <a:pt x="0" y="384022"/>
                  </a:lnTo>
                  <a:lnTo>
                    <a:pt x="0" y="428345"/>
                  </a:lnTo>
                  <a:lnTo>
                    <a:pt x="542290" y="428345"/>
                  </a:lnTo>
                  <a:lnTo>
                    <a:pt x="1084567" y="428345"/>
                  </a:lnTo>
                  <a:lnTo>
                    <a:pt x="1084567" y="0"/>
                  </a:lnTo>
                  <a:close/>
                </a:path>
                <a:path w="3796665" h="428625">
                  <a:moveTo>
                    <a:pt x="1626870" y="0"/>
                  </a:moveTo>
                  <a:lnTo>
                    <a:pt x="1084580" y="0"/>
                  </a:lnTo>
                  <a:lnTo>
                    <a:pt x="1084580" y="428345"/>
                  </a:lnTo>
                  <a:lnTo>
                    <a:pt x="1626870" y="428345"/>
                  </a:lnTo>
                  <a:lnTo>
                    <a:pt x="1626870" y="0"/>
                  </a:lnTo>
                  <a:close/>
                </a:path>
                <a:path w="3796665" h="428625">
                  <a:moveTo>
                    <a:pt x="3796157" y="0"/>
                  </a:moveTo>
                  <a:lnTo>
                    <a:pt x="3253867" y="0"/>
                  </a:lnTo>
                  <a:lnTo>
                    <a:pt x="2711577" y="0"/>
                  </a:lnTo>
                  <a:lnTo>
                    <a:pt x="2169287" y="0"/>
                  </a:lnTo>
                  <a:lnTo>
                    <a:pt x="1626997" y="0"/>
                  </a:lnTo>
                  <a:lnTo>
                    <a:pt x="1626997" y="428345"/>
                  </a:lnTo>
                  <a:lnTo>
                    <a:pt x="2169287" y="428345"/>
                  </a:lnTo>
                  <a:lnTo>
                    <a:pt x="2711577" y="428345"/>
                  </a:lnTo>
                  <a:lnTo>
                    <a:pt x="3253867" y="428345"/>
                  </a:lnTo>
                  <a:lnTo>
                    <a:pt x="3796157" y="428345"/>
                  </a:lnTo>
                  <a:lnTo>
                    <a:pt x="3796157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397EAFC4-9664-4EB0-A1F7-9C3A06C4F465}"/>
                </a:ext>
              </a:extLst>
            </p:cNvPr>
            <p:cNvSpPr/>
            <p:nvPr/>
          </p:nvSpPr>
          <p:spPr>
            <a:xfrm>
              <a:off x="3522090" y="1162558"/>
              <a:ext cx="3809365" cy="454025"/>
            </a:xfrm>
            <a:custGeom>
              <a:avLst/>
              <a:gdLst/>
              <a:ahLst/>
              <a:cxnLst/>
              <a:rect l="l" t="t" r="r" b="b"/>
              <a:pathLst>
                <a:path w="3809365" h="454025">
                  <a:moveTo>
                    <a:pt x="548639" y="0"/>
                  </a:moveTo>
                  <a:lnTo>
                    <a:pt x="548639" y="453770"/>
                  </a:lnTo>
                </a:path>
                <a:path w="3809365" h="454025">
                  <a:moveTo>
                    <a:pt x="1090930" y="0"/>
                  </a:moveTo>
                  <a:lnTo>
                    <a:pt x="1090930" y="453770"/>
                  </a:lnTo>
                </a:path>
                <a:path w="3809365" h="454025">
                  <a:moveTo>
                    <a:pt x="1633347" y="0"/>
                  </a:moveTo>
                  <a:lnTo>
                    <a:pt x="1633347" y="453770"/>
                  </a:lnTo>
                </a:path>
                <a:path w="3809365" h="454025">
                  <a:moveTo>
                    <a:pt x="2175637" y="0"/>
                  </a:moveTo>
                  <a:lnTo>
                    <a:pt x="2175637" y="453770"/>
                  </a:lnTo>
                </a:path>
                <a:path w="3809365" h="454025">
                  <a:moveTo>
                    <a:pt x="2717927" y="0"/>
                  </a:moveTo>
                  <a:lnTo>
                    <a:pt x="2717927" y="453770"/>
                  </a:lnTo>
                </a:path>
                <a:path w="3809365" h="454025">
                  <a:moveTo>
                    <a:pt x="3260216" y="0"/>
                  </a:moveTo>
                  <a:lnTo>
                    <a:pt x="3260216" y="453770"/>
                  </a:lnTo>
                </a:path>
                <a:path w="3809365" h="454025">
                  <a:moveTo>
                    <a:pt x="6350" y="390397"/>
                  </a:moveTo>
                  <a:lnTo>
                    <a:pt x="6350" y="453770"/>
                  </a:lnTo>
                </a:path>
                <a:path w="3809365" h="454025">
                  <a:moveTo>
                    <a:pt x="6350" y="0"/>
                  </a:moveTo>
                  <a:lnTo>
                    <a:pt x="6350" y="390397"/>
                  </a:lnTo>
                </a:path>
                <a:path w="3809365" h="454025">
                  <a:moveTo>
                    <a:pt x="3802507" y="0"/>
                  </a:moveTo>
                  <a:lnTo>
                    <a:pt x="3802507" y="453770"/>
                  </a:lnTo>
                </a:path>
                <a:path w="3809365" h="454025">
                  <a:moveTo>
                    <a:pt x="0" y="6350"/>
                  </a:moveTo>
                  <a:lnTo>
                    <a:pt x="3808857" y="63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F0959319-02B2-42FF-B661-DF0CEAB2D679}"/>
                </a:ext>
              </a:extLst>
            </p:cNvPr>
            <p:cNvSpPr/>
            <p:nvPr/>
          </p:nvSpPr>
          <p:spPr>
            <a:xfrm>
              <a:off x="3525075" y="1578229"/>
              <a:ext cx="3806190" cy="38100"/>
            </a:xfrm>
            <a:custGeom>
              <a:avLst/>
              <a:gdLst/>
              <a:ahLst/>
              <a:cxnLst/>
              <a:rect l="l" t="t" r="r" b="b"/>
              <a:pathLst>
                <a:path w="3806190" h="38100">
                  <a:moveTo>
                    <a:pt x="0" y="0"/>
                  </a:moveTo>
                  <a:lnTo>
                    <a:pt x="0" y="38100"/>
                  </a:lnTo>
                </a:path>
                <a:path w="3806190" h="38100">
                  <a:moveTo>
                    <a:pt x="54546" y="19050"/>
                  </a:moveTo>
                  <a:lnTo>
                    <a:pt x="3805872" y="19050"/>
                  </a:lnTo>
                </a:path>
              </a:pathLst>
            </a:custGeom>
            <a:ln w="596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" name="object 7">
            <a:extLst>
              <a:ext uri="{FF2B5EF4-FFF2-40B4-BE49-F238E27FC236}">
                <a16:creationId xmlns:a16="http://schemas.microsoft.com/office/drawing/2014/main" id="{732B2F06-887E-4CC1-AB43-308BC88D745B}"/>
              </a:ext>
            </a:extLst>
          </p:cNvPr>
          <p:cNvSpPr txBox="1"/>
          <p:nvPr/>
        </p:nvSpPr>
        <p:spPr>
          <a:xfrm>
            <a:off x="1979870" y="1622995"/>
            <a:ext cx="630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01015" algn="l"/>
              </a:tabLst>
            </a:pPr>
            <a:r>
              <a:rPr b="1" dirty="0">
                <a:solidFill>
                  <a:srgbClr val="FFFFFF"/>
                </a:solidFill>
                <a:cs typeface="Calibri"/>
              </a:rPr>
              <a:t>6	3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DAC11CE3-31F6-40E3-BA3E-BCB7F72ADA64}"/>
              </a:ext>
            </a:extLst>
          </p:cNvPr>
          <p:cNvSpPr txBox="1"/>
          <p:nvPr/>
        </p:nvSpPr>
        <p:spPr>
          <a:xfrm>
            <a:off x="5180651" y="1622995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cs typeface="Calibri"/>
              </a:rPr>
              <a:t>-5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A75CA51D-1927-49A4-AE8B-9C85219A112D}"/>
              </a:ext>
            </a:extLst>
          </p:cNvPr>
          <p:cNvSpPr txBox="1"/>
          <p:nvPr/>
        </p:nvSpPr>
        <p:spPr>
          <a:xfrm>
            <a:off x="1029275" y="3387533"/>
            <a:ext cx="561975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spcBef>
                <a:spcPts val="100"/>
              </a:spcBef>
            </a:pPr>
            <a:r>
              <a:rPr spc="-35" dirty="0">
                <a:solidFill>
                  <a:prstClr val="black"/>
                </a:solidFill>
                <a:latin typeface="Lucida Sans Unicode"/>
                <a:cs typeface="Lucida Sans Unicode"/>
              </a:rPr>
              <a:t>i</a:t>
            </a:r>
            <a:r>
              <a:rPr spc="-235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pc="-600" dirty="0">
                <a:solidFill>
                  <a:prstClr val="black"/>
                </a:solidFill>
                <a:latin typeface="Lucida Sans Unicode"/>
                <a:cs typeface="Lucida Sans Unicode"/>
              </a:rPr>
              <a:t>=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R="43815">
              <a:spcBef>
                <a:spcPts val="1635"/>
              </a:spcBef>
            </a:pPr>
            <a:r>
              <a:rPr spc="-90" dirty="0">
                <a:solidFill>
                  <a:prstClr val="black"/>
                </a:solidFill>
                <a:latin typeface="Lucida Sans Unicode"/>
                <a:cs typeface="Lucida Sans Unicode"/>
              </a:rPr>
              <a:t>A[ </a:t>
            </a:r>
            <a:r>
              <a:rPr spc="-2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r>
              <a:rPr spc="-280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pc="-600" dirty="0">
                <a:solidFill>
                  <a:prstClr val="black"/>
                </a:solidFill>
                <a:latin typeface="Lucida Sans Unicode"/>
                <a:cs typeface="Lucida Sans Unicode"/>
              </a:rPr>
              <a:t>=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4A40D740-D04C-49DA-B44F-A2099F10E0D5}"/>
              </a:ext>
            </a:extLst>
          </p:cNvPr>
          <p:cNvSpPr txBox="1"/>
          <p:nvPr/>
        </p:nvSpPr>
        <p:spPr>
          <a:xfrm>
            <a:off x="1969583" y="340277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0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9FB27A39-4933-48DE-9EE4-E0D09EF0F1C0}"/>
              </a:ext>
            </a:extLst>
          </p:cNvPr>
          <p:cNvSpPr txBox="1"/>
          <p:nvPr/>
        </p:nvSpPr>
        <p:spPr>
          <a:xfrm>
            <a:off x="3089798" y="340277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2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0C57BCDD-D5A6-49E1-A861-B74260859897}"/>
              </a:ext>
            </a:extLst>
          </p:cNvPr>
          <p:cNvSpPr txBox="1"/>
          <p:nvPr/>
        </p:nvSpPr>
        <p:spPr>
          <a:xfrm>
            <a:off x="3625673" y="340277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3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B9EDDC0D-78B7-4EC6-9AE6-6B35B3AA25C8}"/>
              </a:ext>
            </a:extLst>
          </p:cNvPr>
          <p:cNvSpPr txBox="1"/>
          <p:nvPr/>
        </p:nvSpPr>
        <p:spPr>
          <a:xfrm>
            <a:off x="4211613" y="3402774"/>
            <a:ext cx="624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94665" algn="l"/>
              </a:tabLst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4	5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31" name="object 15">
            <a:extLst>
              <a:ext uri="{FF2B5EF4-FFF2-40B4-BE49-F238E27FC236}">
                <a16:creationId xmlns:a16="http://schemas.microsoft.com/office/drawing/2014/main" id="{D77F0602-3FCF-4DAF-B685-F47C67B86923}"/>
              </a:ext>
            </a:extLst>
          </p:cNvPr>
          <p:cNvGraphicFramePr>
            <a:graphicFrameLocks noGrp="1"/>
          </p:cNvGraphicFramePr>
          <p:nvPr/>
        </p:nvGraphicFramePr>
        <p:xfrm>
          <a:off x="1789115" y="3800919"/>
          <a:ext cx="3796026" cy="428371"/>
        </p:xfrm>
        <a:graphic>
          <a:graphicData uri="http://schemas.openxmlformats.org/drawingml/2006/table">
            <a:tbl>
              <a:tblPr firstRow="1" bandRow="1"/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371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968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2" name="object 23">
            <a:extLst>
              <a:ext uri="{FF2B5EF4-FFF2-40B4-BE49-F238E27FC236}">
                <a16:creationId xmlns:a16="http://schemas.microsoft.com/office/drawing/2014/main" id="{74410304-223F-49CA-8543-E9CA3BA7A0F8}"/>
              </a:ext>
            </a:extLst>
          </p:cNvPr>
          <p:cNvGrpSpPr/>
          <p:nvPr/>
        </p:nvGrpSpPr>
        <p:grpSpPr>
          <a:xfrm>
            <a:off x="1795084" y="1972245"/>
            <a:ext cx="3785235" cy="1132840"/>
            <a:chOff x="3528059" y="1536191"/>
            <a:chExt cx="3785235" cy="1132840"/>
          </a:xfrm>
        </p:grpSpPr>
        <p:sp>
          <p:nvSpPr>
            <p:cNvPr id="33" name="object 24">
              <a:extLst>
                <a:ext uri="{FF2B5EF4-FFF2-40B4-BE49-F238E27FC236}">
                  <a16:creationId xmlns:a16="http://schemas.microsoft.com/office/drawing/2014/main" id="{30FEA5DF-BAF4-433C-9AB7-AFA2EC7857BF}"/>
                </a:ext>
              </a:extLst>
            </p:cNvPr>
            <p:cNvSpPr/>
            <p:nvPr/>
          </p:nvSpPr>
          <p:spPr>
            <a:xfrm>
              <a:off x="7291577" y="1555241"/>
              <a:ext cx="2540" cy="855980"/>
            </a:xfrm>
            <a:custGeom>
              <a:avLst/>
              <a:gdLst/>
              <a:ahLst/>
              <a:cxnLst/>
              <a:rect l="l" t="t" r="r" b="b"/>
              <a:pathLst>
                <a:path w="2540" h="855980">
                  <a:moveTo>
                    <a:pt x="0" y="0"/>
                  </a:moveTo>
                  <a:lnTo>
                    <a:pt x="2286" y="855599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object 25">
              <a:extLst>
                <a:ext uri="{FF2B5EF4-FFF2-40B4-BE49-F238E27FC236}">
                  <a16:creationId xmlns:a16="http://schemas.microsoft.com/office/drawing/2014/main" id="{F31E1F49-6178-4146-A7D5-09799B4DDC61}"/>
                </a:ext>
              </a:extLst>
            </p:cNvPr>
            <p:cNvSpPr/>
            <p:nvPr/>
          </p:nvSpPr>
          <p:spPr>
            <a:xfrm>
              <a:off x="4621529" y="1805939"/>
              <a:ext cx="2639060" cy="114300"/>
            </a:xfrm>
            <a:custGeom>
              <a:avLst/>
              <a:gdLst/>
              <a:ahLst/>
              <a:cxnLst/>
              <a:rect l="l" t="t" r="r" b="b"/>
              <a:pathLst>
                <a:path w="2639059" h="114300">
                  <a:moveTo>
                    <a:pt x="2524760" y="0"/>
                  </a:moveTo>
                  <a:lnTo>
                    <a:pt x="2524760" y="114300"/>
                  </a:lnTo>
                  <a:lnTo>
                    <a:pt x="2600960" y="76200"/>
                  </a:lnTo>
                  <a:lnTo>
                    <a:pt x="2543810" y="76200"/>
                  </a:lnTo>
                  <a:lnTo>
                    <a:pt x="2543810" y="38100"/>
                  </a:lnTo>
                  <a:lnTo>
                    <a:pt x="2600960" y="38100"/>
                  </a:lnTo>
                  <a:lnTo>
                    <a:pt x="2524760" y="0"/>
                  </a:lnTo>
                  <a:close/>
                </a:path>
                <a:path w="2639059" h="114300">
                  <a:moveTo>
                    <a:pt x="25247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24760" y="76200"/>
                  </a:lnTo>
                  <a:lnTo>
                    <a:pt x="2524760" y="38100"/>
                  </a:lnTo>
                  <a:close/>
                </a:path>
                <a:path w="2639059" h="114300">
                  <a:moveTo>
                    <a:pt x="2600960" y="38100"/>
                  </a:moveTo>
                  <a:lnTo>
                    <a:pt x="2543810" y="38100"/>
                  </a:lnTo>
                  <a:lnTo>
                    <a:pt x="2543810" y="76200"/>
                  </a:lnTo>
                  <a:lnTo>
                    <a:pt x="2600960" y="76200"/>
                  </a:lnTo>
                  <a:lnTo>
                    <a:pt x="2639060" y="57150"/>
                  </a:lnTo>
                  <a:lnTo>
                    <a:pt x="2600960" y="381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bject 26">
              <a:extLst>
                <a:ext uri="{FF2B5EF4-FFF2-40B4-BE49-F238E27FC236}">
                  <a16:creationId xmlns:a16="http://schemas.microsoft.com/office/drawing/2014/main" id="{8B1F98F4-1FE4-43A8-8CE5-E84796351391}"/>
                </a:ext>
              </a:extLst>
            </p:cNvPr>
            <p:cNvSpPr/>
            <p:nvPr/>
          </p:nvSpPr>
          <p:spPr>
            <a:xfrm>
              <a:off x="3560825" y="2327147"/>
              <a:ext cx="3700145" cy="114300"/>
            </a:xfrm>
            <a:custGeom>
              <a:avLst/>
              <a:gdLst/>
              <a:ahLst/>
              <a:cxnLst/>
              <a:rect l="l" t="t" r="r" b="b"/>
              <a:pathLst>
                <a:path w="3700145" h="114300">
                  <a:moveTo>
                    <a:pt x="3585464" y="0"/>
                  </a:moveTo>
                  <a:lnTo>
                    <a:pt x="3585464" y="114300"/>
                  </a:lnTo>
                  <a:lnTo>
                    <a:pt x="3661664" y="76200"/>
                  </a:lnTo>
                  <a:lnTo>
                    <a:pt x="3604514" y="76200"/>
                  </a:lnTo>
                  <a:lnTo>
                    <a:pt x="3604514" y="38100"/>
                  </a:lnTo>
                  <a:lnTo>
                    <a:pt x="3661664" y="38100"/>
                  </a:lnTo>
                  <a:lnTo>
                    <a:pt x="3585464" y="0"/>
                  </a:lnTo>
                  <a:close/>
                </a:path>
                <a:path w="3700145" h="114300">
                  <a:moveTo>
                    <a:pt x="358546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585464" y="76200"/>
                  </a:lnTo>
                  <a:lnTo>
                    <a:pt x="3585464" y="38100"/>
                  </a:lnTo>
                  <a:close/>
                </a:path>
                <a:path w="3700145" h="114300">
                  <a:moveTo>
                    <a:pt x="3661664" y="38100"/>
                  </a:moveTo>
                  <a:lnTo>
                    <a:pt x="3604514" y="38100"/>
                  </a:lnTo>
                  <a:lnTo>
                    <a:pt x="3604514" y="76200"/>
                  </a:lnTo>
                  <a:lnTo>
                    <a:pt x="3661664" y="76200"/>
                  </a:lnTo>
                  <a:lnTo>
                    <a:pt x="3699764" y="57150"/>
                  </a:lnTo>
                  <a:lnTo>
                    <a:pt x="3661664" y="381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bject 27">
              <a:extLst>
                <a:ext uri="{FF2B5EF4-FFF2-40B4-BE49-F238E27FC236}">
                  <a16:creationId xmlns:a16="http://schemas.microsoft.com/office/drawing/2014/main" id="{8ADD2BDD-D71B-40EC-A638-5CC22B5CED84}"/>
                </a:ext>
              </a:extLst>
            </p:cNvPr>
            <p:cNvSpPr/>
            <p:nvPr/>
          </p:nvSpPr>
          <p:spPr>
            <a:xfrm>
              <a:off x="3547109" y="1572005"/>
              <a:ext cx="13970" cy="1039494"/>
            </a:xfrm>
            <a:custGeom>
              <a:avLst/>
              <a:gdLst/>
              <a:ahLst/>
              <a:cxnLst/>
              <a:rect l="l" t="t" r="r" b="b"/>
              <a:pathLst>
                <a:path w="13970" h="1039494">
                  <a:moveTo>
                    <a:pt x="13462" y="0"/>
                  </a:moveTo>
                  <a:lnTo>
                    <a:pt x="0" y="1039368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object 28">
              <a:extLst>
                <a:ext uri="{FF2B5EF4-FFF2-40B4-BE49-F238E27FC236}">
                  <a16:creationId xmlns:a16="http://schemas.microsoft.com/office/drawing/2014/main" id="{7572876A-B9F7-4875-BE06-FDE6D8AC8E92}"/>
                </a:ext>
              </a:extLst>
            </p:cNvPr>
            <p:cNvSpPr/>
            <p:nvPr/>
          </p:nvSpPr>
          <p:spPr>
            <a:xfrm>
              <a:off x="3597401" y="2554224"/>
              <a:ext cx="1010919" cy="114300"/>
            </a:xfrm>
            <a:custGeom>
              <a:avLst/>
              <a:gdLst/>
              <a:ahLst/>
              <a:cxnLst/>
              <a:rect l="l" t="t" r="r" b="b"/>
              <a:pathLst>
                <a:path w="1010920" h="114300">
                  <a:moveTo>
                    <a:pt x="896493" y="0"/>
                  </a:moveTo>
                  <a:lnTo>
                    <a:pt x="896493" y="114300"/>
                  </a:lnTo>
                  <a:lnTo>
                    <a:pt x="972693" y="76200"/>
                  </a:lnTo>
                  <a:lnTo>
                    <a:pt x="915543" y="76200"/>
                  </a:lnTo>
                  <a:lnTo>
                    <a:pt x="915543" y="38100"/>
                  </a:lnTo>
                  <a:lnTo>
                    <a:pt x="972693" y="38100"/>
                  </a:lnTo>
                  <a:lnTo>
                    <a:pt x="896493" y="0"/>
                  </a:lnTo>
                  <a:close/>
                </a:path>
                <a:path w="1010920" h="114300">
                  <a:moveTo>
                    <a:pt x="896493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896493" y="76200"/>
                  </a:lnTo>
                  <a:lnTo>
                    <a:pt x="896493" y="38100"/>
                  </a:lnTo>
                  <a:close/>
                </a:path>
                <a:path w="1010920" h="114300">
                  <a:moveTo>
                    <a:pt x="972693" y="38100"/>
                  </a:moveTo>
                  <a:lnTo>
                    <a:pt x="915543" y="38100"/>
                  </a:lnTo>
                  <a:lnTo>
                    <a:pt x="915543" y="76200"/>
                  </a:lnTo>
                  <a:lnTo>
                    <a:pt x="972693" y="76200"/>
                  </a:lnTo>
                  <a:lnTo>
                    <a:pt x="1010793" y="57150"/>
                  </a:lnTo>
                  <a:lnTo>
                    <a:pt x="972693" y="381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object 29">
              <a:extLst>
                <a:ext uri="{FF2B5EF4-FFF2-40B4-BE49-F238E27FC236}">
                  <a16:creationId xmlns:a16="http://schemas.microsoft.com/office/drawing/2014/main" id="{330F76E9-063F-4838-9C4B-8C9FA28D225F}"/>
                </a:ext>
              </a:extLst>
            </p:cNvPr>
            <p:cNvSpPr/>
            <p:nvPr/>
          </p:nvSpPr>
          <p:spPr>
            <a:xfrm>
              <a:off x="4621529" y="1570481"/>
              <a:ext cx="0" cy="1042035"/>
            </a:xfrm>
            <a:custGeom>
              <a:avLst/>
              <a:gdLst/>
              <a:ahLst/>
              <a:cxnLst/>
              <a:rect l="l" t="t" r="r" b="b"/>
              <a:pathLst>
                <a:path h="1042035">
                  <a:moveTo>
                    <a:pt x="0" y="0"/>
                  </a:moveTo>
                  <a:lnTo>
                    <a:pt x="0" y="104178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9" name="object 30">
            <a:extLst>
              <a:ext uri="{FF2B5EF4-FFF2-40B4-BE49-F238E27FC236}">
                <a16:creationId xmlns:a16="http://schemas.microsoft.com/office/drawing/2014/main" id="{18D662A2-581C-4714-A3F2-6248E6AED0DD}"/>
              </a:ext>
            </a:extLst>
          </p:cNvPr>
          <p:cNvSpPr txBox="1"/>
          <p:nvPr/>
        </p:nvSpPr>
        <p:spPr>
          <a:xfrm>
            <a:off x="4937065" y="2924873"/>
            <a:ext cx="433070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5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55" dirty="0">
                <a:solidFill>
                  <a:prstClr val="black"/>
                </a:solidFill>
                <a:cs typeface="Calibri"/>
              </a:rPr>
              <a:t>6</a:t>
            </a:r>
            <a:r>
              <a:rPr spc="-5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R="5080">
              <a:spcBef>
                <a:spcPts val="160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6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1E33D129-9BD2-45AE-A716-2B28CC22AA9E}"/>
              </a:ext>
            </a:extLst>
          </p:cNvPr>
          <p:cNvSpPr txBox="1"/>
          <p:nvPr/>
        </p:nvSpPr>
        <p:spPr>
          <a:xfrm>
            <a:off x="2431863" y="3088559"/>
            <a:ext cx="423545" cy="6140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spcBef>
                <a:spcPts val="254"/>
              </a:spcBef>
            </a:pPr>
            <a:r>
              <a:rPr spc="-90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5" dirty="0">
                <a:solidFill>
                  <a:prstClr val="black"/>
                </a:solidFill>
                <a:cs typeface="Calibri"/>
              </a:rPr>
              <a:t>1</a:t>
            </a:r>
            <a:r>
              <a:rPr spc="-2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L="84455">
              <a:spcBef>
                <a:spcPts val="16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1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961DC2E5-16B1-46E3-AD7C-17F999B644F8}"/>
              </a:ext>
            </a:extLst>
          </p:cNvPr>
          <p:cNvSpPr txBox="1"/>
          <p:nvPr/>
        </p:nvSpPr>
        <p:spPr>
          <a:xfrm>
            <a:off x="3064703" y="1622995"/>
            <a:ext cx="1715135" cy="989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54355" algn="l"/>
                <a:tab pos="1097280" algn="l"/>
                <a:tab pos="1586230" algn="l"/>
              </a:tabLst>
            </a:pPr>
            <a:r>
              <a:rPr b="1" dirty="0">
                <a:solidFill>
                  <a:srgbClr val="FFFFFF"/>
                </a:solidFill>
                <a:cs typeface="Calibri"/>
              </a:rPr>
              <a:t>-2	4	-1	0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30"/>
              </a:spcBef>
            </a:pPr>
            <a:endParaRPr sz="2650">
              <a:solidFill>
                <a:prstClr val="black"/>
              </a:solidFill>
              <a:cs typeface="Calibri"/>
            </a:endParaRPr>
          </a:p>
          <a:p>
            <a:pPr marL="760730">
              <a:spcBef>
                <a:spcPts val="5"/>
              </a:spcBef>
            </a:pPr>
            <a:r>
              <a:rPr spc="-100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100" dirty="0">
                <a:solidFill>
                  <a:prstClr val="black"/>
                </a:solidFill>
                <a:cs typeface="Calibri"/>
              </a:rPr>
              <a:t>2</a:t>
            </a:r>
            <a:r>
              <a:rPr spc="-100" dirty="0">
                <a:solidFill>
                  <a:prstClr val="black"/>
                </a:solidFill>
                <a:latin typeface="Lucida Sans Unicode"/>
                <a:cs typeface="Lucida Sans Unicode"/>
              </a:rPr>
              <a:t>,</a:t>
            </a:r>
            <a:r>
              <a:rPr spc="-160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6</a:t>
            </a:r>
            <a:r>
              <a:rPr spc="-1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42" name="object 24">
            <a:extLst>
              <a:ext uri="{FF2B5EF4-FFF2-40B4-BE49-F238E27FC236}">
                <a16:creationId xmlns:a16="http://schemas.microsoft.com/office/drawing/2014/main" id="{98235B41-8044-4016-8322-40C80D7D33D9}"/>
              </a:ext>
            </a:extLst>
          </p:cNvPr>
          <p:cNvSpPr/>
          <p:nvPr/>
        </p:nvSpPr>
        <p:spPr>
          <a:xfrm>
            <a:off x="5828604" y="1650745"/>
            <a:ext cx="548640" cy="2548255"/>
          </a:xfrm>
          <a:custGeom>
            <a:avLst/>
            <a:gdLst/>
            <a:ahLst/>
            <a:cxnLst/>
            <a:rect l="l" t="t" r="r" b="b"/>
            <a:pathLst>
              <a:path w="548640" h="2548254">
                <a:moveTo>
                  <a:pt x="0" y="0"/>
                </a:moveTo>
                <a:lnTo>
                  <a:pt x="49311" y="3610"/>
                </a:lnTo>
                <a:lnTo>
                  <a:pt x="95722" y="14020"/>
                </a:lnTo>
                <a:lnTo>
                  <a:pt x="138458" y="30597"/>
                </a:lnTo>
                <a:lnTo>
                  <a:pt x="176744" y="52709"/>
                </a:lnTo>
                <a:lnTo>
                  <a:pt x="209806" y="79723"/>
                </a:lnTo>
                <a:lnTo>
                  <a:pt x="236869" y="111007"/>
                </a:lnTo>
                <a:lnTo>
                  <a:pt x="257158" y="145928"/>
                </a:lnTo>
                <a:lnTo>
                  <a:pt x="269900" y="183855"/>
                </a:lnTo>
                <a:lnTo>
                  <a:pt x="274319" y="224154"/>
                </a:lnTo>
                <a:lnTo>
                  <a:pt x="274319" y="1049908"/>
                </a:lnTo>
                <a:lnTo>
                  <a:pt x="278739" y="1090208"/>
                </a:lnTo>
                <a:lnTo>
                  <a:pt x="291481" y="1128135"/>
                </a:lnTo>
                <a:lnTo>
                  <a:pt x="311770" y="1163056"/>
                </a:lnTo>
                <a:lnTo>
                  <a:pt x="338833" y="1194340"/>
                </a:lnTo>
                <a:lnTo>
                  <a:pt x="371895" y="1221354"/>
                </a:lnTo>
                <a:lnTo>
                  <a:pt x="410181" y="1243466"/>
                </a:lnTo>
                <a:lnTo>
                  <a:pt x="452917" y="1260043"/>
                </a:lnTo>
                <a:lnTo>
                  <a:pt x="499328" y="1270453"/>
                </a:lnTo>
                <a:lnTo>
                  <a:pt x="548639" y="1274064"/>
                </a:lnTo>
                <a:lnTo>
                  <a:pt x="499328" y="1277674"/>
                </a:lnTo>
                <a:lnTo>
                  <a:pt x="452917" y="1288084"/>
                </a:lnTo>
                <a:lnTo>
                  <a:pt x="410181" y="1304661"/>
                </a:lnTo>
                <a:lnTo>
                  <a:pt x="371895" y="1326773"/>
                </a:lnTo>
                <a:lnTo>
                  <a:pt x="338833" y="1353787"/>
                </a:lnTo>
                <a:lnTo>
                  <a:pt x="311770" y="1385071"/>
                </a:lnTo>
                <a:lnTo>
                  <a:pt x="291481" y="1419992"/>
                </a:lnTo>
                <a:lnTo>
                  <a:pt x="278739" y="1457919"/>
                </a:lnTo>
                <a:lnTo>
                  <a:pt x="274319" y="1498218"/>
                </a:lnTo>
                <a:lnTo>
                  <a:pt x="274319" y="2323972"/>
                </a:lnTo>
                <a:lnTo>
                  <a:pt x="269900" y="2364272"/>
                </a:lnTo>
                <a:lnTo>
                  <a:pt x="257158" y="2402199"/>
                </a:lnTo>
                <a:lnTo>
                  <a:pt x="236869" y="2437120"/>
                </a:lnTo>
                <a:lnTo>
                  <a:pt x="209806" y="2468404"/>
                </a:lnTo>
                <a:lnTo>
                  <a:pt x="176744" y="2495418"/>
                </a:lnTo>
                <a:lnTo>
                  <a:pt x="138458" y="2517530"/>
                </a:lnTo>
                <a:lnTo>
                  <a:pt x="95722" y="2534107"/>
                </a:lnTo>
                <a:lnTo>
                  <a:pt x="49311" y="2544517"/>
                </a:lnTo>
                <a:lnTo>
                  <a:pt x="0" y="2548128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object 25">
            <a:extLst>
              <a:ext uri="{FF2B5EF4-FFF2-40B4-BE49-F238E27FC236}">
                <a16:creationId xmlns:a16="http://schemas.microsoft.com/office/drawing/2014/main" id="{872E5FD4-B5AE-480D-A9EB-AE55CBD5B708}"/>
              </a:ext>
            </a:extLst>
          </p:cNvPr>
          <p:cNvSpPr txBox="1"/>
          <p:nvPr/>
        </p:nvSpPr>
        <p:spPr>
          <a:xfrm>
            <a:off x="6640515" y="2743072"/>
            <a:ext cx="802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0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100" dirty="0">
                <a:solidFill>
                  <a:prstClr val="black"/>
                </a:solidFill>
                <a:cs typeface="Calibri"/>
              </a:rPr>
              <a:t>2</a:t>
            </a:r>
            <a:r>
              <a:rPr spc="-100" dirty="0">
                <a:solidFill>
                  <a:prstClr val="black"/>
                </a:solidFill>
                <a:latin typeface="Lucida Sans Unicode"/>
                <a:cs typeface="Lucida Sans Unicode"/>
              </a:rPr>
              <a:t>, </a:t>
            </a:r>
            <a:r>
              <a:rPr spc="-15" dirty="0">
                <a:solidFill>
                  <a:prstClr val="black"/>
                </a:solidFill>
                <a:cs typeface="Calibri"/>
              </a:rPr>
              <a:t>6</a:t>
            </a:r>
            <a:r>
              <a:rPr spc="-1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r>
              <a:rPr spc="-245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pc="-600" dirty="0">
                <a:solidFill>
                  <a:prstClr val="black"/>
                </a:solidFill>
                <a:latin typeface="Lucida Sans Unicode"/>
                <a:cs typeface="Lucida Sans Unicode"/>
              </a:rPr>
              <a:t>=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44" name="object 26">
            <a:extLst>
              <a:ext uri="{FF2B5EF4-FFF2-40B4-BE49-F238E27FC236}">
                <a16:creationId xmlns:a16="http://schemas.microsoft.com/office/drawing/2014/main" id="{8788363A-8E9D-4AB8-9D3E-F0E435688FDE}"/>
              </a:ext>
            </a:extLst>
          </p:cNvPr>
          <p:cNvSpPr txBox="1"/>
          <p:nvPr/>
        </p:nvSpPr>
        <p:spPr>
          <a:xfrm>
            <a:off x="7647879" y="2747391"/>
            <a:ext cx="116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spcBef>
                <a:spcPts val="100"/>
              </a:spcBef>
              <a:tabLst>
                <a:tab pos="594995" algn="l"/>
              </a:tabLst>
            </a:pPr>
            <a:r>
              <a:rPr spc="-55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55" dirty="0">
                <a:solidFill>
                  <a:prstClr val="black"/>
                </a:solidFill>
                <a:cs typeface="Calibri"/>
              </a:rPr>
              <a:t>6</a:t>
            </a:r>
            <a:r>
              <a:rPr spc="-55" dirty="0">
                <a:solidFill>
                  <a:prstClr val="black"/>
                </a:solidFill>
                <a:latin typeface="Lucida Sans Unicode"/>
                <a:cs typeface="Lucida Sans Unicode"/>
              </a:rPr>
              <a:t>]	</a:t>
            </a:r>
            <a:r>
              <a:rPr sz="2700" spc="-322" baseline="1543" dirty="0">
                <a:solidFill>
                  <a:prstClr val="black"/>
                </a:solidFill>
                <a:latin typeface="Lucida Sans Unicode"/>
                <a:cs typeface="Lucida Sans Unicode"/>
              </a:rPr>
              <a:t>-</a:t>
            </a:r>
            <a:r>
              <a:rPr sz="2700" spc="-277" baseline="1543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z="2700" spc="-82" baseline="1543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z="2700" spc="-82" baseline="1543" dirty="0">
                <a:solidFill>
                  <a:prstClr val="black"/>
                </a:solidFill>
                <a:cs typeface="Calibri"/>
              </a:rPr>
              <a:t>1</a:t>
            </a:r>
            <a:r>
              <a:rPr sz="2700" spc="-82" baseline="1543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endParaRPr sz="2700" baseline="1543" dirty="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45" name="مربع نص 44">
            <a:extLst>
              <a:ext uri="{FF2B5EF4-FFF2-40B4-BE49-F238E27FC236}">
                <a16:creationId xmlns:a16="http://schemas.microsoft.com/office/drawing/2014/main" id="{2078506C-8F82-4772-899B-0CAC961BA170}"/>
              </a:ext>
            </a:extLst>
          </p:cNvPr>
          <p:cNvSpPr txBox="1"/>
          <p:nvPr/>
        </p:nvSpPr>
        <p:spPr>
          <a:xfrm>
            <a:off x="222630" y="4586266"/>
            <a:ext cx="61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To </a:t>
            </a:r>
            <a:r>
              <a:rPr kumimoji="0" lang="en-GB" sz="18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calculate </a:t>
            </a:r>
            <a:r>
              <a:rPr kumimoji="0" lang="en-GB" sz="18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the </a:t>
            </a:r>
            <a:r>
              <a:rPr kumimoji="0" lang="en-GB" sz="18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sum </a:t>
            </a:r>
            <a:r>
              <a:rPr kumimoji="0" lang="en-GB" sz="180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between </a:t>
            </a:r>
            <a:r>
              <a:rPr kumimoji="0" lang="en-GB" sz="18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range </a:t>
            </a:r>
            <a:r>
              <a:rPr kumimoji="0" lang="en-GB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[</a:t>
            </a:r>
            <a:r>
              <a:rPr kumimoji="0" lang="en-GB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lang="en-GB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,</a:t>
            </a:r>
            <a:r>
              <a:rPr kumimoji="0" lang="en-GB" sz="180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j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46" name="مربع نص 45">
            <a:extLst>
              <a:ext uri="{FF2B5EF4-FFF2-40B4-BE49-F238E27FC236}">
                <a16:creationId xmlns:a16="http://schemas.microsoft.com/office/drawing/2014/main" id="{641E4B32-F20C-4843-9258-070DA1689798}"/>
              </a:ext>
            </a:extLst>
          </p:cNvPr>
          <p:cNvSpPr txBox="1"/>
          <p:nvPr/>
        </p:nvSpPr>
        <p:spPr>
          <a:xfrm>
            <a:off x="222630" y="5101719"/>
            <a:ext cx="61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14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Formula</a:t>
            </a:r>
            <a:r>
              <a:rPr kumimoji="0" lang="en-GB" sz="1800" b="0" i="0" u="none" strike="noStrike" kern="1200" cap="none" spc="-9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1800" b="0" i="0" u="none" strike="noStrike" kern="1200" cap="none" spc="-2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-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47" name="مربع نص 46">
            <a:extLst>
              <a:ext uri="{FF2B5EF4-FFF2-40B4-BE49-F238E27FC236}">
                <a16:creationId xmlns:a16="http://schemas.microsoft.com/office/drawing/2014/main" id="{AE486DD3-9602-4B9F-8D56-26EDEB7B2CF4}"/>
              </a:ext>
            </a:extLst>
          </p:cNvPr>
          <p:cNvSpPr txBox="1"/>
          <p:nvPr/>
        </p:nvSpPr>
        <p:spPr>
          <a:xfrm>
            <a:off x="1493265" y="5081444"/>
            <a:ext cx="61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A[</a:t>
            </a:r>
            <a:r>
              <a:rPr kumimoji="0" lang="en-GB" sz="1800" b="0" i="0" u="none" strike="noStrike" kern="1200" cap="none" spc="-10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i</a:t>
            </a:r>
            <a:r>
              <a:rPr kumimoji="0" lang="en-GB" sz="18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, </a:t>
            </a:r>
            <a:r>
              <a:rPr kumimoji="0" lang="en-GB" sz="18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j]</a:t>
            </a:r>
            <a:r>
              <a:rPr kumimoji="0" lang="en-GB" sz="1800" b="0" i="0" u="none" strike="noStrike" kern="1200" cap="none" spc="-2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1800" b="0" i="0" u="none" strike="noStrike" kern="1200" cap="none" spc="-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=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48" name="مربع نص 47">
            <a:extLst>
              <a:ext uri="{FF2B5EF4-FFF2-40B4-BE49-F238E27FC236}">
                <a16:creationId xmlns:a16="http://schemas.microsoft.com/office/drawing/2014/main" id="{57F308F5-B4EB-4807-B399-5535E1408FB3}"/>
              </a:ext>
            </a:extLst>
          </p:cNvPr>
          <p:cNvSpPr txBox="1"/>
          <p:nvPr/>
        </p:nvSpPr>
        <p:spPr>
          <a:xfrm>
            <a:off x="2314798" y="5074722"/>
            <a:ext cx="61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9750" algn="l"/>
              </a:tabLst>
              <a:defRPr/>
            </a:pPr>
            <a:r>
              <a:rPr kumimoji="0" lang="pt-BR" sz="1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A[j]	</a:t>
            </a:r>
            <a:r>
              <a:rPr kumimoji="0" lang="pt-BR" sz="18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- </a:t>
            </a:r>
            <a:r>
              <a:rPr kumimoji="0" lang="pt-BR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A[i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</a:t>
            </a:r>
            <a:r>
              <a:rPr kumimoji="0" lang="pt-BR" sz="18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pt-BR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lang="pt-BR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49" name="object 28">
            <a:extLst>
              <a:ext uri="{FF2B5EF4-FFF2-40B4-BE49-F238E27FC236}">
                <a16:creationId xmlns:a16="http://schemas.microsoft.com/office/drawing/2014/main" id="{E0B9CD0B-7B7D-4E93-B234-9FBBB2B0BDCD}"/>
              </a:ext>
            </a:extLst>
          </p:cNvPr>
          <p:cNvSpPr txBox="1"/>
          <p:nvPr/>
        </p:nvSpPr>
        <p:spPr>
          <a:xfrm>
            <a:off x="6835713" y="3756877"/>
            <a:ext cx="38817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25" dirty="0">
                <a:solidFill>
                  <a:srgbClr val="FF0000"/>
                </a:solidFill>
                <a:latin typeface="Lucida Sans Unicode"/>
                <a:cs typeface="Lucida Sans Unicode"/>
              </a:rPr>
              <a:t>Calculate </a:t>
            </a:r>
            <a:r>
              <a:rPr spc="-165" dirty="0">
                <a:solidFill>
                  <a:srgbClr val="FF0000"/>
                </a:solidFill>
                <a:latin typeface="Lucida Sans Unicode"/>
                <a:cs typeface="Lucida Sans Unicode"/>
              </a:rPr>
              <a:t>the </a:t>
            </a:r>
            <a:r>
              <a:rPr spc="-210" dirty="0">
                <a:solidFill>
                  <a:srgbClr val="FF0000"/>
                </a:solidFill>
                <a:latin typeface="Lucida Sans Unicode"/>
                <a:cs typeface="Lucida Sans Unicode"/>
              </a:rPr>
              <a:t>sum </a:t>
            </a:r>
            <a:r>
              <a:rPr spc="-170" dirty="0">
                <a:solidFill>
                  <a:srgbClr val="FF0000"/>
                </a:solidFill>
                <a:latin typeface="Lucida Sans Unicode"/>
                <a:cs typeface="Lucida Sans Unicode"/>
              </a:rPr>
              <a:t>between </a:t>
            </a:r>
            <a:r>
              <a:rPr spc="-155" dirty="0">
                <a:solidFill>
                  <a:srgbClr val="FF0000"/>
                </a:solidFill>
                <a:latin typeface="Lucida Sans Unicode"/>
                <a:cs typeface="Lucida Sans Unicode"/>
              </a:rPr>
              <a:t>range </a:t>
            </a:r>
            <a:r>
              <a:rPr dirty="0">
                <a:solidFill>
                  <a:srgbClr val="FF0000"/>
                </a:solidFill>
                <a:latin typeface="Lucida Sans Unicode"/>
                <a:cs typeface="Lucida Sans Unicode"/>
              </a:rPr>
              <a:t>[</a:t>
            </a:r>
            <a:r>
              <a:rPr dirty="0">
                <a:solidFill>
                  <a:srgbClr val="FF0000"/>
                </a:solidFill>
                <a:latin typeface="Calibri Light"/>
                <a:cs typeface="Calibri Light"/>
              </a:rPr>
              <a:t>3, </a:t>
            </a:r>
            <a:r>
              <a:rPr spc="-15" dirty="0">
                <a:solidFill>
                  <a:srgbClr val="FF0000"/>
                </a:solidFill>
                <a:latin typeface="Calibri Light"/>
                <a:cs typeface="Calibri Light"/>
              </a:rPr>
              <a:t>5</a:t>
            </a:r>
            <a:r>
              <a:rPr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]</a:t>
            </a:r>
            <a:r>
              <a:rPr spc="42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pc="45" dirty="0">
                <a:solidFill>
                  <a:srgbClr val="FF0000"/>
                </a:solidFill>
                <a:latin typeface="Lucida Sans Unicode"/>
                <a:cs typeface="Lucida Sans Unicode"/>
              </a:rPr>
              <a:t>?</a:t>
            </a:r>
            <a:endParaRPr dirty="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2513439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2" y="1430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>
                <a:solidFill>
                  <a:schemeClr val="accent1"/>
                </a:solidFill>
                <a:latin typeface="Calibri" panose="020F0502020204030204" pitchFamily="34" charset="0"/>
              </a:rPr>
              <a:t>Prefix sum 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lvl="3" algn="l" rtl="0" fontAlgn="base">
              <a:spcBef>
                <a:spcPts val="0"/>
              </a:spcBef>
            </a:pPr>
            <a:endParaRPr lang="en-GB" dirty="0">
              <a:latin typeface="Lucida Sans Unicode"/>
              <a:cs typeface="Lucida Sans Unicode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23" name="صورة 22">
            <a:extLst>
              <a:ext uri="{FF2B5EF4-FFF2-40B4-BE49-F238E27FC236}">
                <a16:creationId xmlns:a16="http://schemas.microsoft.com/office/drawing/2014/main" id="{E96383F0-4CF2-4023-A6AC-8B993389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355" y="1085823"/>
            <a:ext cx="3657917" cy="493819"/>
          </a:xfrm>
          <a:prstGeom prst="rect">
            <a:avLst/>
          </a:prstGeom>
        </p:spPr>
      </p:pic>
      <p:grpSp>
        <p:nvGrpSpPr>
          <p:cNvPr id="16" name="object 3">
            <a:extLst>
              <a:ext uri="{FF2B5EF4-FFF2-40B4-BE49-F238E27FC236}">
                <a16:creationId xmlns:a16="http://schemas.microsoft.com/office/drawing/2014/main" id="{4090CE13-7522-4055-870A-3B1BDA08C75E}"/>
              </a:ext>
            </a:extLst>
          </p:cNvPr>
          <p:cNvGrpSpPr/>
          <p:nvPr/>
        </p:nvGrpSpPr>
        <p:grpSpPr>
          <a:xfrm>
            <a:off x="1782765" y="1592262"/>
            <a:ext cx="3822065" cy="466725"/>
            <a:chOff x="3515740" y="1156208"/>
            <a:chExt cx="3822065" cy="466725"/>
          </a:xfrm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AB18AB3E-A631-4AEA-988B-DE9986FEB010}"/>
                </a:ext>
              </a:extLst>
            </p:cNvPr>
            <p:cNvSpPr/>
            <p:nvPr/>
          </p:nvSpPr>
          <p:spPr>
            <a:xfrm>
              <a:off x="3528440" y="1168933"/>
              <a:ext cx="3796665" cy="428625"/>
            </a:xfrm>
            <a:custGeom>
              <a:avLst/>
              <a:gdLst/>
              <a:ahLst/>
              <a:cxnLst/>
              <a:rect l="l" t="t" r="r" b="b"/>
              <a:pathLst>
                <a:path w="3796665" h="428625">
                  <a:moveTo>
                    <a:pt x="1084567" y="0"/>
                  </a:moveTo>
                  <a:lnTo>
                    <a:pt x="542290" y="0"/>
                  </a:lnTo>
                  <a:lnTo>
                    <a:pt x="0" y="0"/>
                  </a:lnTo>
                  <a:lnTo>
                    <a:pt x="0" y="384022"/>
                  </a:lnTo>
                  <a:lnTo>
                    <a:pt x="0" y="428345"/>
                  </a:lnTo>
                  <a:lnTo>
                    <a:pt x="542290" y="428345"/>
                  </a:lnTo>
                  <a:lnTo>
                    <a:pt x="1084567" y="428345"/>
                  </a:lnTo>
                  <a:lnTo>
                    <a:pt x="1084567" y="0"/>
                  </a:lnTo>
                  <a:close/>
                </a:path>
                <a:path w="3796665" h="428625">
                  <a:moveTo>
                    <a:pt x="1626870" y="0"/>
                  </a:moveTo>
                  <a:lnTo>
                    <a:pt x="1084580" y="0"/>
                  </a:lnTo>
                  <a:lnTo>
                    <a:pt x="1084580" y="428345"/>
                  </a:lnTo>
                  <a:lnTo>
                    <a:pt x="1626870" y="428345"/>
                  </a:lnTo>
                  <a:lnTo>
                    <a:pt x="1626870" y="0"/>
                  </a:lnTo>
                  <a:close/>
                </a:path>
                <a:path w="3796665" h="428625">
                  <a:moveTo>
                    <a:pt x="3796157" y="0"/>
                  </a:moveTo>
                  <a:lnTo>
                    <a:pt x="3253867" y="0"/>
                  </a:lnTo>
                  <a:lnTo>
                    <a:pt x="2711577" y="0"/>
                  </a:lnTo>
                  <a:lnTo>
                    <a:pt x="2169287" y="0"/>
                  </a:lnTo>
                  <a:lnTo>
                    <a:pt x="1626997" y="0"/>
                  </a:lnTo>
                  <a:lnTo>
                    <a:pt x="1626997" y="428345"/>
                  </a:lnTo>
                  <a:lnTo>
                    <a:pt x="2169287" y="428345"/>
                  </a:lnTo>
                  <a:lnTo>
                    <a:pt x="2711577" y="428345"/>
                  </a:lnTo>
                  <a:lnTo>
                    <a:pt x="3253867" y="428345"/>
                  </a:lnTo>
                  <a:lnTo>
                    <a:pt x="3796157" y="428345"/>
                  </a:lnTo>
                  <a:lnTo>
                    <a:pt x="3796157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397EAFC4-9664-4EB0-A1F7-9C3A06C4F465}"/>
                </a:ext>
              </a:extLst>
            </p:cNvPr>
            <p:cNvSpPr/>
            <p:nvPr/>
          </p:nvSpPr>
          <p:spPr>
            <a:xfrm>
              <a:off x="3522090" y="1162558"/>
              <a:ext cx="3809365" cy="454025"/>
            </a:xfrm>
            <a:custGeom>
              <a:avLst/>
              <a:gdLst/>
              <a:ahLst/>
              <a:cxnLst/>
              <a:rect l="l" t="t" r="r" b="b"/>
              <a:pathLst>
                <a:path w="3809365" h="454025">
                  <a:moveTo>
                    <a:pt x="548639" y="0"/>
                  </a:moveTo>
                  <a:lnTo>
                    <a:pt x="548639" y="453770"/>
                  </a:lnTo>
                </a:path>
                <a:path w="3809365" h="454025">
                  <a:moveTo>
                    <a:pt x="1090930" y="0"/>
                  </a:moveTo>
                  <a:lnTo>
                    <a:pt x="1090930" y="453770"/>
                  </a:lnTo>
                </a:path>
                <a:path w="3809365" h="454025">
                  <a:moveTo>
                    <a:pt x="1633347" y="0"/>
                  </a:moveTo>
                  <a:lnTo>
                    <a:pt x="1633347" y="453770"/>
                  </a:lnTo>
                </a:path>
                <a:path w="3809365" h="454025">
                  <a:moveTo>
                    <a:pt x="2175637" y="0"/>
                  </a:moveTo>
                  <a:lnTo>
                    <a:pt x="2175637" y="453770"/>
                  </a:lnTo>
                </a:path>
                <a:path w="3809365" h="454025">
                  <a:moveTo>
                    <a:pt x="2717927" y="0"/>
                  </a:moveTo>
                  <a:lnTo>
                    <a:pt x="2717927" y="453770"/>
                  </a:lnTo>
                </a:path>
                <a:path w="3809365" h="454025">
                  <a:moveTo>
                    <a:pt x="3260216" y="0"/>
                  </a:moveTo>
                  <a:lnTo>
                    <a:pt x="3260216" y="453770"/>
                  </a:lnTo>
                </a:path>
                <a:path w="3809365" h="454025">
                  <a:moveTo>
                    <a:pt x="6350" y="390397"/>
                  </a:moveTo>
                  <a:lnTo>
                    <a:pt x="6350" y="453770"/>
                  </a:lnTo>
                </a:path>
                <a:path w="3809365" h="454025">
                  <a:moveTo>
                    <a:pt x="6350" y="0"/>
                  </a:moveTo>
                  <a:lnTo>
                    <a:pt x="6350" y="390397"/>
                  </a:lnTo>
                </a:path>
                <a:path w="3809365" h="454025">
                  <a:moveTo>
                    <a:pt x="3802507" y="0"/>
                  </a:moveTo>
                  <a:lnTo>
                    <a:pt x="3802507" y="453770"/>
                  </a:lnTo>
                </a:path>
                <a:path w="3809365" h="454025">
                  <a:moveTo>
                    <a:pt x="0" y="6350"/>
                  </a:moveTo>
                  <a:lnTo>
                    <a:pt x="3808857" y="63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F0959319-02B2-42FF-B661-DF0CEAB2D679}"/>
                </a:ext>
              </a:extLst>
            </p:cNvPr>
            <p:cNvSpPr/>
            <p:nvPr/>
          </p:nvSpPr>
          <p:spPr>
            <a:xfrm>
              <a:off x="3525075" y="1578229"/>
              <a:ext cx="3806190" cy="38100"/>
            </a:xfrm>
            <a:custGeom>
              <a:avLst/>
              <a:gdLst/>
              <a:ahLst/>
              <a:cxnLst/>
              <a:rect l="l" t="t" r="r" b="b"/>
              <a:pathLst>
                <a:path w="3806190" h="38100">
                  <a:moveTo>
                    <a:pt x="0" y="0"/>
                  </a:moveTo>
                  <a:lnTo>
                    <a:pt x="0" y="38100"/>
                  </a:lnTo>
                </a:path>
                <a:path w="3806190" h="38100">
                  <a:moveTo>
                    <a:pt x="54546" y="19050"/>
                  </a:moveTo>
                  <a:lnTo>
                    <a:pt x="3805872" y="19050"/>
                  </a:lnTo>
                </a:path>
              </a:pathLst>
            </a:custGeom>
            <a:ln w="596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" name="object 7">
            <a:extLst>
              <a:ext uri="{FF2B5EF4-FFF2-40B4-BE49-F238E27FC236}">
                <a16:creationId xmlns:a16="http://schemas.microsoft.com/office/drawing/2014/main" id="{732B2F06-887E-4CC1-AB43-308BC88D745B}"/>
              </a:ext>
            </a:extLst>
          </p:cNvPr>
          <p:cNvSpPr txBox="1"/>
          <p:nvPr/>
        </p:nvSpPr>
        <p:spPr>
          <a:xfrm>
            <a:off x="1979870" y="1622995"/>
            <a:ext cx="630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01015" algn="l"/>
              </a:tabLst>
            </a:pPr>
            <a:r>
              <a:rPr b="1" dirty="0">
                <a:solidFill>
                  <a:srgbClr val="FFFFFF"/>
                </a:solidFill>
                <a:cs typeface="Calibri"/>
              </a:rPr>
              <a:t>6	3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DAC11CE3-31F6-40E3-BA3E-BCB7F72ADA64}"/>
              </a:ext>
            </a:extLst>
          </p:cNvPr>
          <p:cNvSpPr txBox="1"/>
          <p:nvPr/>
        </p:nvSpPr>
        <p:spPr>
          <a:xfrm>
            <a:off x="5180651" y="1622995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cs typeface="Calibri"/>
              </a:rPr>
              <a:t>-5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A75CA51D-1927-49A4-AE8B-9C85219A112D}"/>
              </a:ext>
            </a:extLst>
          </p:cNvPr>
          <p:cNvSpPr txBox="1"/>
          <p:nvPr/>
        </p:nvSpPr>
        <p:spPr>
          <a:xfrm>
            <a:off x="1029275" y="3387533"/>
            <a:ext cx="561975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spcBef>
                <a:spcPts val="100"/>
              </a:spcBef>
            </a:pPr>
            <a:r>
              <a:rPr spc="-35" dirty="0">
                <a:solidFill>
                  <a:prstClr val="black"/>
                </a:solidFill>
                <a:latin typeface="Lucida Sans Unicode"/>
                <a:cs typeface="Lucida Sans Unicode"/>
              </a:rPr>
              <a:t>i</a:t>
            </a:r>
            <a:r>
              <a:rPr spc="-235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pc="-600" dirty="0">
                <a:solidFill>
                  <a:prstClr val="black"/>
                </a:solidFill>
                <a:latin typeface="Lucida Sans Unicode"/>
                <a:cs typeface="Lucida Sans Unicode"/>
              </a:rPr>
              <a:t>=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R="43815">
              <a:spcBef>
                <a:spcPts val="1635"/>
              </a:spcBef>
            </a:pPr>
            <a:r>
              <a:rPr spc="-90" dirty="0">
                <a:solidFill>
                  <a:prstClr val="black"/>
                </a:solidFill>
                <a:latin typeface="Lucida Sans Unicode"/>
                <a:cs typeface="Lucida Sans Unicode"/>
              </a:rPr>
              <a:t>A[ </a:t>
            </a:r>
            <a:r>
              <a:rPr spc="-2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r>
              <a:rPr spc="-280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pc="-600" dirty="0">
                <a:solidFill>
                  <a:prstClr val="black"/>
                </a:solidFill>
                <a:latin typeface="Lucida Sans Unicode"/>
                <a:cs typeface="Lucida Sans Unicode"/>
              </a:rPr>
              <a:t>=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4A40D740-D04C-49DA-B44F-A2099F10E0D5}"/>
              </a:ext>
            </a:extLst>
          </p:cNvPr>
          <p:cNvSpPr txBox="1"/>
          <p:nvPr/>
        </p:nvSpPr>
        <p:spPr>
          <a:xfrm>
            <a:off x="1969583" y="340277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0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9FB27A39-4933-48DE-9EE4-E0D09EF0F1C0}"/>
              </a:ext>
            </a:extLst>
          </p:cNvPr>
          <p:cNvSpPr txBox="1"/>
          <p:nvPr/>
        </p:nvSpPr>
        <p:spPr>
          <a:xfrm>
            <a:off x="3089798" y="340277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2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0C57BCDD-D5A6-49E1-A861-B74260859897}"/>
              </a:ext>
            </a:extLst>
          </p:cNvPr>
          <p:cNvSpPr txBox="1"/>
          <p:nvPr/>
        </p:nvSpPr>
        <p:spPr>
          <a:xfrm>
            <a:off x="3625673" y="340277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3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B9EDDC0D-78B7-4EC6-9AE6-6B35B3AA25C8}"/>
              </a:ext>
            </a:extLst>
          </p:cNvPr>
          <p:cNvSpPr txBox="1"/>
          <p:nvPr/>
        </p:nvSpPr>
        <p:spPr>
          <a:xfrm>
            <a:off x="4211613" y="3402774"/>
            <a:ext cx="624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94665" algn="l"/>
              </a:tabLst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4	5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31" name="object 15">
            <a:extLst>
              <a:ext uri="{FF2B5EF4-FFF2-40B4-BE49-F238E27FC236}">
                <a16:creationId xmlns:a16="http://schemas.microsoft.com/office/drawing/2014/main" id="{D77F0602-3FCF-4DAF-B685-F47C67B86923}"/>
              </a:ext>
            </a:extLst>
          </p:cNvPr>
          <p:cNvGraphicFramePr>
            <a:graphicFrameLocks noGrp="1"/>
          </p:cNvGraphicFramePr>
          <p:nvPr/>
        </p:nvGraphicFramePr>
        <p:xfrm>
          <a:off x="1789115" y="3800919"/>
          <a:ext cx="3796026" cy="428371"/>
        </p:xfrm>
        <a:graphic>
          <a:graphicData uri="http://schemas.openxmlformats.org/drawingml/2006/table">
            <a:tbl>
              <a:tblPr firstRow="1" bandRow="1"/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371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968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2" name="object 23">
            <a:extLst>
              <a:ext uri="{FF2B5EF4-FFF2-40B4-BE49-F238E27FC236}">
                <a16:creationId xmlns:a16="http://schemas.microsoft.com/office/drawing/2014/main" id="{74410304-223F-49CA-8543-E9CA3BA7A0F8}"/>
              </a:ext>
            </a:extLst>
          </p:cNvPr>
          <p:cNvGrpSpPr/>
          <p:nvPr/>
        </p:nvGrpSpPr>
        <p:grpSpPr>
          <a:xfrm>
            <a:off x="1795084" y="1972245"/>
            <a:ext cx="3785235" cy="1132840"/>
            <a:chOff x="3528059" y="1536191"/>
            <a:chExt cx="3785235" cy="1132840"/>
          </a:xfrm>
        </p:grpSpPr>
        <p:sp>
          <p:nvSpPr>
            <p:cNvPr id="33" name="object 24">
              <a:extLst>
                <a:ext uri="{FF2B5EF4-FFF2-40B4-BE49-F238E27FC236}">
                  <a16:creationId xmlns:a16="http://schemas.microsoft.com/office/drawing/2014/main" id="{30FEA5DF-BAF4-433C-9AB7-AFA2EC7857BF}"/>
                </a:ext>
              </a:extLst>
            </p:cNvPr>
            <p:cNvSpPr/>
            <p:nvPr/>
          </p:nvSpPr>
          <p:spPr>
            <a:xfrm>
              <a:off x="7291577" y="1555241"/>
              <a:ext cx="2540" cy="855980"/>
            </a:xfrm>
            <a:custGeom>
              <a:avLst/>
              <a:gdLst/>
              <a:ahLst/>
              <a:cxnLst/>
              <a:rect l="l" t="t" r="r" b="b"/>
              <a:pathLst>
                <a:path w="2540" h="855980">
                  <a:moveTo>
                    <a:pt x="0" y="0"/>
                  </a:moveTo>
                  <a:lnTo>
                    <a:pt x="2286" y="855599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object 25">
              <a:extLst>
                <a:ext uri="{FF2B5EF4-FFF2-40B4-BE49-F238E27FC236}">
                  <a16:creationId xmlns:a16="http://schemas.microsoft.com/office/drawing/2014/main" id="{F31E1F49-6178-4146-A7D5-09799B4DDC61}"/>
                </a:ext>
              </a:extLst>
            </p:cNvPr>
            <p:cNvSpPr/>
            <p:nvPr/>
          </p:nvSpPr>
          <p:spPr>
            <a:xfrm>
              <a:off x="4621529" y="1805939"/>
              <a:ext cx="2639060" cy="114300"/>
            </a:xfrm>
            <a:custGeom>
              <a:avLst/>
              <a:gdLst/>
              <a:ahLst/>
              <a:cxnLst/>
              <a:rect l="l" t="t" r="r" b="b"/>
              <a:pathLst>
                <a:path w="2639059" h="114300">
                  <a:moveTo>
                    <a:pt x="2524760" y="0"/>
                  </a:moveTo>
                  <a:lnTo>
                    <a:pt x="2524760" y="114300"/>
                  </a:lnTo>
                  <a:lnTo>
                    <a:pt x="2600960" y="76200"/>
                  </a:lnTo>
                  <a:lnTo>
                    <a:pt x="2543810" y="76200"/>
                  </a:lnTo>
                  <a:lnTo>
                    <a:pt x="2543810" y="38100"/>
                  </a:lnTo>
                  <a:lnTo>
                    <a:pt x="2600960" y="38100"/>
                  </a:lnTo>
                  <a:lnTo>
                    <a:pt x="2524760" y="0"/>
                  </a:lnTo>
                  <a:close/>
                </a:path>
                <a:path w="2639059" h="114300">
                  <a:moveTo>
                    <a:pt x="25247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24760" y="76200"/>
                  </a:lnTo>
                  <a:lnTo>
                    <a:pt x="2524760" y="38100"/>
                  </a:lnTo>
                  <a:close/>
                </a:path>
                <a:path w="2639059" h="114300">
                  <a:moveTo>
                    <a:pt x="2600960" y="38100"/>
                  </a:moveTo>
                  <a:lnTo>
                    <a:pt x="2543810" y="38100"/>
                  </a:lnTo>
                  <a:lnTo>
                    <a:pt x="2543810" y="76200"/>
                  </a:lnTo>
                  <a:lnTo>
                    <a:pt x="2600960" y="76200"/>
                  </a:lnTo>
                  <a:lnTo>
                    <a:pt x="2639060" y="57150"/>
                  </a:lnTo>
                  <a:lnTo>
                    <a:pt x="2600960" y="381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bject 26">
              <a:extLst>
                <a:ext uri="{FF2B5EF4-FFF2-40B4-BE49-F238E27FC236}">
                  <a16:creationId xmlns:a16="http://schemas.microsoft.com/office/drawing/2014/main" id="{8B1F98F4-1FE4-43A8-8CE5-E84796351391}"/>
                </a:ext>
              </a:extLst>
            </p:cNvPr>
            <p:cNvSpPr/>
            <p:nvPr/>
          </p:nvSpPr>
          <p:spPr>
            <a:xfrm>
              <a:off x="3560825" y="2327147"/>
              <a:ext cx="3700145" cy="114300"/>
            </a:xfrm>
            <a:custGeom>
              <a:avLst/>
              <a:gdLst/>
              <a:ahLst/>
              <a:cxnLst/>
              <a:rect l="l" t="t" r="r" b="b"/>
              <a:pathLst>
                <a:path w="3700145" h="114300">
                  <a:moveTo>
                    <a:pt x="3585464" y="0"/>
                  </a:moveTo>
                  <a:lnTo>
                    <a:pt x="3585464" y="114300"/>
                  </a:lnTo>
                  <a:lnTo>
                    <a:pt x="3661664" y="76200"/>
                  </a:lnTo>
                  <a:lnTo>
                    <a:pt x="3604514" y="76200"/>
                  </a:lnTo>
                  <a:lnTo>
                    <a:pt x="3604514" y="38100"/>
                  </a:lnTo>
                  <a:lnTo>
                    <a:pt x="3661664" y="38100"/>
                  </a:lnTo>
                  <a:lnTo>
                    <a:pt x="3585464" y="0"/>
                  </a:lnTo>
                  <a:close/>
                </a:path>
                <a:path w="3700145" h="114300">
                  <a:moveTo>
                    <a:pt x="358546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585464" y="76200"/>
                  </a:lnTo>
                  <a:lnTo>
                    <a:pt x="3585464" y="38100"/>
                  </a:lnTo>
                  <a:close/>
                </a:path>
                <a:path w="3700145" h="114300">
                  <a:moveTo>
                    <a:pt x="3661664" y="38100"/>
                  </a:moveTo>
                  <a:lnTo>
                    <a:pt x="3604514" y="38100"/>
                  </a:lnTo>
                  <a:lnTo>
                    <a:pt x="3604514" y="76200"/>
                  </a:lnTo>
                  <a:lnTo>
                    <a:pt x="3661664" y="76200"/>
                  </a:lnTo>
                  <a:lnTo>
                    <a:pt x="3699764" y="57150"/>
                  </a:lnTo>
                  <a:lnTo>
                    <a:pt x="3661664" y="381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bject 27">
              <a:extLst>
                <a:ext uri="{FF2B5EF4-FFF2-40B4-BE49-F238E27FC236}">
                  <a16:creationId xmlns:a16="http://schemas.microsoft.com/office/drawing/2014/main" id="{8ADD2BDD-D71B-40EC-A638-5CC22B5CED84}"/>
                </a:ext>
              </a:extLst>
            </p:cNvPr>
            <p:cNvSpPr/>
            <p:nvPr/>
          </p:nvSpPr>
          <p:spPr>
            <a:xfrm>
              <a:off x="3547109" y="1572005"/>
              <a:ext cx="13970" cy="1039494"/>
            </a:xfrm>
            <a:custGeom>
              <a:avLst/>
              <a:gdLst/>
              <a:ahLst/>
              <a:cxnLst/>
              <a:rect l="l" t="t" r="r" b="b"/>
              <a:pathLst>
                <a:path w="13970" h="1039494">
                  <a:moveTo>
                    <a:pt x="13462" y="0"/>
                  </a:moveTo>
                  <a:lnTo>
                    <a:pt x="0" y="1039368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object 28">
              <a:extLst>
                <a:ext uri="{FF2B5EF4-FFF2-40B4-BE49-F238E27FC236}">
                  <a16:creationId xmlns:a16="http://schemas.microsoft.com/office/drawing/2014/main" id="{7572876A-B9F7-4875-BE06-FDE6D8AC8E92}"/>
                </a:ext>
              </a:extLst>
            </p:cNvPr>
            <p:cNvSpPr/>
            <p:nvPr/>
          </p:nvSpPr>
          <p:spPr>
            <a:xfrm>
              <a:off x="3597401" y="2554224"/>
              <a:ext cx="1010919" cy="114300"/>
            </a:xfrm>
            <a:custGeom>
              <a:avLst/>
              <a:gdLst/>
              <a:ahLst/>
              <a:cxnLst/>
              <a:rect l="l" t="t" r="r" b="b"/>
              <a:pathLst>
                <a:path w="1010920" h="114300">
                  <a:moveTo>
                    <a:pt x="896493" y="0"/>
                  </a:moveTo>
                  <a:lnTo>
                    <a:pt x="896493" y="114300"/>
                  </a:lnTo>
                  <a:lnTo>
                    <a:pt x="972693" y="76200"/>
                  </a:lnTo>
                  <a:lnTo>
                    <a:pt x="915543" y="76200"/>
                  </a:lnTo>
                  <a:lnTo>
                    <a:pt x="915543" y="38100"/>
                  </a:lnTo>
                  <a:lnTo>
                    <a:pt x="972693" y="38100"/>
                  </a:lnTo>
                  <a:lnTo>
                    <a:pt x="896493" y="0"/>
                  </a:lnTo>
                  <a:close/>
                </a:path>
                <a:path w="1010920" h="114300">
                  <a:moveTo>
                    <a:pt x="896493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896493" y="76200"/>
                  </a:lnTo>
                  <a:lnTo>
                    <a:pt x="896493" y="38100"/>
                  </a:lnTo>
                  <a:close/>
                </a:path>
                <a:path w="1010920" h="114300">
                  <a:moveTo>
                    <a:pt x="972693" y="38100"/>
                  </a:moveTo>
                  <a:lnTo>
                    <a:pt x="915543" y="38100"/>
                  </a:lnTo>
                  <a:lnTo>
                    <a:pt x="915543" y="76200"/>
                  </a:lnTo>
                  <a:lnTo>
                    <a:pt x="972693" y="76200"/>
                  </a:lnTo>
                  <a:lnTo>
                    <a:pt x="1010793" y="57150"/>
                  </a:lnTo>
                  <a:lnTo>
                    <a:pt x="972693" y="381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object 29">
              <a:extLst>
                <a:ext uri="{FF2B5EF4-FFF2-40B4-BE49-F238E27FC236}">
                  <a16:creationId xmlns:a16="http://schemas.microsoft.com/office/drawing/2014/main" id="{330F76E9-063F-4838-9C4B-8C9FA28D225F}"/>
                </a:ext>
              </a:extLst>
            </p:cNvPr>
            <p:cNvSpPr/>
            <p:nvPr/>
          </p:nvSpPr>
          <p:spPr>
            <a:xfrm>
              <a:off x="4621529" y="1570481"/>
              <a:ext cx="0" cy="1042035"/>
            </a:xfrm>
            <a:custGeom>
              <a:avLst/>
              <a:gdLst/>
              <a:ahLst/>
              <a:cxnLst/>
              <a:rect l="l" t="t" r="r" b="b"/>
              <a:pathLst>
                <a:path h="1042035">
                  <a:moveTo>
                    <a:pt x="0" y="0"/>
                  </a:moveTo>
                  <a:lnTo>
                    <a:pt x="0" y="104178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9" name="object 30">
            <a:extLst>
              <a:ext uri="{FF2B5EF4-FFF2-40B4-BE49-F238E27FC236}">
                <a16:creationId xmlns:a16="http://schemas.microsoft.com/office/drawing/2014/main" id="{18D662A2-581C-4714-A3F2-6248E6AED0DD}"/>
              </a:ext>
            </a:extLst>
          </p:cNvPr>
          <p:cNvSpPr txBox="1"/>
          <p:nvPr/>
        </p:nvSpPr>
        <p:spPr>
          <a:xfrm>
            <a:off x="4937065" y="2924873"/>
            <a:ext cx="433070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5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55" dirty="0">
                <a:solidFill>
                  <a:prstClr val="black"/>
                </a:solidFill>
                <a:cs typeface="Calibri"/>
              </a:rPr>
              <a:t>6</a:t>
            </a:r>
            <a:r>
              <a:rPr spc="-5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R="5080">
              <a:spcBef>
                <a:spcPts val="160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6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1E33D129-9BD2-45AE-A716-2B28CC22AA9E}"/>
              </a:ext>
            </a:extLst>
          </p:cNvPr>
          <p:cNvSpPr txBox="1"/>
          <p:nvPr/>
        </p:nvSpPr>
        <p:spPr>
          <a:xfrm>
            <a:off x="2431863" y="3088559"/>
            <a:ext cx="423545" cy="6140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spcBef>
                <a:spcPts val="254"/>
              </a:spcBef>
            </a:pPr>
            <a:r>
              <a:rPr spc="-90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5" dirty="0">
                <a:solidFill>
                  <a:prstClr val="black"/>
                </a:solidFill>
                <a:cs typeface="Calibri"/>
              </a:rPr>
              <a:t>1</a:t>
            </a:r>
            <a:r>
              <a:rPr spc="-2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L="84455">
              <a:spcBef>
                <a:spcPts val="16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1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961DC2E5-16B1-46E3-AD7C-17F999B644F8}"/>
              </a:ext>
            </a:extLst>
          </p:cNvPr>
          <p:cNvSpPr txBox="1"/>
          <p:nvPr/>
        </p:nvSpPr>
        <p:spPr>
          <a:xfrm>
            <a:off x="3064703" y="1622995"/>
            <a:ext cx="1715135" cy="989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54355" algn="l"/>
                <a:tab pos="1097280" algn="l"/>
                <a:tab pos="1586230" algn="l"/>
              </a:tabLst>
            </a:pPr>
            <a:r>
              <a:rPr b="1" dirty="0">
                <a:solidFill>
                  <a:srgbClr val="FFFFFF"/>
                </a:solidFill>
                <a:cs typeface="Calibri"/>
              </a:rPr>
              <a:t>-2	4	-1	0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30"/>
              </a:spcBef>
            </a:pPr>
            <a:endParaRPr sz="2650">
              <a:solidFill>
                <a:prstClr val="black"/>
              </a:solidFill>
              <a:cs typeface="Calibri"/>
            </a:endParaRPr>
          </a:p>
          <a:p>
            <a:pPr marL="760730">
              <a:spcBef>
                <a:spcPts val="5"/>
              </a:spcBef>
            </a:pPr>
            <a:r>
              <a:rPr spc="-100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100" dirty="0">
                <a:solidFill>
                  <a:prstClr val="black"/>
                </a:solidFill>
                <a:cs typeface="Calibri"/>
              </a:rPr>
              <a:t>2</a:t>
            </a:r>
            <a:r>
              <a:rPr spc="-100" dirty="0">
                <a:solidFill>
                  <a:prstClr val="black"/>
                </a:solidFill>
                <a:latin typeface="Lucida Sans Unicode"/>
                <a:cs typeface="Lucida Sans Unicode"/>
              </a:rPr>
              <a:t>,</a:t>
            </a:r>
            <a:r>
              <a:rPr spc="-160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6</a:t>
            </a:r>
            <a:r>
              <a:rPr spc="-1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42" name="object 24">
            <a:extLst>
              <a:ext uri="{FF2B5EF4-FFF2-40B4-BE49-F238E27FC236}">
                <a16:creationId xmlns:a16="http://schemas.microsoft.com/office/drawing/2014/main" id="{98235B41-8044-4016-8322-40C80D7D33D9}"/>
              </a:ext>
            </a:extLst>
          </p:cNvPr>
          <p:cNvSpPr/>
          <p:nvPr/>
        </p:nvSpPr>
        <p:spPr>
          <a:xfrm>
            <a:off x="5828604" y="1650745"/>
            <a:ext cx="548640" cy="2548255"/>
          </a:xfrm>
          <a:custGeom>
            <a:avLst/>
            <a:gdLst/>
            <a:ahLst/>
            <a:cxnLst/>
            <a:rect l="l" t="t" r="r" b="b"/>
            <a:pathLst>
              <a:path w="548640" h="2548254">
                <a:moveTo>
                  <a:pt x="0" y="0"/>
                </a:moveTo>
                <a:lnTo>
                  <a:pt x="49311" y="3610"/>
                </a:lnTo>
                <a:lnTo>
                  <a:pt x="95722" y="14020"/>
                </a:lnTo>
                <a:lnTo>
                  <a:pt x="138458" y="30597"/>
                </a:lnTo>
                <a:lnTo>
                  <a:pt x="176744" y="52709"/>
                </a:lnTo>
                <a:lnTo>
                  <a:pt x="209806" y="79723"/>
                </a:lnTo>
                <a:lnTo>
                  <a:pt x="236869" y="111007"/>
                </a:lnTo>
                <a:lnTo>
                  <a:pt x="257158" y="145928"/>
                </a:lnTo>
                <a:lnTo>
                  <a:pt x="269900" y="183855"/>
                </a:lnTo>
                <a:lnTo>
                  <a:pt x="274319" y="224154"/>
                </a:lnTo>
                <a:lnTo>
                  <a:pt x="274319" y="1049908"/>
                </a:lnTo>
                <a:lnTo>
                  <a:pt x="278739" y="1090208"/>
                </a:lnTo>
                <a:lnTo>
                  <a:pt x="291481" y="1128135"/>
                </a:lnTo>
                <a:lnTo>
                  <a:pt x="311770" y="1163056"/>
                </a:lnTo>
                <a:lnTo>
                  <a:pt x="338833" y="1194340"/>
                </a:lnTo>
                <a:lnTo>
                  <a:pt x="371895" y="1221354"/>
                </a:lnTo>
                <a:lnTo>
                  <a:pt x="410181" y="1243466"/>
                </a:lnTo>
                <a:lnTo>
                  <a:pt x="452917" y="1260043"/>
                </a:lnTo>
                <a:lnTo>
                  <a:pt x="499328" y="1270453"/>
                </a:lnTo>
                <a:lnTo>
                  <a:pt x="548639" y="1274064"/>
                </a:lnTo>
                <a:lnTo>
                  <a:pt x="499328" y="1277674"/>
                </a:lnTo>
                <a:lnTo>
                  <a:pt x="452917" y="1288084"/>
                </a:lnTo>
                <a:lnTo>
                  <a:pt x="410181" y="1304661"/>
                </a:lnTo>
                <a:lnTo>
                  <a:pt x="371895" y="1326773"/>
                </a:lnTo>
                <a:lnTo>
                  <a:pt x="338833" y="1353787"/>
                </a:lnTo>
                <a:lnTo>
                  <a:pt x="311770" y="1385071"/>
                </a:lnTo>
                <a:lnTo>
                  <a:pt x="291481" y="1419992"/>
                </a:lnTo>
                <a:lnTo>
                  <a:pt x="278739" y="1457919"/>
                </a:lnTo>
                <a:lnTo>
                  <a:pt x="274319" y="1498218"/>
                </a:lnTo>
                <a:lnTo>
                  <a:pt x="274319" y="2323972"/>
                </a:lnTo>
                <a:lnTo>
                  <a:pt x="269900" y="2364272"/>
                </a:lnTo>
                <a:lnTo>
                  <a:pt x="257158" y="2402199"/>
                </a:lnTo>
                <a:lnTo>
                  <a:pt x="236869" y="2437120"/>
                </a:lnTo>
                <a:lnTo>
                  <a:pt x="209806" y="2468404"/>
                </a:lnTo>
                <a:lnTo>
                  <a:pt x="176744" y="2495418"/>
                </a:lnTo>
                <a:lnTo>
                  <a:pt x="138458" y="2517530"/>
                </a:lnTo>
                <a:lnTo>
                  <a:pt x="95722" y="2534107"/>
                </a:lnTo>
                <a:lnTo>
                  <a:pt x="49311" y="2544517"/>
                </a:lnTo>
                <a:lnTo>
                  <a:pt x="0" y="2548128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object 25">
            <a:extLst>
              <a:ext uri="{FF2B5EF4-FFF2-40B4-BE49-F238E27FC236}">
                <a16:creationId xmlns:a16="http://schemas.microsoft.com/office/drawing/2014/main" id="{872E5FD4-B5AE-480D-A9EB-AE55CBD5B708}"/>
              </a:ext>
            </a:extLst>
          </p:cNvPr>
          <p:cNvSpPr txBox="1"/>
          <p:nvPr/>
        </p:nvSpPr>
        <p:spPr>
          <a:xfrm>
            <a:off x="6640515" y="2743072"/>
            <a:ext cx="802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0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100" dirty="0">
                <a:solidFill>
                  <a:prstClr val="black"/>
                </a:solidFill>
                <a:cs typeface="Calibri"/>
              </a:rPr>
              <a:t>2</a:t>
            </a:r>
            <a:r>
              <a:rPr spc="-100" dirty="0">
                <a:solidFill>
                  <a:prstClr val="black"/>
                </a:solidFill>
                <a:latin typeface="Lucida Sans Unicode"/>
                <a:cs typeface="Lucida Sans Unicode"/>
              </a:rPr>
              <a:t>, </a:t>
            </a:r>
            <a:r>
              <a:rPr spc="-15" dirty="0">
                <a:solidFill>
                  <a:prstClr val="black"/>
                </a:solidFill>
                <a:cs typeface="Calibri"/>
              </a:rPr>
              <a:t>6</a:t>
            </a:r>
            <a:r>
              <a:rPr spc="-1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r>
              <a:rPr spc="-245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pc="-600" dirty="0">
                <a:solidFill>
                  <a:prstClr val="black"/>
                </a:solidFill>
                <a:latin typeface="Lucida Sans Unicode"/>
                <a:cs typeface="Lucida Sans Unicode"/>
              </a:rPr>
              <a:t>=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44" name="object 26">
            <a:extLst>
              <a:ext uri="{FF2B5EF4-FFF2-40B4-BE49-F238E27FC236}">
                <a16:creationId xmlns:a16="http://schemas.microsoft.com/office/drawing/2014/main" id="{8788363A-8E9D-4AB8-9D3E-F0E435688FDE}"/>
              </a:ext>
            </a:extLst>
          </p:cNvPr>
          <p:cNvSpPr txBox="1"/>
          <p:nvPr/>
        </p:nvSpPr>
        <p:spPr>
          <a:xfrm>
            <a:off x="7647879" y="2747391"/>
            <a:ext cx="116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spcBef>
                <a:spcPts val="100"/>
              </a:spcBef>
              <a:tabLst>
                <a:tab pos="594995" algn="l"/>
              </a:tabLst>
            </a:pPr>
            <a:r>
              <a:rPr spc="-55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55" dirty="0">
                <a:solidFill>
                  <a:prstClr val="black"/>
                </a:solidFill>
                <a:cs typeface="Calibri"/>
              </a:rPr>
              <a:t>6</a:t>
            </a:r>
            <a:r>
              <a:rPr spc="-55" dirty="0">
                <a:solidFill>
                  <a:prstClr val="black"/>
                </a:solidFill>
                <a:latin typeface="Lucida Sans Unicode"/>
                <a:cs typeface="Lucida Sans Unicode"/>
              </a:rPr>
              <a:t>]	</a:t>
            </a:r>
            <a:r>
              <a:rPr sz="2700" spc="-322" baseline="1543" dirty="0">
                <a:solidFill>
                  <a:prstClr val="black"/>
                </a:solidFill>
                <a:latin typeface="Lucida Sans Unicode"/>
                <a:cs typeface="Lucida Sans Unicode"/>
              </a:rPr>
              <a:t>-</a:t>
            </a:r>
            <a:r>
              <a:rPr sz="2700" spc="-277" baseline="1543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z="2700" spc="-82" baseline="1543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z="2700" spc="-82" baseline="1543" dirty="0">
                <a:solidFill>
                  <a:prstClr val="black"/>
                </a:solidFill>
                <a:cs typeface="Calibri"/>
              </a:rPr>
              <a:t>1</a:t>
            </a:r>
            <a:r>
              <a:rPr sz="2700" spc="-82" baseline="1543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endParaRPr sz="2700" baseline="1543" dirty="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45" name="مربع نص 44">
            <a:extLst>
              <a:ext uri="{FF2B5EF4-FFF2-40B4-BE49-F238E27FC236}">
                <a16:creationId xmlns:a16="http://schemas.microsoft.com/office/drawing/2014/main" id="{2078506C-8F82-4772-899B-0CAC961BA170}"/>
              </a:ext>
            </a:extLst>
          </p:cNvPr>
          <p:cNvSpPr txBox="1"/>
          <p:nvPr/>
        </p:nvSpPr>
        <p:spPr>
          <a:xfrm>
            <a:off x="222630" y="4586266"/>
            <a:ext cx="61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To </a:t>
            </a:r>
            <a:r>
              <a:rPr kumimoji="0" lang="en-GB" sz="18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calculate </a:t>
            </a:r>
            <a:r>
              <a:rPr kumimoji="0" lang="en-GB" sz="18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the </a:t>
            </a:r>
            <a:r>
              <a:rPr kumimoji="0" lang="en-GB" sz="18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sum </a:t>
            </a:r>
            <a:r>
              <a:rPr kumimoji="0" lang="en-GB" sz="180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between </a:t>
            </a:r>
            <a:r>
              <a:rPr kumimoji="0" lang="en-GB" sz="18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range </a:t>
            </a:r>
            <a:r>
              <a:rPr kumimoji="0" lang="en-GB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[</a:t>
            </a:r>
            <a:r>
              <a:rPr kumimoji="0" lang="en-GB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lang="en-GB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,</a:t>
            </a:r>
            <a:r>
              <a:rPr kumimoji="0" lang="en-GB" sz="180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j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46" name="مربع نص 45">
            <a:extLst>
              <a:ext uri="{FF2B5EF4-FFF2-40B4-BE49-F238E27FC236}">
                <a16:creationId xmlns:a16="http://schemas.microsoft.com/office/drawing/2014/main" id="{641E4B32-F20C-4843-9258-070DA1689798}"/>
              </a:ext>
            </a:extLst>
          </p:cNvPr>
          <p:cNvSpPr txBox="1"/>
          <p:nvPr/>
        </p:nvSpPr>
        <p:spPr>
          <a:xfrm>
            <a:off x="222630" y="5101719"/>
            <a:ext cx="61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14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Formula</a:t>
            </a:r>
            <a:r>
              <a:rPr kumimoji="0" lang="en-GB" sz="1800" b="0" i="0" u="none" strike="noStrike" kern="1200" cap="none" spc="-9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1800" b="0" i="0" u="none" strike="noStrike" kern="1200" cap="none" spc="-2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-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47" name="مربع نص 46">
            <a:extLst>
              <a:ext uri="{FF2B5EF4-FFF2-40B4-BE49-F238E27FC236}">
                <a16:creationId xmlns:a16="http://schemas.microsoft.com/office/drawing/2014/main" id="{AE486DD3-9602-4B9F-8D56-26EDEB7B2CF4}"/>
              </a:ext>
            </a:extLst>
          </p:cNvPr>
          <p:cNvSpPr txBox="1"/>
          <p:nvPr/>
        </p:nvSpPr>
        <p:spPr>
          <a:xfrm>
            <a:off x="1493265" y="5081444"/>
            <a:ext cx="61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A[</a:t>
            </a:r>
            <a:r>
              <a:rPr kumimoji="0" lang="en-GB" sz="1800" b="0" i="0" u="none" strike="noStrike" kern="1200" cap="none" spc="-10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i</a:t>
            </a:r>
            <a:r>
              <a:rPr kumimoji="0" lang="en-GB" sz="18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, </a:t>
            </a:r>
            <a:r>
              <a:rPr kumimoji="0" lang="en-GB" sz="18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j]</a:t>
            </a:r>
            <a:r>
              <a:rPr kumimoji="0" lang="en-GB" sz="1800" b="0" i="0" u="none" strike="noStrike" kern="1200" cap="none" spc="-2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1800" b="0" i="0" u="none" strike="noStrike" kern="1200" cap="none" spc="-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=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48" name="مربع نص 47">
            <a:extLst>
              <a:ext uri="{FF2B5EF4-FFF2-40B4-BE49-F238E27FC236}">
                <a16:creationId xmlns:a16="http://schemas.microsoft.com/office/drawing/2014/main" id="{57F308F5-B4EB-4807-B399-5535E1408FB3}"/>
              </a:ext>
            </a:extLst>
          </p:cNvPr>
          <p:cNvSpPr txBox="1"/>
          <p:nvPr/>
        </p:nvSpPr>
        <p:spPr>
          <a:xfrm>
            <a:off x="2314798" y="5074722"/>
            <a:ext cx="61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9750" algn="l"/>
              </a:tabLst>
              <a:defRPr/>
            </a:pPr>
            <a:r>
              <a:rPr kumimoji="0" lang="pt-BR" sz="1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A[j]	</a:t>
            </a:r>
            <a:r>
              <a:rPr kumimoji="0" lang="pt-BR" sz="18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- </a:t>
            </a:r>
            <a:r>
              <a:rPr kumimoji="0" lang="pt-BR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A[i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</a:t>
            </a:r>
            <a:r>
              <a:rPr kumimoji="0" lang="pt-BR" sz="18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pt-BR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lang="pt-BR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49" name="object 28">
            <a:extLst>
              <a:ext uri="{FF2B5EF4-FFF2-40B4-BE49-F238E27FC236}">
                <a16:creationId xmlns:a16="http://schemas.microsoft.com/office/drawing/2014/main" id="{E0B9CD0B-7B7D-4E93-B234-9FBBB2B0BDCD}"/>
              </a:ext>
            </a:extLst>
          </p:cNvPr>
          <p:cNvSpPr txBox="1"/>
          <p:nvPr/>
        </p:nvSpPr>
        <p:spPr>
          <a:xfrm>
            <a:off x="6835713" y="3756877"/>
            <a:ext cx="38817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25" dirty="0">
                <a:solidFill>
                  <a:srgbClr val="FF0000"/>
                </a:solidFill>
                <a:latin typeface="Lucida Sans Unicode"/>
                <a:cs typeface="Lucida Sans Unicode"/>
              </a:rPr>
              <a:t>Calculate </a:t>
            </a:r>
            <a:r>
              <a:rPr spc="-165" dirty="0">
                <a:solidFill>
                  <a:srgbClr val="FF0000"/>
                </a:solidFill>
                <a:latin typeface="Lucida Sans Unicode"/>
                <a:cs typeface="Lucida Sans Unicode"/>
              </a:rPr>
              <a:t>the </a:t>
            </a:r>
            <a:r>
              <a:rPr spc="-210" dirty="0">
                <a:solidFill>
                  <a:srgbClr val="FF0000"/>
                </a:solidFill>
                <a:latin typeface="Lucida Sans Unicode"/>
                <a:cs typeface="Lucida Sans Unicode"/>
              </a:rPr>
              <a:t>sum </a:t>
            </a:r>
            <a:r>
              <a:rPr spc="-170" dirty="0">
                <a:solidFill>
                  <a:srgbClr val="FF0000"/>
                </a:solidFill>
                <a:latin typeface="Lucida Sans Unicode"/>
                <a:cs typeface="Lucida Sans Unicode"/>
              </a:rPr>
              <a:t>between </a:t>
            </a:r>
            <a:r>
              <a:rPr spc="-155" dirty="0">
                <a:solidFill>
                  <a:srgbClr val="FF0000"/>
                </a:solidFill>
                <a:latin typeface="Lucida Sans Unicode"/>
                <a:cs typeface="Lucida Sans Unicode"/>
              </a:rPr>
              <a:t>range </a:t>
            </a:r>
            <a:r>
              <a:rPr dirty="0">
                <a:solidFill>
                  <a:srgbClr val="FF0000"/>
                </a:solidFill>
                <a:latin typeface="Lucida Sans Unicode"/>
                <a:cs typeface="Lucida Sans Unicode"/>
              </a:rPr>
              <a:t>[</a:t>
            </a:r>
            <a:r>
              <a:rPr dirty="0">
                <a:solidFill>
                  <a:srgbClr val="FF0000"/>
                </a:solidFill>
                <a:latin typeface="Calibri Light"/>
                <a:cs typeface="Calibri Light"/>
              </a:rPr>
              <a:t>3, </a:t>
            </a:r>
            <a:r>
              <a:rPr spc="-15" dirty="0">
                <a:solidFill>
                  <a:srgbClr val="FF0000"/>
                </a:solidFill>
                <a:latin typeface="Calibri Light"/>
                <a:cs typeface="Calibri Light"/>
              </a:rPr>
              <a:t>5</a:t>
            </a:r>
            <a:r>
              <a:rPr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]</a:t>
            </a:r>
            <a:r>
              <a:rPr spc="42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pc="45" dirty="0">
                <a:solidFill>
                  <a:srgbClr val="FF0000"/>
                </a:solidFill>
                <a:latin typeface="Lucida Sans Unicode"/>
                <a:cs typeface="Lucida Sans Unicode"/>
              </a:rPr>
              <a:t>?</a:t>
            </a:r>
            <a:endParaRPr dirty="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50" name="object 29">
            <a:extLst>
              <a:ext uri="{FF2B5EF4-FFF2-40B4-BE49-F238E27FC236}">
                <a16:creationId xmlns:a16="http://schemas.microsoft.com/office/drawing/2014/main" id="{96241428-F715-46CE-8127-93801E53A156}"/>
              </a:ext>
            </a:extLst>
          </p:cNvPr>
          <p:cNvSpPr txBox="1"/>
          <p:nvPr/>
        </p:nvSpPr>
        <p:spPr>
          <a:xfrm>
            <a:off x="6900804" y="4229219"/>
            <a:ext cx="854710" cy="1691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>
              <a:spcBef>
                <a:spcPts val="100"/>
              </a:spcBef>
            </a:pPr>
            <a:r>
              <a:rPr spc="-45" dirty="0">
                <a:solidFill>
                  <a:srgbClr val="00AF50"/>
                </a:solidFill>
                <a:latin typeface="Lucida Sans Unicode"/>
                <a:cs typeface="Lucida Sans Unicode"/>
              </a:rPr>
              <a:t>A[</a:t>
            </a:r>
            <a:r>
              <a:rPr spc="-45" dirty="0">
                <a:solidFill>
                  <a:srgbClr val="00AF50"/>
                </a:solidFill>
                <a:cs typeface="Calibri"/>
              </a:rPr>
              <a:t>3, </a:t>
            </a:r>
            <a:r>
              <a:rPr spc="-15" dirty="0">
                <a:solidFill>
                  <a:srgbClr val="00AF50"/>
                </a:solidFill>
                <a:cs typeface="Calibri"/>
              </a:rPr>
              <a:t>5</a:t>
            </a:r>
            <a:r>
              <a:rPr spc="-15" dirty="0">
                <a:solidFill>
                  <a:srgbClr val="00AF50"/>
                </a:solidFill>
                <a:latin typeface="Lucida Sans Unicode"/>
                <a:cs typeface="Lucida Sans Unicode"/>
              </a:rPr>
              <a:t>]</a:t>
            </a:r>
            <a:r>
              <a:rPr spc="-180" dirty="0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spc="-600" dirty="0">
                <a:solidFill>
                  <a:srgbClr val="00AF50"/>
                </a:solidFill>
                <a:latin typeface="Lucida Sans Unicode"/>
                <a:cs typeface="Lucida Sans Unicode"/>
              </a:rPr>
              <a:t>=</a:t>
            </a:r>
            <a:endParaRPr dirty="0"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L="57785">
              <a:spcBef>
                <a:spcPts val="1900"/>
              </a:spcBef>
            </a:pPr>
            <a:r>
              <a:rPr spc="-45" dirty="0">
                <a:solidFill>
                  <a:srgbClr val="00AF50"/>
                </a:solidFill>
                <a:latin typeface="Lucida Sans Unicode"/>
                <a:cs typeface="Lucida Sans Unicode"/>
              </a:rPr>
              <a:t>A[</a:t>
            </a:r>
            <a:r>
              <a:rPr spc="-45" dirty="0">
                <a:solidFill>
                  <a:srgbClr val="00AF50"/>
                </a:solidFill>
                <a:cs typeface="Calibri"/>
              </a:rPr>
              <a:t>3, </a:t>
            </a:r>
            <a:r>
              <a:rPr spc="-15" dirty="0">
                <a:solidFill>
                  <a:srgbClr val="00AF50"/>
                </a:solidFill>
                <a:cs typeface="Calibri"/>
              </a:rPr>
              <a:t>5</a:t>
            </a:r>
            <a:r>
              <a:rPr spc="-15" dirty="0">
                <a:solidFill>
                  <a:srgbClr val="00AF50"/>
                </a:solidFill>
                <a:latin typeface="Lucida Sans Unicode"/>
                <a:cs typeface="Lucida Sans Unicode"/>
              </a:rPr>
              <a:t>]</a:t>
            </a:r>
            <a:r>
              <a:rPr spc="-180" dirty="0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spc="-600" dirty="0">
                <a:solidFill>
                  <a:srgbClr val="00AF50"/>
                </a:solidFill>
                <a:latin typeface="Lucida Sans Unicode"/>
                <a:cs typeface="Lucida Sans Unicode"/>
              </a:rPr>
              <a:t>=</a:t>
            </a:r>
            <a:endParaRPr dirty="0"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L="30480">
              <a:spcBef>
                <a:spcPts val="1430"/>
              </a:spcBef>
            </a:pPr>
            <a:r>
              <a:rPr spc="-45" dirty="0">
                <a:solidFill>
                  <a:srgbClr val="00AF50"/>
                </a:solidFill>
                <a:latin typeface="Lucida Sans Unicode"/>
                <a:cs typeface="Lucida Sans Unicode"/>
              </a:rPr>
              <a:t>A[</a:t>
            </a:r>
            <a:r>
              <a:rPr spc="-45" dirty="0">
                <a:solidFill>
                  <a:srgbClr val="00AF50"/>
                </a:solidFill>
                <a:cs typeface="Calibri"/>
              </a:rPr>
              <a:t>3, </a:t>
            </a:r>
            <a:r>
              <a:rPr spc="-15" dirty="0">
                <a:solidFill>
                  <a:srgbClr val="00AF50"/>
                </a:solidFill>
                <a:cs typeface="Calibri"/>
              </a:rPr>
              <a:t>5</a:t>
            </a:r>
            <a:r>
              <a:rPr spc="-15" dirty="0">
                <a:solidFill>
                  <a:srgbClr val="00AF50"/>
                </a:solidFill>
                <a:latin typeface="Lucida Sans Unicode"/>
                <a:cs typeface="Lucida Sans Unicode"/>
              </a:rPr>
              <a:t>]</a:t>
            </a:r>
            <a:r>
              <a:rPr spc="-180" dirty="0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spc="-600" dirty="0">
                <a:solidFill>
                  <a:srgbClr val="00AF50"/>
                </a:solidFill>
                <a:latin typeface="Lucida Sans Unicode"/>
                <a:cs typeface="Lucida Sans Unicode"/>
              </a:rPr>
              <a:t>=</a:t>
            </a:r>
            <a:endParaRPr dirty="0"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L="12700">
              <a:spcBef>
                <a:spcPts val="1140"/>
              </a:spcBef>
            </a:pPr>
            <a:r>
              <a:rPr spc="-45" dirty="0">
                <a:solidFill>
                  <a:srgbClr val="00AF50"/>
                </a:solidFill>
                <a:latin typeface="Lucida Sans Unicode"/>
                <a:cs typeface="Lucida Sans Unicode"/>
              </a:rPr>
              <a:t>A[</a:t>
            </a:r>
            <a:r>
              <a:rPr spc="-45" dirty="0">
                <a:solidFill>
                  <a:srgbClr val="00AF50"/>
                </a:solidFill>
                <a:cs typeface="Calibri"/>
              </a:rPr>
              <a:t>3, </a:t>
            </a:r>
            <a:r>
              <a:rPr spc="-15" dirty="0">
                <a:solidFill>
                  <a:srgbClr val="00AF50"/>
                </a:solidFill>
                <a:cs typeface="Calibri"/>
              </a:rPr>
              <a:t>5</a:t>
            </a:r>
            <a:r>
              <a:rPr spc="-15" dirty="0">
                <a:solidFill>
                  <a:srgbClr val="00AF50"/>
                </a:solidFill>
                <a:latin typeface="Lucida Sans Unicode"/>
                <a:cs typeface="Lucida Sans Unicode"/>
              </a:rPr>
              <a:t>]</a:t>
            </a:r>
            <a:r>
              <a:rPr spc="-180" dirty="0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spc="-600" dirty="0">
                <a:solidFill>
                  <a:srgbClr val="00AF50"/>
                </a:solidFill>
                <a:latin typeface="Lucida Sans Unicode"/>
                <a:cs typeface="Lucida Sans Unicode"/>
              </a:rPr>
              <a:t>=</a:t>
            </a:r>
            <a:endParaRPr dirty="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51" name="object 30">
            <a:extLst>
              <a:ext uri="{FF2B5EF4-FFF2-40B4-BE49-F238E27FC236}">
                <a16:creationId xmlns:a16="http://schemas.microsoft.com/office/drawing/2014/main" id="{D4BA8845-C2FB-4F1A-93B5-4FCE260C7A3C}"/>
              </a:ext>
            </a:extLst>
          </p:cNvPr>
          <p:cNvSpPr txBox="1"/>
          <p:nvPr/>
        </p:nvSpPr>
        <p:spPr>
          <a:xfrm>
            <a:off x="7953506" y="4233105"/>
            <a:ext cx="1402080" cy="169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spcBef>
                <a:spcPts val="100"/>
              </a:spcBef>
              <a:tabLst>
                <a:tab pos="539750" algn="l"/>
              </a:tabLst>
            </a:pPr>
            <a:r>
              <a:rPr spc="-55" dirty="0">
                <a:solidFill>
                  <a:srgbClr val="00AF50"/>
                </a:solidFill>
                <a:latin typeface="Lucida Sans Unicode"/>
                <a:cs typeface="Lucida Sans Unicode"/>
              </a:rPr>
              <a:t>A[</a:t>
            </a:r>
            <a:r>
              <a:rPr spc="-55" dirty="0">
                <a:solidFill>
                  <a:srgbClr val="00AF50"/>
                </a:solidFill>
                <a:cs typeface="Calibri"/>
              </a:rPr>
              <a:t>5</a:t>
            </a:r>
            <a:r>
              <a:rPr spc="-55" dirty="0">
                <a:solidFill>
                  <a:srgbClr val="00AF50"/>
                </a:solidFill>
                <a:latin typeface="Lucida Sans Unicode"/>
                <a:cs typeface="Lucida Sans Unicode"/>
              </a:rPr>
              <a:t>]	</a:t>
            </a:r>
            <a:r>
              <a:rPr sz="2700" spc="-322" baseline="1543" dirty="0">
                <a:solidFill>
                  <a:srgbClr val="00AF50"/>
                </a:solidFill>
                <a:latin typeface="Lucida Sans Unicode"/>
                <a:cs typeface="Lucida Sans Unicode"/>
              </a:rPr>
              <a:t>- </a:t>
            </a:r>
            <a:r>
              <a:rPr sz="2700" spc="-89" baseline="1543" dirty="0">
                <a:solidFill>
                  <a:srgbClr val="00AF50"/>
                </a:solidFill>
                <a:latin typeface="Lucida Sans Unicode"/>
                <a:cs typeface="Lucida Sans Unicode"/>
              </a:rPr>
              <a:t>A[</a:t>
            </a:r>
            <a:r>
              <a:rPr sz="2700" spc="-89" baseline="1543" dirty="0">
                <a:solidFill>
                  <a:srgbClr val="00AF50"/>
                </a:solidFill>
                <a:cs typeface="Calibri"/>
              </a:rPr>
              <a:t>3 </a:t>
            </a:r>
            <a:r>
              <a:rPr sz="2700" baseline="1543" dirty="0">
                <a:solidFill>
                  <a:srgbClr val="00AF50"/>
                </a:solidFill>
                <a:cs typeface="Calibri"/>
              </a:rPr>
              <a:t>-</a:t>
            </a:r>
            <a:r>
              <a:rPr sz="2700" spc="89" baseline="1543" dirty="0">
                <a:solidFill>
                  <a:srgbClr val="00AF50"/>
                </a:solidFill>
                <a:cs typeface="Calibri"/>
              </a:rPr>
              <a:t> </a:t>
            </a:r>
            <a:r>
              <a:rPr sz="2700" spc="-22" baseline="1543" dirty="0">
                <a:solidFill>
                  <a:srgbClr val="00AF50"/>
                </a:solidFill>
                <a:cs typeface="Calibri"/>
              </a:rPr>
              <a:t>1</a:t>
            </a:r>
            <a:r>
              <a:rPr sz="2700" spc="-22" baseline="1543" dirty="0">
                <a:solidFill>
                  <a:srgbClr val="00AF50"/>
                </a:solidFill>
                <a:latin typeface="Lucida Sans Unicode"/>
                <a:cs typeface="Lucida Sans Unicode"/>
              </a:rPr>
              <a:t>]</a:t>
            </a:r>
            <a:endParaRPr sz="2700" baseline="1543" dirty="0"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L="12700" algn="l" rtl="0">
              <a:spcBef>
                <a:spcPts val="1905"/>
              </a:spcBef>
              <a:tabLst>
                <a:tab pos="539750" algn="l"/>
              </a:tabLst>
            </a:pPr>
            <a:r>
              <a:rPr spc="-55" dirty="0">
                <a:solidFill>
                  <a:srgbClr val="00AF50"/>
                </a:solidFill>
                <a:latin typeface="Lucida Sans Unicode"/>
                <a:cs typeface="Lucida Sans Unicode"/>
              </a:rPr>
              <a:t>A[</a:t>
            </a:r>
            <a:r>
              <a:rPr spc="-55" dirty="0">
                <a:solidFill>
                  <a:srgbClr val="00AF50"/>
                </a:solidFill>
                <a:cs typeface="Calibri"/>
              </a:rPr>
              <a:t>5</a:t>
            </a:r>
            <a:r>
              <a:rPr spc="-55" dirty="0">
                <a:solidFill>
                  <a:srgbClr val="00AF50"/>
                </a:solidFill>
                <a:latin typeface="Lucida Sans Unicode"/>
                <a:cs typeface="Lucida Sans Unicode"/>
              </a:rPr>
              <a:t>]	</a:t>
            </a:r>
            <a:r>
              <a:rPr sz="2700" spc="-322" baseline="1543" dirty="0">
                <a:solidFill>
                  <a:srgbClr val="00AF50"/>
                </a:solidFill>
                <a:latin typeface="Lucida Sans Unicode"/>
                <a:cs typeface="Lucida Sans Unicode"/>
              </a:rPr>
              <a:t>-</a:t>
            </a:r>
            <a:r>
              <a:rPr sz="2700" spc="-217" baseline="1543" dirty="0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sz="2700" spc="-82" baseline="1543" dirty="0">
                <a:solidFill>
                  <a:srgbClr val="00AF50"/>
                </a:solidFill>
                <a:latin typeface="Lucida Sans Unicode"/>
                <a:cs typeface="Lucida Sans Unicode"/>
              </a:rPr>
              <a:t>A[</a:t>
            </a:r>
            <a:r>
              <a:rPr sz="2700" spc="-82" baseline="1543" dirty="0">
                <a:solidFill>
                  <a:srgbClr val="00AF50"/>
                </a:solidFill>
                <a:cs typeface="Calibri"/>
              </a:rPr>
              <a:t>2</a:t>
            </a:r>
            <a:r>
              <a:rPr sz="2700" spc="-82" baseline="1543" dirty="0">
                <a:solidFill>
                  <a:srgbClr val="00AF50"/>
                </a:solidFill>
                <a:latin typeface="Lucida Sans Unicode"/>
                <a:cs typeface="Lucida Sans Unicode"/>
              </a:rPr>
              <a:t>]</a:t>
            </a:r>
            <a:endParaRPr sz="2700" baseline="1543" dirty="0"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L="90170" algn="l" rtl="0">
              <a:spcBef>
                <a:spcPts val="1440"/>
              </a:spcBef>
              <a:tabLst>
                <a:tab pos="512445" algn="l"/>
              </a:tabLst>
            </a:pPr>
            <a:r>
              <a:rPr b="1" spc="-5" dirty="0">
                <a:solidFill>
                  <a:srgbClr val="00AF50"/>
                </a:solidFill>
                <a:cs typeface="Calibri"/>
              </a:rPr>
              <a:t>10	</a:t>
            </a:r>
            <a:r>
              <a:rPr sz="2700" spc="-322" baseline="1543" dirty="0">
                <a:solidFill>
                  <a:srgbClr val="00AF50"/>
                </a:solidFill>
                <a:latin typeface="Lucida Sans Unicode"/>
                <a:cs typeface="Lucida Sans Unicode"/>
              </a:rPr>
              <a:t>-</a:t>
            </a:r>
            <a:r>
              <a:rPr sz="2700" spc="-209" baseline="1543" dirty="0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sz="2700" b="1" baseline="1543" dirty="0">
                <a:solidFill>
                  <a:srgbClr val="00AF50"/>
                </a:solidFill>
                <a:cs typeface="Calibri"/>
              </a:rPr>
              <a:t>7</a:t>
            </a:r>
            <a:endParaRPr sz="2700" baseline="1543" dirty="0">
              <a:solidFill>
                <a:prstClr val="black"/>
              </a:solidFill>
              <a:cs typeface="Calibri"/>
            </a:endParaRPr>
          </a:p>
          <a:p>
            <a:pPr marL="72390" algn="l" rtl="0">
              <a:spcBef>
                <a:spcPts val="1145"/>
              </a:spcBef>
            </a:pPr>
            <a:r>
              <a:rPr b="1" dirty="0">
                <a:solidFill>
                  <a:srgbClr val="00AF50"/>
                </a:solidFill>
                <a:cs typeface="Calibri"/>
              </a:rPr>
              <a:t>3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2411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2" y="1430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>
                <a:solidFill>
                  <a:schemeClr val="accent1"/>
                </a:solidFill>
                <a:latin typeface="Calibri" panose="020F0502020204030204" pitchFamily="34" charset="0"/>
              </a:rPr>
              <a:t>Prefix sum 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lvl="3" algn="l" rtl="0" fontAlgn="base">
              <a:spcBef>
                <a:spcPts val="0"/>
              </a:spcBef>
            </a:pPr>
            <a:endParaRPr lang="en-GB" dirty="0">
              <a:latin typeface="Lucida Sans Unicode"/>
              <a:cs typeface="Lucida Sans Unicode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23" name="صورة 22">
            <a:extLst>
              <a:ext uri="{FF2B5EF4-FFF2-40B4-BE49-F238E27FC236}">
                <a16:creationId xmlns:a16="http://schemas.microsoft.com/office/drawing/2014/main" id="{E96383F0-4CF2-4023-A6AC-8B993389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355" y="1085823"/>
            <a:ext cx="3657917" cy="493819"/>
          </a:xfrm>
          <a:prstGeom prst="rect">
            <a:avLst/>
          </a:prstGeom>
        </p:spPr>
      </p:pic>
      <p:grpSp>
        <p:nvGrpSpPr>
          <p:cNvPr id="16" name="object 3">
            <a:extLst>
              <a:ext uri="{FF2B5EF4-FFF2-40B4-BE49-F238E27FC236}">
                <a16:creationId xmlns:a16="http://schemas.microsoft.com/office/drawing/2014/main" id="{4090CE13-7522-4055-870A-3B1BDA08C75E}"/>
              </a:ext>
            </a:extLst>
          </p:cNvPr>
          <p:cNvGrpSpPr/>
          <p:nvPr/>
        </p:nvGrpSpPr>
        <p:grpSpPr>
          <a:xfrm>
            <a:off x="1782765" y="1592262"/>
            <a:ext cx="3822065" cy="466725"/>
            <a:chOff x="3515740" y="1156208"/>
            <a:chExt cx="3822065" cy="466725"/>
          </a:xfrm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AB18AB3E-A631-4AEA-988B-DE9986FEB010}"/>
                </a:ext>
              </a:extLst>
            </p:cNvPr>
            <p:cNvSpPr/>
            <p:nvPr/>
          </p:nvSpPr>
          <p:spPr>
            <a:xfrm>
              <a:off x="3528440" y="1168933"/>
              <a:ext cx="3796665" cy="428625"/>
            </a:xfrm>
            <a:custGeom>
              <a:avLst/>
              <a:gdLst/>
              <a:ahLst/>
              <a:cxnLst/>
              <a:rect l="l" t="t" r="r" b="b"/>
              <a:pathLst>
                <a:path w="3796665" h="428625">
                  <a:moveTo>
                    <a:pt x="1084567" y="0"/>
                  </a:moveTo>
                  <a:lnTo>
                    <a:pt x="542290" y="0"/>
                  </a:lnTo>
                  <a:lnTo>
                    <a:pt x="0" y="0"/>
                  </a:lnTo>
                  <a:lnTo>
                    <a:pt x="0" y="384022"/>
                  </a:lnTo>
                  <a:lnTo>
                    <a:pt x="0" y="428345"/>
                  </a:lnTo>
                  <a:lnTo>
                    <a:pt x="542290" y="428345"/>
                  </a:lnTo>
                  <a:lnTo>
                    <a:pt x="1084567" y="428345"/>
                  </a:lnTo>
                  <a:lnTo>
                    <a:pt x="1084567" y="0"/>
                  </a:lnTo>
                  <a:close/>
                </a:path>
                <a:path w="3796665" h="428625">
                  <a:moveTo>
                    <a:pt x="1626870" y="0"/>
                  </a:moveTo>
                  <a:lnTo>
                    <a:pt x="1084580" y="0"/>
                  </a:lnTo>
                  <a:lnTo>
                    <a:pt x="1084580" y="428345"/>
                  </a:lnTo>
                  <a:lnTo>
                    <a:pt x="1626870" y="428345"/>
                  </a:lnTo>
                  <a:lnTo>
                    <a:pt x="1626870" y="0"/>
                  </a:lnTo>
                  <a:close/>
                </a:path>
                <a:path w="3796665" h="428625">
                  <a:moveTo>
                    <a:pt x="3796157" y="0"/>
                  </a:moveTo>
                  <a:lnTo>
                    <a:pt x="3253867" y="0"/>
                  </a:lnTo>
                  <a:lnTo>
                    <a:pt x="2711577" y="0"/>
                  </a:lnTo>
                  <a:lnTo>
                    <a:pt x="2169287" y="0"/>
                  </a:lnTo>
                  <a:lnTo>
                    <a:pt x="1626997" y="0"/>
                  </a:lnTo>
                  <a:lnTo>
                    <a:pt x="1626997" y="428345"/>
                  </a:lnTo>
                  <a:lnTo>
                    <a:pt x="2169287" y="428345"/>
                  </a:lnTo>
                  <a:lnTo>
                    <a:pt x="2711577" y="428345"/>
                  </a:lnTo>
                  <a:lnTo>
                    <a:pt x="3253867" y="428345"/>
                  </a:lnTo>
                  <a:lnTo>
                    <a:pt x="3796157" y="428345"/>
                  </a:lnTo>
                  <a:lnTo>
                    <a:pt x="3796157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397EAFC4-9664-4EB0-A1F7-9C3A06C4F465}"/>
                </a:ext>
              </a:extLst>
            </p:cNvPr>
            <p:cNvSpPr/>
            <p:nvPr/>
          </p:nvSpPr>
          <p:spPr>
            <a:xfrm>
              <a:off x="3522090" y="1162558"/>
              <a:ext cx="3809365" cy="454025"/>
            </a:xfrm>
            <a:custGeom>
              <a:avLst/>
              <a:gdLst/>
              <a:ahLst/>
              <a:cxnLst/>
              <a:rect l="l" t="t" r="r" b="b"/>
              <a:pathLst>
                <a:path w="3809365" h="454025">
                  <a:moveTo>
                    <a:pt x="548639" y="0"/>
                  </a:moveTo>
                  <a:lnTo>
                    <a:pt x="548639" y="453770"/>
                  </a:lnTo>
                </a:path>
                <a:path w="3809365" h="454025">
                  <a:moveTo>
                    <a:pt x="1090930" y="0"/>
                  </a:moveTo>
                  <a:lnTo>
                    <a:pt x="1090930" y="453770"/>
                  </a:lnTo>
                </a:path>
                <a:path w="3809365" h="454025">
                  <a:moveTo>
                    <a:pt x="1633347" y="0"/>
                  </a:moveTo>
                  <a:lnTo>
                    <a:pt x="1633347" y="453770"/>
                  </a:lnTo>
                </a:path>
                <a:path w="3809365" h="454025">
                  <a:moveTo>
                    <a:pt x="2175637" y="0"/>
                  </a:moveTo>
                  <a:lnTo>
                    <a:pt x="2175637" y="453770"/>
                  </a:lnTo>
                </a:path>
                <a:path w="3809365" h="454025">
                  <a:moveTo>
                    <a:pt x="2717927" y="0"/>
                  </a:moveTo>
                  <a:lnTo>
                    <a:pt x="2717927" y="453770"/>
                  </a:lnTo>
                </a:path>
                <a:path w="3809365" h="454025">
                  <a:moveTo>
                    <a:pt x="3260216" y="0"/>
                  </a:moveTo>
                  <a:lnTo>
                    <a:pt x="3260216" y="453770"/>
                  </a:lnTo>
                </a:path>
                <a:path w="3809365" h="454025">
                  <a:moveTo>
                    <a:pt x="6350" y="390397"/>
                  </a:moveTo>
                  <a:lnTo>
                    <a:pt x="6350" y="453770"/>
                  </a:lnTo>
                </a:path>
                <a:path w="3809365" h="454025">
                  <a:moveTo>
                    <a:pt x="6350" y="0"/>
                  </a:moveTo>
                  <a:lnTo>
                    <a:pt x="6350" y="390397"/>
                  </a:lnTo>
                </a:path>
                <a:path w="3809365" h="454025">
                  <a:moveTo>
                    <a:pt x="3802507" y="0"/>
                  </a:moveTo>
                  <a:lnTo>
                    <a:pt x="3802507" y="453770"/>
                  </a:lnTo>
                </a:path>
                <a:path w="3809365" h="454025">
                  <a:moveTo>
                    <a:pt x="0" y="6350"/>
                  </a:moveTo>
                  <a:lnTo>
                    <a:pt x="3808857" y="63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F0959319-02B2-42FF-B661-DF0CEAB2D679}"/>
                </a:ext>
              </a:extLst>
            </p:cNvPr>
            <p:cNvSpPr/>
            <p:nvPr/>
          </p:nvSpPr>
          <p:spPr>
            <a:xfrm>
              <a:off x="3525075" y="1578229"/>
              <a:ext cx="3806190" cy="38100"/>
            </a:xfrm>
            <a:custGeom>
              <a:avLst/>
              <a:gdLst/>
              <a:ahLst/>
              <a:cxnLst/>
              <a:rect l="l" t="t" r="r" b="b"/>
              <a:pathLst>
                <a:path w="3806190" h="38100">
                  <a:moveTo>
                    <a:pt x="0" y="0"/>
                  </a:moveTo>
                  <a:lnTo>
                    <a:pt x="0" y="38100"/>
                  </a:lnTo>
                </a:path>
                <a:path w="3806190" h="38100">
                  <a:moveTo>
                    <a:pt x="54546" y="19050"/>
                  </a:moveTo>
                  <a:lnTo>
                    <a:pt x="3805872" y="19050"/>
                  </a:lnTo>
                </a:path>
              </a:pathLst>
            </a:custGeom>
            <a:ln w="596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" name="object 7">
            <a:extLst>
              <a:ext uri="{FF2B5EF4-FFF2-40B4-BE49-F238E27FC236}">
                <a16:creationId xmlns:a16="http://schemas.microsoft.com/office/drawing/2014/main" id="{732B2F06-887E-4CC1-AB43-308BC88D745B}"/>
              </a:ext>
            </a:extLst>
          </p:cNvPr>
          <p:cNvSpPr txBox="1"/>
          <p:nvPr/>
        </p:nvSpPr>
        <p:spPr>
          <a:xfrm>
            <a:off x="1979870" y="1622995"/>
            <a:ext cx="630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01015" algn="l"/>
              </a:tabLst>
            </a:pPr>
            <a:r>
              <a:rPr b="1" dirty="0">
                <a:solidFill>
                  <a:srgbClr val="FFFFFF"/>
                </a:solidFill>
                <a:cs typeface="Calibri"/>
              </a:rPr>
              <a:t>6	3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DAC11CE3-31F6-40E3-BA3E-BCB7F72ADA64}"/>
              </a:ext>
            </a:extLst>
          </p:cNvPr>
          <p:cNvSpPr txBox="1"/>
          <p:nvPr/>
        </p:nvSpPr>
        <p:spPr>
          <a:xfrm>
            <a:off x="5180651" y="1622995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FFFF"/>
                </a:solidFill>
                <a:cs typeface="Calibri"/>
              </a:rPr>
              <a:t>-5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A75CA51D-1927-49A4-AE8B-9C85219A112D}"/>
              </a:ext>
            </a:extLst>
          </p:cNvPr>
          <p:cNvSpPr txBox="1"/>
          <p:nvPr/>
        </p:nvSpPr>
        <p:spPr>
          <a:xfrm>
            <a:off x="1029275" y="3387533"/>
            <a:ext cx="561975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spcBef>
                <a:spcPts val="100"/>
              </a:spcBef>
            </a:pPr>
            <a:r>
              <a:rPr spc="-35" dirty="0">
                <a:solidFill>
                  <a:prstClr val="black"/>
                </a:solidFill>
                <a:latin typeface="Lucida Sans Unicode"/>
                <a:cs typeface="Lucida Sans Unicode"/>
              </a:rPr>
              <a:t>i</a:t>
            </a:r>
            <a:r>
              <a:rPr spc="-235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pc="-600" dirty="0">
                <a:solidFill>
                  <a:prstClr val="black"/>
                </a:solidFill>
                <a:latin typeface="Lucida Sans Unicode"/>
                <a:cs typeface="Lucida Sans Unicode"/>
              </a:rPr>
              <a:t>=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R="43815">
              <a:spcBef>
                <a:spcPts val="1635"/>
              </a:spcBef>
            </a:pPr>
            <a:r>
              <a:rPr spc="-90" dirty="0">
                <a:solidFill>
                  <a:prstClr val="black"/>
                </a:solidFill>
                <a:latin typeface="Lucida Sans Unicode"/>
                <a:cs typeface="Lucida Sans Unicode"/>
              </a:rPr>
              <a:t>A[ </a:t>
            </a:r>
            <a:r>
              <a:rPr spc="-2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r>
              <a:rPr spc="-280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pc="-600" dirty="0">
                <a:solidFill>
                  <a:prstClr val="black"/>
                </a:solidFill>
                <a:latin typeface="Lucida Sans Unicode"/>
                <a:cs typeface="Lucida Sans Unicode"/>
              </a:rPr>
              <a:t>=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4A40D740-D04C-49DA-B44F-A2099F10E0D5}"/>
              </a:ext>
            </a:extLst>
          </p:cNvPr>
          <p:cNvSpPr txBox="1"/>
          <p:nvPr/>
        </p:nvSpPr>
        <p:spPr>
          <a:xfrm>
            <a:off x="1969583" y="340277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0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9FB27A39-4933-48DE-9EE4-E0D09EF0F1C0}"/>
              </a:ext>
            </a:extLst>
          </p:cNvPr>
          <p:cNvSpPr txBox="1"/>
          <p:nvPr/>
        </p:nvSpPr>
        <p:spPr>
          <a:xfrm>
            <a:off x="3089798" y="340277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2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0C57BCDD-D5A6-49E1-A861-B74260859897}"/>
              </a:ext>
            </a:extLst>
          </p:cNvPr>
          <p:cNvSpPr txBox="1"/>
          <p:nvPr/>
        </p:nvSpPr>
        <p:spPr>
          <a:xfrm>
            <a:off x="3625673" y="340277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3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B9EDDC0D-78B7-4EC6-9AE6-6B35B3AA25C8}"/>
              </a:ext>
            </a:extLst>
          </p:cNvPr>
          <p:cNvSpPr txBox="1"/>
          <p:nvPr/>
        </p:nvSpPr>
        <p:spPr>
          <a:xfrm>
            <a:off x="4211613" y="3402774"/>
            <a:ext cx="624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94665" algn="l"/>
              </a:tabLst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4	5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31" name="object 15">
            <a:extLst>
              <a:ext uri="{FF2B5EF4-FFF2-40B4-BE49-F238E27FC236}">
                <a16:creationId xmlns:a16="http://schemas.microsoft.com/office/drawing/2014/main" id="{D77F0602-3FCF-4DAF-B685-F47C67B86923}"/>
              </a:ext>
            </a:extLst>
          </p:cNvPr>
          <p:cNvGraphicFramePr>
            <a:graphicFrameLocks noGrp="1"/>
          </p:cNvGraphicFramePr>
          <p:nvPr/>
        </p:nvGraphicFramePr>
        <p:xfrm>
          <a:off x="1789115" y="3800919"/>
          <a:ext cx="3796026" cy="428371"/>
        </p:xfrm>
        <a:graphic>
          <a:graphicData uri="http://schemas.openxmlformats.org/drawingml/2006/table">
            <a:tbl>
              <a:tblPr firstRow="1" bandRow="1"/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371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241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968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43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2" name="object 23">
            <a:extLst>
              <a:ext uri="{FF2B5EF4-FFF2-40B4-BE49-F238E27FC236}">
                <a16:creationId xmlns:a16="http://schemas.microsoft.com/office/drawing/2014/main" id="{74410304-223F-49CA-8543-E9CA3BA7A0F8}"/>
              </a:ext>
            </a:extLst>
          </p:cNvPr>
          <p:cNvGrpSpPr/>
          <p:nvPr/>
        </p:nvGrpSpPr>
        <p:grpSpPr>
          <a:xfrm>
            <a:off x="1795084" y="1972245"/>
            <a:ext cx="3785235" cy="1132840"/>
            <a:chOff x="3528059" y="1536191"/>
            <a:chExt cx="3785235" cy="1132840"/>
          </a:xfrm>
        </p:grpSpPr>
        <p:sp>
          <p:nvSpPr>
            <p:cNvPr id="33" name="object 24">
              <a:extLst>
                <a:ext uri="{FF2B5EF4-FFF2-40B4-BE49-F238E27FC236}">
                  <a16:creationId xmlns:a16="http://schemas.microsoft.com/office/drawing/2014/main" id="{30FEA5DF-BAF4-433C-9AB7-AFA2EC7857BF}"/>
                </a:ext>
              </a:extLst>
            </p:cNvPr>
            <p:cNvSpPr/>
            <p:nvPr/>
          </p:nvSpPr>
          <p:spPr>
            <a:xfrm>
              <a:off x="7291577" y="1555241"/>
              <a:ext cx="2540" cy="855980"/>
            </a:xfrm>
            <a:custGeom>
              <a:avLst/>
              <a:gdLst/>
              <a:ahLst/>
              <a:cxnLst/>
              <a:rect l="l" t="t" r="r" b="b"/>
              <a:pathLst>
                <a:path w="2540" h="855980">
                  <a:moveTo>
                    <a:pt x="0" y="0"/>
                  </a:moveTo>
                  <a:lnTo>
                    <a:pt x="2286" y="855599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object 25">
              <a:extLst>
                <a:ext uri="{FF2B5EF4-FFF2-40B4-BE49-F238E27FC236}">
                  <a16:creationId xmlns:a16="http://schemas.microsoft.com/office/drawing/2014/main" id="{F31E1F49-6178-4146-A7D5-09799B4DDC61}"/>
                </a:ext>
              </a:extLst>
            </p:cNvPr>
            <p:cNvSpPr/>
            <p:nvPr/>
          </p:nvSpPr>
          <p:spPr>
            <a:xfrm>
              <a:off x="4621529" y="1805939"/>
              <a:ext cx="2639060" cy="114300"/>
            </a:xfrm>
            <a:custGeom>
              <a:avLst/>
              <a:gdLst/>
              <a:ahLst/>
              <a:cxnLst/>
              <a:rect l="l" t="t" r="r" b="b"/>
              <a:pathLst>
                <a:path w="2639059" h="114300">
                  <a:moveTo>
                    <a:pt x="2524760" y="0"/>
                  </a:moveTo>
                  <a:lnTo>
                    <a:pt x="2524760" y="114300"/>
                  </a:lnTo>
                  <a:lnTo>
                    <a:pt x="2600960" y="76200"/>
                  </a:lnTo>
                  <a:lnTo>
                    <a:pt x="2543810" y="76200"/>
                  </a:lnTo>
                  <a:lnTo>
                    <a:pt x="2543810" y="38100"/>
                  </a:lnTo>
                  <a:lnTo>
                    <a:pt x="2600960" y="38100"/>
                  </a:lnTo>
                  <a:lnTo>
                    <a:pt x="2524760" y="0"/>
                  </a:lnTo>
                  <a:close/>
                </a:path>
                <a:path w="2639059" h="114300">
                  <a:moveTo>
                    <a:pt x="252476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524760" y="76200"/>
                  </a:lnTo>
                  <a:lnTo>
                    <a:pt x="2524760" y="38100"/>
                  </a:lnTo>
                  <a:close/>
                </a:path>
                <a:path w="2639059" h="114300">
                  <a:moveTo>
                    <a:pt x="2600960" y="38100"/>
                  </a:moveTo>
                  <a:lnTo>
                    <a:pt x="2543810" y="38100"/>
                  </a:lnTo>
                  <a:lnTo>
                    <a:pt x="2543810" y="76200"/>
                  </a:lnTo>
                  <a:lnTo>
                    <a:pt x="2600960" y="76200"/>
                  </a:lnTo>
                  <a:lnTo>
                    <a:pt x="2639060" y="57150"/>
                  </a:lnTo>
                  <a:lnTo>
                    <a:pt x="2600960" y="381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bject 26">
              <a:extLst>
                <a:ext uri="{FF2B5EF4-FFF2-40B4-BE49-F238E27FC236}">
                  <a16:creationId xmlns:a16="http://schemas.microsoft.com/office/drawing/2014/main" id="{8B1F98F4-1FE4-43A8-8CE5-E84796351391}"/>
                </a:ext>
              </a:extLst>
            </p:cNvPr>
            <p:cNvSpPr/>
            <p:nvPr/>
          </p:nvSpPr>
          <p:spPr>
            <a:xfrm>
              <a:off x="3560825" y="2327147"/>
              <a:ext cx="3700145" cy="114300"/>
            </a:xfrm>
            <a:custGeom>
              <a:avLst/>
              <a:gdLst/>
              <a:ahLst/>
              <a:cxnLst/>
              <a:rect l="l" t="t" r="r" b="b"/>
              <a:pathLst>
                <a:path w="3700145" h="114300">
                  <a:moveTo>
                    <a:pt x="3585464" y="0"/>
                  </a:moveTo>
                  <a:lnTo>
                    <a:pt x="3585464" y="114300"/>
                  </a:lnTo>
                  <a:lnTo>
                    <a:pt x="3661664" y="76200"/>
                  </a:lnTo>
                  <a:lnTo>
                    <a:pt x="3604514" y="76200"/>
                  </a:lnTo>
                  <a:lnTo>
                    <a:pt x="3604514" y="38100"/>
                  </a:lnTo>
                  <a:lnTo>
                    <a:pt x="3661664" y="38100"/>
                  </a:lnTo>
                  <a:lnTo>
                    <a:pt x="3585464" y="0"/>
                  </a:lnTo>
                  <a:close/>
                </a:path>
                <a:path w="3700145" h="114300">
                  <a:moveTo>
                    <a:pt x="358546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585464" y="76200"/>
                  </a:lnTo>
                  <a:lnTo>
                    <a:pt x="3585464" y="38100"/>
                  </a:lnTo>
                  <a:close/>
                </a:path>
                <a:path w="3700145" h="114300">
                  <a:moveTo>
                    <a:pt x="3661664" y="38100"/>
                  </a:moveTo>
                  <a:lnTo>
                    <a:pt x="3604514" y="38100"/>
                  </a:lnTo>
                  <a:lnTo>
                    <a:pt x="3604514" y="76200"/>
                  </a:lnTo>
                  <a:lnTo>
                    <a:pt x="3661664" y="76200"/>
                  </a:lnTo>
                  <a:lnTo>
                    <a:pt x="3699764" y="57150"/>
                  </a:lnTo>
                  <a:lnTo>
                    <a:pt x="3661664" y="381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bject 27">
              <a:extLst>
                <a:ext uri="{FF2B5EF4-FFF2-40B4-BE49-F238E27FC236}">
                  <a16:creationId xmlns:a16="http://schemas.microsoft.com/office/drawing/2014/main" id="{8ADD2BDD-D71B-40EC-A638-5CC22B5CED84}"/>
                </a:ext>
              </a:extLst>
            </p:cNvPr>
            <p:cNvSpPr/>
            <p:nvPr/>
          </p:nvSpPr>
          <p:spPr>
            <a:xfrm>
              <a:off x="3547109" y="1572005"/>
              <a:ext cx="13970" cy="1039494"/>
            </a:xfrm>
            <a:custGeom>
              <a:avLst/>
              <a:gdLst/>
              <a:ahLst/>
              <a:cxnLst/>
              <a:rect l="l" t="t" r="r" b="b"/>
              <a:pathLst>
                <a:path w="13970" h="1039494">
                  <a:moveTo>
                    <a:pt x="13462" y="0"/>
                  </a:moveTo>
                  <a:lnTo>
                    <a:pt x="0" y="1039368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object 28">
              <a:extLst>
                <a:ext uri="{FF2B5EF4-FFF2-40B4-BE49-F238E27FC236}">
                  <a16:creationId xmlns:a16="http://schemas.microsoft.com/office/drawing/2014/main" id="{7572876A-B9F7-4875-BE06-FDE6D8AC8E92}"/>
                </a:ext>
              </a:extLst>
            </p:cNvPr>
            <p:cNvSpPr/>
            <p:nvPr/>
          </p:nvSpPr>
          <p:spPr>
            <a:xfrm>
              <a:off x="3597401" y="2554224"/>
              <a:ext cx="1010919" cy="114300"/>
            </a:xfrm>
            <a:custGeom>
              <a:avLst/>
              <a:gdLst/>
              <a:ahLst/>
              <a:cxnLst/>
              <a:rect l="l" t="t" r="r" b="b"/>
              <a:pathLst>
                <a:path w="1010920" h="114300">
                  <a:moveTo>
                    <a:pt x="896493" y="0"/>
                  </a:moveTo>
                  <a:lnTo>
                    <a:pt x="896493" y="114300"/>
                  </a:lnTo>
                  <a:lnTo>
                    <a:pt x="972693" y="76200"/>
                  </a:lnTo>
                  <a:lnTo>
                    <a:pt x="915543" y="76200"/>
                  </a:lnTo>
                  <a:lnTo>
                    <a:pt x="915543" y="38100"/>
                  </a:lnTo>
                  <a:lnTo>
                    <a:pt x="972693" y="38100"/>
                  </a:lnTo>
                  <a:lnTo>
                    <a:pt x="896493" y="0"/>
                  </a:lnTo>
                  <a:close/>
                </a:path>
                <a:path w="1010920" h="114300">
                  <a:moveTo>
                    <a:pt x="896493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896493" y="76200"/>
                  </a:lnTo>
                  <a:lnTo>
                    <a:pt x="896493" y="38100"/>
                  </a:lnTo>
                  <a:close/>
                </a:path>
                <a:path w="1010920" h="114300">
                  <a:moveTo>
                    <a:pt x="972693" y="38100"/>
                  </a:moveTo>
                  <a:lnTo>
                    <a:pt x="915543" y="38100"/>
                  </a:lnTo>
                  <a:lnTo>
                    <a:pt x="915543" y="76200"/>
                  </a:lnTo>
                  <a:lnTo>
                    <a:pt x="972693" y="76200"/>
                  </a:lnTo>
                  <a:lnTo>
                    <a:pt x="1010793" y="57150"/>
                  </a:lnTo>
                  <a:lnTo>
                    <a:pt x="972693" y="381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object 29">
              <a:extLst>
                <a:ext uri="{FF2B5EF4-FFF2-40B4-BE49-F238E27FC236}">
                  <a16:creationId xmlns:a16="http://schemas.microsoft.com/office/drawing/2014/main" id="{330F76E9-063F-4838-9C4B-8C9FA28D225F}"/>
                </a:ext>
              </a:extLst>
            </p:cNvPr>
            <p:cNvSpPr/>
            <p:nvPr/>
          </p:nvSpPr>
          <p:spPr>
            <a:xfrm>
              <a:off x="4621529" y="1570481"/>
              <a:ext cx="0" cy="1042035"/>
            </a:xfrm>
            <a:custGeom>
              <a:avLst/>
              <a:gdLst/>
              <a:ahLst/>
              <a:cxnLst/>
              <a:rect l="l" t="t" r="r" b="b"/>
              <a:pathLst>
                <a:path h="1042035">
                  <a:moveTo>
                    <a:pt x="0" y="0"/>
                  </a:moveTo>
                  <a:lnTo>
                    <a:pt x="0" y="1041780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9" name="object 30">
            <a:extLst>
              <a:ext uri="{FF2B5EF4-FFF2-40B4-BE49-F238E27FC236}">
                <a16:creationId xmlns:a16="http://schemas.microsoft.com/office/drawing/2014/main" id="{18D662A2-581C-4714-A3F2-6248E6AED0DD}"/>
              </a:ext>
            </a:extLst>
          </p:cNvPr>
          <p:cNvSpPr txBox="1"/>
          <p:nvPr/>
        </p:nvSpPr>
        <p:spPr>
          <a:xfrm>
            <a:off x="4937065" y="2924873"/>
            <a:ext cx="433070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5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55" dirty="0">
                <a:solidFill>
                  <a:prstClr val="black"/>
                </a:solidFill>
                <a:cs typeface="Calibri"/>
              </a:rPr>
              <a:t>6</a:t>
            </a:r>
            <a:r>
              <a:rPr spc="-5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R="5080">
              <a:spcBef>
                <a:spcPts val="160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6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1E33D129-9BD2-45AE-A716-2B28CC22AA9E}"/>
              </a:ext>
            </a:extLst>
          </p:cNvPr>
          <p:cNvSpPr txBox="1"/>
          <p:nvPr/>
        </p:nvSpPr>
        <p:spPr>
          <a:xfrm>
            <a:off x="2431863" y="3088559"/>
            <a:ext cx="423545" cy="6140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spcBef>
                <a:spcPts val="254"/>
              </a:spcBef>
            </a:pPr>
            <a:r>
              <a:rPr spc="-90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5" dirty="0">
                <a:solidFill>
                  <a:prstClr val="black"/>
                </a:solidFill>
                <a:cs typeface="Calibri"/>
              </a:rPr>
              <a:t>1</a:t>
            </a:r>
            <a:r>
              <a:rPr spc="-2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L="84455">
              <a:spcBef>
                <a:spcPts val="160"/>
              </a:spcBef>
            </a:pPr>
            <a:r>
              <a:rPr dirty="0">
                <a:solidFill>
                  <a:srgbClr val="001F5F"/>
                </a:solidFill>
                <a:latin typeface="Calibri Light"/>
                <a:cs typeface="Calibri Light"/>
              </a:rPr>
              <a:t>1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961DC2E5-16B1-46E3-AD7C-17F999B644F8}"/>
              </a:ext>
            </a:extLst>
          </p:cNvPr>
          <p:cNvSpPr txBox="1"/>
          <p:nvPr/>
        </p:nvSpPr>
        <p:spPr>
          <a:xfrm>
            <a:off x="3064703" y="1622995"/>
            <a:ext cx="1715135" cy="989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54355" algn="l"/>
                <a:tab pos="1097280" algn="l"/>
                <a:tab pos="1586230" algn="l"/>
              </a:tabLst>
            </a:pPr>
            <a:r>
              <a:rPr b="1" dirty="0">
                <a:solidFill>
                  <a:srgbClr val="FFFFFF"/>
                </a:solidFill>
                <a:cs typeface="Calibri"/>
              </a:rPr>
              <a:t>-2	4	-1	0</a:t>
            </a:r>
            <a:endParaRPr>
              <a:solidFill>
                <a:prstClr val="black"/>
              </a:solidFill>
              <a:cs typeface="Calibri"/>
            </a:endParaRPr>
          </a:p>
          <a:p>
            <a:pPr>
              <a:spcBef>
                <a:spcPts val="30"/>
              </a:spcBef>
            </a:pPr>
            <a:endParaRPr sz="2650">
              <a:solidFill>
                <a:prstClr val="black"/>
              </a:solidFill>
              <a:cs typeface="Calibri"/>
            </a:endParaRPr>
          </a:p>
          <a:p>
            <a:pPr marL="760730">
              <a:spcBef>
                <a:spcPts val="5"/>
              </a:spcBef>
            </a:pPr>
            <a:r>
              <a:rPr spc="-100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100" dirty="0">
                <a:solidFill>
                  <a:prstClr val="black"/>
                </a:solidFill>
                <a:cs typeface="Calibri"/>
              </a:rPr>
              <a:t>2</a:t>
            </a:r>
            <a:r>
              <a:rPr spc="-100" dirty="0">
                <a:solidFill>
                  <a:prstClr val="black"/>
                </a:solidFill>
                <a:latin typeface="Lucida Sans Unicode"/>
                <a:cs typeface="Lucida Sans Unicode"/>
              </a:rPr>
              <a:t>,</a:t>
            </a:r>
            <a:r>
              <a:rPr spc="-160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pc="-15" dirty="0">
                <a:solidFill>
                  <a:prstClr val="black"/>
                </a:solidFill>
                <a:cs typeface="Calibri"/>
              </a:rPr>
              <a:t>6</a:t>
            </a:r>
            <a:r>
              <a:rPr spc="-1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42" name="object 24">
            <a:extLst>
              <a:ext uri="{FF2B5EF4-FFF2-40B4-BE49-F238E27FC236}">
                <a16:creationId xmlns:a16="http://schemas.microsoft.com/office/drawing/2014/main" id="{98235B41-8044-4016-8322-40C80D7D33D9}"/>
              </a:ext>
            </a:extLst>
          </p:cNvPr>
          <p:cNvSpPr/>
          <p:nvPr/>
        </p:nvSpPr>
        <p:spPr>
          <a:xfrm>
            <a:off x="5828604" y="1650745"/>
            <a:ext cx="548640" cy="2548255"/>
          </a:xfrm>
          <a:custGeom>
            <a:avLst/>
            <a:gdLst/>
            <a:ahLst/>
            <a:cxnLst/>
            <a:rect l="l" t="t" r="r" b="b"/>
            <a:pathLst>
              <a:path w="548640" h="2548254">
                <a:moveTo>
                  <a:pt x="0" y="0"/>
                </a:moveTo>
                <a:lnTo>
                  <a:pt x="49311" y="3610"/>
                </a:lnTo>
                <a:lnTo>
                  <a:pt x="95722" y="14020"/>
                </a:lnTo>
                <a:lnTo>
                  <a:pt x="138458" y="30597"/>
                </a:lnTo>
                <a:lnTo>
                  <a:pt x="176744" y="52709"/>
                </a:lnTo>
                <a:lnTo>
                  <a:pt x="209806" y="79723"/>
                </a:lnTo>
                <a:lnTo>
                  <a:pt x="236869" y="111007"/>
                </a:lnTo>
                <a:lnTo>
                  <a:pt x="257158" y="145928"/>
                </a:lnTo>
                <a:lnTo>
                  <a:pt x="269900" y="183855"/>
                </a:lnTo>
                <a:lnTo>
                  <a:pt x="274319" y="224154"/>
                </a:lnTo>
                <a:lnTo>
                  <a:pt x="274319" y="1049908"/>
                </a:lnTo>
                <a:lnTo>
                  <a:pt x="278739" y="1090208"/>
                </a:lnTo>
                <a:lnTo>
                  <a:pt x="291481" y="1128135"/>
                </a:lnTo>
                <a:lnTo>
                  <a:pt x="311770" y="1163056"/>
                </a:lnTo>
                <a:lnTo>
                  <a:pt x="338833" y="1194340"/>
                </a:lnTo>
                <a:lnTo>
                  <a:pt x="371895" y="1221354"/>
                </a:lnTo>
                <a:lnTo>
                  <a:pt x="410181" y="1243466"/>
                </a:lnTo>
                <a:lnTo>
                  <a:pt x="452917" y="1260043"/>
                </a:lnTo>
                <a:lnTo>
                  <a:pt x="499328" y="1270453"/>
                </a:lnTo>
                <a:lnTo>
                  <a:pt x="548639" y="1274064"/>
                </a:lnTo>
                <a:lnTo>
                  <a:pt x="499328" y="1277674"/>
                </a:lnTo>
                <a:lnTo>
                  <a:pt x="452917" y="1288084"/>
                </a:lnTo>
                <a:lnTo>
                  <a:pt x="410181" y="1304661"/>
                </a:lnTo>
                <a:lnTo>
                  <a:pt x="371895" y="1326773"/>
                </a:lnTo>
                <a:lnTo>
                  <a:pt x="338833" y="1353787"/>
                </a:lnTo>
                <a:lnTo>
                  <a:pt x="311770" y="1385071"/>
                </a:lnTo>
                <a:lnTo>
                  <a:pt x="291481" y="1419992"/>
                </a:lnTo>
                <a:lnTo>
                  <a:pt x="278739" y="1457919"/>
                </a:lnTo>
                <a:lnTo>
                  <a:pt x="274319" y="1498218"/>
                </a:lnTo>
                <a:lnTo>
                  <a:pt x="274319" y="2323972"/>
                </a:lnTo>
                <a:lnTo>
                  <a:pt x="269900" y="2364272"/>
                </a:lnTo>
                <a:lnTo>
                  <a:pt x="257158" y="2402199"/>
                </a:lnTo>
                <a:lnTo>
                  <a:pt x="236869" y="2437120"/>
                </a:lnTo>
                <a:lnTo>
                  <a:pt x="209806" y="2468404"/>
                </a:lnTo>
                <a:lnTo>
                  <a:pt x="176744" y="2495418"/>
                </a:lnTo>
                <a:lnTo>
                  <a:pt x="138458" y="2517530"/>
                </a:lnTo>
                <a:lnTo>
                  <a:pt x="95722" y="2534107"/>
                </a:lnTo>
                <a:lnTo>
                  <a:pt x="49311" y="2544517"/>
                </a:lnTo>
                <a:lnTo>
                  <a:pt x="0" y="2548128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object 25">
            <a:extLst>
              <a:ext uri="{FF2B5EF4-FFF2-40B4-BE49-F238E27FC236}">
                <a16:creationId xmlns:a16="http://schemas.microsoft.com/office/drawing/2014/main" id="{872E5FD4-B5AE-480D-A9EB-AE55CBD5B708}"/>
              </a:ext>
            </a:extLst>
          </p:cNvPr>
          <p:cNvSpPr txBox="1"/>
          <p:nvPr/>
        </p:nvSpPr>
        <p:spPr>
          <a:xfrm>
            <a:off x="6640515" y="2743072"/>
            <a:ext cx="802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0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100" dirty="0">
                <a:solidFill>
                  <a:prstClr val="black"/>
                </a:solidFill>
                <a:cs typeface="Calibri"/>
              </a:rPr>
              <a:t>2</a:t>
            </a:r>
            <a:r>
              <a:rPr spc="-100" dirty="0">
                <a:solidFill>
                  <a:prstClr val="black"/>
                </a:solidFill>
                <a:latin typeface="Lucida Sans Unicode"/>
                <a:cs typeface="Lucida Sans Unicode"/>
              </a:rPr>
              <a:t>, </a:t>
            </a:r>
            <a:r>
              <a:rPr spc="-15" dirty="0">
                <a:solidFill>
                  <a:prstClr val="black"/>
                </a:solidFill>
                <a:cs typeface="Calibri"/>
              </a:rPr>
              <a:t>6</a:t>
            </a:r>
            <a:r>
              <a:rPr spc="-15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r>
              <a:rPr spc="-245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pc="-600" dirty="0">
                <a:solidFill>
                  <a:prstClr val="black"/>
                </a:solidFill>
                <a:latin typeface="Lucida Sans Unicode"/>
                <a:cs typeface="Lucida Sans Unicode"/>
              </a:rPr>
              <a:t>=</a:t>
            </a:r>
            <a:endParaRPr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44" name="object 26">
            <a:extLst>
              <a:ext uri="{FF2B5EF4-FFF2-40B4-BE49-F238E27FC236}">
                <a16:creationId xmlns:a16="http://schemas.microsoft.com/office/drawing/2014/main" id="{8788363A-8E9D-4AB8-9D3E-F0E435688FDE}"/>
              </a:ext>
            </a:extLst>
          </p:cNvPr>
          <p:cNvSpPr txBox="1"/>
          <p:nvPr/>
        </p:nvSpPr>
        <p:spPr>
          <a:xfrm>
            <a:off x="7647879" y="2747391"/>
            <a:ext cx="116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spcBef>
                <a:spcPts val="100"/>
              </a:spcBef>
              <a:tabLst>
                <a:tab pos="594995" algn="l"/>
              </a:tabLst>
            </a:pPr>
            <a:r>
              <a:rPr spc="-55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pc="-55" dirty="0">
                <a:solidFill>
                  <a:prstClr val="black"/>
                </a:solidFill>
                <a:cs typeface="Calibri"/>
              </a:rPr>
              <a:t>6</a:t>
            </a:r>
            <a:r>
              <a:rPr spc="-55" dirty="0">
                <a:solidFill>
                  <a:prstClr val="black"/>
                </a:solidFill>
                <a:latin typeface="Lucida Sans Unicode"/>
                <a:cs typeface="Lucida Sans Unicode"/>
              </a:rPr>
              <a:t>]	</a:t>
            </a:r>
            <a:r>
              <a:rPr sz="2700" spc="-322" baseline="1543" dirty="0">
                <a:solidFill>
                  <a:prstClr val="black"/>
                </a:solidFill>
                <a:latin typeface="Lucida Sans Unicode"/>
                <a:cs typeface="Lucida Sans Unicode"/>
              </a:rPr>
              <a:t>-</a:t>
            </a:r>
            <a:r>
              <a:rPr sz="2700" spc="-277" baseline="1543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z="2700" spc="-82" baseline="1543" dirty="0">
                <a:solidFill>
                  <a:prstClr val="black"/>
                </a:solidFill>
                <a:latin typeface="Lucida Sans Unicode"/>
                <a:cs typeface="Lucida Sans Unicode"/>
              </a:rPr>
              <a:t>A[</a:t>
            </a:r>
            <a:r>
              <a:rPr sz="2700" spc="-82" baseline="1543" dirty="0">
                <a:solidFill>
                  <a:prstClr val="black"/>
                </a:solidFill>
                <a:cs typeface="Calibri"/>
              </a:rPr>
              <a:t>1</a:t>
            </a:r>
            <a:r>
              <a:rPr sz="2700" spc="-82" baseline="1543" dirty="0">
                <a:solidFill>
                  <a:prstClr val="black"/>
                </a:solidFill>
                <a:latin typeface="Lucida Sans Unicode"/>
                <a:cs typeface="Lucida Sans Unicode"/>
              </a:rPr>
              <a:t>]</a:t>
            </a:r>
            <a:endParaRPr sz="2700" baseline="1543" dirty="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45" name="مربع نص 44">
            <a:extLst>
              <a:ext uri="{FF2B5EF4-FFF2-40B4-BE49-F238E27FC236}">
                <a16:creationId xmlns:a16="http://schemas.microsoft.com/office/drawing/2014/main" id="{2078506C-8F82-4772-899B-0CAC961BA170}"/>
              </a:ext>
            </a:extLst>
          </p:cNvPr>
          <p:cNvSpPr txBox="1"/>
          <p:nvPr/>
        </p:nvSpPr>
        <p:spPr>
          <a:xfrm>
            <a:off x="222630" y="4586266"/>
            <a:ext cx="61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To </a:t>
            </a:r>
            <a:r>
              <a:rPr kumimoji="0" lang="en-GB" sz="18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calculate </a:t>
            </a:r>
            <a:r>
              <a:rPr kumimoji="0" lang="en-GB" sz="18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the </a:t>
            </a:r>
            <a:r>
              <a:rPr kumimoji="0" lang="en-GB" sz="18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sum </a:t>
            </a:r>
            <a:r>
              <a:rPr kumimoji="0" lang="en-GB" sz="180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between </a:t>
            </a:r>
            <a:r>
              <a:rPr kumimoji="0" lang="en-GB" sz="18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range </a:t>
            </a:r>
            <a:r>
              <a:rPr kumimoji="0" lang="en-GB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[</a:t>
            </a:r>
            <a:r>
              <a:rPr kumimoji="0" lang="en-GB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lang="en-GB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,</a:t>
            </a:r>
            <a:r>
              <a:rPr kumimoji="0" lang="en-GB" sz="180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j</a:t>
            </a:r>
            <a:r>
              <a:rPr kumimoji="0" lang="en-GB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46" name="مربع نص 45">
            <a:extLst>
              <a:ext uri="{FF2B5EF4-FFF2-40B4-BE49-F238E27FC236}">
                <a16:creationId xmlns:a16="http://schemas.microsoft.com/office/drawing/2014/main" id="{641E4B32-F20C-4843-9258-070DA1689798}"/>
              </a:ext>
            </a:extLst>
          </p:cNvPr>
          <p:cNvSpPr txBox="1"/>
          <p:nvPr/>
        </p:nvSpPr>
        <p:spPr>
          <a:xfrm>
            <a:off x="222630" y="5101719"/>
            <a:ext cx="61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14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Formula</a:t>
            </a:r>
            <a:r>
              <a:rPr kumimoji="0" lang="en-GB" sz="1800" b="0" i="0" u="none" strike="noStrike" kern="1200" cap="none" spc="-9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1800" b="0" i="0" u="none" strike="noStrike" kern="1200" cap="none" spc="-2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-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47" name="مربع نص 46">
            <a:extLst>
              <a:ext uri="{FF2B5EF4-FFF2-40B4-BE49-F238E27FC236}">
                <a16:creationId xmlns:a16="http://schemas.microsoft.com/office/drawing/2014/main" id="{AE486DD3-9602-4B9F-8D56-26EDEB7B2CF4}"/>
              </a:ext>
            </a:extLst>
          </p:cNvPr>
          <p:cNvSpPr txBox="1"/>
          <p:nvPr/>
        </p:nvSpPr>
        <p:spPr>
          <a:xfrm>
            <a:off x="1493265" y="5081444"/>
            <a:ext cx="61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A[</a:t>
            </a:r>
            <a:r>
              <a:rPr kumimoji="0" lang="en-GB" sz="1800" b="0" i="0" u="none" strike="noStrike" kern="1200" cap="none" spc="-10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i</a:t>
            </a:r>
            <a:r>
              <a:rPr kumimoji="0" lang="en-GB" sz="18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, </a:t>
            </a:r>
            <a:r>
              <a:rPr kumimoji="0" lang="en-GB" sz="18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j]</a:t>
            </a:r>
            <a:r>
              <a:rPr kumimoji="0" lang="en-GB" sz="1800" b="0" i="0" u="none" strike="noStrike" kern="1200" cap="none" spc="-2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1800" b="0" i="0" u="none" strike="noStrike" kern="1200" cap="none" spc="-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=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48" name="مربع نص 47">
            <a:extLst>
              <a:ext uri="{FF2B5EF4-FFF2-40B4-BE49-F238E27FC236}">
                <a16:creationId xmlns:a16="http://schemas.microsoft.com/office/drawing/2014/main" id="{57F308F5-B4EB-4807-B399-5535E1408FB3}"/>
              </a:ext>
            </a:extLst>
          </p:cNvPr>
          <p:cNvSpPr txBox="1"/>
          <p:nvPr/>
        </p:nvSpPr>
        <p:spPr>
          <a:xfrm>
            <a:off x="2314798" y="5074722"/>
            <a:ext cx="61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9750" algn="l"/>
              </a:tabLst>
              <a:defRPr/>
            </a:pPr>
            <a:r>
              <a:rPr kumimoji="0" lang="pt-BR" sz="1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A[j]	</a:t>
            </a:r>
            <a:r>
              <a:rPr kumimoji="0" lang="pt-BR" sz="18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- </a:t>
            </a:r>
            <a:r>
              <a:rPr kumimoji="0" lang="pt-BR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A[i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</a:t>
            </a:r>
            <a:r>
              <a:rPr kumimoji="0" lang="pt-BR" sz="18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pt-BR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lang="pt-BR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]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49" name="object 28">
            <a:extLst>
              <a:ext uri="{FF2B5EF4-FFF2-40B4-BE49-F238E27FC236}">
                <a16:creationId xmlns:a16="http://schemas.microsoft.com/office/drawing/2014/main" id="{E0B9CD0B-7B7D-4E93-B234-9FBBB2B0BDCD}"/>
              </a:ext>
            </a:extLst>
          </p:cNvPr>
          <p:cNvSpPr txBox="1"/>
          <p:nvPr/>
        </p:nvSpPr>
        <p:spPr>
          <a:xfrm>
            <a:off x="6835713" y="3756877"/>
            <a:ext cx="38817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25" dirty="0">
                <a:solidFill>
                  <a:srgbClr val="FF0000"/>
                </a:solidFill>
                <a:latin typeface="Lucida Sans Unicode"/>
                <a:cs typeface="Lucida Sans Unicode"/>
              </a:rPr>
              <a:t>Calculate </a:t>
            </a:r>
            <a:r>
              <a:rPr spc="-165" dirty="0">
                <a:solidFill>
                  <a:srgbClr val="FF0000"/>
                </a:solidFill>
                <a:latin typeface="Lucida Sans Unicode"/>
                <a:cs typeface="Lucida Sans Unicode"/>
              </a:rPr>
              <a:t>the </a:t>
            </a:r>
            <a:r>
              <a:rPr spc="-210" dirty="0">
                <a:solidFill>
                  <a:srgbClr val="FF0000"/>
                </a:solidFill>
                <a:latin typeface="Lucida Sans Unicode"/>
                <a:cs typeface="Lucida Sans Unicode"/>
              </a:rPr>
              <a:t>sum </a:t>
            </a:r>
            <a:r>
              <a:rPr spc="-170" dirty="0">
                <a:solidFill>
                  <a:srgbClr val="FF0000"/>
                </a:solidFill>
                <a:latin typeface="Lucida Sans Unicode"/>
                <a:cs typeface="Lucida Sans Unicode"/>
              </a:rPr>
              <a:t>between </a:t>
            </a:r>
            <a:r>
              <a:rPr spc="-155" dirty="0">
                <a:solidFill>
                  <a:srgbClr val="FF0000"/>
                </a:solidFill>
                <a:latin typeface="Lucida Sans Unicode"/>
                <a:cs typeface="Lucida Sans Unicode"/>
              </a:rPr>
              <a:t>range </a:t>
            </a:r>
            <a:r>
              <a:rPr dirty="0">
                <a:solidFill>
                  <a:srgbClr val="FF0000"/>
                </a:solidFill>
                <a:latin typeface="Lucida Sans Unicode"/>
                <a:cs typeface="Lucida Sans Unicode"/>
              </a:rPr>
              <a:t>[</a:t>
            </a:r>
            <a:r>
              <a:rPr dirty="0">
                <a:solidFill>
                  <a:srgbClr val="FF0000"/>
                </a:solidFill>
                <a:latin typeface="Calibri Light"/>
                <a:cs typeface="Calibri Light"/>
              </a:rPr>
              <a:t>3, </a:t>
            </a:r>
            <a:r>
              <a:rPr spc="-15" dirty="0">
                <a:solidFill>
                  <a:srgbClr val="FF0000"/>
                </a:solidFill>
                <a:latin typeface="Calibri Light"/>
                <a:cs typeface="Calibri Light"/>
              </a:rPr>
              <a:t>5</a:t>
            </a:r>
            <a:r>
              <a:rPr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]</a:t>
            </a:r>
            <a:r>
              <a:rPr spc="42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pc="45" dirty="0">
                <a:solidFill>
                  <a:srgbClr val="FF0000"/>
                </a:solidFill>
                <a:latin typeface="Lucida Sans Unicode"/>
                <a:cs typeface="Lucida Sans Unicode"/>
              </a:rPr>
              <a:t>?</a:t>
            </a:r>
            <a:endParaRPr dirty="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50" name="object 29">
            <a:extLst>
              <a:ext uri="{FF2B5EF4-FFF2-40B4-BE49-F238E27FC236}">
                <a16:creationId xmlns:a16="http://schemas.microsoft.com/office/drawing/2014/main" id="{96241428-F715-46CE-8127-93801E53A156}"/>
              </a:ext>
            </a:extLst>
          </p:cNvPr>
          <p:cNvSpPr txBox="1"/>
          <p:nvPr/>
        </p:nvSpPr>
        <p:spPr>
          <a:xfrm>
            <a:off x="6900804" y="4229219"/>
            <a:ext cx="854710" cy="1691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>
              <a:spcBef>
                <a:spcPts val="100"/>
              </a:spcBef>
            </a:pPr>
            <a:r>
              <a:rPr spc="-45" dirty="0">
                <a:solidFill>
                  <a:srgbClr val="00AF50"/>
                </a:solidFill>
                <a:latin typeface="Lucida Sans Unicode"/>
                <a:cs typeface="Lucida Sans Unicode"/>
              </a:rPr>
              <a:t>A[</a:t>
            </a:r>
            <a:r>
              <a:rPr spc="-45" dirty="0">
                <a:solidFill>
                  <a:srgbClr val="00AF50"/>
                </a:solidFill>
                <a:cs typeface="Calibri"/>
              </a:rPr>
              <a:t>3, </a:t>
            </a:r>
            <a:r>
              <a:rPr spc="-15" dirty="0">
                <a:solidFill>
                  <a:srgbClr val="00AF50"/>
                </a:solidFill>
                <a:cs typeface="Calibri"/>
              </a:rPr>
              <a:t>5</a:t>
            </a:r>
            <a:r>
              <a:rPr spc="-15" dirty="0">
                <a:solidFill>
                  <a:srgbClr val="00AF50"/>
                </a:solidFill>
                <a:latin typeface="Lucida Sans Unicode"/>
                <a:cs typeface="Lucida Sans Unicode"/>
              </a:rPr>
              <a:t>]</a:t>
            </a:r>
            <a:r>
              <a:rPr spc="-180" dirty="0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spc="-600" dirty="0">
                <a:solidFill>
                  <a:srgbClr val="00AF50"/>
                </a:solidFill>
                <a:latin typeface="Lucida Sans Unicode"/>
                <a:cs typeface="Lucida Sans Unicode"/>
              </a:rPr>
              <a:t>=</a:t>
            </a:r>
            <a:endParaRPr dirty="0"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L="57785">
              <a:spcBef>
                <a:spcPts val="1900"/>
              </a:spcBef>
            </a:pPr>
            <a:r>
              <a:rPr spc="-45" dirty="0">
                <a:solidFill>
                  <a:srgbClr val="00AF50"/>
                </a:solidFill>
                <a:latin typeface="Lucida Sans Unicode"/>
                <a:cs typeface="Lucida Sans Unicode"/>
              </a:rPr>
              <a:t>A[</a:t>
            </a:r>
            <a:r>
              <a:rPr spc="-45" dirty="0">
                <a:solidFill>
                  <a:srgbClr val="00AF50"/>
                </a:solidFill>
                <a:cs typeface="Calibri"/>
              </a:rPr>
              <a:t>3, </a:t>
            </a:r>
            <a:r>
              <a:rPr spc="-15" dirty="0">
                <a:solidFill>
                  <a:srgbClr val="00AF50"/>
                </a:solidFill>
                <a:cs typeface="Calibri"/>
              </a:rPr>
              <a:t>5</a:t>
            </a:r>
            <a:r>
              <a:rPr spc="-15" dirty="0">
                <a:solidFill>
                  <a:srgbClr val="00AF50"/>
                </a:solidFill>
                <a:latin typeface="Lucida Sans Unicode"/>
                <a:cs typeface="Lucida Sans Unicode"/>
              </a:rPr>
              <a:t>]</a:t>
            </a:r>
            <a:r>
              <a:rPr spc="-180" dirty="0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spc="-600" dirty="0">
                <a:solidFill>
                  <a:srgbClr val="00AF50"/>
                </a:solidFill>
                <a:latin typeface="Lucida Sans Unicode"/>
                <a:cs typeface="Lucida Sans Unicode"/>
              </a:rPr>
              <a:t>=</a:t>
            </a:r>
            <a:endParaRPr dirty="0"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L="30480">
              <a:spcBef>
                <a:spcPts val="1430"/>
              </a:spcBef>
            </a:pPr>
            <a:r>
              <a:rPr spc="-45" dirty="0">
                <a:solidFill>
                  <a:srgbClr val="00AF50"/>
                </a:solidFill>
                <a:latin typeface="Lucida Sans Unicode"/>
                <a:cs typeface="Lucida Sans Unicode"/>
              </a:rPr>
              <a:t>A[</a:t>
            </a:r>
            <a:r>
              <a:rPr spc="-45" dirty="0">
                <a:solidFill>
                  <a:srgbClr val="00AF50"/>
                </a:solidFill>
                <a:cs typeface="Calibri"/>
              </a:rPr>
              <a:t>3, </a:t>
            </a:r>
            <a:r>
              <a:rPr spc="-15" dirty="0">
                <a:solidFill>
                  <a:srgbClr val="00AF50"/>
                </a:solidFill>
                <a:cs typeface="Calibri"/>
              </a:rPr>
              <a:t>5</a:t>
            </a:r>
            <a:r>
              <a:rPr spc="-15" dirty="0">
                <a:solidFill>
                  <a:srgbClr val="00AF50"/>
                </a:solidFill>
                <a:latin typeface="Lucida Sans Unicode"/>
                <a:cs typeface="Lucida Sans Unicode"/>
              </a:rPr>
              <a:t>]</a:t>
            </a:r>
            <a:r>
              <a:rPr spc="-180" dirty="0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spc="-600" dirty="0">
                <a:solidFill>
                  <a:srgbClr val="00AF50"/>
                </a:solidFill>
                <a:latin typeface="Lucida Sans Unicode"/>
                <a:cs typeface="Lucida Sans Unicode"/>
              </a:rPr>
              <a:t>=</a:t>
            </a:r>
            <a:endParaRPr dirty="0"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L="12700">
              <a:spcBef>
                <a:spcPts val="1140"/>
              </a:spcBef>
            </a:pPr>
            <a:r>
              <a:rPr spc="-45" dirty="0">
                <a:solidFill>
                  <a:srgbClr val="00AF50"/>
                </a:solidFill>
                <a:latin typeface="Lucida Sans Unicode"/>
                <a:cs typeface="Lucida Sans Unicode"/>
              </a:rPr>
              <a:t>A[</a:t>
            </a:r>
            <a:r>
              <a:rPr spc="-45" dirty="0">
                <a:solidFill>
                  <a:srgbClr val="00AF50"/>
                </a:solidFill>
                <a:cs typeface="Calibri"/>
              </a:rPr>
              <a:t>3, </a:t>
            </a:r>
            <a:r>
              <a:rPr spc="-15" dirty="0">
                <a:solidFill>
                  <a:srgbClr val="00AF50"/>
                </a:solidFill>
                <a:cs typeface="Calibri"/>
              </a:rPr>
              <a:t>5</a:t>
            </a:r>
            <a:r>
              <a:rPr spc="-15" dirty="0">
                <a:solidFill>
                  <a:srgbClr val="00AF50"/>
                </a:solidFill>
                <a:latin typeface="Lucida Sans Unicode"/>
                <a:cs typeface="Lucida Sans Unicode"/>
              </a:rPr>
              <a:t>]</a:t>
            </a:r>
            <a:r>
              <a:rPr spc="-180" dirty="0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spc="-600" dirty="0">
                <a:solidFill>
                  <a:srgbClr val="00AF50"/>
                </a:solidFill>
                <a:latin typeface="Lucida Sans Unicode"/>
                <a:cs typeface="Lucida Sans Unicode"/>
              </a:rPr>
              <a:t>=</a:t>
            </a:r>
            <a:endParaRPr dirty="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51" name="object 30">
            <a:extLst>
              <a:ext uri="{FF2B5EF4-FFF2-40B4-BE49-F238E27FC236}">
                <a16:creationId xmlns:a16="http://schemas.microsoft.com/office/drawing/2014/main" id="{D4BA8845-C2FB-4F1A-93B5-4FCE260C7A3C}"/>
              </a:ext>
            </a:extLst>
          </p:cNvPr>
          <p:cNvSpPr txBox="1"/>
          <p:nvPr/>
        </p:nvSpPr>
        <p:spPr>
          <a:xfrm>
            <a:off x="7953506" y="4233105"/>
            <a:ext cx="1402080" cy="169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spcBef>
                <a:spcPts val="100"/>
              </a:spcBef>
              <a:tabLst>
                <a:tab pos="539750" algn="l"/>
              </a:tabLst>
            </a:pPr>
            <a:r>
              <a:rPr spc="-55" dirty="0">
                <a:solidFill>
                  <a:srgbClr val="00AF50"/>
                </a:solidFill>
                <a:latin typeface="Lucida Sans Unicode"/>
                <a:cs typeface="Lucida Sans Unicode"/>
              </a:rPr>
              <a:t>A[</a:t>
            </a:r>
            <a:r>
              <a:rPr spc="-55" dirty="0">
                <a:solidFill>
                  <a:srgbClr val="00AF50"/>
                </a:solidFill>
                <a:cs typeface="Calibri"/>
              </a:rPr>
              <a:t>5</a:t>
            </a:r>
            <a:r>
              <a:rPr spc="-55" dirty="0">
                <a:solidFill>
                  <a:srgbClr val="00AF50"/>
                </a:solidFill>
                <a:latin typeface="Lucida Sans Unicode"/>
                <a:cs typeface="Lucida Sans Unicode"/>
              </a:rPr>
              <a:t>]	</a:t>
            </a:r>
            <a:r>
              <a:rPr sz="2700" spc="-322" baseline="1543" dirty="0">
                <a:solidFill>
                  <a:srgbClr val="00AF50"/>
                </a:solidFill>
                <a:latin typeface="Lucida Sans Unicode"/>
                <a:cs typeface="Lucida Sans Unicode"/>
              </a:rPr>
              <a:t>- </a:t>
            </a:r>
            <a:r>
              <a:rPr sz="2700" spc="-89" baseline="1543" dirty="0">
                <a:solidFill>
                  <a:srgbClr val="00AF50"/>
                </a:solidFill>
                <a:latin typeface="Lucida Sans Unicode"/>
                <a:cs typeface="Lucida Sans Unicode"/>
              </a:rPr>
              <a:t>A[</a:t>
            </a:r>
            <a:r>
              <a:rPr sz="2700" spc="-89" baseline="1543" dirty="0">
                <a:solidFill>
                  <a:srgbClr val="00AF50"/>
                </a:solidFill>
                <a:cs typeface="Calibri"/>
              </a:rPr>
              <a:t>3 </a:t>
            </a:r>
            <a:r>
              <a:rPr sz="2700" baseline="1543" dirty="0">
                <a:solidFill>
                  <a:srgbClr val="00AF50"/>
                </a:solidFill>
                <a:cs typeface="Calibri"/>
              </a:rPr>
              <a:t>-</a:t>
            </a:r>
            <a:r>
              <a:rPr sz="2700" spc="89" baseline="1543" dirty="0">
                <a:solidFill>
                  <a:srgbClr val="00AF50"/>
                </a:solidFill>
                <a:cs typeface="Calibri"/>
              </a:rPr>
              <a:t> </a:t>
            </a:r>
            <a:r>
              <a:rPr sz="2700" spc="-22" baseline="1543" dirty="0">
                <a:solidFill>
                  <a:srgbClr val="00AF50"/>
                </a:solidFill>
                <a:cs typeface="Calibri"/>
              </a:rPr>
              <a:t>1</a:t>
            </a:r>
            <a:r>
              <a:rPr sz="2700" spc="-22" baseline="1543" dirty="0">
                <a:solidFill>
                  <a:srgbClr val="00AF50"/>
                </a:solidFill>
                <a:latin typeface="Lucida Sans Unicode"/>
                <a:cs typeface="Lucida Sans Unicode"/>
              </a:rPr>
              <a:t>]</a:t>
            </a:r>
            <a:endParaRPr sz="2700" baseline="1543" dirty="0"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L="12700" algn="l" rtl="0">
              <a:spcBef>
                <a:spcPts val="1905"/>
              </a:spcBef>
              <a:tabLst>
                <a:tab pos="539750" algn="l"/>
              </a:tabLst>
            </a:pPr>
            <a:r>
              <a:rPr spc="-55" dirty="0">
                <a:solidFill>
                  <a:srgbClr val="00AF50"/>
                </a:solidFill>
                <a:latin typeface="Lucida Sans Unicode"/>
                <a:cs typeface="Lucida Sans Unicode"/>
              </a:rPr>
              <a:t>A[</a:t>
            </a:r>
            <a:r>
              <a:rPr spc="-55" dirty="0">
                <a:solidFill>
                  <a:srgbClr val="00AF50"/>
                </a:solidFill>
                <a:cs typeface="Calibri"/>
              </a:rPr>
              <a:t>5</a:t>
            </a:r>
            <a:r>
              <a:rPr spc="-55" dirty="0">
                <a:solidFill>
                  <a:srgbClr val="00AF50"/>
                </a:solidFill>
                <a:latin typeface="Lucida Sans Unicode"/>
                <a:cs typeface="Lucida Sans Unicode"/>
              </a:rPr>
              <a:t>]	</a:t>
            </a:r>
            <a:r>
              <a:rPr sz="2700" spc="-322" baseline="1543" dirty="0">
                <a:solidFill>
                  <a:srgbClr val="00AF50"/>
                </a:solidFill>
                <a:latin typeface="Lucida Sans Unicode"/>
                <a:cs typeface="Lucida Sans Unicode"/>
              </a:rPr>
              <a:t>-</a:t>
            </a:r>
            <a:r>
              <a:rPr sz="2700" spc="-217" baseline="1543" dirty="0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sz="2700" spc="-82" baseline="1543" dirty="0">
                <a:solidFill>
                  <a:srgbClr val="00AF50"/>
                </a:solidFill>
                <a:latin typeface="Lucida Sans Unicode"/>
                <a:cs typeface="Lucida Sans Unicode"/>
              </a:rPr>
              <a:t>A[</a:t>
            </a:r>
            <a:r>
              <a:rPr sz="2700" spc="-82" baseline="1543" dirty="0">
                <a:solidFill>
                  <a:srgbClr val="00AF50"/>
                </a:solidFill>
                <a:cs typeface="Calibri"/>
              </a:rPr>
              <a:t>2</a:t>
            </a:r>
            <a:r>
              <a:rPr sz="2700" spc="-82" baseline="1543" dirty="0">
                <a:solidFill>
                  <a:srgbClr val="00AF50"/>
                </a:solidFill>
                <a:latin typeface="Lucida Sans Unicode"/>
                <a:cs typeface="Lucida Sans Unicode"/>
              </a:rPr>
              <a:t>]</a:t>
            </a:r>
            <a:endParaRPr sz="2700" baseline="1543" dirty="0"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L="90170" algn="l" rtl="0">
              <a:spcBef>
                <a:spcPts val="1440"/>
              </a:spcBef>
              <a:tabLst>
                <a:tab pos="512445" algn="l"/>
              </a:tabLst>
            </a:pPr>
            <a:r>
              <a:rPr b="1" spc="-5" dirty="0">
                <a:solidFill>
                  <a:srgbClr val="00AF50"/>
                </a:solidFill>
                <a:cs typeface="Calibri"/>
              </a:rPr>
              <a:t>10	</a:t>
            </a:r>
            <a:r>
              <a:rPr sz="2700" spc="-322" baseline="1543" dirty="0">
                <a:solidFill>
                  <a:srgbClr val="00AF50"/>
                </a:solidFill>
                <a:latin typeface="Lucida Sans Unicode"/>
                <a:cs typeface="Lucida Sans Unicode"/>
              </a:rPr>
              <a:t>-</a:t>
            </a:r>
            <a:r>
              <a:rPr sz="2700" spc="-209" baseline="1543" dirty="0">
                <a:solidFill>
                  <a:srgbClr val="00AF50"/>
                </a:solidFill>
                <a:latin typeface="Lucida Sans Unicode"/>
                <a:cs typeface="Lucida Sans Unicode"/>
              </a:rPr>
              <a:t> </a:t>
            </a:r>
            <a:r>
              <a:rPr sz="2700" b="1" baseline="1543" dirty="0">
                <a:solidFill>
                  <a:srgbClr val="00AF50"/>
                </a:solidFill>
                <a:cs typeface="Calibri"/>
              </a:rPr>
              <a:t>7</a:t>
            </a:r>
            <a:endParaRPr sz="2700" baseline="1543" dirty="0">
              <a:solidFill>
                <a:prstClr val="black"/>
              </a:solidFill>
              <a:cs typeface="Calibri"/>
            </a:endParaRPr>
          </a:p>
          <a:p>
            <a:pPr marL="72390" algn="l" rtl="0">
              <a:spcBef>
                <a:spcPts val="1145"/>
              </a:spcBef>
            </a:pPr>
            <a:r>
              <a:rPr b="1" dirty="0">
                <a:solidFill>
                  <a:srgbClr val="00AF50"/>
                </a:solidFill>
                <a:cs typeface="Calibri"/>
              </a:rPr>
              <a:t>3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52" name="object 41">
            <a:extLst>
              <a:ext uri="{FF2B5EF4-FFF2-40B4-BE49-F238E27FC236}">
                <a16:creationId xmlns:a16="http://schemas.microsoft.com/office/drawing/2014/main" id="{082103F7-ADC2-45FC-8596-CFEBAA724518}"/>
              </a:ext>
            </a:extLst>
          </p:cNvPr>
          <p:cNvSpPr/>
          <p:nvPr/>
        </p:nvSpPr>
        <p:spPr>
          <a:xfrm>
            <a:off x="9581879" y="4336534"/>
            <a:ext cx="548640" cy="1583690"/>
          </a:xfrm>
          <a:custGeom>
            <a:avLst/>
            <a:gdLst/>
            <a:ahLst/>
            <a:cxnLst/>
            <a:rect l="l" t="t" r="r" b="b"/>
            <a:pathLst>
              <a:path w="548640" h="1583690">
                <a:moveTo>
                  <a:pt x="0" y="0"/>
                </a:moveTo>
                <a:lnTo>
                  <a:pt x="49311" y="3610"/>
                </a:lnTo>
                <a:lnTo>
                  <a:pt x="95722" y="14020"/>
                </a:lnTo>
                <a:lnTo>
                  <a:pt x="138458" y="30597"/>
                </a:lnTo>
                <a:lnTo>
                  <a:pt x="176744" y="52709"/>
                </a:lnTo>
                <a:lnTo>
                  <a:pt x="209806" y="79723"/>
                </a:lnTo>
                <a:lnTo>
                  <a:pt x="236869" y="111007"/>
                </a:lnTo>
                <a:lnTo>
                  <a:pt x="257158" y="145928"/>
                </a:lnTo>
                <a:lnTo>
                  <a:pt x="269900" y="183855"/>
                </a:lnTo>
                <a:lnTo>
                  <a:pt x="274320" y="224155"/>
                </a:lnTo>
                <a:lnTo>
                  <a:pt x="274320" y="567563"/>
                </a:lnTo>
                <a:lnTo>
                  <a:pt x="278739" y="607849"/>
                </a:lnTo>
                <a:lnTo>
                  <a:pt x="291481" y="645768"/>
                </a:lnTo>
                <a:lnTo>
                  <a:pt x="311770" y="680688"/>
                </a:lnTo>
                <a:lnTo>
                  <a:pt x="338833" y="711973"/>
                </a:lnTo>
                <a:lnTo>
                  <a:pt x="371895" y="738991"/>
                </a:lnTo>
                <a:lnTo>
                  <a:pt x="410181" y="761109"/>
                </a:lnTo>
                <a:lnTo>
                  <a:pt x="452917" y="777691"/>
                </a:lnTo>
                <a:lnTo>
                  <a:pt x="499328" y="788105"/>
                </a:lnTo>
                <a:lnTo>
                  <a:pt x="548639" y="791718"/>
                </a:lnTo>
                <a:lnTo>
                  <a:pt x="499328" y="795330"/>
                </a:lnTo>
                <a:lnTo>
                  <a:pt x="452917" y="805745"/>
                </a:lnTo>
                <a:lnTo>
                  <a:pt x="410181" y="822329"/>
                </a:lnTo>
                <a:lnTo>
                  <a:pt x="371895" y="844449"/>
                </a:lnTo>
                <a:lnTo>
                  <a:pt x="338833" y="871473"/>
                </a:lnTo>
                <a:lnTo>
                  <a:pt x="311770" y="902766"/>
                </a:lnTo>
                <a:lnTo>
                  <a:pt x="291481" y="937697"/>
                </a:lnTo>
                <a:lnTo>
                  <a:pt x="278739" y="975631"/>
                </a:lnTo>
                <a:lnTo>
                  <a:pt x="274320" y="1015936"/>
                </a:lnTo>
                <a:lnTo>
                  <a:pt x="274320" y="1359217"/>
                </a:lnTo>
                <a:lnTo>
                  <a:pt x="269900" y="1399522"/>
                </a:lnTo>
                <a:lnTo>
                  <a:pt x="257158" y="1437456"/>
                </a:lnTo>
                <a:lnTo>
                  <a:pt x="236869" y="1472387"/>
                </a:lnTo>
                <a:lnTo>
                  <a:pt x="209806" y="1503680"/>
                </a:lnTo>
                <a:lnTo>
                  <a:pt x="176744" y="1530704"/>
                </a:lnTo>
                <a:lnTo>
                  <a:pt x="138458" y="1552824"/>
                </a:lnTo>
                <a:lnTo>
                  <a:pt x="95722" y="1569408"/>
                </a:lnTo>
                <a:lnTo>
                  <a:pt x="49311" y="1579823"/>
                </a:lnTo>
                <a:lnTo>
                  <a:pt x="0" y="1583436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3" name="object 42">
            <a:extLst>
              <a:ext uri="{FF2B5EF4-FFF2-40B4-BE49-F238E27FC236}">
                <a16:creationId xmlns:a16="http://schemas.microsoft.com/office/drawing/2014/main" id="{8052F490-7EC8-45E6-9AD6-ECD343D146E6}"/>
              </a:ext>
            </a:extLst>
          </p:cNvPr>
          <p:cNvSpPr txBox="1"/>
          <p:nvPr/>
        </p:nvSpPr>
        <p:spPr>
          <a:xfrm>
            <a:off x="10359119" y="4796121"/>
            <a:ext cx="430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6F2F9F"/>
                </a:solidFill>
                <a:cs typeface="Calibri"/>
              </a:rPr>
              <a:t>O</a:t>
            </a:r>
            <a:r>
              <a:rPr spc="-10" dirty="0">
                <a:solidFill>
                  <a:srgbClr val="6F2F9F"/>
                </a:solidFill>
                <a:cs typeface="Calibri"/>
              </a:rPr>
              <a:t>(</a:t>
            </a:r>
            <a:r>
              <a:rPr dirty="0">
                <a:solidFill>
                  <a:srgbClr val="6F2F9F"/>
                </a:solidFill>
                <a:cs typeface="Calibri"/>
              </a:rPr>
              <a:t>1)</a:t>
            </a:r>
            <a:endParaRPr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245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 rtl="0"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accent1"/>
                </a:solidFill>
                <a:latin typeface="+mn-lt"/>
              </a:rPr>
              <a:t>WR ,TLE in Problem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2C11B9E-32F3-450F-BB6F-C719341C4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95374" cy="4351338"/>
          </a:xfrm>
        </p:spPr>
        <p:txBody>
          <a:bodyPr>
            <a:norm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Improve solution make better solution (optimize).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64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Create Tricky test case to find bug (Check overflow).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64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Read Problem Statement again and ensure that you understand will.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64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Leave Problem.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ü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9967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2" y="1430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Analysis of Algorithm 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1F79D178-8E36-485D-B2AC-FC1E43B0F6C8}"/>
              </a:ext>
            </a:extLst>
          </p:cNvPr>
          <p:cNvSpPr txBox="1"/>
          <p:nvPr/>
        </p:nvSpPr>
        <p:spPr>
          <a:xfrm>
            <a:off x="253721" y="1468649"/>
            <a:ext cx="6154614" cy="3157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20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lang="en-GB" sz="2000" b="0" i="0" u="none" strike="noStrike" kern="1200" cap="none" spc="-21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To </a:t>
            </a:r>
            <a:r>
              <a:rPr kumimoji="0" lang="en-GB" sz="2000" b="0" i="0" u="none" strike="noStrike" kern="1200" cap="none" spc="-12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calculate prefix </a:t>
            </a:r>
            <a:r>
              <a:rPr kumimoji="0" lang="en-GB" sz="2000" b="0" i="0" u="none" strike="noStrike" kern="1200" cap="none" spc="-21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sum </a:t>
            </a:r>
            <a:r>
              <a:rPr kumimoji="0" lang="en-GB" sz="2000" b="0" i="0" u="none" strike="noStrike" kern="1200" cap="none" spc="-9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array </a:t>
            </a:r>
            <a:r>
              <a:rPr kumimoji="0" lang="en-GB" sz="2000" b="0" i="0" u="none" strike="noStrike" kern="1200" cap="none" spc="-17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of </a:t>
            </a:r>
            <a:r>
              <a:rPr kumimoji="0" lang="en-GB" sz="2000" b="0" i="0" u="none" strike="noStrike" kern="1200" cap="none" spc="-12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n </a:t>
            </a:r>
            <a:r>
              <a:rPr kumimoji="0" lang="en-GB" sz="2000" b="0" i="0" u="none" strike="noStrike" kern="1200" cap="none" spc="-18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size</a:t>
            </a:r>
            <a:r>
              <a:rPr kumimoji="0" lang="en-GB" sz="2000" b="0" i="0" u="none" strike="noStrike" kern="1200" cap="none" spc="3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2000" b="0" i="0" u="none" strike="noStrike" kern="1200" cap="none" spc="-9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array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284480" marR="0" lvl="0" indent="0" algn="l" defTabSz="914400" rtl="0" eaLnBrk="1" fontAlgn="auto" latinLnBrk="0" hangingPunct="1">
              <a:lnSpc>
                <a:spcPct val="100000"/>
              </a:lnSpc>
              <a:spcBef>
                <a:spcPts val="2014"/>
              </a:spcBef>
              <a:spcAft>
                <a:spcPts val="0"/>
              </a:spcAft>
              <a:buClrTx/>
              <a:buSzTx/>
              <a:buFontTx/>
              <a:buNone/>
              <a:tabLst>
                <a:tab pos="2582545" algn="l"/>
              </a:tabLst>
              <a:defRPr/>
            </a:pPr>
            <a:r>
              <a:rPr kumimoji="0" lang="en-GB" sz="2000" b="0" i="0" u="none" strike="noStrike" kern="1200" cap="none" spc="-175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Time</a:t>
            </a:r>
            <a:r>
              <a:rPr kumimoji="0" lang="en-GB" sz="2000" b="0" i="0" u="none" strike="noStrike" kern="1200" cap="none" spc="-114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2000" b="0" i="0" u="none" strike="noStrike" kern="1200" cap="none" spc="-15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complexity</a:t>
            </a:r>
            <a:r>
              <a:rPr kumimoji="0" lang="en-GB" sz="2000" b="0" i="0" u="none" strike="noStrike" kern="1200" cap="none" spc="-11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2000" b="0" i="0" u="none" strike="noStrike" kern="1200" cap="none" spc="-215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-	</a:t>
            </a:r>
            <a:r>
              <a:rPr kumimoji="0" lang="en-GB" sz="2000" b="0" i="0" u="none" strike="noStrike" kern="1200" cap="none" spc="-60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O(n)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lang="en-GB" sz="2000" b="0" i="0" u="none" strike="noStrike" kern="1200" cap="none" spc="-1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Time </a:t>
            </a:r>
            <a:r>
              <a:rPr kumimoji="0" lang="en-GB" sz="200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taken </a:t>
            </a:r>
            <a:r>
              <a:rPr kumimoji="0" lang="en-GB" sz="2000" b="0" i="0" u="none" strike="noStrike" kern="1200" cap="none" spc="-1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to </a:t>
            </a:r>
            <a:r>
              <a:rPr kumimoji="0" lang="en-GB" sz="2000" b="0" i="0" u="none" strike="noStrike" kern="1200" cap="none" spc="-1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perform </a:t>
            </a:r>
            <a:r>
              <a:rPr kumimoji="0" lang="en-GB" sz="200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range </a:t>
            </a:r>
            <a:r>
              <a:rPr kumimoji="0" lang="en-GB" sz="2000" b="0" i="0" u="none" strike="noStrike" kern="1200" cap="none" spc="-2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sum </a:t>
            </a:r>
            <a:r>
              <a:rPr kumimoji="0" lang="en-GB" sz="2000" b="0" i="0" u="none" strike="noStrike" kern="1200" cap="none" spc="-1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query </a:t>
            </a:r>
            <a:r>
              <a:rPr kumimoji="0" lang="en-GB" sz="200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is</a:t>
            </a:r>
            <a:r>
              <a:rPr kumimoji="0" lang="en-GB" sz="2000" b="0" i="0" u="none" strike="noStrike" kern="1200" cap="none" spc="1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2000" b="0" i="0" u="none" strike="noStrike" kern="1200" cap="none" spc="-2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-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29400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92705" algn="l"/>
              </a:tabLst>
              <a:defRPr/>
            </a:pPr>
            <a:r>
              <a:rPr kumimoji="0" lang="en-GB" sz="2000" b="0" i="0" u="none" strike="noStrike" kern="1200" cap="none" spc="-175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Time</a:t>
            </a:r>
            <a:r>
              <a:rPr kumimoji="0" lang="en-GB" sz="2000" b="0" i="0" u="none" strike="noStrike" kern="1200" cap="none" spc="-114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2000" b="0" i="0" u="none" strike="noStrike" kern="1200" cap="none" spc="-15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complexity</a:t>
            </a:r>
            <a:r>
              <a:rPr kumimoji="0" lang="en-GB" sz="2000" b="0" i="0" u="none" strike="noStrike" kern="1200" cap="none" spc="-11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2000" b="0" i="0" u="none" strike="noStrike" kern="1200" cap="none" spc="-215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-	</a:t>
            </a:r>
            <a:r>
              <a:rPr kumimoji="0" lang="en-GB" sz="2000" b="0" i="0" u="none" strike="noStrike" kern="1200" cap="none" spc="-6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O(1)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lang="en-GB" sz="2000" b="0" i="0" u="none" strike="noStrike" kern="1200" cap="none" spc="-15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Total </a:t>
            </a:r>
            <a:r>
              <a:rPr kumimoji="0" lang="en-GB" sz="2000" b="0" i="0" u="none" strike="noStrike" kern="1200" cap="none" spc="-16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time taken </a:t>
            </a:r>
            <a:r>
              <a:rPr kumimoji="0" lang="en-GB" sz="2000" b="0" i="0" u="none" strike="noStrike" kern="1200" cap="none" spc="-19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to </a:t>
            </a:r>
            <a:r>
              <a:rPr kumimoji="0" lang="en-GB" sz="2000" b="0" i="0" u="none" strike="noStrike" kern="1200" cap="none" spc="-14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pre </a:t>
            </a:r>
            <a:r>
              <a:rPr kumimoji="0" lang="en-GB" sz="2000" b="0" i="0" u="none" strike="noStrike" kern="1200" cap="none" spc="-19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process </a:t>
            </a:r>
            <a:r>
              <a:rPr kumimoji="0" lang="en-GB" sz="2000" b="0" i="0" u="none" strike="noStrike" kern="1200" cap="none" spc="-16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the </a:t>
            </a:r>
            <a:r>
              <a:rPr kumimoji="0" lang="en-GB" sz="2000" b="0" i="0" u="none" strike="noStrike" kern="1200" cap="none" spc="-12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n</a:t>
            </a:r>
            <a:r>
              <a:rPr kumimoji="0" lang="en-GB" sz="2000" b="0" i="0" u="none" strike="noStrike" kern="1200" cap="none" spc="4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GB" sz="2000" b="0" i="0" u="none" strike="noStrike" kern="1200" cap="none" spc="-18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size </a:t>
            </a:r>
            <a:r>
              <a:rPr kumimoji="0" lang="en-GB" sz="2000" b="0" i="0" u="none" strike="noStrike" kern="1200" cap="none" spc="-9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array </a:t>
            </a:r>
            <a:r>
              <a:rPr kumimoji="0" lang="en-GB" sz="2000" b="0" i="0" u="none" strike="noStrike" kern="1200" cap="none" spc="-16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and </a:t>
            </a:r>
            <a:r>
              <a:rPr kumimoji="0" lang="en-GB" sz="2000" b="0" i="0" u="none" strike="noStrike" kern="1200" cap="none" spc="-19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to </a:t>
            </a:r>
            <a:r>
              <a:rPr kumimoji="0" lang="en-GB" sz="2000" b="0" i="0" u="none" strike="noStrike" kern="1200" cap="none" spc="-14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perform </a:t>
            </a:r>
            <a:r>
              <a:rPr kumimoji="0" lang="en-GB" sz="2000" b="0" i="0" u="none" strike="noStrike" kern="1200" cap="none" spc="-15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range </a:t>
            </a:r>
            <a:r>
              <a:rPr kumimoji="0" lang="en-GB" sz="2000" b="0" i="0" u="none" strike="noStrike" kern="1200" cap="none" spc="-13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query </a:t>
            </a:r>
            <a:r>
              <a:rPr kumimoji="0" lang="en-GB" sz="2000" b="0" i="0" u="none" strike="noStrike" kern="1200" cap="none" spc="-1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is </a:t>
            </a:r>
            <a:r>
              <a:rPr kumimoji="0" lang="en-GB" sz="2000" b="0" i="0" u="none" strike="noStrike" kern="1200" cap="none" spc="-21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-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43" name="object 3">
            <a:extLst>
              <a:ext uri="{FF2B5EF4-FFF2-40B4-BE49-F238E27FC236}">
                <a16:creationId xmlns:a16="http://schemas.microsoft.com/office/drawing/2014/main" id="{9F1F1B99-323C-4380-A043-504C0A7ED15A}"/>
              </a:ext>
            </a:extLst>
          </p:cNvPr>
          <p:cNvSpPr txBox="1"/>
          <p:nvPr/>
        </p:nvSpPr>
        <p:spPr>
          <a:xfrm>
            <a:off x="443770" y="5089631"/>
            <a:ext cx="17456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75" dirty="0">
                <a:solidFill>
                  <a:srgbClr val="FF6600"/>
                </a:solidFill>
                <a:latin typeface="Lucida Sans Unicode"/>
                <a:cs typeface="Lucida Sans Unicode"/>
              </a:rPr>
              <a:t>Time </a:t>
            </a:r>
            <a:r>
              <a:rPr spc="-150" dirty="0">
                <a:solidFill>
                  <a:srgbClr val="FF6600"/>
                </a:solidFill>
                <a:latin typeface="Lucida Sans Unicode"/>
                <a:cs typeface="Lucida Sans Unicode"/>
              </a:rPr>
              <a:t>complexity</a:t>
            </a:r>
            <a:r>
              <a:rPr spc="-110" dirty="0">
                <a:solidFill>
                  <a:srgbClr val="FF6600"/>
                </a:solidFill>
                <a:latin typeface="Lucida Sans Unicode"/>
                <a:cs typeface="Lucida Sans Unicode"/>
              </a:rPr>
              <a:t> </a:t>
            </a:r>
            <a:r>
              <a:rPr spc="-215" dirty="0">
                <a:solidFill>
                  <a:srgbClr val="FF6600"/>
                </a:solidFill>
                <a:latin typeface="Lucida Sans Unicode"/>
                <a:cs typeface="Lucida Sans Unicode"/>
              </a:rPr>
              <a:t>-</a:t>
            </a:r>
            <a:endParaRPr dirty="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44" name="object 4">
            <a:extLst>
              <a:ext uri="{FF2B5EF4-FFF2-40B4-BE49-F238E27FC236}">
                <a16:creationId xmlns:a16="http://schemas.microsoft.com/office/drawing/2014/main" id="{48C1C5AD-CC4D-400F-8E5C-5516C42BE28D}"/>
              </a:ext>
            </a:extLst>
          </p:cNvPr>
          <p:cNvSpPr txBox="1"/>
          <p:nvPr/>
        </p:nvSpPr>
        <p:spPr>
          <a:xfrm>
            <a:off x="2597208" y="5110713"/>
            <a:ext cx="1551305" cy="858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algn="l" rtl="0">
              <a:spcBef>
                <a:spcPts val="100"/>
              </a:spcBef>
              <a:tabLst>
                <a:tab pos="937894" algn="l"/>
              </a:tabLst>
            </a:pPr>
            <a:r>
              <a:rPr spc="-60" dirty="0">
                <a:solidFill>
                  <a:srgbClr val="6F2F9F"/>
                </a:solidFill>
                <a:latin typeface="Lucida Sans Unicode"/>
                <a:cs typeface="Lucida Sans Unicode"/>
              </a:rPr>
              <a:t>O(n)	</a:t>
            </a:r>
            <a:r>
              <a:rPr spc="-600" dirty="0">
                <a:solidFill>
                  <a:srgbClr val="6F2F9F"/>
                </a:solidFill>
                <a:latin typeface="Lucida Sans Unicode"/>
                <a:cs typeface="Lucida Sans Unicode"/>
              </a:rPr>
              <a:t>+</a:t>
            </a:r>
            <a:r>
              <a:rPr spc="-204" dirty="0">
                <a:solidFill>
                  <a:srgbClr val="6F2F9F"/>
                </a:solidFill>
                <a:latin typeface="Lucida Sans Unicode"/>
                <a:cs typeface="Lucida Sans Unicode"/>
              </a:rPr>
              <a:t> </a:t>
            </a:r>
            <a:r>
              <a:rPr spc="-65" dirty="0">
                <a:solidFill>
                  <a:srgbClr val="6F2F9F"/>
                </a:solidFill>
                <a:latin typeface="Lucida Sans Unicode"/>
                <a:cs typeface="Lucida Sans Unicode"/>
              </a:rPr>
              <a:t>O(1)</a:t>
            </a:r>
            <a:endParaRPr dirty="0"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L="12700" algn="l" rtl="0">
              <a:spcBef>
                <a:spcPts val="2235"/>
              </a:spcBef>
            </a:pPr>
            <a:r>
              <a:rPr spc="60" dirty="0">
                <a:solidFill>
                  <a:srgbClr val="6F2F9F"/>
                </a:solidFill>
                <a:latin typeface="Lucida Sans Unicode"/>
                <a:cs typeface="Lucida Sans Unicode"/>
              </a:rPr>
              <a:t>~</a:t>
            </a:r>
            <a:r>
              <a:rPr spc="-150" dirty="0">
                <a:solidFill>
                  <a:srgbClr val="6F2F9F"/>
                </a:solidFill>
                <a:latin typeface="Lucida Sans Unicode"/>
                <a:cs typeface="Lucida Sans Unicode"/>
              </a:rPr>
              <a:t> </a:t>
            </a:r>
            <a:r>
              <a:rPr spc="-60" dirty="0">
                <a:solidFill>
                  <a:srgbClr val="6F2F9F"/>
                </a:solidFill>
                <a:latin typeface="Lucida Sans Unicode"/>
                <a:cs typeface="Lucida Sans Unicode"/>
              </a:rPr>
              <a:t>O(n)</a:t>
            </a:r>
            <a:endParaRPr dirty="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3547930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2" y="1430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Sharshabeel</a:t>
            </a: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 Problems 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2179BAEE-4A27-40DF-9A00-2FC155E01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740" y="911753"/>
            <a:ext cx="5653601" cy="57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83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2" y="1430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Sharshabeel</a:t>
            </a: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 Problems</a:t>
            </a:r>
            <a:r>
              <a:rPr lang="ar-EG" b="1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(1) 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24B1E275-E3B1-43C0-A41A-F845939BEF7B}"/>
              </a:ext>
            </a:extLst>
          </p:cNvPr>
          <p:cNvSpPr txBox="1"/>
          <p:nvPr/>
        </p:nvSpPr>
        <p:spPr>
          <a:xfrm>
            <a:off x="743578" y="1627833"/>
            <a:ext cx="10832123" cy="2098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Given an string and Q queries</a:t>
            </a:r>
            <a:endParaRPr lang="en-GB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algn="l" rtl="0">
              <a:spcBef>
                <a:spcPts val="640"/>
              </a:spcBef>
              <a:spcAft>
                <a:spcPts val="1600"/>
              </a:spcAft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every Query L , R print occurrences of ‘a’ in this range.  </a:t>
            </a:r>
            <a:endParaRPr lang="en-GB" sz="2800" b="0" dirty="0">
              <a:effectLst/>
            </a:endParaRPr>
          </a:p>
          <a:p>
            <a:pPr algn="r" rtl="0"/>
            <a:br>
              <a:rPr lang="en-GB" sz="2800" dirty="0"/>
            </a:b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070003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2" y="1430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Sharshabeel</a:t>
            </a: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 Problems (2) 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24B1E275-E3B1-43C0-A41A-F845939BEF7B}"/>
              </a:ext>
            </a:extLst>
          </p:cNvPr>
          <p:cNvSpPr txBox="1"/>
          <p:nvPr/>
        </p:nvSpPr>
        <p:spPr>
          <a:xfrm>
            <a:off x="743578" y="1627833"/>
            <a:ext cx="108321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GB" sz="2800" dirty="0"/>
              <a:t>you have an array a of size n, and you need to answer q queries. each query need you to add the </a:t>
            </a:r>
            <a:r>
              <a:rPr lang="en-GB" sz="2800" dirty="0" err="1"/>
              <a:t>val</a:t>
            </a:r>
            <a:r>
              <a:rPr lang="en-GB" sz="2800" dirty="0"/>
              <a:t> to all numbers from index L to index R.</a:t>
            </a:r>
            <a:br>
              <a:rPr lang="en-GB" sz="2800" dirty="0"/>
            </a:br>
            <a:endParaRPr lang="en-GB" sz="2800" dirty="0"/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GB" sz="2800" dirty="0"/>
              <a:t>(1≤n,q≤1e5) …  ai(0≤a[</a:t>
            </a:r>
            <a:r>
              <a:rPr lang="en-GB" sz="2800" dirty="0" err="1"/>
              <a:t>i</a:t>
            </a:r>
            <a:r>
              <a:rPr lang="en-GB" sz="2800" dirty="0"/>
              <a:t>]≤1e9).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9C0527E3-B916-4B36-AA3B-136A957B8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64" y="3925242"/>
            <a:ext cx="116395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16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2" y="143086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2D </a:t>
            </a:r>
            <a:r>
              <a:rPr lang="en-GB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PrefixSum</a:t>
            </a: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 update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24B1E275-E3B1-43C0-A41A-F845939BEF7B}"/>
              </a:ext>
            </a:extLst>
          </p:cNvPr>
          <p:cNvSpPr txBox="1"/>
          <p:nvPr/>
        </p:nvSpPr>
        <p:spPr>
          <a:xfrm>
            <a:off x="743578" y="1627833"/>
            <a:ext cx="108321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  <a:endParaRPr lang="en-GB" sz="2800" b="0" dirty="0">
              <a:effectLst/>
            </a:endParaRPr>
          </a:p>
          <a:p>
            <a:pPr algn="r" rtl="0"/>
            <a:br>
              <a:rPr lang="en-GB" sz="2800" dirty="0"/>
            </a:br>
            <a:endParaRPr lang="en-GB" sz="2800" dirty="0"/>
          </a:p>
        </p:txBody>
      </p:sp>
      <p:graphicFrame>
        <p:nvGraphicFramePr>
          <p:cNvPr id="5" name="Google Shape;263;p35">
            <a:extLst>
              <a:ext uri="{FF2B5EF4-FFF2-40B4-BE49-F238E27FC236}">
                <a16:creationId xmlns:a16="http://schemas.microsoft.com/office/drawing/2014/main" id="{E96AE340-5991-4258-A093-823205353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8523847"/>
              </p:ext>
            </p:extLst>
          </p:nvPr>
        </p:nvGraphicFramePr>
        <p:xfrm>
          <a:off x="880756" y="2103458"/>
          <a:ext cx="1939550" cy="2285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6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oogle Shape;264;p35">
            <a:extLst>
              <a:ext uri="{FF2B5EF4-FFF2-40B4-BE49-F238E27FC236}">
                <a16:creationId xmlns:a16="http://schemas.microsoft.com/office/drawing/2014/main" id="{F218F051-D846-4006-9738-67E9118046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9512364"/>
              </p:ext>
            </p:extLst>
          </p:nvPr>
        </p:nvGraphicFramePr>
        <p:xfrm>
          <a:off x="3739500" y="2157927"/>
          <a:ext cx="2661102" cy="25421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842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42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8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42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8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42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42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Google Shape;265;p35">
            <a:extLst>
              <a:ext uri="{FF2B5EF4-FFF2-40B4-BE49-F238E27FC236}">
                <a16:creationId xmlns:a16="http://schemas.microsoft.com/office/drawing/2014/main" id="{1738798A-8341-4F8B-ADFC-2A63377787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92031"/>
              </p:ext>
            </p:extLst>
          </p:nvPr>
        </p:nvGraphicFramePr>
        <p:xfrm>
          <a:off x="8124414" y="2216433"/>
          <a:ext cx="2745351" cy="25421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41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842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42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42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42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42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74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Google Shape;267;p35">
            <a:extLst>
              <a:ext uri="{FF2B5EF4-FFF2-40B4-BE49-F238E27FC236}">
                <a16:creationId xmlns:a16="http://schemas.microsoft.com/office/drawing/2014/main" id="{4C925F59-77CC-4C1E-A14E-B8844B20BA9B}"/>
              </a:ext>
            </a:extLst>
          </p:cNvPr>
          <p:cNvSpPr txBox="1"/>
          <p:nvPr/>
        </p:nvSpPr>
        <p:spPr>
          <a:xfrm>
            <a:off x="4057776" y="1751258"/>
            <a:ext cx="19395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Accumulate each row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269;p35">
            <a:extLst>
              <a:ext uri="{FF2B5EF4-FFF2-40B4-BE49-F238E27FC236}">
                <a16:creationId xmlns:a16="http://schemas.microsoft.com/office/drawing/2014/main" id="{BB86FAF2-EE6C-4E76-95DD-B6CDE566A28B}"/>
              </a:ext>
            </a:extLst>
          </p:cNvPr>
          <p:cNvSpPr txBox="1"/>
          <p:nvPr/>
        </p:nvSpPr>
        <p:spPr>
          <a:xfrm>
            <a:off x="8289890" y="1666441"/>
            <a:ext cx="24144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Accumulate each column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266;p35">
            <a:extLst>
              <a:ext uri="{FF2B5EF4-FFF2-40B4-BE49-F238E27FC236}">
                <a16:creationId xmlns:a16="http://schemas.microsoft.com/office/drawing/2014/main" id="{60AAFF87-5148-4B70-857A-2C66175C9234}"/>
              </a:ext>
            </a:extLst>
          </p:cNvPr>
          <p:cNvSpPr/>
          <p:nvPr/>
        </p:nvSpPr>
        <p:spPr>
          <a:xfrm>
            <a:off x="5576460" y="1008829"/>
            <a:ext cx="3510600" cy="599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D4D4D6"/>
          </a:solidFill>
          <a:ln w="9525" cap="flat" cmpd="sng">
            <a:solidFill>
              <a:srgbClr val="5A63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266;p35">
            <a:extLst>
              <a:ext uri="{FF2B5EF4-FFF2-40B4-BE49-F238E27FC236}">
                <a16:creationId xmlns:a16="http://schemas.microsoft.com/office/drawing/2014/main" id="{4AACB97B-B598-43E1-91ED-AA8E51095015}"/>
              </a:ext>
            </a:extLst>
          </p:cNvPr>
          <p:cNvSpPr/>
          <p:nvPr/>
        </p:nvSpPr>
        <p:spPr>
          <a:xfrm>
            <a:off x="1287489" y="1052662"/>
            <a:ext cx="3510600" cy="599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D4D4D6"/>
          </a:solidFill>
          <a:ln w="9525" cap="flat" cmpd="sng">
            <a:solidFill>
              <a:srgbClr val="5A63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76522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39" y="-103063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2D </a:t>
            </a:r>
            <a:r>
              <a:rPr lang="en-GB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PrefixSum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24B1E275-E3B1-43C0-A41A-F845939BEF7B}"/>
              </a:ext>
            </a:extLst>
          </p:cNvPr>
          <p:cNvSpPr txBox="1"/>
          <p:nvPr/>
        </p:nvSpPr>
        <p:spPr>
          <a:xfrm>
            <a:off x="-2110154" y="4925355"/>
            <a:ext cx="108321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  <a:endParaRPr lang="en-GB" sz="2800" b="0" dirty="0">
              <a:effectLst/>
            </a:endParaRPr>
          </a:p>
          <a:p>
            <a:pPr algn="r" rtl="0"/>
            <a:br>
              <a:rPr lang="en-GB" sz="2800" dirty="0"/>
            </a:br>
            <a:endParaRPr lang="en-GB" sz="2800" dirty="0"/>
          </a:p>
        </p:txBody>
      </p:sp>
      <p:pic>
        <p:nvPicPr>
          <p:cNvPr id="11" name="صورة 10">
            <a:extLst>
              <a:ext uri="{FF2B5EF4-FFF2-40B4-BE49-F238E27FC236}">
                <a16:creationId xmlns:a16="http://schemas.microsoft.com/office/drawing/2014/main" id="{4CE098E0-FA39-4116-84D6-A1414F6A2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90" y="1127269"/>
            <a:ext cx="6430945" cy="5435807"/>
          </a:xfrm>
          <a:prstGeom prst="rect">
            <a:avLst/>
          </a:prstGeom>
        </p:spPr>
      </p:pic>
      <p:sp>
        <p:nvSpPr>
          <p:cNvPr id="27" name="Google Shape;299;p37">
            <a:extLst>
              <a:ext uri="{FF2B5EF4-FFF2-40B4-BE49-F238E27FC236}">
                <a16:creationId xmlns:a16="http://schemas.microsoft.com/office/drawing/2014/main" id="{64A45CCF-4B23-4634-BB8D-CAEFEF139312}"/>
              </a:ext>
            </a:extLst>
          </p:cNvPr>
          <p:cNvSpPr txBox="1"/>
          <p:nvPr/>
        </p:nvSpPr>
        <p:spPr>
          <a:xfrm>
            <a:off x="4774265" y="442577"/>
            <a:ext cx="4058236" cy="52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r>
              <a:rPr lang="en-US" sz="28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 = C - B - D + A</a:t>
            </a:r>
            <a:endParaRPr sz="28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l" rtl="0">
              <a:buClr>
                <a:srgbClr val="000000"/>
              </a:buClr>
              <a:buFont typeface="Arial"/>
              <a:buNone/>
            </a:pPr>
            <a:endParaRPr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44576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39" y="-103063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2D </a:t>
            </a:r>
            <a:r>
              <a:rPr lang="en-GB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PrefixSum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24B1E275-E3B1-43C0-A41A-F845939BEF7B}"/>
              </a:ext>
            </a:extLst>
          </p:cNvPr>
          <p:cNvSpPr txBox="1"/>
          <p:nvPr/>
        </p:nvSpPr>
        <p:spPr>
          <a:xfrm>
            <a:off x="743578" y="1627833"/>
            <a:ext cx="108321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  <a:endParaRPr lang="en-GB" sz="2800" b="0" dirty="0">
              <a:effectLst/>
            </a:endParaRPr>
          </a:p>
          <a:p>
            <a:pPr algn="r" rtl="0"/>
            <a:br>
              <a:rPr lang="en-GB" sz="2800" dirty="0"/>
            </a:br>
            <a:endParaRPr lang="en-GB" sz="2800" dirty="0"/>
          </a:p>
        </p:txBody>
      </p:sp>
      <p:pic>
        <p:nvPicPr>
          <p:cNvPr id="11" name="صورة 10">
            <a:extLst>
              <a:ext uri="{FF2B5EF4-FFF2-40B4-BE49-F238E27FC236}">
                <a16:creationId xmlns:a16="http://schemas.microsoft.com/office/drawing/2014/main" id="{4CE098E0-FA39-4116-84D6-A1414F6A2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90" y="1127269"/>
            <a:ext cx="6430945" cy="5435807"/>
          </a:xfrm>
          <a:prstGeom prst="rect">
            <a:avLst/>
          </a:prstGeom>
        </p:spPr>
      </p:pic>
      <p:sp>
        <p:nvSpPr>
          <p:cNvPr id="14" name="Google Shape;295;p37">
            <a:extLst>
              <a:ext uri="{FF2B5EF4-FFF2-40B4-BE49-F238E27FC236}">
                <a16:creationId xmlns:a16="http://schemas.microsoft.com/office/drawing/2014/main" id="{335FB935-8FA1-44C8-A8E7-04B9E48834BF}"/>
              </a:ext>
            </a:extLst>
          </p:cNvPr>
          <p:cNvSpPr txBox="1"/>
          <p:nvPr/>
        </p:nvSpPr>
        <p:spPr>
          <a:xfrm>
            <a:off x="191039" y="1561099"/>
            <a:ext cx="11997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 = (i-1, j-1)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293;p37">
            <a:extLst>
              <a:ext uri="{FF2B5EF4-FFF2-40B4-BE49-F238E27FC236}">
                <a16:creationId xmlns:a16="http://schemas.microsoft.com/office/drawing/2014/main" id="{D160779E-99FD-46C0-84A3-FA27DE7FC19B}"/>
              </a:ext>
            </a:extLst>
          </p:cNvPr>
          <p:cNvSpPr txBox="1"/>
          <p:nvPr/>
        </p:nvSpPr>
        <p:spPr>
          <a:xfrm>
            <a:off x="9887102" y="1626248"/>
            <a:ext cx="11997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 = (i-1, L)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9" name="Google Shape;294;p37">
            <a:extLst>
              <a:ext uri="{FF2B5EF4-FFF2-40B4-BE49-F238E27FC236}">
                <a16:creationId xmlns:a16="http://schemas.microsoft.com/office/drawing/2014/main" id="{C08FBCE9-EDED-4F62-A491-6DB664D4F3F6}"/>
              </a:ext>
            </a:extLst>
          </p:cNvPr>
          <p:cNvCxnSpPr>
            <a:cxnSpLocks/>
          </p:cNvCxnSpPr>
          <p:nvPr/>
        </p:nvCxnSpPr>
        <p:spPr>
          <a:xfrm flipH="1">
            <a:off x="7978391" y="1946299"/>
            <a:ext cx="1766843" cy="506533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296;p37">
            <a:extLst>
              <a:ext uri="{FF2B5EF4-FFF2-40B4-BE49-F238E27FC236}">
                <a16:creationId xmlns:a16="http://schemas.microsoft.com/office/drawing/2014/main" id="{49B27EB1-5722-45E3-AF3B-6C765DEF4EC8}"/>
              </a:ext>
            </a:extLst>
          </p:cNvPr>
          <p:cNvCxnSpPr>
            <a:cxnSpLocks/>
          </p:cNvCxnSpPr>
          <p:nvPr/>
        </p:nvCxnSpPr>
        <p:spPr>
          <a:xfrm>
            <a:off x="1245157" y="1825625"/>
            <a:ext cx="2864619" cy="609876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" name="Google Shape;298;p37">
            <a:extLst>
              <a:ext uri="{FF2B5EF4-FFF2-40B4-BE49-F238E27FC236}">
                <a16:creationId xmlns:a16="http://schemas.microsoft.com/office/drawing/2014/main" id="{C4F14E0E-B5EB-477A-BA6A-E97A85471377}"/>
              </a:ext>
            </a:extLst>
          </p:cNvPr>
          <p:cNvCxnSpPr>
            <a:cxnSpLocks/>
          </p:cNvCxnSpPr>
          <p:nvPr/>
        </p:nvCxnSpPr>
        <p:spPr>
          <a:xfrm>
            <a:off x="1613059" y="4618439"/>
            <a:ext cx="2496717" cy="207282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Google Shape;299;p37">
            <a:extLst>
              <a:ext uri="{FF2B5EF4-FFF2-40B4-BE49-F238E27FC236}">
                <a16:creationId xmlns:a16="http://schemas.microsoft.com/office/drawing/2014/main" id="{64A45CCF-4B23-4634-BB8D-CAEFEF139312}"/>
              </a:ext>
            </a:extLst>
          </p:cNvPr>
          <p:cNvSpPr txBox="1"/>
          <p:nvPr/>
        </p:nvSpPr>
        <p:spPr>
          <a:xfrm>
            <a:off x="4774265" y="442577"/>
            <a:ext cx="4058236" cy="52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r>
              <a:rPr lang="en-US" sz="28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 = C - B - D + A</a:t>
            </a:r>
            <a:endParaRPr sz="28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l" rtl="0">
              <a:buClr>
                <a:srgbClr val="000000"/>
              </a:buClr>
              <a:buFont typeface="Arial"/>
              <a:buNone/>
            </a:pPr>
            <a:endParaRPr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8" name="Google Shape;289;p37">
            <a:extLst>
              <a:ext uri="{FF2B5EF4-FFF2-40B4-BE49-F238E27FC236}">
                <a16:creationId xmlns:a16="http://schemas.microsoft.com/office/drawing/2014/main" id="{A50ABE72-0B7A-44BC-B12E-D098B1D969FD}"/>
              </a:ext>
            </a:extLst>
          </p:cNvPr>
          <p:cNvCxnSpPr>
            <a:cxnSpLocks/>
          </p:cNvCxnSpPr>
          <p:nvPr/>
        </p:nvCxnSpPr>
        <p:spPr>
          <a:xfrm flipH="1" flipV="1">
            <a:off x="7849819" y="4889667"/>
            <a:ext cx="1736308" cy="3405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290;p37">
            <a:extLst>
              <a:ext uri="{FF2B5EF4-FFF2-40B4-BE49-F238E27FC236}">
                <a16:creationId xmlns:a16="http://schemas.microsoft.com/office/drawing/2014/main" id="{E7D88925-6C8B-430D-95CB-D93B247B10ED}"/>
              </a:ext>
            </a:extLst>
          </p:cNvPr>
          <p:cNvSpPr txBox="1"/>
          <p:nvPr/>
        </p:nvSpPr>
        <p:spPr>
          <a:xfrm>
            <a:off x="9745234" y="5059917"/>
            <a:ext cx="11997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 = (k, L)</a:t>
            </a:r>
            <a:endParaRPr dirty="0"/>
          </a:p>
        </p:txBody>
      </p:sp>
      <p:cxnSp>
        <p:nvCxnSpPr>
          <p:cNvPr id="32" name="Google Shape;294;p37">
            <a:extLst>
              <a:ext uri="{FF2B5EF4-FFF2-40B4-BE49-F238E27FC236}">
                <a16:creationId xmlns:a16="http://schemas.microsoft.com/office/drawing/2014/main" id="{417151C7-EDC0-4BBB-B4A8-19B405FFE77A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4760039" y="705331"/>
            <a:ext cx="4072462" cy="207929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Google Shape;290;p37">
            <a:extLst>
              <a:ext uri="{FF2B5EF4-FFF2-40B4-BE49-F238E27FC236}">
                <a16:creationId xmlns:a16="http://schemas.microsoft.com/office/drawing/2014/main" id="{0CD18D08-DD23-4BF8-BF6A-F866C13DDA72}"/>
              </a:ext>
            </a:extLst>
          </p:cNvPr>
          <p:cNvSpPr txBox="1"/>
          <p:nvPr/>
        </p:nvSpPr>
        <p:spPr>
          <a:xfrm>
            <a:off x="8974558" y="410104"/>
            <a:ext cx="11997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 = (</a:t>
            </a:r>
            <a:r>
              <a:rPr lang="en-US" dirty="0" err="1"/>
              <a:t>i</a:t>
            </a:r>
            <a:r>
              <a:rPr lang="en-US" dirty="0"/>
              <a:t>, j)</a:t>
            </a:r>
            <a:endParaRPr dirty="0"/>
          </a:p>
        </p:txBody>
      </p:sp>
      <p:sp>
        <p:nvSpPr>
          <p:cNvPr id="21" name="Google Shape;295;p37">
            <a:extLst>
              <a:ext uri="{FF2B5EF4-FFF2-40B4-BE49-F238E27FC236}">
                <a16:creationId xmlns:a16="http://schemas.microsoft.com/office/drawing/2014/main" id="{DF009BCB-F0E4-49FE-A1F7-DB71F8DC0032}"/>
              </a:ext>
            </a:extLst>
          </p:cNvPr>
          <p:cNvSpPr txBox="1"/>
          <p:nvPr/>
        </p:nvSpPr>
        <p:spPr>
          <a:xfrm>
            <a:off x="469991" y="4336880"/>
            <a:ext cx="11997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 = (</a:t>
            </a:r>
            <a:r>
              <a:rPr lang="en-GB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k</a:t>
            </a: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j-1)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11235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39" y="-103063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2D </a:t>
            </a:r>
            <a:r>
              <a:rPr lang="en-GB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PrefixSum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24B1E275-E3B1-43C0-A41A-F845939BEF7B}"/>
              </a:ext>
            </a:extLst>
          </p:cNvPr>
          <p:cNvSpPr txBox="1"/>
          <p:nvPr/>
        </p:nvSpPr>
        <p:spPr>
          <a:xfrm>
            <a:off x="743578" y="1627833"/>
            <a:ext cx="108321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  <a:endParaRPr lang="en-GB" sz="2800" b="0" dirty="0">
              <a:effectLst/>
            </a:endParaRPr>
          </a:p>
          <a:p>
            <a:pPr algn="r" rtl="0"/>
            <a:br>
              <a:rPr lang="en-GB" sz="2800" dirty="0"/>
            </a:br>
            <a:endParaRPr lang="en-GB" sz="2800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14589557-280A-4842-9950-2ACEE1477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77" y="1143000"/>
            <a:ext cx="10150354" cy="5593766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DA63DFD6-3AA2-4BFC-B184-CFC7BC090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146" y="2877187"/>
            <a:ext cx="1956986" cy="414564"/>
          </a:xfrm>
          <a:prstGeom prst="rect">
            <a:avLst/>
          </a:prstGeom>
        </p:spPr>
      </p:pic>
      <p:sp>
        <p:nvSpPr>
          <p:cNvPr id="21" name="Google Shape;269;p35">
            <a:extLst>
              <a:ext uri="{FF2B5EF4-FFF2-40B4-BE49-F238E27FC236}">
                <a16:creationId xmlns:a16="http://schemas.microsoft.com/office/drawing/2014/main" id="{9449C02C-C103-4629-8853-83C4533F98EC}"/>
              </a:ext>
            </a:extLst>
          </p:cNvPr>
          <p:cNvSpPr txBox="1"/>
          <p:nvPr/>
        </p:nvSpPr>
        <p:spPr>
          <a:xfrm>
            <a:off x="5181146" y="4064390"/>
            <a:ext cx="24144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Accumulate each column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55219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39" y="-103063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2D </a:t>
            </a:r>
            <a:r>
              <a:rPr lang="en-GB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PrefixSum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24B1E275-E3B1-43C0-A41A-F845939BEF7B}"/>
              </a:ext>
            </a:extLst>
          </p:cNvPr>
          <p:cNvSpPr txBox="1"/>
          <p:nvPr/>
        </p:nvSpPr>
        <p:spPr>
          <a:xfrm>
            <a:off x="743578" y="1627833"/>
            <a:ext cx="108321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  <a:endParaRPr lang="en-GB" sz="2800" b="0" dirty="0">
              <a:effectLst/>
            </a:endParaRPr>
          </a:p>
          <a:p>
            <a:pPr algn="r" rtl="0"/>
            <a:br>
              <a:rPr lang="en-GB" sz="2800" dirty="0"/>
            </a:br>
            <a:endParaRPr lang="en-GB" sz="2800" dirty="0"/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62101C30-6A09-408B-9B79-937941143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06" y="1753285"/>
            <a:ext cx="11143188" cy="44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681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39" y="-103063"/>
            <a:ext cx="10515600" cy="1325563"/>
          </a:xfrm>
        </p:spPr>
        <p:txBody>
          <a:bodyPr>
            <a:normAutofit/>
          </a:bodyPr>
          <a:lstStyle/>
          <a:p>
            <a:pPr marL="57150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accent1"/>
                </a:solidFill>
                <a:latin typeface="+mn-lt"/>
              </a:rPr>
              <a:t>Ad hoc Problems</a:t>
            </a:r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24B1E275-E3B1-43C0-A41A-F845939BEF7B}"/>
              </a:ext>
            </a:extLst>
          </p:cNvPr>
          <p:cNvSpPr txBox="1"/>
          <p:nvPr/>
        </p:nvSpPr>
        <p:spPr>
          <a:xfrm>
            <a:off x="743578" y="1627833"/>
            <a:ext cx="108321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made or happening only for a particular purpose , not planned before it</a:t>
            </a:r>
          </a:p>
          <a:p>
            <a:pPr marL="514350" indent="-514350" algn="l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 Hoc problems are problems that cannot be classified anywhere else.</a:t>
            </a:r>
          </a:p>
          <a:p>
            <a:pPr marL="514350" indent="-514350" algn="l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need to think more , write code less.</a:t>
            </a:r>
          </a:p>
          <a:p>
            <a:pPr marL="514350" indent="-514350" algn="l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GB" sz="2800" b="0" dirty="0">
              <a:effectLst/>
            </a:endParaRPr>
          </a:p>
          <a:p>
            <a:pPr algn="l" rtl="0"/>
            <a:br>
              <a:rPr lang="en-GB" sz="2800" dirty="0"/>
            </a:b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4283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 rtl="0">
              <a:buFont typeface="Wingdings" panose="05000000000000000000" pitchFamily="2" charset="2"/>
              <a:buChar char="v"/>
            </a:pPr>
            <a:r>
              <a:rPr lang="en-GB" b="1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RTE in Problem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2C11B9E-32F3-450F-BB6F-C719341C4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95374" cy="4351338"/>
          </a:xfrm>
        </p:spPr>
        <p:txBody>
          <a:bodyPr>
            <a:norm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Check size of Array 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64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Check divide by 0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6103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id="{FA9698A9-5414-4948-B28B-82277E64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spcBef>
                <a:spcPts val="0"/>
              </a:spcBef>
              <a:buNone/>
            </a:pPr>
            <a:endParaRPr lang="en-GB" sz="2800" spc="-100" dirty="0">
              <a:latin typeface="Lucida Sans Unicode"/>
              <a:cs typeface="Lucida Sans Unicode"/>
            </a:endParaRPr>
          </a:p>
          <a:p>
            <a:pPr marL="0" indent="0" algn="l" rtl="0" fontAlgn="base">
              <a:spcBef>
                <a:spcPts val="0"/>
              </a:spcBef>
              <a:buNone/>
            </a:pPr>
            <a:endParaRPr lang="en-GB" spc="-600" dirty="0">
              <a:solidFill>
                <a:srgbClr val="000000"/>
              </a:solidFill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عنوان 4">
            <a:extLst>
              <a:ext uri="{FF2B5EF4-FFF2-40B4-BE49-F238E27FC236}">
                <a16:creationId xmlns:a16="http://schemas.microsoft.com/office/drawing/2014/main" id="{73250DC5-3D59-4360-AFE9-53462729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5" y="4851400"/>
            <a:ext cx="10515600" cy="1325563"/>
          </a:xfrm>
        </p:spPr>
        <p:txBody>
          <a:bodyPr/>
          <a:lstStyle/>
          <a:p>
            <a:pPr algn="ctr"/>
            <a:r>
              <a:rPr lang="ar-EG" dirty="0"/>
              <a:t> اني </a:t>
            </a:r>
            <a:r>
              <a:rPr lang="ar-EG" dirty="0" err="1"/>
              <a:t>كويسشنززز</a:t>
            </a:r>
            <a:r>
              <a:rPr lang="ar-EG" dirty="0"/>
              <a:t>؟!!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0E39B1-48F2-40F0-B061-A668FFCE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679" y="137246"/>
            <a:ext cx="33718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7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 rtl="0">
              <a:buFont typeface="Wingdings" panose="05000000000000000000" pitchFamily="2" charset="2"/>
              <a:buChar char="v"/>
            </a:pPr>
            <a:r>
              <a:rPr lang="en-GB" b="1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Online Judges Registering  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2C11B9E-32F3-450F-BB6F-C719341C4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95374" cy="4351338"/>
          </a:xfrm>
        </p:spPr>
        <p:txBody>
          <a:bodyPr>
            <a:no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Codeforces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64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Atcoder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64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UVA 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64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SPOJ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64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CS academy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64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HackerRank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64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Codechef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64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Leetcode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64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Join all contests ( especially CF ,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Atcoder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)</a:t>
            </a:r>
            <a:endParaRPr lang="en-GB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108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 rtl="0">
              <a:buFont typeface="Wingdings" panose="05000000000000000000" pitchFamily="2" charset="2"/>
              <a:buChar char="v"/>
            </a:pPr>
            <a:r>
              <a:rPr lang="en-GB" b="1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Complexity analysis  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2C11B9E-32F3-450F-BB6F-C719341C4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95374" cy="4351338"/>
          </a:xfrm>
        </p:spPr>
        <p:txBody>
          <a:bodyPr>
            <a:no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Big O notation</a:t>
            </a:r>
            <a:endParaRPr lang="pt-BR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49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Log , polynomial , cubic , factorial , linear  </a:t>
            </a:r>
            <a:endParaRPr lang="pt-BR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49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     complexity      maximum N</a:t>
            </a:r>
            <a:endParaRPr lang="pt-BR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49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     O(log(n))             10^18</a:t>
            </a:r>
            <a:endParaRPr lang="pt-BR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49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     O(N)                     10^8</a:t>
            </a:r>
            <a:endParaRPr lang="pt-BR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49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     O(N log N)         ( 4 * 10^ 7 )</a:t>
            </a:r>
            <a:endParaRPr lang="pt-BR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49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     O(N^2)                 10^4</a:t>
            </a:r>
            <a:endParaRPr lang="pt-BR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49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     O(N^3)                   500</a:t>
            </a:r>
            <a:endParaRPr lang="pt-BR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49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     O(N^4)                    90</a:t>
            </a:r>
            <a:endParaRPr lang="pt-BR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49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     O(2^N)                  20</a:t>
            </a:r>
            <a:endParaRPr lang="pt-BR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49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     O(N!)                     11</a:t>
            </a:r>
            <a:endParaRPr lang="pt-BR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2662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042E33-BA27-45FA-A3FE-D78C315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pPr marL="571500" indent="-571500" algn="l" rtl="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</a:rPr>
              <a:t>ETERMINING COMPLEXITY OF CODE STRUCTURES</a:t>
            </a:r>
            <a:br>
              <a:rPr lang="en-GB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GB" b="1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  </a:t>
            </a:r>
            <a:endParaRPr lang="en-GB" b="1" dirty="0">
              <a:solidFill>
                <a:schemeClr val="accent1"/>
              </a:solidFill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FD669BE1-6483-46D6-BFFD-CB4A12B8FF07}"/>
              </a:ext>
            </a:extLst>
          </p:cNvPr>
          <p:cNvGrpSpPr>
            <a:grpSpLocks/>
          </p:cNvGrpSpPr>
          <p:nvPr/>
        </p:nvGrpSpPr>
        <p:grpSpPr bwMode="auto">
          <a:xfrm>
            <a:off x="306213" y="1875343"/>
            <a:ext cx="5829300" cy="1568450"/>
            <a:chOff x="1277" y="923"/>
            <a:chExt cx="9180" cy="2470"/>
          </a:xfrm>
        </p:grpSpPr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B9324FB5-B8E4-4254-AC6E-345CDB4EBA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6" y="923"/>
              <a:ext cx="6262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26F15DDD-12A4-489A-9F43-A5EB71742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5" y="2173"/>
              <a:ext cx="7116" cy="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>
              <a:extLst>
                <a:ext uri="{FF2B5EF4-FFF2-40B4-BE49-F238E27FC236}">
                  <a16:creationId xmlns:a16="http://schemas.microsoft.com/office/drawing/2014/main" id="{AD16C64F-8652-45A0-8C16-8C20D7D66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1" y="2277"/>
              <a:ext cx="2026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F706296F-C18A-4213-8CC5-011AB2B20B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4" y="993"/>
              <a:ext cx="2036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7">
            <a:extLst>
              <a:ext uri="{FF2B5EF4-FFF2-40B4-BE49-F238E27FC236}">
                <a16:creationId xmlns:a16="http://schemas.microsoft.com/office/drawing/2014/main" id="{856FFE73-7F16-485F-8BEE-26DD83065858}"/>
              </a:ext>
            </a:extLst>
          </p:cNvPr>
          <p:cNvGrpSpPr>
            <a:grpSpLocks/>
          </p:cNvGrpSpPr>
          <p:nvPr/>
        </p:nvGrpSpPr>
        <p:grpSpPr bwMode="auto">
          <a:xfrm>
            <a:off x="330343" y="3882449"/>
            <a:ext cx="4943475" cy="2386013"/>
            <a:chOff x="1277" y="3525"/>
            <a:chExt cx="7786" cy="3759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7D75B84B-F550-4C88-A704-1D9DCCA5E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5" y="3525"/>
              <a:ext cx="4755" cy="2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7" name="Picture 9">
              <a:extLst>
                <a:ext uri="{FF2B5EF4-FFF2-40B4-BE49-F238E27FC236}">
                  <a16:creationId xmlns:a16="http://schemas.microsoft.com/office/drawing/2014/main" id="{27FCE056-7ED3-45BD-93C9-F3B323DCB1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6" y="6064"/>
              <a:ext cx="7568" cy="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D4502F50-FC4A-4D19-A127-3AF90BBCED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7" y="4345"/>
              <a:ext cx="2036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image18.png">
            <a:extLst>
              <a:ext uri="{FF2B5EF4-FFF2-40B4-BE49-F238E27FC236}">
                <a16:creationId xmlns:a16="http://schemas.microsoft.com/office/drawing/2014/main" id="{62A1D86D-4EF8-4ECB-806E-0AB48D4D92FA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73818" y="5634568"/>
            <a:ext cx="1127125" cy="4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63480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2728</Words>
  <Application>Microsoft Office PowerPoint</Application>
  <PresentationFormat>شاشة عريضة</PresentationFormat>
  <Paragraphs>775</Paragraphs>
  <Slides>60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60</vt:i4>
      </vt:variant>
    </vt:vector>
  </HeadingPairs>
  <TitlesOfParts>
    <vt:vector size="67" baseType="lpstr">
      <vt:lpstr>Arial</vt:lpstr>
      <vt:lpstr>Calibri</vt:lpstr>
      <vt:lpstr>Calibri Light</vt:lpstr>
      <vt:lpstr>Lucida Sans Unicode</vt:lpstr>
      <vt:lpstr>Times New Roman</vt:lpstr>
      <vt:lpstr>Wingdings</vt:lpstr>
      <vt:lpstr>نسق Office</vt:lpstr>
      <vt:lpstr>ICPC Assiut Community Juniors 1 Level  </vt:lpstr>
      <vt:lpstr>Plan TimeLine , Content  </vt:lpstr>
      <vt:lpstr>Tips to be Competitive</vt:lpstr>
      <vt:lpstr>Strategy in solving a problem  </vt:lpstr>
      <vt:lpstr>WR ,TLE in Problem</vt:lpstr>
      <vt:lpstr>RTE in Problem</vt:lpstr>
      <vt:lpstr>Online Judges Registering  </vt:lpstr>
      <vt:lpstr>Complexity analysis  </vt:lpstr>
      <vt:lpstr>ETERMINING COMPLEXITY OF CODE STRUCTURES   </vt:lpstr>
      <vt:lpstr>ETERMINING COMPLEXITY OF CODE STRUCTURES   </vt:lpstr>
      <vt:lpstr>ETERMINING COMPLEXITY OF CODE STRUCTURES   </vt:lpstr>
      <vt:lpstr>Now It Is Your turn ^^   </vt:lpstr>
      <vt:lpstr>ETERMINING COMPLEXITY OF CODE STRUCTURES   </vt:lpstr>
      <vt:lpstr>Frequency Array</vt:lpstr>
      <vt:lpstr>Now It Is Your turn  (again) ^^   </vt:lpstr>
      <vt:lpstr>Problem (1)</vt:lpstr>
      <vt:lpstr>Problem (2)</vt:lpstr>
      <vt:lpstr>Struct , pair  , vector</vt:lpstr>
      <vt:lpstr>Struct </vt:lpstr>
      <vt:lpstr>pair  </vt:lpstr>
      <vt:lpstr>vector  </vt:lpstr>
      <vt:lpstr>vector erase  </vt:lpstr>
      <vt:lpstr>Ten uses for pen (break) </vt:lpstr>
      <vt:lpstr>Prefix sum</vt:lpstr>
      <vt:lpstr>Prefix sum </vt:lpstr>
      <vt:lpstr>Prefix sum </vt:lpstr>
      <vt:lpstr>Prefix sum </vt:lpstr>
      <vt:lpstr>Prefix sum </vt:lpstr>
      <vt:lpstr>Prefix sum </vt:lpstr>
      <vt:lpstr>Prefix sum </vt:lpstr>
      <vt:lpstr>Prefix sum </vt:lpstr>
      <vt:lpstr>Prefix sum </vt:lpstr>
      <vt:lpstr>Prefix sum </vt:lpstr>
      <vt:lpstr>Prefix sum </vt:lpstr>
      <vt:lpstr>Prefix sum </vt:lpstr>
      <vt:lpstr>Prefix sum </vt:lpstr>
      <vt:lpstr>Prefix sum </vt:lpstr>
      <vt:lpstr>Prefix sum </vt:lpstr>
      <vt:lpstr>Prefix sum </vt:lpstr>
      <vt:lpstr>Prefix sum </vt:lpstr>
      <vt:lpstr>Prefix sum </vt:lpstr>
      <vt:lpstr>Prefix sum </vt:lpstr>
      <vt:lpstr>Prefix sum </vt:lpstr>
      <vt:lpstr>Prefix sum </vt:lpstr>
      <vt:lpstr>Prefix sum </vt:lpstr>
      <vt:lpstr>Prefix sum </vt:lpstr>
      <vt:lpstr>Prefix sum </vt:lpstr>
      <vt:lpstr>Prefix sum </vt:lpstr>
      <vt:lpstr>Prefix sum </vt:lpstr>
      <vt:lpstr>Analysis of Algorithm </vt:lpstr>
      <vt:lpstr>Sharshabeel Problems </vt:lpstr>
      <vt:lpstr>Sharshabeel Problems (1) </vt:lpstr>
      <vt:lpstr>Sharshabeel Problems (2) </vt:lpstr>
      <vt:lpstr>2D PrefixSum update</vt:lpstr>
      <vt:lpstr>2D PrefixSum</vt:lpstr>
      <vt:lpstr>2D PrefixSum</vt:lpstr>
      <vt:lpstr>2D PrefixSum</vt:lpstr>
      <vt:lpstr>2D PrefixSum</vt:lpstr>
      <vt:lpstr>Ad hoc Problems</vt:lpstr>
      <vt:lpstr> اني كويسشنززز؟!!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ICPC Assiut Community Juniors 1 Level</dc:title>
  <dc:creator>hossam hakim</dc:creator>
  <cp:lastModifiedBy>hossam hakim</cp:lastModifiedBy>
  <cp:revision>37</cp:revision>
  <dcterms:created xsi:type="dcterms:W3CDTF">2020-12-28T05:37:26Z</dcterms:created>
  <dcterms:modified xsi:type="dcterms:W3CDTF">2020-12-28T19:22:59Z</dcterms:modified>
</cp:coreProperties>
</file>