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6" r:id="rId3"/>
    <p:sldId id="264" r:id="rId4"/>
    <p:sldId id="257" r:id="rId5"/>
    <p:sldId id="258"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F1E85-F807-4692-92CB-40956EB7DA7A}"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99D59-AE08-47E5-BC74-DA20383F6178}" type="slidenum">
              <a:rPr lang="en-US" smtClean="0"/>
              <a:t>‹#›</a:t>
            </a:fld>
            <a:endParaRPr lang="en-US"/>
          </a:p>
        </p:txBody>
      </p:sp>
    </p:spTree>
    <p:extLst>
      <p:ext uri="{BB962C8B-B14F-4D97-AF65-F5344CB8AC3E}">
        <p14:creationId xmlns:p14="http://schemas.microsoft.com/office/powerpoint/2010/main" val="347736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99D59-AE08-47E5-BC74-DA20383F6178}" type="slidenum">
              <a:rPr lang="en-US" smtClean="0"/>
              <a:t>3</a:t>
            </a:fld>
            <a:endParaRPr lang="en-US"/>
          </a:p>
        </p:txBody>
      </p:sp>
    </p:spTree>
    <p:extLst>
      <p:ext uri="{BB962C8B-B14F-4D97-AF65-F5344CB8AC3E}">
        <p14:creationId xmlns:p14="http://schemas.microsoft.com/office/powerpoint/2010/main" val="58454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99D59-AE08-47E5-BC74-DA20383F6178}" type="slidenum">
              <a:rPr lang="en-US" smtClean="0"/>
              <a:t>4</a:t>
            </a:fld>
            <a:endParaRPr lang="en-US"/>
          </a:p>
        </p:txBody>
      </p:sp>
    </p:spTree>
    <p:extLst>
      <p:ext uri="{BB962C8B-B14F-4D97-AF65-F5344CB8AC3E}">
        <p14:creationId xmlns:p14="http://schemas.microsoft.com/office/powerpoint/2010/main" val="2748511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9835B1-FA68-4E28-8185-272D0CDC5BE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130508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835B1-FA68-4E28-8185-272D0CDC5BE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302952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835B1-FA68-4E28-8185-272D0CDC5BE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38380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835B1-FA68-4E28-8185-272D0CDC5BE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284990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9835B1-FA68-4E28-8185-272D0CDC5BE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68031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835B1-FA68-4E28-8185-272D0CDC5BE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319093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9835B1-FA68-4E28-8185-272D0CDC5BED}"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304423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9835B1-FA68-4E28-8185-272D0CDC5BED}"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270569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835B1-FA68-4E28-8185-272D0CDC5BED}"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151481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9835B1-FA68-4E28-8185-272D0CDC5BE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374789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9835B1-FA68-4E28-8185-272D0CDC5BE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3E347-A1DF-4C80-AC8C-922EF3FCCE62}" type="slidenum">
              <a:rPr lang="en-US" smtClean="0"/>
              <a:t>‹#›</a:t>
            </a:fld>
            <a:endParaRPr lang="en-US"/>
          </a:p>
        </p:txBody>
      </p:sp>
    </p:spTree>
    <p:extLst>
      <p:ext uri="{BB962C8B-B14F-4D97-AF65-F5344CB8AC3E}">
        <p14:creationId xmlns:p14="http://schemas.microsoft.com/office/powerpoint/2010/main" val="164452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35B1-FA68-4E28-8185-272D0CDC5BED}" type="datetimeFigureOut">
              <a:rPr lang="en-US" smtClean="0"/>
              <a:t>3/24/2023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3E347-A1DF-4C80-AC8C-922EF3FCCE62}" type="slidenum">
              <a:rPr lang="en-US" smtClean="0"/>
              <a:t>‹#›</a:t>
            </a:fld>
            <a:endParaRPr lang="en-US"/>
          </a:p>
        </p:txBody>
      </p:sp>
    </p:spTree>
    <p:extLst>
      <p:ext uri="{BB962C8B-B14F-4D97-AF65-F5344CB8AC3E}">
        <p14:creationId xmlns:p14="http://schemas.microsoft.com/office/powerpoint/2010/main" val="2311059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just"/>
            <a:r>
              <a:rPr lang="en-US" b="1" u="sng" dirty="0">
                <a:latin typeface="Times New Roman" panose="02020603050405020304" pitchFamily="18" charset="0"/>
                <a:cs typeface="Times New Roman" panose="02020603050405020304" pitchFamily="18" charset="0"/>
              </a:rPr>
              <a:t>Completion time or </a:t>
            </a:r>
            <a:r>
              <a:rPr lang="en-US" b="1" u="sng" dirty="0" err="1">
                <a:latin typeface="Times New Roman" panose="02020603050405020304" pitchFamily="18" charset="0"/>
                <a:cs typeface="Times New Roman" panose="02020603050405020304" pitchFamily="18" charset="0"/>
              </a:rPr>
              <a:t>Makespan</a:t>
            </a:r>
            <a:r>
              <a:rPr lang="en-US" b="1" u="sng" dirty="0">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or Schedule Length:</a:t>
            </a:r>
            <a:r>
              <a:rPr lang="en-US" b="1" dirty="0" smtClean="0">
                <a:latin typeface="Times New Roman" panose="02020603050405020304" pitchFamily="18" charset="0"/>
                <a:cs typeface="Times New Roman" panose="02020603050405020304" pitchFamily="18" charset="0"/>
              </a:rPr>
              <a:t> It </a:t>
            </a:r>
            <a:r>
              <a:rPr lang="en-US" b="1" dirty="0">
                <a:latin typeface="Times New Roman" panose="02020603050405020304" pitchFamily="18" charset="0"/>
                <a:cs typeface="Times New Roman" panose="02020603050405020304" pitchFamily="18" charset="0"/>
              </a:rPr>
              <a:t>is the total time taken to process a set of tasks for its complete execution</a:t>
            </a:r>
            <a:r>
              <a:rPr lang="en-US" b="1" dirty="0" smtClean="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Speedup:</a:t>
            </a:r>
            <a:r>
              <a:rPr lang="en-US" b="1" dirty="0" smtClean="0">
                <a:latin typeface="Times New Roman" panose="02020603050405020304" pitchFamily="18" charset="0"/>
                <a:cs typeface="Times New Roman" panose="02020603050405020304" pitchFamily="18" charset="0"/>
              </a:rPr>
              <a:t> It </a:t>
            </a:r>
            <a:r>
              <a:rPr lang="en-US" b="1" dirty="0">
                <a:latin typeface="Times New Roman" panose="02020603050405020304" pitchFamily="18" charset="0"/>
                <a:cs typeface="Times New Roman" panose="02020603050405020304" pitchFamily="18" charset="0"/>
              </a:rPr>
              <a:t>is the ratio between the results obtained by assigning all tasks to a processor that gives the minimum completion time and the results obtained by executing tasks in parallel</a:t>
            </a:r>
            <a:r>
              <a:rPr lang="en-US" b="1" dirty="0" smtClean="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Efficiency:</a:t>
            </a:r>
            <a:r>
              <a:rPr lang="en-US" b="1" dirty="0" smtClean="0">
                <a:latin typeface="Times New Roman" panose="02020603050405020304" pitchFamily="18" charset="0"/>
                <a:cs typeface="Times New Roman" panose="02020603050405020304" pitchFamily="18" charset="0"/>
              </a:rPr>
              <a:t> It </a:t>
            </a:r>
            <a:r>
              <a:rPr lang="en-US" b="1" dirty="0">
                <a:latin typeface="Times New Roman" panose="02020603050405020304" pitchFamily="18" charset="0"/>
                <a:cs typeface="Times New Roman" panose="02020603050405020304" pitchFamily="18" charset="0"/>
              </a:rPr>
              <a:t>is the ratio between the obtained speedup results and the total number of processors used</a:t>
            </a:r>
            <a:r>
              <a:rPr lang="en-US" b="1" dirty="0" smtClean="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Throughput:</a:t>
            </a:r>
            <a:r>
              <a:rPr lang="en-US" b="1" dirty="0" smtClean="0">
                <a:latin typeface="Times New Roman" panose="02020603050405020304" pitchFamily="18" charset="0"/>
                <a:cs typeface="Times New Roman" panose="02020603050405020304" pitchFamily="18" charset="0"/>
              </a:rPr>
              <a:t> It </a:t>
            </a:r>
            <a:r>
              <a:rPr lang="en-US" b="1" dirty="0">
                <a:latin typeface="Times New Roman" panose="02020603050405020304" pitchFamily="18" charset="0"/>
                <a:cs typeface="Times New Roman" panose="02020603050405020304" pitchFamily="18" charset="0"/>
              </a:rPr>
              <a:t>is defined as the number of tasks executed per unit of time.</a:t>
            </a:r>
          </a:p>
          <a:p>
            <a:pPr algn="just"/>
            <a:endParaRPr lang="en-US" b="1" dirty="0" smtClean="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Utilization:</a:t>
            </a:r>
            <a:r>
              <a:rPr lang="en-US" b="1" dirty="0" smtClean="0">
                <a:latin typeface="Times New Roman" panose="02020603050405020304" pitchFamily="18" charset="0"/>
                <a:cs typeface="Times New Roman" panose="02020603050405020304" pitchFamily="18" charset="0"/>
              </a:rPr>
              <a:t> it is the ratio between the total busy time of virtual machine and the total finish execution time of the parallel application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7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00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Makespan</a:t>
                </a:r>
                <a:r>
                  <a:rPr lang="en-US" sz="2400" b="1" dirty="0">
                    <a:latin typeface="Times New Roman" panose="02020603050405020304" pitchFamily="18" charset="0"/>
                    <a:cs typeface="Times New Roman" panose="02020603050405020304" pitchFamily="18" charset="0"/>
                  </a:rPr>
                  <a:t> = max{Finish Time(</a:t>
                </a:r>
                <a:r>
                  <a:rPr lang="en-US" sz="2400" b="1" dirty="0" err="1">
                    <a:latin typeface="Times New Roman" panose="02020603050405020304" pitchFamily="18" charset="0"/>
                    <a:cs typeface="Times New Roman" panose="02020603050405020304" pitchFamily="18" charset="0"/>
                  </a:rPr>
                  <a:t>T</a:t>
                </a:r>
                <a:r>
                  <a:rPr lang="en-US" sz="2400" b="1" baseline="-25000" dirty="0" err="1">
                    <a:latin typeface="Times New Roman" panose="02020603050405020304" pitchFamily="18" charset="0"/>
                    <a:cs typeface="Times New Roman" panose="02020603050405020304" pitchFamily="18" charset="0"/>
                  </a:rPr>
                  <a:t>i</a:t>
                </a:r>
                <a:r>
                  <a:rPr lang="en-US" sz="2400" b="1" baseline="-250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VM</a:t>
                </a:r>
                <a:r>
                  <a:rPr lang="en-US" sz="2400" b="1" baseline="-25000" dirty="0" err="1">
                    <a:latin typeface="Times New Roman" panose="02020603050405020304" pitchFamily="18" charset="0"/>
                    <a:cs typeface="Times New Roman" panose="02020603050405020304" pitchFamily="18" charset="0"/>
                  </a:rPr>
                  <a:t>j</a:t>
                </a:r>
                <a:r>
                  <a:rPr lang="en-US" sz="2400" b="1" dirty="0" smtClean="0">
                    <a:latin typeface="Times New Roman" panose="02020603050405020304" pitchFamily="18" charset="0"/>
                    <a:cs typeface="Times New Roman" panose="02020603050405020304" pitchFamily="18" charset="0"/>
                  </a:rPr>
                  <a:t>)} = 30</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dirty="0" smtClean="0">
                    <a:latin typeface="Times New Roman" panose="02020603050405020304" pitchFamily="18" charset="0"/>
                    <a:cs typeface="Times New Roman" panose="02020603050405020304" pitchFamily="18" charset="0"/>
                  </a:rPr>
                  <a:t>Speedup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𝟖</m:t>
                        </m:r>
                        <m:r>
                          <a:rPr lang="en-US" sz="2400" b="1" i="1" smtClean="0">
                            <a:latin typeface="Cambria Math" panose="02040503050406030204" pitchFamily="18" charset="0"/>
                          </a:rPr>
                          <m:t>+</m:t>
                        </m:r>
                        <m:r>
                          <a:rPr lang="en-US" sz="2400" b="1" i="1" smtClean="0">
                            <a:latin typeface="Cambria Math" panose="02040503050406030204" pitchFamily="18" charset="0"/>
                          </a:rPr>
                          <m:t>𝟕</m:t>
                        </m:r>
                      </m:num>
                      <m:den>
                        <m:r>
                          <a:rPr lang="en-US" sz="2400" b="1" i="1" smtClean="0">
                            <a:latin typeface="Cambria Math" panose="02040503050406030204" pitchFamily="18" charset="0"/>
                          </a:rPr>
                          <m:t>𝟑𝟎</m:t>
                        </m:r>
                      </m:den>
                    </m:f>
                  </m:oMath>
                </a14:m>
                <a:r>
                  <a:rPr lang="en-US" sz="2400" b="1" dirty="0" smtClean="0">
                    <a:latin typeface="Times New Roman" panose="02020603050405020304" pitchFamily="18" charset="0"/>
                    <a:cs typeface="Times New Roman" panose="02020603050405020304" pitchFamily="18" charset="0"/>
                  </a:rPr>
                  <a:t> = 0.73                                                    Efficiency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𝟕𝟑</m:t>
                        </m:r>
                      </m:num>
                      <m:den>
                        <m:r>
                          <a:rPr lang="en-US" sz="2400" b="1" i="1" smtClean="0">
                            <a:latin typeface="Cambria Math" panose="02040503050406030204" pitchFamily="18" charset="0"/>
                          </a:rPr>
                          <m:t>𝟑</m:t>
                        </m:r>
                      </m:den>
                    </m:f>
                  </m:oMath>
                </a14:m>
                <a:r>
                  <a:rPr lang="en-US" sz="2400" b="1" dirty="0" smtClean="0">
                    <a:latin typeface="Times New Roman" panose="02020603050405020304" pitchFamily="18" charset="0"/>
                    <a:cs typeface="Times New Roman" panose="02020603050405020304" pitchFamily="18" charset="0"/>
                  </a:rPr>
                  <a:t> = 0.24</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Throughput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𝟒</m:t>
                        </m:r>
                      </m:num>
                      <m:den>
                        <m:r>
                          <a:rPr lang="en-US" sz="2400" b="1" i="1" smtClean="0">
                            <a:latin typeface="Cambria Math" panose="02040503050406030204" pitchFamily="18" charset="0"/>
                          </a:rPr>
                          <m:t>𝟑𝟎</m:t>
                        </m:r>
                      </m:den>
                    </m:f>
                  </m:oMath>
                </a14:m>
                <a:r>
                  <a:rPr lang="en-US" sz="2400" b="1" dirty="0" smtClean="0">
                    <a:latin typeface="Times New Roman" panose="02020603050405020304" pitchFamily="18" charset="0"/>
                    <a:cs typeface="Times New Roman" panose="02020603050405020304" pitchFamily="18" charset="0"/>
                  </a:rPr>
                  <a:t> = 0.13</a:t>
                </a:r>
                <a:endParaRPr lang="en-US" sz="2400" b="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750" t="-1244"/>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052431050"/>
              </p:ext>
            </p:extLst>
          </p:nvPr>
        </p:nvGraphicFramePr>
        <p:xfrm>
          <a:off x="2032000" y="885920"/>
          <a:ext cx="8127999" cy="22860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7113496"/>
                    </a:ext>
                  </a:extLst>
                </a:gridCol>
                <a:gridCol w="2709333">
                  <a:extLst>
                    <a:ext uri="{9D8B030D-6E8A-4147-A177-3AD203B41FA5}">
                      <a16:colId xmlns:a16="http://schemas.microsoft.com/office/drawing/2014/main" val="2945433380"/>
                    </a:ext>
                  </a:extLst>
                </a:gridCol>
                <a:gridCol w="2709333">
                  <a:extLst>
                    <a:ext uri="{9D8B030D-6E8A-4147-A177-3AD203B41FA5}">
                      <a16:colId xmlns:a16="http://schemas.microsoft.com/office/drawing/2014/main" val="4085460388"/>
                    </a:ext>
                  </a:extLst>
                </a:gridCol>
              </a:tblGrid>
              <a:tr h="370840">
                <a:tc>
                  <a:txBody>
                    <a:bodyPr/>
                    <a:lstStyle/>
                    <a:p>
                      <a:pPr algn="ctr"/>
                      <a:r>
                        <a:rPr lang="en-US" sz="2400" b="1" dirty="0" smtClean="0">
                          <a:latin typeface="Times New Roman" panose="02020603050405020304" pitchFamily="18" charset="0"/>
                          <a:cs typeface="Times New Roman" panose="02020603050405020304" pitchFamily="18" charset="0"/>
                        </a:rPr>
                        <a:t>Tasks </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Start</a:t>
                      </a:r>
                      <a:r>
                        <a:rPr lang="en-US" sz="2400" b="1" baseline="0" dirty="0" smtClean="0">
                          <a:latin typeface="Times New Roman" panose="02020603050405020304" pitchFamily="18" charset="0"/>
                          <a:cs typeface="Times New Roman" panose="02020603050405020304" pitchFamily="18" charset="0"/>
                        </a:rPr>
                        <a:t> Time </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Finish Time</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5846653"/>
                  </a:ext>
                </a:extLst>
              </a:tr>
              <a:tr h="370840">
                <a:tc>
                  <a:txBody>
                    <a:bodyPr/>
                    <a:lstStyle/>
                    <a:p>
                      <a:pPr algn="ct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544211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2</a:t>
                      </a:r>
                      <a:endParaRPr lang="en-US" sz="2400" b="1" dirty="0" smtClean="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11</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16</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4482424"/>
                  </a:ext>
                </a:extLst>
              </a:tr>
              <a:tr h="370840">
                <a:tc>
                  <a:txBody>
                    <a:bodyPr/>
                    <a:lstStyle/>
                    <a:p>
                      <a:pPr algn="ct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10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2493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4</a:t>
                      </a:r>
                      <a:endParaRPr lang="en-US" sz="2400" b="1" dirty="0" smtClean="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23</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smtClean="0">
                          <a:latin typeface="Times New Roman" panose="02020603050405020304" pitchFamily="18" charset="0"/>
                          <a:cs typeface="Times New Roman" panose="02020603050405020304" pitchFamily="18" charset="0"/>
                        </a:rPr>
                        <a:t>30</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1409315"/>
                  </a:ext>
                </a:extLst>
              </a:tr>
            </a:tbl>
          </a:graphicData>
        </a:graphic>
      </p:graphicFrame>
    </p:spTree>
    <p:extLst>
      <p:ext uri="{BB962C8B-B14F-4D97-AF65-F5344CB8AC3E}">
        <p14:creationId xmlns:p14="http://schemas.microsoft.com/office/powerpoint/2010/main" val="212834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Busy Time = Finish Time – Start Time</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Available Time = </a:t>
                </a:r>
                <a:r>
                  <a:rPr lang="en-US" sz="2400" b="1" dirty="0" err="1" smtClean="0">
                    <a:latin typeface="Times New Roman" panose="02020603050405020304" pitchFamily="18" charset="0"/>
                    <a:cs typeface="Times New Roman" panose="02020603050405020304" pitchFamily="18" charset="0"/>
                  </a:rPr>
                  <a:t>Makespan</a:t>
                </a:r>
                <a:r>
                  <a:rPr lang="en-US" sz="2400" b="1" dirty="0" smtClean="0">
                    <a:latin typeface="Times New Roman" panose="02020603050405020304" pitchFamily="18" charset="0"/>
                    <a:cs typeface="Times New Roman" panose="02020603050405020304" pitchFamily="18" charset="0"/>
                  </a:rPr>
                  <a:t> – Busy Time</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Utilization =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d>
                          <m:dPr>
                            <m:ctrlPr>
                              <a:rPr lang="en-US" sz="2400" b="1"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𝟐𝟎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𝟐𝟑</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𝟐𝟓</m:t>
                            </m:r>
                          </m:e>
                        </m:d>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𝟏𝟎𝟎</m:t>
                        </m:r>
                      </m:num>
                      <m:den>
                        <m:r>
                          <a:rPr lang="en-US" sz="2400" b="1" i="1" smtClean="0">
                            <a:latin typeface="Cambria Math" panose="02040503050406030204" pitchFamily="18" charset="0"/>
                            <a:cs typeface="Times New Roman" panose="02020603050405020304" pitchFamily="18" charset="0"/>
                          </a:rPr>
                          <m:t>𝟑</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𝟑𝟎</m:t>
                        </m:r>
                      </m:den>
                    </m:f>
                    <m:r>
                      <a:rPr lang="en-US" sz="2400" b="1" i="0" smtClean="0">
                        <a:latin typeface="Cambria Math" panose="02040503050406030204" pitchFamily="18" charset="0"/>
                        <a:cs typeface="Times New Roman" panose="02020603050405020304" pitchFamily="18" charset="0"/>
                      </a:rPr>
                      <m:t> </m:t>
                    </m:r>
                  </m:oMath>
                </a14:m>
                <a:r>
                  <a:rPr lang="en-US" sz="2400" b="1" dirty="0" smtClean="0">
                    <a:latin typeface="Times New Roman" panose="02020603050405020304" pitchFamily="18" charset="0"/>
                    <a:cs typeface="Times New Roman" panose="02020603050405020304" pitchFamily="18" charset="0"/>
                  </a:rPr>
                  <a:t> = 75.5 %</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p>
              <a:p>
                <a:pPr marL="0" indent="0">
                  <a:buNone/>
                </a:pPr>
                <a:endParaRPr lang="en-US" sz="2400" b="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750" t="-1778"/>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315846730"/>
              </p:ext>
            </p:extLst>
          </p:nvPr>
        </p:nvGraphicFramePr>
        <p:xfrm>
          <a:off x="249382" y="1551710"/>
          <a:ext cx="11263745" cy="2886516"/>
        </p:xfrm>
        <a:graphic>
          <a:graphicData uri="http://schemas.openxmlformats.org/drawingml/2006/table">
            <a:tbl>
              <a:tblPr firstRow="1" bandRow="1">
                <a:tableStyleId>{5940675A-B579-460E-94D1-54222C63F5DA}</a:tableStyleId>
              </a:tblPr>
              <a:tblGrid>
                <a:gridCol w="1877291">
                  <a:extLst>
                    <a:ext uri="{9D8B030D-6E8A-4147-A177-3AD203B41FA5}">
                      <a16:colId xmlns:a16="http://schemas.microsoft.com/office/drawing/2014/main" val="1195742876"/>
                    </a:ext>
                  </a:extLst>
                </a:gridCol>
                <a:gridCol w="1877291">
                  <a:extLst>
                    <a:ext uri="{9D8B030D-6E8A-4147-A177-3AD203B41FA5}">
                      <a16:colId xmlns:a16="http://schemas.microsoft.com/office/drawing/2014/main" val="4142847362"/>
                    </a:ext>
                  </a:extLst>
                </a:gridCol>
                <a:gridCol w="1877291">
                  <a:extLst>
                    <a:ext uri="{9D8B030D-6E8A-4147-A177-3AD203B41FA5}">
                      <a16:colId xmlns:a16="http://schemas.microsoft.com/office/drawing/2014/main" val="1804111955"/>
                    </a:ext>
                  </a:extLst>
                </a:gridCol>
                <a:gridCol w="1879201">
                  <a:extLst>
                    <a:ext uri="{9D8B030D-6E8A-4147-A177-3AD203B41FA5}">
                      <a16:colId xmlns:a16="http://schemas.microsoft.com/office/drawing/2014/main" val="4284598665"/>
                    </a:ext>
                  </a:extLst>
                </a:gridCol>
                <a:gridCol w="1875380">
                  <a:extLst>
                    <a:ext uri="{9D8B030D-6E8A-4147-A177-3AD203B41FA5}">
                      <a16:colId xmlns:a16="http://schemas.microsoft.com/office/drawing/2014/main" val="1857159166"/>
                    </a:ext>
                  </a:extLst>
                </a:gridCol>
                <a:gridCol w="1877291">
                  <a:extLst>
                    <a:ext uri="{9D8B030D-6E8A-4147-A177-3AD203B41FA5}">
                      <a16:colId xmlns:a16="http://schemas.microsoft.com/office/drawing/2014/main" val="3669081534"/>
                    </a:ext>
                  </a:extLst>
                </a:gridCol>
              </a:tblGrid>
              <a:tr h="895816">
                <a:tc>
                  <a:txBody>
                    <a:bodyPr/>
                    <a:lstStyle/>
                    <a:p>
                      <a:pPr algn="ctr"/>
                      <a:r>
                        <a:rPr lang="en-US" sz="2400" b="1" dirty="0" smtClean="0">
                          <a:latin typeface="Times New Roman" panose="02020603050405020304" pitchFamily="18" charset="0"/>
                          <a:cs typeface="Times New Roman" panose="02020603050405020304" pitchFamily="18" charset="0"/>
                        </a:rPr>
                        <a:t>Tasks </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Start Time </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Finish Time</a:t>
                      </a:r>
                      <a:r>
                        <a:rPr lang="en-US" sz="2400" b="1" baseline="0"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VM</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Busy</a:t>
                      </a:r>
                      <a:r>
                        <a:rPr lang="en-US" sz="2400" b="1" baseline="0" dirty="0" smtClean="0">
                          <a:latin typeface="Times New Roman" panose="02020603050405020304" pitchFamily="18" charset="0"/>
                          <a:cs typeface="Times New Roman" panose="02020603050405020304" pitchFamily="18" charset="0"/>
                        </a:rPr>
                        <a:t> Time</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Available Time</a:t>
                      </a:r>
                      <a:endParaRPr 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03610489"/>
                  </a:ext>
                </a:extLst>
              </a:tr>
              <a:tr h="497675">
                <a:tc>
                  <a:txBody>
                    <a:bodyPr/>
                    <a:lstStyle/>
                    <a:p>
                      <a:pPr algn="ct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10</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20</a:t>
                      </a:r>
                      <a:endParaRPr 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5108986"/>
                  </a:ext>
                </a:extLst>
              </a:tr>
              <a:tr h="4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2</a:t>
                      </a:r>
                      <a:endParaRPr lang="en-US" sz="2400" b="1"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11</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16</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Times New Roman" panose="02020603050405020304" pitchFamily="18" charset="0"/>
                          <a:cs typeface="Times New Roman" panose="02020603050405020304" pitchFamily="18" charset="0"/>
                        </a:rPr>
                        <a:t>7</a:t>
                      </a:r>
                      <a:endParaRPr lang="en-US" sz="2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Times New Roman" panose="02020603050405020304" pitchFamily="18" charset="0"/>
                          <a:cs typeface="Times New Roman" panose="02020603050405020304" pitchFamily="18" charset="0"/>
                        </a:rPr>
                        <a:t>23</a:t>
                      </a:r>
                      <a:endParaRPr lang="en-US" sz="2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478048"/>
                  </a:ext>
                </a:extLst>
              </a:tr>
              <a:tr h="497675">
                <a:tc>
                  <a:txBody>
                    <a:bodyPr/>
                    <a:lstStyle/>
                    <a:p>
                      <a:pPr algn="ct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2</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10</a:t>
                      </a:r>
                      <a:endParaRPr lang="en-US" sz="2400" b="1"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3</a:t>
                      </a:r>
                      <a:endParaRPr lang="en-US"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Times New Roman" panose="02020603050405020304" pitchFamily="18" charset="0"/>
                          <a:cs typeface="Times New Roman" panose="02020603050405020304" pitchFamily="18" charset="0"/>
                        </a:rPr>
                        <a:t>5</a:t>
                      </a:r>
                      <a:endParaRPr lang="en-US"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latin typeface="Times New Roman" panose="02020603050405020304" pitchFamily="18" charset="0"/>
                          <a:cs typeface="Times New Roman" panose="02020603050405020304" pitchFamily="18" charset="0"/>
                        </a:rPr>
                        <a:t>25</a:t>
                      </a:r>
                      <a:endParaRPr lang="en-US"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170520"/>
                  </a:ext>
                </a:extLst>
              </a:tr>
              <a:tr h="4976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4</a:t>
                      </a:r>
                      <a:endParaRPr lang="en-US" sz="2400" b="1"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b="1" dirty="0" smtClean="0">
                          <a:latin typeface="Times New Roman" panose="02020603050405020304" pitchFamily="18" charset="0"/>
                          <a:cs typeface="Times New Roman" panose="02020603050405020304" pitchFamily="18" charset="0"/>
                        </a:rPr>
                        <a:t>23</a:t>
                      </a:r>
                      <a:endParaRPr lang="en-US" sz="2400" b="1"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400" b="1" dirty="0" smtClean="0">
                          <a:latin typeface="Times New Roman" panose="02020603050405020304" pitchFamily="18" charset="0"/>
                          <a:cs typeface="Times New Roman" panose="02020603050405020304" pitchFamily="18" charset="0"/>
                        </a:rPr>
                        <a:t>30</a:t>
                      </a:r>
                      <a:endParaRPr lang="en-US"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401652"/>
                  </a:ext>
                </a:extLst>
              </a:tr>
            </a:tbl>
          </a:graphicData>
        </a:graphic>
      </p:graphicFrame>
    </p:spTree>
    <p:extLst>
      <p:ext uri="{BB962C8B-B14F-4D97-AF65-F5344CB8AC3E}">
        <p14:creationId xmlns:p14="http://schemas.microsoft.com/office/powerpoint/2010/main" val="394498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0" y="1"/>
                <a:ext cx="12192000" cy="6858000"/>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Data Arrival(</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smtClean="0">
                    <a:latin typeface="Times New Roman" panose="02020603050405020304" pitchFamily="18" charset="0"/>
                    <a:cs typeface="Times New Roman" panose="02020603050405020304" pitchFamily="18" charset="0"/>
                  </a:rPr>
                  <a:t>)=max{Finish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)+Communication Cost(</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where </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 1, 2, 3…number of tasks ,        k = 1, 2, 3…. Number of Parent </a:t>
                </a:r>
              </a:p>
              <a:p>
                <a:pPr algn="l"/>
                <a:r>
                  <a:rPr lang="en-US" b="1" dirty="0">
                    <a:latin typeface="Times New Roman" panose="02020603050405020304" pitchFamily="18" charset="0"/>
                    <a:cs typeface="Times New Roman" panose="02020603050405020304" pitchFamily="18" charset="0"/>
                  </a:rPr>
                  <a:t>Where p is the number of VM </a:t>
                </a:r>
                <a:r>
                  <a:rPr lang="en-US" b="1" dirty="0" smtClean="0">
                    <a:latin typeface="Times New Roman" panose="02020603050405020304" pitchFamily="18" charset="0"/>
                    <a:cs typeface="Times New Roman" panose="02020603050405020304" pitchFamily="18" charset="0"/>
                  </a:rPr>
                  <a:t>that the </a:t>
                </a:r>
                <a:r>
                  <a:rPr lang="en-US" b="1" dirty="0">
                    <a:latin typeface="Times New Roman" panose="02020603050405020304" pitchFamily="18" charset="0"/>
                    <a:cs typeface="Times New Roman" panose="02020603050405020304" pitchFamily="18" charset="0"/>
                  </a:rPr>
                  <a:t>parent is assigned to it  </a:t>
                </a:r>
              </a:p>
              <a:p>
                <a:pPr algn="l"/>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Start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max{Ready Time(</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Data Arrival(</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Finish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Start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 E</a:t>
                </a:r>
                <a:r>
                  <a:rPr lang="en-US" b="1" dirty="0" smtClean="0">
                    <a:latin typeface="Times New Roman" panose="02020603050405020304" pitchFamily="18" charset="0"/>
                    <a:cs typeface="Times New Roman" panose="02020603050405020304" pitchFamily="18" charset="0"/>
                  </a:rPr>
                  <a:t>xecution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a:t>
                </a:r>
              </a:p>
              <a:p>
                <a:pPr algn="just"/>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Ready Time(</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Finish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Makespan</a:t>
                </a: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max{Finish Time(</a:t>
                </a:r>
                <a:r>
                  <a:rPr lang="en-US" b="1" dirty="0" err="1" smtClean="0">
                    <a:latin typeface="Times New Roman" panose="02020603050405020304" pitchFamily="18" charset="0"/>
                    <a:cs typeface="Times New Roman" panose="02020603050405020304" pitchFamily="18" charset="0"/>
                  </a:rPr>
                  <a:t>T</a:t>
                </a:r>
                <a:r>
                  <a:rPr lang="en-US" b="1" baseline="-25000" dirty="0" err="1"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VM</a:t>
                </a:r>
                <a:r>
                  <a:rPr lang="en-US" b="1" baseline="-25000" dirty="0" err="1" smtClean="0">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Speedup =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nary>
                          <m:naryPr>
                            <m:chr m:val="∑"/>
                            <m:ctrlPr>
                              <a:rPr lang="en-US" b="1" i="1" smtClean="0">
                                <a:latin typeface="Cambria Math" panose="02040503050406030204" pitchFamily="18" charset="0"/>
                                <a:cs typeface="Times New Roman" panose="02020603050405020304" pitchFamily="18" charset="0"/>
                              </a:rPr>
                            </m:ctrlPr>
                          </m:naryPr>
                          <m:sub>
                            <m:r>
                              <m:rPr>
                                <m:brk m:alnAt="23"/>
                              </m:rPr>
                              <a:rPr lang="en-US" b="1" i="1" smtClean="0">
                                <a:latin typeface="Cambria Math" panose="02040503050406030204" pitchFamily="18" charset="0"/>
                                <a:cs typeface="Times New Roman" panose="02020603050405020304" pitchFamily="18" charset="0"/>
                              </a:rPr>
                              <m:t>𝒊</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m:t>
                            </m:r>
                          </m:sub>
                          <m:sup>
                            <m:r>
                              <a:rPr lang="en-US" b="1" i="1" smtClean="0">
                                <a:latin typeface="Cambria Math" panose="02040503050406030204" pitchFamily="18" charset="0"/>
                                <a:cs typeface="Times New Roman" panose="02020603050405020304" pitchFamily="18" charset="0"/>
                              </a:rPr>
                              <m:t>𝒏𝒖𝒎𝒃𝒆𝒓</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𝒐𝒇</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𝒕𝒂𝒔𝒌𝒔</m:t>
                            </m:r>
                          </m:sup>
                          <m:e>
                            <m:r>
                              <a:rPr lang="en-US" b="1" i="1" smtClean="0">
                                <a:latin typeface="Cambria Math" panose="02040503050406030204" pitchFamily="18" charset="0"/>
                                <a:cs typeface="Times New Roman" panose="02020603050405020304" pitchFamily="18" charset="0"/>
                              </a:rPr>
                              <m:t>𝒆𝒙𝒆𝒄𝒖𝒕𝒊𝒐𝒏</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𝒕𝒊𝒎𝒆</m:t>
                            </m:r>
                            <m:r>
                              <a:rPr lang="en-US" b="1" i="1" smtClean="0">
                                <a:latin typeface="Cambria Math" panose="02040503050406030204" pitchFamily="18" charset="0"/>
                                <a:cs typeface="Times New Roman" panose="02020603050405020304" pitchFamily="18" charset="0"/>
                              </a:rPr>
                              <m:t> (</m:t>
                            </m:r>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𝑻</m:t>
                                </m:r>
                              </m:e>
                              <m:sub>
                                <m:r>
                                  <a:rPr lang="en-US" b="1" i="1" smtClean="0">
                                    <a:latin typeface="Cambria Math" panose="02040503050406030204" pitchFamily="18" charset="0"/>
                                    <a:cs typeface="Times New Roman" panose="02020603050405020304" pitchFamily="18" charset="0"/>
                                  </a:rPr>
                                  <m:t>𝒊</m:t>
                                </m:r>
                              </m:sub>
                            </m:sSub>
                            <m:r>
                              <a:rPr lang="en-US" b="1" i="1" smtClean="0">
                                <a:latin typeface="Cambria Math" panose="02040503050406030204" pitchFamily="18" charset="0"/>
                                <a:cs typeface="Times New Roman" panose="02020603050405020304" pitchFamily="18" charset="0"/>
                              </a:rPr>
                              <m:t>)</m:t>
                            </m:r>
                          </m:e>
                        </m:nary>
                      </m:num>
                      <m:den>
                        <m:r>
                          <a:rPr lang="en-US" b="1" i="1" smtClean="0">
                            <a:latin typeface="Cambria Math" panose="02040503050406030204" pitchFamily="18" charset="0"/>
                            <a:cs typeface="Times New Roman" panose="02020603050405020304" pitchFamily="18" charset="0"/>
                          </a:rPr>
                          <m:t>𝑴𝒂𝒌𝒆𝒔𝒑𝒂𝒏</m:t>
                        </m:r>
                      </m:den>
                    </m:f>
                  </m:oMath>
                </a14:m>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0" y="1"/>
                <a:ext cx="12192000" cy="6858000"/>
              </a:xfrm>
              <a:blipFill>
                <a:blip r:embed="rId2"/>
                <a:stretch>
                  <a:fillRect l="-750" t="-1244"/>
                </a:stretch>
              </a:blipFill>
            </p:spPr>
            <p:txBody>
              <a:bodyPr/>
              <a:lstStyle/>
              <a:p>
                <a:r>
                  <a:rPr lang="en-US">
                    <a:noFill/>
                  </a:rPr>
                  <a:t> </a:t>
                </a:r>
              </a:p>
            </p:txBody>
          </p:sp>
        </mc:Fallback>
      </mc:AlternateContent>
    </p:spTree>
    <p:extLst>
      <p:ext uri="{BB962C8B-B14F-4D97-AF65-F5344CB8AC3E}">
        <p14:creationId xmlns:p14="http://schemas.microsoft.com/office/powerpoint/2010/main" val="280987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00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Efficiency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𝑺𝒑𝒆𝒆𝒅𝒖𝒑</m:t>
                        </m:r>
                      </m:num>
                      <m:den>
                        <m:r>
                          <a:rPr lang="en-US" sz="2400" b="1" i="1" smtClean="0">
                            <a:latin typeface="Cambria Math" panose="02040503050406030204" pitchFamily="18" charset="0"/>
                          </a:rPr>
                          <m:t>𝒏𝒖𝒎𝒃𝒆𝒓</m:t>
                        </m:r>
                        <m:r>
                          <a:rPr lang="en-US" sz="2400" b="1" i="1" smtClean="0">
                            <a:latin typeface="Cambria Math" panose="02040503050406030204" pitchFamily="18" charset="0"/>
                          </a:rPr>
                          <m:t> </m:t>
                        </m:r>
                        <m:r>
                          <a:rPr lang="en-US" sz="2400" b="1" i="1" smtClean="0">
                            <a:latin typeface="Cambria Math" panose="02040503050406030204" pitchFamily="18" charset="0"/>
                          </a:rPr>
                          <m:t>𝒐𝒇</m:t>
                        </m:r>
                        <m:r>
                          <a:rPr lang="en-US" sz="2400" b="1" i="1" smtClean="0">
                            <a:latin typeface="Cambria Math" panose="02040503050406030204" pitchFamily="18" charset="0"/>
                          </a:rPr>
                          <m:t> </m:t>
                        </m:r>
                        <m:r>
                          <a:rPr lang="en-US" sz="2400" b="1" i="1" smtClean="0">
                            <a:latin typeface="Cambria Math" panose="02040503050406030204" pitchFamily="18" charset="0"/>
                          </a:rPr>
                          <m:t>𝑽𝑴</m:t>
                        </m:r>
                      </m:den>
                    </m:f>
                  </m:oMath>
                </a14:m>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Throughput =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r>
                          <a:rPr lang="en-US" sz="2400" b="1" i="1" smtClean="0">
                            <a:latin typeface="Cambria Math" panose="02040503050406030204" pitchFamily="18" charset="0"/>
                            <a:cs typeface="Times New Roman" panose="02020603050405020304" pitchFamily="18" charset="0"/>
                          </a:rPr>
                          <m:t>𝒏𝒖𝒎𝒃𝒆𝒓</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𝒐𝒇</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𝒕𝒂𝒔𝒌𝒔</m:t>
                        </m:r>
                      </m:num>
                      <m:den>
                        <m:r>
                          <a:rPr lang="en-US" sz="2400" b="1" i="1" smtClean="0">
                            <a:latin typeface="Cambria Math" panose="02040503050406030204" pitchFamily="18" charset="0"/>
                            <a:cs typeface="Times New Roman" panose="02020603050405020304" pitchFamily="18" charset="0"/>
                          </a:rPr>
                          <m:t>𝑴𝒂𝒌𝒆𝒔𝒑𝒂𝒏</m:t>
                        </m:r>
                      </m:den>
                    </m:f>
                  </m:oMath>
                </a14:m>
                <a:r>
                  <a:rPr lang="en-US" sz="2400" b="1" dirty="0" smtClean="0">
                    <a:latin typeface="Times New Roman" panose="02020603050405020304" pitchFamily="18" charset="0"/>
                    <a:cs typeface="Times New Roman" panose="02020603050405020304" pitchFamily="18" charset="0"/>
                  </a:rPr>
                  <a:t>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Utilization =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nary>
                          <m:naryPr>
                            <m:chr m:val="∑"/>
                            <m:ctrlPr>
                              <a:rPr lang="en-US" sz="2400" b="1" i="1" smtClean="0">
                                <a:latin typeface="Cambria Math" panose="02040503050406030204" pitchFamily="18" charset="0"/>
                                <a:cs typeface="Times New Roman" panose="02020603050405020304" pitchFamily="18" charset="0"/>
                              </a:rPr>
                            </m:ctrlPr>
                          </m:naryPr>
                          <m:sub>
                            <m:r>
                              <m:rPr>
                                <m:brk m:alnAt="23"/>
                              </m:rPr>
                              <a:rPr lang="en-US" sz="2400" b="1" i="1" smtClean="0">
                                <a:latin typeface="Cambria Math" panose="02040503050406030204" pitchFamily="18" charset="0"/>
                                <a:cs typeface="Times New Roman" panose="02020603050405020304" pitchFamily="18" charset="0"/>
                              </a:rPr>
                              <m:t>𝒋</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𝟏</m:t>
                            </m:r>
                          </m:sub>
                          <m:sup>
                            <m:r>
                              <a:rPr lang="en-US" sz="2400" b="1" i="1" smtClean="0">
                                <a:latin typeface="Cambria Math" panose="02040503050406030204" pitchFamily="18" charset="0"/>
                                <a:cs typeface="Times New Roman" panose="02020603050405020304" pitchFamily="18" charset="0"/>
                              </a:rPr>
                              <m:t>𝒏𝒖𝒎𝒃𝒆𝒓</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𝒐𝒇</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𝑽𝑴</m:t>
                            </m:r>
                          </m:sup>
                          <m:e>
                            <m:r>
                              <a:rPr lang="en-US" sz="2400" b="1" i="1" smtClean="0">
                                <a:latin typeface="Cambria Math" panose="02040503050406030204" pitchFamily="18" charset="0"/>
                                <a:cs typeface="Times New Roman" panose="02020603050405020304" pitchFamily="18" charset="0"/>
                              </a:rPr>
                              <m:t>𝒂𝒗𝒂𝒊𝒍𝒂𝒃𝒍𝒆</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𝒕𝒊𝒎𝒆</m:t>
                            </m:r>
                            <m:r>
                              <a:rPr lang="en-US" sz="2400" b="1" i="1" smtClean="0">
                                <a:latin typeface="Cambria Math" panose="02040503050406030204" pitchFamily="18" charset="0"/>
                                <a:cs typeface="Times New Roman" panose="02020603050405020304" pitchFamily="18" charset="0"/>
                              </a:rPr>
                              <m:t> (</m:t>
                            </m:r>
                            <m:sSub>
                              <m:sSubPr>
                                <m:ctrlPr>
                                  <a:rPr lang="en-US" sz="2400" b="1"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𝑽𝑴</m:t>
                                </m:r>
                              </m:e>
                              <m:sub>
                                <m:r>
                                  <a:rPr lang="en-US" sz="2400" b="1" i="1" smtClean="0">
                                    <a:latin typeface="Cambria Math" panose="02040503050406030204" pitchFamily="18" charset="0"/>
                                    <a:cs typeface="Times New Roman" panose="02020603050405020304" pitchFamily="18" charset="0"/>
                                  </a:rPr>
                                  <m:t>𝒋</m:t>
                                </m:r>
                              </m:sub>
                            </m:sSub>
                            <m:r>
                              <a:rPr lang="en-US" sz="2400" b="1" i="1" smtClean="0">
                                <a:latin typeface="Cambria Math" panose="02040503050406030204" pitchFamily="18" charset="0"/>
                                <a:cs typeface="Times New Roman" panose="02020603050405020304" pitchFamily="18" charset="0"/>
                              </a:rPr>
                              <m:t>)</m:t>
                            </m:r>
                          </m:e>
                        </m:nary>
                      </m:num>
                      <m:den>
                        <m:r>
                          <a:rPr lang="en-US" sz="2400" b="1" i="1" smtClean="0">
                            <a:latin typeface="Cambria Math" panose="02040503050406030204" pitchFamily="18" charset="0"/>
                            <a:cs typeface="Times New Roman" panose="02020603050405020304" pitchFamily="18" charset="0"/>
                          </a:rPr>
                          <m:t>𝒏𝒖𝒎𝒃𝒆𝒓</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𝒐𝒇</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𝑽𝑴</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𝑴𝒂𝒌𝒆𝒔𝒑𝒂𝒏</m:t>
                        </m:r>
                      </m:den>
                    </m:f>
                  </m:oMath>
                </a14:m>
                <a:r>
                  <a:rPr lang="en-US" sz="2400" b="1" dirty="0" smtClean="0">
                    <a:latin typeface="Times New Roman" panose="02020603050405020304" pitchFamily="18" charset="0"/>
                    <a:cs typeface="Times New Roman" panose="02020603050405020304" pitchFamily="18" charset="0"/>
                  </a:rPr>
                  <a:t> * 100</a:t>
                </a:r>
                <a:endParaRPr lang="en-US" sz="2400" b="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a:blip r:embed="rId3"/>
                <a:stretch>
                  <a:fillRect l="-750" t="-89"/>
                </a:stretch>
              </a:blipFill>
            </p:spPr>
            <p:txBody>
              <a:bodyPr/>
              <a:lstStyle/>
              <a:p>
                <a:r>
                  <a:rPr lang="en-US">
                    <a:noFill/>
                  </a:rPr>
                  <a:t> </a:t>
                </a:r>
              </a:p>
            </p:txBody>
          </p:sp>
        </mc:Fallback>
      </mc:AlternateContent>
    </p:spTree>
    <p:extLst>
      <p:ext uri="{BB962C8B-B14F-4D97-AF65-F5344CB8AC3E}">
        <p14:creationId xmlns:p14="http://schemas.microsoft.com/office/powerpoint/2010/main" val="422546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1443038"/>
          </a:xfrm>
        </p:spPr>
        <p:txBody>
          <a:bodyPr>
            <a:normAutofit/>
          </a:bodyPr>
          <a:lstStyle/>
          <a:p>
            <a:pPr algn="just"/>
            <a:r>
              <a:rPr lang="en-US" sz="2400" b="1" dirty="0">
                <a:latin typeface="Times New Roman" panose="02020603050405020304" pitchFamily="18" charset="0"/>
                <a:cs typeface="Times New Roman" panose="02020603050405020304" pitchFamily="18" charset="0"/>
              </a:rPr>
              <a:t>Suppose we have this example: it consists of four tasks, and the value written on the tasks refers to the execution time for the task, and the value written on edge refers to the communication between the task and its parents</a:t>
            </a: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44523" t="39474" r="30925" b="24078"/>
          <a:stretch/>
        </p:blipFill>
        <p:spPr>
          <a:xfrm>
            <a:off x="7843838" y="2043113"/>
            <a:ext cx="4348162" cy="4014794"/>
          </a:xfrm>
        </p:spPr>
      </p:pic>
      <p:sp>
        <p:nvSpPr>
          <p:cNvPr id="6" name="TextBox 5"/>
          <p:cNvSpPr txBox="1"/>
          <p:nvPr/>
        </p:nvSpPr>
        <p:spPr>
          <a:xfrm>
            <a:off x="0" y="2328860"/>
            <a:ext cx="7843838" cy="2677656"/>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Note that</a:t>
            </a:r>
            <a:r>
              <a:rPr lang="en-US" sz="2400" b="1" dirty="0" smtClean="0">
                <a:latin typeface="Times New Roman" panose="02020603050405020304" pitchFamily="18" charset="0"/>
                <a:cs typeface="Times New Roman" panose="02020603050405020304" pitchFamily="18" charset="0"/>
              </a:rPr>
              <a:t> Virtual Machine (VM)</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The priority </a:t>
            </a:r>
            <a:r>
              <a:rPr lang="en-US" sz="2400" b="1" dirty="0">
                <a:latin typeface="Times New Roman" panose="02020603050405020304" pitchFamily="18" charset="0"/>
                <a:cs typeface="Times New Roman" panose="02020603050405020304" pitchFamily="18" charset="0"/>
              </a:rPr>
              <a:t>is { T</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4</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VM</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4</a:t>
            </a:r>
            <a:r>
              <a:rPr lang="en-US" sz="2400" b="1" dirty="0" smtClean="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VM</a:t>
            </a:r>
            <a:r>
              <a:rPr lang="en-US" sz="2400" b="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={T</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We will begin our calculation based on the priority arrangements.</a:t>
            </a: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Note that</a:t>
            </a:r>
            <a:r>
              <a:rPr lang="en-US" sz="2400" b="1" dirty="0">
                <a:latin typeface="Times New Roman" panose="02020603050405020304" pitchFamily="18" charset="0"/>
                <a:cs typeface="Times New Roman" panose="02020603050405020304" pitchFamily="18" charset="0"/>
              </a:rPr>
              <a:t> for the first task that has no parents, the data arrival time is equal to zero.</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Data Arrival(T</a:t>
            </a:r>
            <a:r>
              <a:rPr lang="en-US" sz="2400" b="1" baseline="-25000" dirty="0" smtClean="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max{Finish Time(</a:t>
            </a:r>
            <a:r>
              <a:rPr lang="en-US" sz="2400" b="1" dirty="0" err="1">
                <a:latin typeface="Times New Roman" panose="02020603050405020304" pitchFamily="18" charset="0"/>
                <a:cs typeface="Times New Roman" panose="02020603050405020304" pitchFamily="18" charset="0"/>
              </a:rPr>
              <a:t>T</a:t>
            </a:r>
            <a:r>
              <a:rPr lang="en-US" sz="2400" b="1" baseline="-25000" dirty="0" err="1">
                <a:latin typeface="Times New Roman" panose="02020603050405020304" pitchFamily="18" charset="0"/>
                <a:cs typeface="Times New Roman" panose="02020603050405020304" pitchFamily="18" charset="0"/>
              </a:rPr>
              <a:t>k</a:t>
            </a:r>
            <a:r>
              <a:rPr lang="en-US" sz="2400" b="1" dirty="0">
                <a:latin typeface="Times New Roman" panose="02020603050405020304" pitchFamily="18" charset="0"/>
                <a:cs typeface="Times New Roman" panose="02020603050405020304" pitchFamily="18" charset="0"/>
              </a:rPr>
              <a:t> , </a:t>
            </a:r>
            <a:r>
              <a:rPr lang="en-US" sz="2400" b="1" dirty="0" err="1" smtClean="0">
                <a:latin typeface="Times New Roman" panose="02020603050405020304" pitchFamily="18" charset="0"/>
                <a:cs typeface="Times New Roman" panose="02020603050405020304" pitchFamily="18" charset="0"/>
              </a:rPr>
              <a:t>VM</a:t>
            </a:r>
            <a:r>
              <a:rPr lang="en-US" sz="2400" b="1" baseline="-25000" dirty="0" err="1" smtClean="0">
                <a:latin typeface="Times New Roman" panose="02020603050405020304" pitchFamily="18" charset="0"/>
                <a:cs typeface="Times New Roman" panose="02020603050405020304" pitchFamily="18" charset="0"/>
              </a:rPr>
              <a:t>j</a:t>
            </a:r>
            <a:r>
              <a:rPr lang="en-US" sz="2400" b="1" dirty="0">
                <a:latin typeface="Times New Roman" panose="02020603050405020304" pitchFamily="18" charset="0"/>
                <a:cs typeface="Times New Roman" panose="02020603050405020304" pitchFamily="18" charset="0"/>
              </a:rPr>
              <a:t>)+Communication Cost(</a:t>
            </a:r>
            <a:r>
              <a:rPr lang="en-US" sz="2400" b="1" dirty="0" err="1">
                <a:latin typeface="Times New Roman" panose="02020603050405020304" pitchFamily="18" charset="0"/>
                <a:cs typeface="Times New Roman" panose="02020603050405020304" pitchFamily="18" charset="0"/>
              </a:rPr>
              <a:t>T</a:t>
            </a:r>
            <a:r>
              <a:rPr lang="en-US" sz="2400" b="1" baseline="-25000" dirty="0" err="1">
                <a:latin typeface="Times New Roman" panose="02020603050405020304" pitchFamily="18" charset="0"/>
                <a:cs typeface="Times New Roman" panose="02020603050405020304" pitchFamily="18" charset="0"/>
              </a:rPr>
              <a:t>i</a:t>
            </a:r>
            <a:r>
              <a:rPr lang="en-US" sz="2400" b="1" baseline="-250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t>
            </a:r>
            <a:r>
              <a:rPr lang="en-US" sz="2400" b="1" baseline="-25000" dirty="0" err="1">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 So </a:t>
            </a:r>
            <a:r>
              <a:rPr lang="en-US" sz="2400" b="1" dirty="0">
                <a:latin typeface="Times New Roman" panose="02020603050405020304" pitchFamily="18" charset="0"/>
                <a:cs typeface="Times New Roman" panose="02020603050405020304" pitchFamily="18" charset="0"/>
              </a:rPr>
              <a:t>D</a:t>
            </a:r>
            <a:r>
              <a:rPr lang="en-US" sz="2400" b="1" dirty="0" smtClean="0">
                <a:latin typeface="Times New Roman" panose="02020603050405020304" pitchFamily="18" charset="0"/>
                <a:cs typeface="Times New Roman" panose="02020603050405020304" pitchFamily="18" charset="0"/>
              </a:rPr>
              <a:t>ata Arrival(T</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0</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Note that</a:t>
            </a:r>
            <a:r>
              <a:rPr lang="en-US" sz="2400" b="1" dirty="0">
                <a:latin typeface="Times New Roman" panose="02020603050405020304" pitchFamily="18" charset="0"/>
                <a:cs typeface="Times New Roman" panose="02020603050405020304" pitchFamily="18" charset="0"/>
              </a:rPr>
              <a:t> the initial value of the ready time for all VMs is equal to zero</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So Ready Time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0 , Ready Time (VM</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 0, and Ready Time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0 </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max{Ready Time(VM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Data Arrival(T</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max { 0, 0 } = 0</a:t>
            </a:r>
          </a:p>
          <a:p>
            <a:pPr marL="0" indent="0">
              <a:buNone/>
            </a:pPr>
            <a:endParaRPr lang="en-US" sz="2400" dirty="0" smtClean="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3986211" y="3907632"/>
            <a:ext cx="421482" cy="6500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4407693" y="3954066"/>
            <a:ext cx="3111106" cy="7608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060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Finish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Start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Execution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Finish Time(T</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0 + 2 = 2</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Ready </a:t>
            </a:r>
            <a:r>
              <a:rPr lang="en-US" sz="2400" b="1" dirty="0" smtClean="0">
                <a:latin typeface="Times New Roman" panose="02020603050405020304" pitchFamily="18" charset="0"/>
                <a:cs typeface="Times New Roman" panose="02020603050405020304" pitchFamily="18" charset="0"/>
              </a:rPr>
              <a:t>Time(VM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Finish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2 so the Reay Time of the VM</a:t>
            </a:r>
            <a:r>
              <a:rPr lang="en-US" sz="2400" b="1" baseline="-25000" dirty="0" smtClean="0">
                <a:latin typeface="Times New Roman" panose="02020603050405020304" pitchFamily="18" charset="0"/>
                <a:cs typeface="Times New Roman" panose="02020603050405020304" pitchFamily="18" charset="0"/>
              </a:rPr>
              <a:t>1 </a:t>
            </a:r>
            <a:r>
              <a:rPr lang="en-US" sz="2400" b="1" dirty="0" smtClean="0">
                <a:latin typeface="Times New Roman" panose="02020603050405020304" pitchFamily="18" charset="0"/>
                <a:cs typeface="Times New Roman" panose="02020603050405020304" pitchFamily="18" charset="0"/>
              </a:rPr>
              <a:t>is updated from 0 to 2.</a:t>
            </a:r>
          </a:p>
          <a:p>
            <a:pPr marL="0" indent="0">
              <a:buNone/>
            </a:pPr>
            <a:r>
              <a:rPr lang="en-US" sz="2400" b="1" u="sng" dirty="0">
                <a:latin typeface="Times New Roman" panose="02020603050405020304" pitchFamily="18" charset="0"/>
                <a:cs typeface="Times New Roman" panose="02020603050405020304" pitchFamily="18" charset="0"/>
              </a:rPr>
              <a:t>Note that</a:t>
            </a:r>
            <a:r>
              <a:rPr lang="en-US" sz="2400" b="1" dirty="0">
                <a:latin typeface="Times New Roman" panose="02020603050405020304" pitchFamily="18" charset="0"/>
                <a:cs typeface="Times New Roman" panose="02020603050405020304" pitchFamily="18" charset="0"/>
              </a:rPr>
              <a:t> if the parent and child are assigned to the same VM, the communication cost is equal to zero.</a:t>
            </a:r>
          </a:p>
          <a:p>
            <a:pPr marL="0" indent="0">
              <a:buNone/>
            </a:pPr>
            <a:r>
              <a:rPr lang="en-US" sz="2400" b="1" dirty="0" smtClean="0">
                <a:latin typeface="Times New Roman" panose="02020603050405020304" pitchFamily="18" charset="0"/>
                <a:cs typeface="Times New Roman" panose="02020603050405020304" pitchFamily="18" charset="0"/>
              </a:rPr>
              <a:t>Data Arrival(T</a:t>
            </a:r>
            <a:r>
              <a:rPr lang="en-US" sz="2400" b="1" baseline="-25000" dirty="0" smtClean="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max{Finish Time(T</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Communication Cost(T</a:t>
            </a:r>
            <a:r>
              <a:rPr lang="en-US" sz="2400" b="1" baseline="-25000" dirty="0" smtClean="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Data Arrival(T</a:t>
            </a:r>
            <a:r>
              <a:rPr lang="en-US" sz="2400" b="1" baseline="-25000" dirty="0" smtClean="0">
                <a:latin typeface="Times New Roman" panose="02020603050405020304" pitchFamily="18" charset="0"/>
                <a:cs typeface="Times New Roman" panose="02020603050405020304" pitchFamily="18" charset="0"/>
              </a:rPr>
              <a:t>3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max { 2 + 0 } = 2</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a:latin typeface="Times New Roman" panose="02020603050405020304" pitchFamily="18" charset="0"/>
                <a:cs typeface="Times New Roman" panose="02020603050405020304" pitchFamily="18" charset="0"/>
              </a:rPr>
              <a:t>3</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max{Ready Time(VM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Data Arrival(T</a:t>
            </a:r>
            <a:r>
              <a:rPr lang="en-US" sz="2400" b="1" baseline="-25000" dirty="0">
                <a:latin typeface="Times New Roman" panose="02020603050405020304" pitchFamily="18" charset="0"/>
                <a:cs typeface="Times New Roman" panose="02020603050405020304" pitchFamily="18" charset="0"/>
              </a:rPr>
              <a:t>3</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smtClean="0">
                <a:latin typeface="Times New Roman" panose="02020603050405020304" pitchFamily="18" charset="0"/>
                <a:cs typeface="Times New Roman" panose="02020603050405020304" pitchFamily="18" charset="0"/>
              </a:rPr>
              <a:t>3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max{ 2 , 2 } =2   </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1614488" y="757238"/>
            <a:ext cx="2550318" cy="5715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171574" y="600076"/>
            <a:ext cx="3686176" cy="214312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4300537" y="2986088"/>
            <a:ext cx="114300" cy="58578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a:off x="4822031" y="2921794"/>
            <a:ext cx="3157537" cy="70008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1614488" y="3814763"/>
            <a:ext cx="5786437" cy="64293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357312" y="1685925"/>
            <a:ext cx="2928938" cy="277177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293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Finish Time(T</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Start Time(T</a:t>
            </a:r>
            <a:r>
              <a:rPr lang="en-US" sz="2400" b="1" baseline="-25000" dirty="0">
                <a:latin typeface="Times New Roman" panose="02020603050405020304" pitchFamily="18" charset="0"/>
                <a:cs typeface="Times New Roman" panose="02020603050405020304" pitchFamily="18" charset="0"/>
              </a:rPr>
              <a:t>3</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Execution Time(T</a:t>
            </a:r>
            <a:r>
              <a:rPr lang="en-US" sz="2400" b="1" baseline="-25000" dirty="0">
                <a:latin typeface="Times New Roman" panose="02020603050405020304" pitchFamily="18" charset="0"/>
                <a:cs typeface="Times New Roman" panose="02020603050405020304" pitchFamily="18" charset="0"/>
              </a:rPr>
              <a:t>3</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Finish Time(T</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2 + 8 = 10</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Ready Time(VM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Finish Time(T</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10</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Data Arrival(T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max{Finish Time(T</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VM</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 + Communication Cost(T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T</a:t>
            </a:r>
            <a:r>
              <a:rPr lang="en-US" sz="2400" b="1" baseline="-25000" dirty="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Data Arrival(T</a:t>
            </a:r>
            <a:r>
              <a:rPr lang="en-US" sz="2400" b="1" baseline="-25000" dirty="0" smtClean="0">
                <a:latin typeface="Times New Roman" panose="02020603050405020304" pitchFamily="18" charset="0"/>
                <a:cs typeface="Times New Roman" panose="02020603050405020304" pitchFamily="18" charset="0"/>
              </a:rPr>
              <a:t>2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max{ 2 + 9 } = 11</a:t>
            </a:r>
          </a:p>
          <a:p>
            <a:pPr marL="0" indent="0">
              <a:buNone/>
            </a:pPr>
            <a:endParaRPr lang="en-US" sz="2400" dirty="0" smtClean="0"/>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max{Ready Time(VM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Data Arrival(T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a:t>
            </a: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Start Time(T</a:t>
            </a:r>
            <a:r>
              <a:rPr lang="en-US" sz="2400" b="1" baseline="-25000" dirty="0" smtClean="0">
                <a:latin typeface="Times New Roman" panose="02020603050405020304" pitchFamily="18" charset="0"/>
                <a:cs typeface="Times New Roman" panose="02020603050405020304" pitchFamily="18" charset="0"/>
              </a:rPr>
              <a:t>2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max{ 0 , 11 } = 11</a:t>
            </a:r>
            <a:endParaRPr lang="en-US" sz="2400" dirty="0"/>
          </a:p>
        </p:txBody>
      </p:sp>
      <p:cxnSp>
        <p:nvCxnSpPr>
          <p:cNvPr id="5" name="Straight Arrow Connector 4"/>
          <p:cNvCxnSpPr/>
          <p:nvPr/>
        </p:nvCxnSpPr>
        <p:spPr>
          <a:xfrm>
            <a:off x="1579419" y="1274618"/>
            <a:ext cx="2604654" cy="59574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H="1">
            <a:off x="4184073" y="3117273"/>
            <a:ext cx="1122218"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4752109" y="3117273"/>
            <a:ext cx="3546764"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003964" y="4946073"/>
            <a:ext cx="415636"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4530436" y="4918364"/>
            <a:ext cx="2757055" cy="6373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574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Finish Time(T</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Start Time(T</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Execution Time(T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Finish Time(T</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11 + 5 = 16</a:t>
                </a:r>
              </a:p>
              <a:p>
                <a:pPr marL="0" indent="0" algn="just">
                  <a:buNone/>
                </a:pPr>
                <a:r>
                  <a:rPr lang="en-US" sz="2400" b="1" dirty="0" smtClean="0">
                    <a:latin typeface="Times New Roman" panose="02020603050405020304" pitchFamily="18" charset="0"/>
                    <a:cs typeface="Times New Roman" panose="02020603050405020304" pitchFamily="18" charset="0"/>
                  </a:rPr>
                  <a:t>                                   </a:t>
                </a:r>
              </a:p>
              <a:p>
                <a:pPr marL="0" indent="0" algn="just">
                  <a:buNone/>
                </a:pPr>
                <a:r>
                  <a:rPr lang="en-US" sz="2400" b="1" dirty="0" smtClean="0">
                    <a:latin typeface="Times New Roman" panose="02020603050405020304" pitchFamily="18" charset="0"/>
                    <a:cs typeface="Times New Roman" panose="02020603050405020304" pitchFamily="18" charset="0"/>
                  </a:rPr>
                  <a:t>Ready Time(VM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Finish Time(T</a:t>
                </a:r>
                <a:r>
                  <a:rPr lang="en-US" sz="2400" b="1" baseline="-25000" dirty="0">
                    <a:latin typeface="Times New Roman" panose="02020603050405020304" pitchFamily="18" charset="0"/>
                    <a:cs typeface="Times New Roman" panose="02020603050405020304" pitchFamily="18" charset="0"/>
                  </a:rPr>
                  <a:t>2</a:t>
                </a:r>
                <a:r>
                  <a:rPr lang="en-US" sz="2400" b="1" baseline="-250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 </a:t>
                </a:r>
                <a:r>
                  <a:rPr lang="en-US" sz="2400" b="1" dirty="0" smtClean="0">
                    <a:latin typeface="Times New Roman" panose="02020603050405020304" pitchFamily="18" charset="0"/>
                    <a:cs typeface="Times New Roman" panose="02020603050405020304" pitchFamily="18" charset="0"/>
                  </a:rPr>
                  <a:t>16</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Arrival(T</a:t>
                </a:r>
                <a:r>
                  <a:rPr lang="en-US" sz="2400" b="1" baseline="-25000"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max </a:t>
                </a:r>
                <a14:m>
                  <m:oMath xmlns:m="http://schemas.openxmlformats.org/officeDocument/2006/math">
                    <m:d>
                      <m:dPr>
                        <m:begChr m:val="{"/>
                        <m:endChr m:val=""/>
                        <m:ctrlPr>
                          <a:rPr lang="en-US" sz="2400" b="1" i="1" smtClean="0">
                            <a:latin typeface="Cambria Math" panose="02040503050406030204" pitchFamily="18" charset="0"/>
                            <a:cs typeface="Times New Roman" panose="02020603050405020304" pitchFamily="18" charset="0"/>
                          </a:rPr>
                        </m:ctrlPr>
                      </m:dPr>
                      <m:e>
                        <m:eqArr>
                          <m:eqArrPr>
                            <m:ctrlPr>
                              <a:rPr lang="en-US" sz="2400" b="1" i="1" smtClean="0">
                                <a:latin typeface="Cambria Math" panose="02040503050406030204" pitchFamily="18" charset="0"/>
                                <a:cs typeface="Times New Roman" panose="02020603050405020304" pitchFamily="18" charset="0"/>
                              </a:rPr>
                            </m:ctrlPr>
                          </m:eqArrPr>
                          <m:e>
                            <m:r>
                              <m:rPr>
                                <m:nor/>
                              </m:rPr>
                              <a:rPr lang="en-US" sz="2400" b="1" dirty="0">
                                <a:latin typeface="Times New Roman" panose="02020603050405020304" pitchFamily="18" charset="0"/>
                                <a:cs typeface="Times New Roman" panose="02020603050405020304" pitchFamily="18" charset="0"/>
                              </a:rPr>
                              <m:t>Finish</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Time</m:t>
                            </m:r>
                            <m:r>
                              <m:rPr>
                                <m:nor/>
                              </m:rPr>
                              <a:rPr lang="en-US" sz="2400" b="1" dirty="0">
                                <a:latin typeface="Times New Roman" panose="02020603050405020304" pitchFamily="18" charset="0"/>
                                <a:cs typeface="Times New Roman" panose="02020603050405020304" pitchFamily="18" charset="0"/>
                              </a:rPr>
                              <m:t>(</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2</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VM</m:t>
                            </m:r>
                            <m:r>
                              <m:rPr>
                                <m:nor/>
                              </m:rPr>
                              <a:rPr lang="en-US" sz="2400" b="1" baseline="-25000" dirty="0">
                                <a:latin typeface="Times New Roman" panose="02020603050405020304" pitchFamily="18" charset="0"/>
                                <a:cs typeface="Times New Roman" panose="02020603050405020304" pitchFamily="18" charset="0"/>
                              </a:rPr>
                              <m:t>3</m:t>
                            </m:r>
                            <m:r>
                              <m:rPr>
                                <m:nor/>
                              </m:rPr>
                              <a:rPr lang="en-US" sz="2400" b="1" dirty="0">
                                <a:latin typeface="Times New Roman" panose="02020603050405020304" pitchFamily="18" charset="0"/>
                                <a:cs typeface="Times New Roman" panose="02020603050405020304" pitchFamily="18" charset="0"/>
                              </a:rPr>
                              <m:t>)</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Communication</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Cost</m:t>
                            </m:r>
                            <m:r>
                              <m:rPr>
                                <m:nor/>
                              </m:rPr>
                              <a:rPr lang="en-US" sz="2400" b="1" dirty="0">
                                <a:latin typeface="Times New Roman" panose="02020603050405020304" pitchFamily="18" charset="0"/>
                                <a:cs typeface="Times New Roman" panose="02020603050405020304" pitchFamily="18" charset="0"/>
                              </a:rPr>
                              <m:t>(</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4</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2</m:t>
                            </m:r>
                            <m:r>
                              <m:rPr>
                                <m:nor/>
                              </m:rPr>
                              <a:rPr lang="en-US" sz="2400" b="1" dirty="0">
                                <a:latin typeface="Times New Roman" panose="02020603050405020304" pitchFamily="18" charset="0"/>
                                <a:cs typeface="Times New Roman" panose="02020603050405020304" pitchFamily="18" charset="0"/>
                              </a:rPr>
                              <m:t>)</m:t>
                            </m:r>
                          </m:e>
                          <m:e>
                            <m:r>
                              <m:rPr>
                                <m:nor/>
                              </m:rPr>
                              <a:rPr lang="en-US" sz="2400" b="1" dirty="0">
                                <a:latin typeface="Times New Roman" panose="02020603050405020304" pitchFamily="18" charset="0"/>
                                <a:cs typeface="Times New Roman" panose="02020603050405020304" pitchFamily="18" charset="0"/>
                              </a:rPr>
                              <m:t>Finish</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Time</m:t>
                            </m:r>
                            <m:r>
                              <m:rPr>
                                <m:nor/>
                              </m:rPr>
                              <a:rPr lang="en-US" sz="2400" b="1" dirty="0">
                                <a:latin typeface="Times New Roman" panose="02020603050405020304" pitchFamily="18" charset="0"/>
                                <a:cs typeface="Times New Roman" panose="02020603050405020304" pitchFamily="18" charset="0"/>
                              </a:rPr>
                              <m:t>(</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3</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VM</m:t>
                            </m:r>
                            <m:r>
                              <m:rPr>
                                <m:nor/>
                              </m:rPr>
                              <a:rPr lang="en-US" sz="2400" b="1" baseline="-25000" dirty="0">
                                <a:latin typeface="Times New Roman" panose="02020603050405020304" pitchFamily="18" charset="0"/>
                                <a:cs typeface="Times New Roman" panose="02020603050405020304" pitchFamily="18" charset="0"/>
                              </a:rPr>
                              <m:t>1</m:t>
                            </m:r>
                            <m:r>
                              <m:rPr>
                                <m:nor/>
                              </m:rPr>
                              <a:rPr lang="en-US" sz="2400" b="1" dirty="0">
                                <a:latin typeface="Times New Roman" panose="02020603050405020304" pitchFamily="18" charset="0"/>
                                <a:cs typeface="Times New Roman" panose="02020603050405020304" pitchFamily="18" charset="0"/>
                              </a:rPr>
                              <m:t>)</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Communication</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Cost</m:t>
                            </m:r>
                            <m:r>
                              <m:rPr>
                                <m:nor/>
                              </m:rPr>
                              <a:rPr lang="en-US" sz="2400" b="1" dirty="0">
                                <a:latin typeface="Times New Roman" panose="02020603050405020304" pitchFamily="18" charset="0"/>
                                <a:cs typeface="Times New Roman" panose="02020603050405020304" pitchFamily="18" charset="0"/>
                              </a:rPr>
                              <m:t>(</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4 </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T</m:t>
                            </m:r>
                            <m:r>
                              <m:rPr>
                                <m:nor/>
                              </m:rPr>
                              <a:rPr lang="en-US" sz="2400" b="1" baseline="-25000" dirty="0">
                                <a:latin typeface="Times New Roman" panose="02020603050405020304" pitchFamily="18" charset="0"/>
                                <a:cs typeface="Times New Roman" panose="02020603050405020304" pitchFamily="18" charset="0"/>
                              </a:rPr>
                              <m:t>3</m:t>
                            </m:r>
                            <m:r>
                              <m:rPr>
                                <m:nor/>
                              </m:rPr>
                              <a:rPr lang="en-US" sz="2400" b="1" dirty="0">
                                <a:latin typeface="Times New Roman" panose="02020603050405020304" pitchFamily="18" charset="0"/>
                                <a:cs typeface="Times New Roman" panose="02020603050405020304" pitchFamily="18" charset="0"/>
                              </a:rPr>
                              <m:t>)</m:t>
                            </m:r>
                          </m:e>
                        </m:eqArr>
                      </m:e>
                    </m:d>
                  </m:oMath>
                </a14:m>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Data </a:t>
                </a:r>
                <a:r>
                  <a:rPr lang="en-US" sz="2400" b="1" dirty="0">
                    <a:latin typeface="Times New Roman" panose="02020603050405020304" pitchFamily="18" charset="0"/>
                    <a:cs typeface="Times New Roman" panose="02020603050405020304" pitchFamily="18" charset="0"/>
                  </a:rPr>
                  <a:t>Arrival(T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max </a:t>
                </a:r>
                <a14:m>
                  <m:oMath xmlns:m="http://schemas.openxmlformats.org/officeDocument/2006/math">
                    <m:d>
                      <m:dPr>
                        <m:begChr m:val="{"/>
                        <m:endChr m:val=""/>
                        <m:ctrlPr>
                          <a:rPr lang="en-US" sz="2400" b="1" i="1">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   </m:t>
                        </m:r>
                        <m:eqArr>
                          <m:eqArrPr>
                            <m:ctrlPr>
                              <a:rPr lang="en-US" sz="2400" b="1" i="1" smtClean="0">
                                <a:latin typeface="Cambria Math" panose="02040503050406030204" pitchFamily="18" charset="0"/>
                                <a:cs typeface="Times New Roman" panose="02020603050405020304" pitchFamily="18" charset="0"/>
                              </a:rPr>
                            </m:ctrlPr>
                          </m:eqArrPr>
                          <m:e>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𝟏𝟔</m:t>
                            </m:r>
                            <m:r>
                              <m:rPr>
                                <m:nor/>
                              </m:rPr>
                              <a:rPr lang="en-US" sz="2400" b="1" dirty="0">
                                <a:latin typeface="Times New Roman" panose="020206030504050203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m:t>
                            </m:r>
                            <m:r>
                              <m:rPr>
                                <m:nor/>
                              </m:rPr>
                              <a:rPr lang="en-US" sz="2400" b="1" i="1" dirty="0" smtClean="0">
                                <a:latin typeface="Times New Roman" panose="02020603050405020304" pitchFamily="18" charset="0"/>
                                <a:cs typeface="Times New Roman" panose="02020603050405020304" pitchFamily="18" charset="0"/>
                              </a:rPr>
                              <m:t> </m:t>
                            </m:r>
                            <m:r>
                              <a:rPr lang="en-US" sz="2400" b="1" i="1" dirty="0" smtClean="0">
                                <a:latin typeface="Cambria Math" panose="02040503050406030204" pitchFamily="18" charset="0"/>
                                <a:cs typeface="Times New Roman" panose="02020603050405020304" pitchFamily="18" charset="0"/>
                              </a:rPr>
                              <m:t>𝟕</m:t>
                            </m:r>
                            <m:r>
                              <a:rPr lang="en-US" sz="2400" b="1" i="1" dirty="0" smtClean="0">
                                <a:latin typeface="Cambria Math" panose="02040503050406030204" pitchFamily="18" charset="0"/>
                                <a:cs typeface="Times New Roman" panose="02020603050405020304" pitchFamily="18" charset="0"/>
                              </a:rPr>
                              <m:t>=</m:t>
                            </m:r>
                            <m:r>
                              <a:rPr lang="en-US" sz="2400" b="1" i="1" dirty="0" smtClean="0">
                                <a:latin typeface="Cambria Math" panose="02040503050406030204" pitchFamily="18" charset="0"/>
                                <a:cs typeface="Times New Roman" panose="02020603050405020304" pitchFamily="18" charset="0"/>
                              </a:rPr>
                              <m:t>𝟐𝟑</m:t>
                            </m:r>
                            <m:r>
                              <a:rPr lang="en-US" sz="2400" b="1" i="1" dirty="0" smtClean="0">
                                <a:latin typeface="Cambria Math" panose="02040503050406030204" pitchFamily="18" charset="0"/>
                                <a:cs typeface="Times New Roman" panose="02020603050405020304" pitchFamily="18" charset="0"/>
                              </a:rPr>
                              <m:t> </m:t>
                            </m:r>
                          </m:e>
                          <m:e>
                            <m:r>
                              <a:rPr lang="en-US" sz="2400" b="1" i="1" dirty="0" smtClean="0">
                                <a:latin typeface="Cambria Math" panose="02040503050406030204" pitchFamily="18" charset="0"/>
                                <a:cs typeface="Times New Roman" panose="02020603050405020304" pitchFamily="18" charset="0"/>
                              </a:rPr>
                              <m:t>       </m:t>
                            </m:r>
                            <m:r>
                              <a:rPr lang="en-US" sz="2400" b="1" i="1" dirty="0" smtClean="0">
                                <a:latin typeface="Cambria Math" panose="02040503050406030204" pitchFamily="18" charset="0"/>
                                <a:cs typeface="Times New Roman" panose="02020603050405020304" pitchFamily="18" charset="0"/>
                              </a:rPr>
                              <m:t>𝟏𝟎</m:t>
                            </m:r>
                            <m:r>
                              <a:rPr lang="en-US" sz="2400" b="1" i="1" dirty="0" smtClean="0">
                                <a:latin typeface="Cambria Math" panose="02040503050406030204" pitchFamily="18" charset="0"/>
                                <a:cs typeface="Times New Roman" panose="02020603050405020304" pitchFamily="18" charset="0"/>
                              </a:rPr>
                              <m:t> </m:t>
                            </m:r>
                            <m:r>
                              <m:rPr>
                                <m:nor/>
                              </m:rPr>
                              <a:rPr lang="en-US" sz="2400" b="1" dirty="0">
                                <a:latin typeface="Times New Roman" panose="02020603050405020304" pitchFamily="18" charset="0"/>
                                <a:cs typeface="Times New Roman" panose="02020603050405020304" pitchFamily="18" charset="0"/>
                              </a:rPr>
                              <m:t>+</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i="0" dirty="0" smtClean="0">
                                <a:latin typeface="Times New Roman" panose="02020603050405020304" pitchFamily="18" charset="0"/>
                                <a:cs typeface="Times New Roman" panose="02020603050405020304" pitchFamily="18" charset="0"/>
                              </a:rPr>
                              <m:t>5 </m:t>
                            </m:r>
                            <m:r>
                              <m:rPr>
                                <m:nor/>
                              </m:rPr>
                              <a:rPr lang="en-US" sz="2400" b="1" i="0" dirty="0" smtClean="0">
                                <a:latin typeface="Times New Roman" panose="02020603050405020304" pitchFamily="18" charset="0"/>
                                <a:cs typeface="Times New Roman" panose="02020603050405020304" pitchFamily="18" charset="0"/>
                              </a:rPr>
                              <m:t>= </m:t>
                            </m:r>
                            <m:r>
                              <m:rPr>
                                <m:nor/>
                              </m:rPr>
                              <a:rPr lang="en-US" sz="2400" b="1" i="0" dirty="0" smtClean="0">
                                <a:latin typeface="Times New Roman" panose="02020603050405020304" pitchFamily="18" charset="0"/>
                                <a:cs typeface="Times New Roman" panose="02020603050405020304" pitchFamily="18" charset="0"/>
                              </a:rPr>
                              <m:t>15 </m:t>
                            </m:r>
                          </m:e>
                        </m:eqArr>
                      </m:e>
                    </m:d>
                  </m:oMath>
                </a14:m>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Data Arrival(T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 23 </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750" t="-1244"/>
                </a:stretch>
              </a:blipFill>
            </p:spPr>
            <p:txBody>
              <a:bodyPr/>
              <a:lstStyle/>
              <a:p>
                <a:r>
                  <a:rPr lang="en-US">
                    <a:noFill/>
                  </a:rPr>
                  <a:t> </a:t>
                </a:r>
              </a:p>
            </p:txBody>
          </p:sp>
        </mc:Fallback>
      </mc:AlternateContent>
      <p:cxnSp>
        <p:nvCxnSpPr>
          <p:cNvPr id="5" name="Straight Arrow Connector 4"/>
          <p:cNvCxnSpPr/>
          <p:nvPr/>
        </p:nvCxnSpPr>
        <p:spPr>
          <a:xfrm>
            <a:off x="2216727" y="1274618"/>
            <a:ext cx="1801091" cy="58189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495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Start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max{Ready </a:t>
            </a:r>
            <a:r>
              <a:rPr lang="en-US" sz="2400" b="1" dirty="0" smtClean="0">
                <a:latin typeface="Times New Roman" panose="02020603050405020304" pitchFamily="18" charset="0"/>
                <a:cs typeface="Times New Roman" panose="02020603050405020304" pitchFamily="18" charset="0"/>
              </a:rPr>
              <a:t>Time(VM</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Arrival(T</a:t>
            </a:r>
            <a:r>
              <a:rPr lang="en-US" sz="2400" b="1" baseline="-25000" dirty="0">
                <a:latin typeface="Times New Roman" panose="02020603050405020304" pitchFamily="18" charset="0"/>
                <a:cs typeface="Times New Roman" panose="02020603050405020304" pitchFamily="18" charset="0"/>
              </a:rPr>
              <a:t>4</a:t>
            </a:r>
            <a:r>
              <a:rPr lang="en-US" sz="2400" b="1" baseline="-250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Start Time(T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 max{ 0 , 23 } = 23</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p>
          <a:p>
            <a:pPr marL="0" indent="0" algn="just">
              <a:buNone/>
            </a:pPr>
            <a:r>
              <a:rPr lang="en-US" sz="2400" b="1" dirty="0">
                <a:latin typeface="Times New Roman" panose="02020603050405020304" pitchFamily="18" charset="0"/>
                <a:cs typeface="Times New Roman" panose="02020603050405020304" pitchFamily="18" charset="0"/>
              </a:rPr>
              <a:t>Finish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Start </a:t>
            </a:r>
            <a:r>
              <a:rPr lang="en-US" sz="2400" b="1" dirty="0" smtClean="0">
                <a:latin typeface="Times New Roman" panose="02020603050405020304" pitchFamily="18" charset="0"/>
                <a:cs typeface="Times New Roman" panose="02020603050405020304" pitchFamily="18" charset="0"/>
              </a:rPr>
              <a:t>Time(T</a:t>
            </a:r>
            <a:r>
              <a:rPr lang="en-US" sz="2400" b="1" baseline="-25000" dirty="0">
                <a:latin typeface="Times New Roman" panose="02020603050405020304" pitchFamily="18" charset="0"/>
                <a:cs typeface="Times New Roman" panose="02020603050405020304" pitchFamily="18" charset="0"/>
              </a:rPr>
              <a:t>4</a:t>
            </a:r>
            <a:r>
              <a:rPr lang="en-US" sz="2400" b="1" dirty="0" smtClean="0">
                <a:latin typeface="Times New Roman" panose="02020603050405020304" pitchFamily="18" charset="0"/>
                <a:cs typeface="Times New Roman" panose="02020603050405020304" pitchFamily="18" charset="0"/>
              </a:rPr>
              <a:t>, 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Execution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Finish </a:t>
            </a:r>
            <a:r>
              <a:rPr lang="en-US" sz="2400" b="1" dirty="0">
                <a:latin typeface="Times New Roman" panose="02020603050405020304" pitchFamily="18" charset="0"/>
                <a:cs typeface="Times New Roman" panose="02020603050405020304" pitchFamily="18" charset="0"/>
              </a:rPr>
              <a:t>Time(T</a:t>
            </a:r>
            <a:r>
              <a:rPr lang="en-US" sz="2400" b="1" baseline="-250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VM</a:t>
            </a:r>
            <a:r>
              <a:rPr lang="en-US" sz="2400" b="1" baseline="-25000"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 23 + 7 = 30</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p>
          <a:p>
            <a:pPr marL="0" indent="0" algn="just">
              <a:buNone/>
            </a:pPr>
            <a:r>
              <a:rPr lang="en-US" sz="2400" b="1" dirty="0">
                <a:latin typeface="Times New Roman" panose="02020603050405020304" pitchFamily="18" charset="0"/>
                <a:cs typeface="Times New Roman" panose="02020603050405020304" pitchFamily="18" charset="0"/>
              </a:rPr>
              <a:t>Ready </a:t>
            </a:r>
            <a:r>
              <a:rPr lang="en-US" sz="2400" b="1" dirty="0" smtClean="0">
                <a:latin typeface="Times New Roman" panose="02020603050405020304" pitchFamily="18" charset="0"/>
                <a:cs typeface="Times New Roman" panose="02020603050405020304" pitchFamily="18" charset="0"/>
              </a:rPr>
              <a:t>Time(VM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Finish </a:t>
            </a:r>
            <a:r>
              <a:rPr lang="en-US" sz="2400" b="1" dirty="0" smtClean="0">
                <a:latin typeface="Times New Roman" panose="02020603050405020304" pitchFamily="18" charset="0"/>
                <a:cs typeface="Times New Roman" panose="02020603050405020304" pitchFamily="18" charset="0"/>
              </a:rPr>
              <a:t>Time(T</a:t>
            </a:r>
            <a:r>
              <a:rPr lang="en-US" sz="2400" b="1" baseline="-25000"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VM</a:t>
            </a:r>
            <a:r>
              <a:rPr lang="en-US" sz="2400" b="1" baseline="-250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 30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p>
        </p:txBody>
      </p:sp>
      <p:cxnSp>
        <p:nvCxnSpPr>
          <p:cNvPr id="5" name="Straight Arrow Connector 4"/>
          <p:cNvCxnSpPr/>
          <p:nvPr/>
        </p:nvCxnSpPr>
        <p:spPr>
          <a:xfrm flipH="1">
            <a:off x="4017818" y="346364"/>
            <a:ext cx="678873" cy="62345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H="1">
            <a:off x="4558145" y="346364"/>
            <a:ext cx="2272146" cy="62345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2092036" y="1274618"/>
            <a:ext cx="1925782" cy="6373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1330036" y="3089564"/>
            <a:ext cx="2341419" cy="63730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97525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1057</Words>
  <Application>Microsoft Office PowerPoint</Application>
  <PresentationFormat>Widescreen</PresentationFormat>
  <Paragraphs>166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Suppose we have this example: it consists of four tasks, and the value written on the tasks refers to the execution time for the task, and the value written on edge refers to the communication between the task and its 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105</cp:revision>
  <dcterms:created xsi:type="dcterms:W3CDTF">2023-03-24T07:56:24Z</dcterms:created>
  <dcterms:modified xsi:type="dcterms:W3CDTF">2023-03-24T12:29:54Z</dcterms:modified>
</cp:coreProperties>
</file>