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79" autoAdjust="0"/>
    <p:restoredTop sz="94660"/>
  </p:normalViewPr>
  <p:slideViewPr>
    <p:cSldViewPr snapToGrid="0">
      <p:cViewPr varScale="1">
        <p:scale>
          <a:sx n="84" d="100"/>
          <a:sy n="84" d="100"/>
        </p:scale>
        <p:origin x="84"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12/17/2022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12/17/2022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operating </a:t>
            </a:r>
            <a:r>
              <a:rPr lang="en-US" dirty="0" smtClean="0"/>
              <a:t>system 2</a:t>
            </a:r>
            <a:endParaRPr lang="en-US" dirty="0"/>
          </a:p>
        </p:txBody>
      </p:sp>
      <p:sp>
        <p:nvSpPr>
          <p:cNvPr id="3" name="Subtitle 2"/>
          <p:cNvSpPr>
            <a:spLocks noGrp="1"/>
          </p:cNvSpPr>
          <p:nvPr>
            <p:ph type="subTitle" idx="1"/>
          </p:nvPr>
        </p:nvSpPr>
        <p:spPr>
          <a:xfrm>
            <a:off x="2038878" y="3657600"/>
            <a:ext cx="8708143" cy="1947333"/>
          </a:xfrm>
        </p:spPr>
        <p:txBody>
          <a:bodyPr/>
          <a:lstStyle/>
          <a:p>
            <a:r>
              <a:rPr lang="en-US" sz="2400" b="1" i="1" dirty="0"/>
              <a:t>Documentation</a:t>
            </a:r>
          </a:p>
        </p:txBody>
      </p:sp>
    </p:spTree>
    <p:extLst>
      <p:ext uri="{BB962C8B-B14F-4D97-AF65-F5344CB8AC3E}">
        <p14:creationId xmlns:p14="http://schemas.microsoft.com/office/powerpoint/2010/main" val="2883870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684212" y="270934"/>
            <a:ext cx="11428766" cy="6163734"/>
          </a:xfrm>
        </p:spPr>
        <p:txBody>
          <a:bodyPr>
            <a:normAutofit/>
          </a:bodyPr>
          <a:lstStyle/>
          <a:p>
            <a:r>
              <a:rPr lang="en-US" dirty="0"/>
              <a:t> </a:t>
            </a:r>
          </a:p>
          <a:p>
            <a:r>
              <a:rPr lang="en-US" b="1" u="sng" dirty="0"/>
              <a:t>Example  Of Starvation:</a:t>
            </a:r>
            <a:endParaRPr lang="en-US" dirty="0"/>
          </a:p>
          <a:p>
            <a:r>
              <a:rPr lang="en-US" dirty="0"/>
              <a:t>-Starvation occurs in </a:t>
            </a:r>
            <a:r>
              <a:rPr lang="en-US" b="1" i="1" dirty="0"/>
              <a:t>Priority Scheduling</a:t>
            </a:r>
            <a:r>
              <a:rPr lang="en-US" dirty="0"/>
              <a:t> or </a:t>
            </a:r>
            <a:r>
              <a:rPr lang="en-US" b="1" i="1" dirty="0"/>
              <a:t>Shortest Job First Scheduling</a:t>
            </a:r>
            <a:r>
              <a:rPr lang="en-US" dirty="0"/>
              <a:t>. In the Priority scheduling technique, we assign some priority to every process we have, and based on that priority, the CPU will be allocated, and the process will be executed. Here, the CPU will be allocated to the process that has the highest priority. Even if the burst time is low, the CPU will be allocated to the highest priority </a:t>
            </a:r>
            <a:r>
              <a:rPr lang="en-US" dirty="0" smtClean="0"/>
              <a:t>process</a:t>
            </a:r>
            <a:endParaRPr lang="en-US" dirty="0"/>
          </a:p>
          <a:p>
            <a:r>
              <a:rPr lang="en-US" dirty="0"/>
              <a:t>- Suppose an object provides a synchronized method that often takes a long time to return. If one thread invokes this method frequently, other threads that also need frequent synchronized access to the same object will often be </a:t>
            </a:r>
            <a:r>
              <a:rPr lang="en-US" dirty="0" smtClean="0"/>
              <a:t>blocked</a:t>
            </a:r>
            <a:endParaRPr lang="en-US" dirty="0"/>
          </a:p>
          <a:p>
            <a:r>
              <a:rPr lang="en-US" dirty="0"/>
              <a:t>- When two threads are having different priority then the thread having higher priority will get the first chance to execute. Low priority thread has to wait until completing all high priority threads. It may have to wait for a long time period for its execution but waiting will end at a certain point. This situation is an example of</a:t>
            </a:r>
          </a:p>
          <a:p>
            <a:pPr marL="0" indent="0">
              <a:buNone/>
            </a:pPr>
            <a:endParaRPr lang="en-US" dirty="0"/>
          </a:p>
        </p:txBody>
      </p:sp>
    </p:spTree>
    <p:extLst>
      <p:ext uri="{BB962C8B-B14F-4D97-AF65-F5344CB8AC3E}">
        <p14:creationId xmlns:p14="http://schemas.microsoft.com/office/powerpoint/2010/main" val="3488324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684211" y="685800"/>
            <a:ext cx="11417477" cy="5534378"/>
          </a:xfrm>
        </p:spPr>
        <p:txBody>
          <a:bodyPr>
            <a:normAutofit/>
          </a:bodyPr>
          <a:lstStyle/>
          <a:p>
            <a:endParaRPr lang="en-US" dirty="0"/>
          </a:p>
          <a:p>
            <a:r>
              <a:rPr lang="en-US" dirty="0"/>
              <a:t>Some of the important points to remove starvation of threads are given as follows:</a:t>
            </a:r>
          </a:p>
          <a:p>
            <a:pPr lvl="0"/>
            <a:r>
              <a:rPr lang="en-US" dirty="0"/>
              <a:t>By implementation of the </a:t>
            </a:r>
            <a:r>
              <a:rPr lang="en-US" dirty="0" err="1"/>
              <a:t>Thread.yield</a:t>
            </a:r>
            <a:r>
              <a:rPr lang="en-US" dirty="0"/>
              <a:t>() method, so that when the thread in the process after releasing the lock gets a fair chance to occupy the C.P.U. and can get some time to complete its execution till the original thread again gets the control over the C.P.U.</a:t>
            </a:r>
          </a:p>
          <a:p>
            <a:pPr lvl="0"/>
            <a:r>
              <a:rPr lang="en-US" dirty="0"/>
              <a:t>One can also use the </a:t>
            </a:r>
            <a:r>
              <a:rPr lang="en-US" dirty="0" err="1"/>
              <a:t>Thread.sleep</a:t>
            </a:r>
            <a:r>
              <a:rPr lang="en-US" dirty="0"/>
              <a:t>() method to given chance to other Threads for execution.</a:t>
            </a:r>
          </a:p>
          <a:p>
            <a:pPr lvl="0"/>
            <a:r>
              <a:rPr lang="en-US" dirty="0"/>
              <a:t>An independent manager can be used for allocation of resources. This resource manager distributes resources fairly and tries to avoid starvation.</a:t>
            </a:r>
          </a:p>
          <a:p>
            <a:pPr lvl="0"/>
            <a:r>
              <a:rPr lang="en-US" dirty="0"/>
              <a:t>Random selection of processes for resource allocation or processor allocation should be avoided as they encourage starvation.</a:t>
            </a:r>
          </a:p>
          <a:p>
            <a:pPr lvl="0"/>
            <a:r>
              <a:rPr lang="en-US" dirty="0"/>
              <a:t>The priority scheme of resource allocation should include concepts such as aging, where the priority of a process is increased the longer it waits. This avoids starvation.</a:t>
            </a:r>
          </a:p>
          <a:p>
            <a:endParaRPr lang="en-US" dirty="0"/>
          </a:p>
        </p:txBody>
      </p:sp>
    </p:spTree>
    <p:extLst>
      <p:ext uri="{BB962C8B-B14F-4D97-AF65-F5344CB8AC3E}">
        <p14:creationId xmlns:p14="http://schemas.microsoft.com/office/powerpoint/2010/main" val="1882941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684212" y="685800"/>
            <a:ext cx="8534400" cy="1380067"/>
          </a:xfrm>
        </p:spPr>
        <p:txBody>
          <a:bodyPr/>
          <a:lstStyle/>
          <a:p>
            <a:r>
              <a:rPr lang="en-US" b="1" dirty="0"/>
              <a:t>We can solve starvation on our real world by making priority queue </a:t>
            </a:r>
          </a:p>
          <a:p>
            <a:r>
              <a:rPr lang="en-US" b="1" dirty="0" smtClean="0"/>
              <a:t>Starvation </a:t>
            </a:r>
            <a:r>
              <a:rPr lang="en-US" b="1" dirty="0"/>
              <a:t>occurs when we use this lines :</a:t>
            </a:r>
            <a:endParaRPr lang="en-US" b="1" dirty="0"/>
          </a:p>
        </p:txBody>
      </p:sp>
      <p:pic>
        <p:nvPicPr>
          <p:cNvPr id="4" name="Picture 3" descr="WhatsApp Image 2022-12-17 at 2.12.55 AM"/>
          <p:cNvPicPr/>
          <p:nvPr/>
        </p:nvPicPr>
        <p:blipFill>
          <a:blip r:embed="rId2"/>
          <a:stretch>
            <a:fillRect/>
          </a:stretch>
        </p:blipFill>
        <p:spPr>
          <a:xfrm>
            <a:off x="914400" y="2065867"/>
            <a:ext cx="10216443" cy="4402666"/>
          </a:xfrm>
          <a:prstGeom prst="rect">
            <a:avLst/>
          </a:prstGeom>
        </p:spPr>
      </p:pic>
    </p:spTree>
    <p:extLst>
      <p:ext uri="{BB962C8B-B14F-4D97-AF65-F5344CB8AC3E}">
        <p14:creationId xmlns:p14="http://schemas.microsoft.com/office/powerpoint/2010/main" val="2597071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700212" y="1521177"/>
            <a:ext cx="8534400" cy="3615267"/>
          </a:xfrm>
        </p:spPr>
        <p:txBody>
          <a:bodyPr/>
          <a:lstStyle/>
          <a:p>
            <a:endParaRPr lang="en-US"/>
          </a:p>
        </p:txBody>
      </p:sp>
      <p:sp>
        <p:nvSpPr>
          <p:cNvPr id="4" name="Rectangle 2"/>
          <p:cNvSpPr>
            <a:spLocks noChangeArrowheads="1"/>
          </p:cNvSpPr>
          <p:nvPr/>
        </p:nvSpPr>
        <p:spPr bwMode="auto">
          <a:xfrm>
            <a:off x="1016000" y="863922"/>
            <a:ext cx="6039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32629"/>
                </a:solidFill>
                <a:effectLst/>
                <a:latin typeface="Calibri" panose="020F0502020204030204" pitchFamily="34" charset="0"/>
                <a:ea typeface="Calibri" panose="020F0502020204030204" pitchFamily="34" charset="0"/>
                <a:cs typeface="Calibri" panose="020F0502020204030204" pitchFamily="34" charset="0"/>
              </a:rPr>
              <a:t>Starvation will be solved by the following lines of code:</a:t>
            </a:r>
            <a:endParaRPr kumimoji="0" lang="en-US" sz="2000" b="1" i="0" u="none" strike="noStrike" cap="none" normalizeH="0" baseline="0" dirty="0" smtClean="0">
              <a:ln>
                <a:noFill/>
              </a:ln>
              <a:solidFill>
                <a:schemeClr val="tx1"/>
              </a:solidFill>
              <a:effectLst/>
              <a:latin typeface="Arial" panose="020B0604020202020204" pitchFamily="34" charset="0"/>
            </a:endParaRPr>
          </a:p>
        </p:txBody>
      </p:sp>
      <p:pic>
        <p:nvPicPr>
          <p:cNvPr id="2049" name="Picture 8" descr="p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540" y="1367191"/>
            <a:ext cx="8809744" cy="494929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1016000" y="46263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046426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descr="WhatsApp Image 2022-12-17 at 2.38.12 AM"/>
          <p:cNvPicPr>
            <a:picLocks noGrp="1"/>
          </p:cNvPicPr>
          <p:nvPr>
            <p:ph idx="1"/>
          </p:nvPr>
        </p:nvPicPr>
        <p:blipFill>
          <a:blip r:embed="rId2"/>
          <a:stretch>
            <a:fillRect/>
          </a:stretch>
        </p:blipFill>
        <p:spPr>
          <a:xfrm>
            <a:off x="914400" y="685799"/>
            <a:ext cx="9945511" cy="5748867"/>
          </a:xfrm>
          <a:prstGeom prst="rect">
            <a:avLst/>
          </a:prstGeom>
        </p:spPr>
      </p:pic>
    </p:spTree>
    <p:extLst>
      <p:ext uri="{BB962C8B-B14F-4D97-AF65-F5344CB8AC3E}">
        <p14:creationId xmlns:p14="http://schemas.microsoft.com/office/powerpoint/2010/main" val="3186116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descr="WhatsApp Image 2022-12-17 at 2.38.11 AM"/>
          <p:cNvPicPr>
            <a:picLocks noGrp="1"/>
          </p:cNvPicPr>
          <p:nvPr>
            <p:ph idx="1"/>
          </p:nvPr>
        </p:nvPicPr>
        <p:blipFill>
          <a:blip r:embed="rId2"/>
          <a:stretch>
            <a:fillRect/>
          </a:stretch>
        </p:blipFill>
        <p:spPr>
          <a:xfrm>
            <a:off x="541867" y="279399"/>
            <a:ext cx="10047111" cy="6087533"/>
          </a:xfrm>
          <a:prstGeom prst="rect">
            <a:avLst/>
          </a:prstGeom>
        </p:spPr>
      </p:pic>
    </p:spTree>
    <p:extLst>
      <p:ext uri="{BB962C8B-B14F-4D97-AF65-F5344CB8AC3E}">
        <p14:creationId xmlns:p14="http://schemas.microsoft.com/office/powerpoint/2010/main" val="4007778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682044"/>
            <a:ext cx="8534400" cy="4809067"/>
          </a:xfrm>
        </p:spPr>
        <p:txBody>
          <a:bodyPr>
            <a:normAutofit/>
          </a:bodyPr>
          <a:lstStyle/>
          <a:p>
            <a:r>
              <a:rPr lang="en-US" sz="2000" dirty="0"/>
              <a:t> </a:t>
            </a:r>
            <a:r>
              <a:rPr lang="en-US" sz="2000" b="1" u="sng" dirty="0"/>
              <a:t>*First of All:</a:t>
            </a:r>
            <a:r>
              <a:rPr lang="en-US" sz="2000" dirty="0"/>
              <a:t/>
            </a:r>
            <a:br>
              <a:rPr lang="en-US" sz="2000" dirty="0"/>
            </a:br>
            <a:r>
              <a:rPr lang="en-US" sz="2000" dirty="0"/>
              <a:t> The real world Application is “Fruit’s requests of Market “in the title of </a:t>
            </a:r>
            <a:r>
              <a:rPr lang="ar-EG" sz="2000" dirty="0"/>
              <a:t>:</a:t>
            </a:r>
            <a:r>
              <a:rPr lang="en-US" sz="2000" dirty="0"/>
              <a:t/>
            </a:r>
            <a:br>
              <a:rPr lang="en-US" sz="2000" dirty="0"/>
            </a:br>
            <a:r>
              <a:rPr lang="en-US" sz="2000" dirty="0"/>
              <a:t>"Fruit Market " To our real world .. </a:t>
            </a:r>
            <a:br>
              <a:rPr lang="en-US" sz="2000" dirty="0"/>
            </a:br>
            <a:r>
              <a:rPr lang="ar-EG" sz="2000" dirty="0"/>
              <a:t> </a:t>
            </a:r>
            <a:r>
              <a:rPr lang="en-US" sz="2000" dirty="0"/>
              <a:t/>
            </a:r>
            <a:br>
              <a:rPr lang="en-US" sz="2000" dirty="0"/>
            </a:br>
            <a:r>
              <a:rPr lang="en-US" sz="2000" b="1" dirty="0"/>
              <a:t>Assume:</a:t>
            </a:r>
            <a:r>
              <a:rPr lang="en-US" sz="2000" dirty="0"/>
              <a:t/>
            </a:r>
            <a:br>
              <a:rPr lang="en-US" sz="2000" dirty="0"/>
            </a:br>
            <a:r>
              <a:rPr lang="en-US" sz="2000" dirty="0"/>
              <a:t> we have lots types of fruits in our market and we have (n) of people who </a:t>
            </a:r>
            <a:r>
              <a:rPr lang="en-US" sz="2000" dirty="0" err="1"/>
              <a:t>wanna</a:t>
            </a:r>
            <a:r>
              <a:rPr lang="en-US" sz="2000" dirty="0"/>
              <a:t> request the type which they need in our market so the number of our fruits is less than the people So it will be no fruit for a time till producing another amount to fulfill the request and orders, SO in the following we will describe how we will Apply this problem..</a:t>
            </a:r>
            <a:br>
              <a:rPr lang="en-US" sz="2000" dirty="0"/>
            </a:br>
            <a:endParaRPr lang="en-US" sz="2000" dirty="0"/>
          </a:p>
        </p:txBody>
      </p:sp>
      <p:sp>
        <p:nvSpPr>
          <p:cNvPr id="3" name="Content Placeholder 2"/>
          <p:cNvSpPr>
            <a:spLocks noGrp="1"/>
          </p:cNvSpPr>
          <p:nvPr>
            <p:ph idx="1"/>
          </p:nvPr>
        </p:nvSpPr>
        <p:spPr>
          <a:xfrm>
            <a:off x="966434" y="372533"/>
            <a:ext cx="8534400" cy="1501423"/>
          </a:xfrm>
        </p:spPr>
        <p:txBody>
          <a:bodyPr>
            <a:normAutofit/>
          </a:bodyPr>
          <a:lstStyle/>
          <a:p>
            <a:pPr algn="ctr"/>
            <a:r>
              <a:rPr lang="en-US" sz="2400" u="sng" dirty="0"/>
              <a:t>• Explanation for real world application and how did apply the problem</a:t>
            </a:r>
            <a:r>
              <a:rPr lang="en-US" sz="2400" u="sng" dirty="0" smtClean="0"/>
              <a:t>:</a:t>
            </a:r>
            <a:endParaRPr lang="en-US" sz="2400" dirty="0"/>
          </a:p>
          <a:p>
            <a:endParaRPr lang="en-US" dirty="0"/>
          </a:p>
        </p:txBody>
      </p:sp>
    </p:spTree>
    <p:extLst>
      <p:ext uri="{BB962C8B-B14F-4D97-AF65-F5344CB8AC3E}">
        <p14:creationId xmlns:p14="http://schemas.microsoft.com/office/powerpoint/2010/main" val="907386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691091" y="674511"/>
            <a:ext cx="8534400" cy="5681133"/>
          </a:xfrm>
        </p:spPr>
        <p:txBody>
          <a:bodyPr/>
          <a:lstStyle/>
          <a:p>
            <a:r>
              <a:rPr lang="en-US" sz="2800" b="1" u="sng" dirty="0"/>
              <a:t>* Finally: </a:t>
            </a:r>
            <a:endParaRPr lang="en-US" sz="2800" dirty="0"/>
          </a:p>
          <a:p>
            <a:r>
              <a:rPr lang="en-US" sz="2800" b="1" dirty="0"/>
              <a:t>“How to apply the problem”.. </a:t>
            </a:r>
            <a:endParaRPr lang="en-US" sz="2800" dirty="0"/>
          </a:p>
          <a:p>
            <a:r>
              <a:rPr lang="en-US" sz="2800" dirty="0"/>
              <a:t>We will implement “semaphore “which is contains of: wait () and Signal () which prevent a “deadlock” problem </a:t>
            </a:r>
            <a:r>
              <a:rPr lang="en-US" sz="2800" b="1" dirty="0"/>
              <a:t>or by using </a:t>
            </a:r>
            <a:r>
              <a:rPr lang="en-US" sz="2800" dirty="0"/>
              <a:t> ‘’Reentrant lock ‘’and we will implement “priority Queue “to solve the problem of “starvation” with wakeup() , block () ,acquire () and release () </a:t>
            </a:r>
            <a:r>
              <a:rPr lang="en-US" sz="2800" b="1" dirty="0"/>
              <a:t>or by using </a:t>
            </a:r>
            <a:r>
              <a:rPr lang="en-US" sz="2800" dirty="0"/>
              <a:t> ‘’Reentrant lock  .</a:t>
            </a:r>
          </a:p>
          <a:p>
            <a:endParaRPr lang="en-US" dirty="0"/>
          </a:p>
        </p:txBody>
      </p:sp>
    </p:spTree>
    <p:extLst>
      <p:ext uri="{BB962C8B-B14F-4D97-AF65-F5344CB8AC3E}">
        <p14:creationId xmlns:p14="http://schemas.microsoft.com/office/powerpoint/2010/main" val="862223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977828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2" y="1603023"/>
            <a:ext cx="9320212" cy="4933243"/>
          </a:xfrm>
        </p:spPr>
        <p:txBody>
          <a:bodyPr>
            <a:normAutofit/>
          </a:bodyPr>
          <a:lstStyle/>
          <a:p>
            <a:r>
              <a:rPr lang="en-US" sz="3200" b="1" i="1" dirty="0" smtClean="0"/>
              <a:t>producer </a:t>
            </a:r>
            <a:r>
              <a:rPr lang="en-US" sz="3200" b="1" i="1" dirty="0"/>
              <a:t>process</a:t>
            </a:r>
            <a:r>
              <a:rPr lang="en-US" sz="3200" dirty="0"/>
              <a:t/>
            </a:r>
            <a:br>
              <a:rPr lang="en-US" sz="3200" dirty="0"/>
            </a:br>
            <a:r>
              <a:rPr lang="en-US" sz="1100" b="1" dirty="0"/>
              <a:t>     </a:t>
            </a:r>
            <a:r>
              <a:rPr lang="en-US" sz="2000" b="1" dirty="0"/>
              <a:t>while (buffer not = </a:t>
            </a:r>
            <a:r>
              <a:rPr lang="en-US" sz="2000" b="1" dirty="0" err="1"/>
              <a:t>isFull</a:t>
            </a:r>
            <a:r>
              <a:rPr lang="en-US" sz="2000" b="1" dirty="0"/>
              <a:t>) { </a:t>
            </a:r>
            <a:r>
              <a:rPr lang="en-US" sz="2000" dirty="0"/>
              <a:t/>
            </a:r>
            <a:br>
              <a:rPr lang="en-US" sz="2000" dirty="0"/>
            </a:br>
            <a:r>
              <a:rPr lang="en-US" sz="2000" b="1" dirty="0"/>
              <a:t>          ...</a:t>
            </a:r>
            <a:br>
              <a:rPr lang="en-US" sz="2000" b="1" dirty="0"/>
            </a:br>
            <a:r>
              <a:rPr lang="en-US" sz="2000" b="1" dirty="0"/>
              <a:t>        /* produce an item in </a:t>
            </a:r>
            <a:r>
              <a:rPr lang="en-US" sz="2000" b="1" dirty="0" err="1"/>
              <a:t>next_produced</a:t>
            </a:r>
            <a:r>
              <a:rPr lang="en-US" sz="2000" b="1" dirty="0"/>
              <a:t> */ </a:t>
            </a:r>
            <a:r>
              <a:rPr lang="en-US" sz="2000" dirty="0"/>
              <a:t/>
            </a:r>
            <a:br>
              <a:rPr lang="en-US" sz="2000" dirty="0"/>
            </a:br>
            <a:r>
              <a:rPr lang="en-US" sz="2000" b="1" dirty="0"/>
              <a:t>          ... </a:t>
            </a:r>
            <a:r>
              <a:rPr lang="en-US" sz="2000" dirty="0"/>
              <a:t/>
            </a:r>
            <a:br>
              <a:rPr lang="en-US" sz="2000" dirty="0"/>
            </a:br>
            <a:r>
              <a:rPr lang="en-US" sz="2000" b="1" dirty="0"/>
              <a:t>        Empty acquire </a:t>
            </a:r>
            <a:r>
              <a:rPr lang="en-US" sz="2000" dirty="0"/>
              <a:t/>
            </a:r>
            <a:br>
              <a:rPr lang="en-US" sz="2000" dirty="0"/>
            </a:br>
            <a:r>
              <a:rPr lang="en-US" sz="2000" b="1" dirty="0"/>
              <a:t>        </a:t>
            </a:r>
            <a:r>
              <a:rPr lang="en-US" sz="2000" b="1" dirty="0" err="1"/>
              <a:t>Mutex</a:t>
            </a:r>
            <a:r>
              <a:rPr lang="en-US" sz="2000" b="1" dirty="0"/>
              <a:t> acquire</a:t>
            </a:r>
            <a:r>
              <a:rPr lang="en-US" sz="2000" dirty="0"/>
              <a:t/>
            </a:r>
            <a:br>
              <a:rPr lang="en-US" sz="2000" dirty="0"/>
            </a:br>
            <a:r>
              <a:rPr lang="en-US" sz="2000" b="1" dirty="0"/>
              <a:t>           ...</a:t>
            </a:r>
            <a:br>
              <a:rPr lang="en-US" sz="2000" b="1" dirty="0"/>
            </a:br>
            <a:r>
              <a:rPr lang="en-US" sz="2000" b="1" dirty="0"/>
              <a:t>        /* add next produced to the buffer */ </a:t>
            </a:r>
            <a:r>
              <a:rPr lang="en-US" sz="2000" dirty="0"/>
              <a:t/>
            </a:r>
            <a:br>
              <a:rPr lang="en-US" sz="2000" dirty="0"/>
            </a:br>
            <a:r>
              <a:rPr lang="en-US" sz="2000" b="1" dirty="0"/>
              <a:t>           ... </a:t>
            </a:r>
            <a:r>
              <a:rPr lang="en-US" sz="2000" dirty="0"/>
              <a:t/>
            </a:r>
            <a:br>
              <a:rPr lang="en-US" sz="2000" dirty="0"/>
            </a:br>
            <a:r>
              <a:rPr lang="en-US" sz="2000" b="1" dirty="0"/>
              <a:t>        </a:t>
            </a:r>
            <a:r>
              <a:rPr lang="en-US" sz="2000" dirty="0"/>
              <a:t/>
            </a:r>
            <a:br>
              <a:rPr lang="en-US" sz="2000" dirty="0"/>
            </a:br>
            <a:r>
              <a:rPr lang="en-US" sz="2000" b="1" dirty="0"/>
              <a:t>            </a:t>
            </a:r>
            <a:r>
              <a:rPr lang="en-US" sz="2000" b="1" dirty="0" err="1"/>
              <a:t>Mutex</a:t>
            </a:r>
            <a:r>
              <a:rPr lang="en-US" sz="2000" b="1" dirty="0"/>
              <a:t> release</a:t>
            </a:r>
            <a:r>
              <a:rPr lang="en-US" sz="2000" dirty="0"/>
              <a:t/>
            </a:r>
            <a:br>
              <a:rPr lang="en-US" sz="2000" dirty="0"/>
            </a:br>
            <a:r>
              <a:rPr lang="en-US" sz="2000" b="1" dirty="0"/>
              <a:t>            Full release</a:t>
            </a:r>
            <a:r>
              <a:rPr lang="en-US" sz="2000" dirty="0"/>
              <a:t/>
            </a:r>
            <a:br>
              <a:rPr lang="en-US" sz="2000" dirty="0"/>
            </a:br>
            <a:r>
              <a:rPr lang="en-US" sz="2000" b="1" dirty="0"/>
              <a:t>     }</a:t>
            </a:r>
            <a:r>
              <a:rPr lang="en-US" sz="2000" dirty="0"/>
              <a:t/>
            </a:r>
            <a:br>
              <a:rPr lang="en-US" sz="2000" dirty="0"/>
            </a:br>
            <a:endParaRPr lang="en-US" sz="2000" dirty="0"/>
          </a:p>
        </p:txBody>
      </p:sp>
      <p:sp>
        <p:nvSpPr>
          <p:cNvPr id="3" name="Content Placeholder 2"/>
          <p:cNvSpPr>
            <a:spLocks noGrp="1"/>
          </p:cNvSpPr>
          <p:nvPr>
            <p:ph idx="1"/>
          </p:nvPr>
        </p:nvSpPr>
        <p:spPr>
          <a:xfrm>
            <a:off x="684212" y="685801"/>
            <a:ext cx="8534400" cy="917222"/>
          </a:xfrm>
        </p:spPr>
        <p:txBody>
          <a:bodyPr/>
          <a:lstStyle/>
          <a:p>
            <a:r>
              <a:rPr lang="en-US" sz="3200" b="1" dirty="0" err="1"/>
              <a:t>pseudocode</a:t>
            </a:r>
            <a:endParaRPr lang="en-US" sz="3200" b="1" dirty="0"/>
          </a:p>
        </p:txBody>
      </p:sp>
    </p:spTree>
    <p:extLst>
      <p:ext uri="{BB962C8B-B14F-4D97-AF65-F5344CB8AC3E}">
        <p14:creationId xmlns:p14="http://schemas.microsoft.com/office/powerpoint/2010/main" val="3491672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2" y="1603023"/>
            <a:ext cx="9320212" cy="4933243"/>
          </a:xfrm>
        </p:spPr>
        <p:txBody>
          <a:bodyPr>
            <a:normAutofit/>
          </a:bodyPr>
          <a:lstStyle/>
          <a:p>
            <a:r>
              <a:rPr lang="en-US" sz="3200" b="1" i="1" dirty="0"/>
              <a:t>consumer process</a:t>
            </a:r>
            <a:r>
              <a:rPr lang="en-US" sz="3200" dirty="0"/>
              <a:t/>
            </a:r>
            <a:br>
              <a:rPr lang="en-US" sz="3200" dirty="0"/>
            </a:br>
            <a:r>
              <a:rPr lang="en-US" sz="1100" b="1" dirty="0"/>
              <a:t>     </a:t>
            </a:r>
            <a:r>
              <a:rPr lang="en-US" sz="2000" b="1" dirty="0"/>
              <a:t>while (buffer not  Empty) { </a:t>
            </a:r>
            <a:r>
              <a:rPr lang="en-US" sz="2000" dirty="0"/>
              <a:t/>
            </a:r>
            <a:br>
              <a:rPr lang="en-US" sz="2000" dirty="0"/>
            </a:br>
            <a:r>
              <a:rPr lang="en-US" sz="2000" b="1" dirty="0"/>
              <a:t>        acquire (full); </a:t>
            </a:r>
            <a:r>
              <a:rPr lang="en-US" sz="2000" dirty="0"/>
              <a:t/>
            </a:r>
            <a:br>
              <a:rPr lang="en-US" sz="2000" dirty="0"/>
            </a:br>
            <a:r>
              <a:rPr lang="en-US" sz="2000" b="1" dirty="0"/>
              <a:t>        acquire (</a:t>
            </a:r>
            <a:r>
              <a:rPr lang="en-US" sz="2000" b="1" dirty="0" err="1"/>
              <a:t>mutex</a:t>
            </a:r>
            <a:r>
              <a:rPr lang="en-US" sz="2000" b="1" dirty="0"/>
              <a:t>); </a:t>
            </a:r>
            <a:r>
              <a:rPr lang="en-US" sz="2000" dirty="0"/>
              <a:t/>
            </a:r>
            <a:br>
              <a:rPr lang="en-US" sz="2000" dirty="0"/>
            </a:br>
            <a:r>
              <a:rPr lang="en-US" sz="2000" b="1" dirty="0"/>
              <a:t>           ...</a:t>
            </a:r>
            <a:br>
              <a:rPr lang="en-US" sz="2000" b="1" dirty="0"/>
            </a:br>
            <a:r>
              <a:rPr lang="en-US" sz="2000" b="1" dirty="0"/>
              <a:t>        /* remove an item from buffer to </a:t>
            </a:r>
            <a:r>
              <a:rPr lang="en-US" sz="2000" b="1" dirty="0" err="1"/>
              <a:t>next_consumed</a:t>
            </a:r>
            <a:r>
              <a:rPr lang="en-US" sz="2000" b="1" dirty="0"/>
              <a:t> */ </a:t>
            </a:r>
            <a:r>
              <a:rPr lang="en-US" sz="2000" dirty="0"/>
              <a:t/>
            </a:r>
            <a:br>
              <a:rPr lang="en-US" sz="2000" dirty="0"/>
            </a:br>
            <a:r>
              <a:rPr lang="en-US" sz="2000" b="1" dirty="0"/>
              <a:t>           ... </a:t>
            </a:r>
            <a:r>
              <a:rPr lang="en-US" sz="2000" dirty="0"/>
              <a:t/>
            </a:r>
            <a:br>
              <a:rPr lang="en-US" sz="2000" dirty="0"/>
            </a:br>
            <a:r>
              <a:rPr lang="en-US" sz="2000" b="1" dirty="0"/>
              <a:t>        release  (</a:t>
            </a:r>
            <a:r>
              <a:rPr lang="en-US" sz="2000" b="1" dirty="0" err="1"/>
              <a:t>mutex</a:t>
            </a:r>
            <a:r>
              <a:rPr lang="en-US" sz="2000" b="1" dirty="0"/>
              <a:t>); </a:t>
            </a:r>
            <a:r>
              <a:rPr lang="en-US" sz="2000" dirty="0"/>
              <a:t/>
            </a:r>
            <a:br>
              <a:rPr lang="en-US" sz="2000" dirty="0"/>
            </a:br>
            <a:r>
              <a:rPr lang="en-US" sz="2000" b="1" dirty="0"/>
              <a:t>        release  (empty); </a:t>
            </a:r>
            <a:r>
              <a:rPr lang="en-US" sz="2000" dirty="0"/>
              <a:t/>
            </a:r>
            <a:br>
              <a:rPr lang="en-US" sz="2000" dirty="0"/>
            </a:br>
            <a:r>
              <a:rPr lang="en-US" sz="2000" b="1" dirty="0"/>
              <a:t>           ...</a:t>
            </a:r>
            <a:br>
              <a:rPr lang="en-US" sz="2000" b="1" dirty="0"/>
            </a:br>
            <a:r>
              <a:rPr lang="en-US" sz="2000" b="1" dirty="0"/>
              <a:t>        /* consume the item in next consumed */ </a:t>
            </a:r>
            <a:r>
              <a:rPr lang="en-US" sz="2000" dirty="0"/>
              <a:t/>
            </a:r>
            <a:br>
              <a:rPr lang="en-US" sz="2000" dirty="0"/>
            </a:br>
            <a:r>
              <a:rPr lang="en-US" sz="2000" b="1" dirty="0"/>
              <a:t>           ...</a:t>
            </a:r>
            <a:br>
              <a:rPr lang="en-US" sz="2000" b="1" dirty="0"/>
            </a:br>
            <a:r>
              <a:rPr lang="en-US" sz="2000" b="1" dirty="0"/>
              <a:t>     }</a:t>
            </a:r>
            <a:endParaRPr lang="en-US" sz="2000" dirty="0"/>
          </a:p>
        </p:txBody>
      </p:sp>
      <p:sp>
        <p:nvSpPr>
          <p:cNvPr id="3" name="Content Placeholder 2"/>
          <p:cNvSpPr>
            <a:spLocks noGrp="1"/>
          </p:cNvSpPr>
          <p:nvPr>
            <p:ph idx="1"/>
          </p:nvPr>
        </p:nvSpPr>
        <p:spPr>
          <a:xfrm>
            <a:off x="684212" y="685801"/>
            <a:ext cx="8534400" cy="917222"/>
          </a:xfrm>
        </p:spPr>
        <p:txBody>
          <a:bodyPr/>
          <a:lstStyle/>
          <a:p>
            <a:r>
              <a:rPr lang="en-US" sz="3200" b="1" dirty="0" err="1"/>
              <a:t>pseudocode</a:t>
            </a:r>
            <a:endParaRPr lang="en-US" sz="3200" b="1" dirty="0"/>
          </a:p>
        </p:txBody>
      </p:sp>
    </p:spTree>
    <p:extLst>
      <p:ext uri="{BB962C8B-B14F-4D97-AF65-F5344CB8AC3E}">
        <p14:creationId xmlns:p14="http://schemas.microsoft.com/office/powerpoint/2010/main" val="3878477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959556"/>
            <a:ext cx="10785299" cy="2460978"/>
          </a:xfrm>
        </p:spPr>
        <p:txBody>
          <a:bodyPr>
            <a:normAutofit fontScale="90000"/>
          </a:bodyPr>
          <a:lstStyle/>
          <a:p>
            <a:r>
              <a:rPr lang="en-US" dirty="0"/>
              <a:t>A deadlock occurs when two or more processes all block one another from completing execution. </a:t>
            </a:r>
            <a:r>
              <a:rPr lang="en-US" dirty="0" smtClean="0"/>
              <a:t/>
            </a:r>
            <a:br>
              <a:rPr lang="en-US" dirty="0" smtClean="0"/>
            </a:br>
            <a:r>
              <a:rPr lang="en-US" dirty="0"/>
              <a:t/>
            </a:r>
            <a:br>
              <a:rPr lang="en-US" dirty="0"/>
            </a:br>
            <a:endParaRPr lang="en-US" dirty="0"/>
          </a:p>
        </p:txBody>
      </p:sp>
      <p:sp>
        <p:nvSpPr>
          <p:cNvPr id="3" name="Content Placeholder 2"/>
          <p:cNvSpPr>
            <a:spLocks noGrp="1"/>
          </p:cNvSpPr>
          <p:nvPr>
            <p:ph idx="1"/>
          </p:nvPr>
        </p:nvSpPr>
        <p:spPr>
          <a:xfrm>
            <a:off x="2799644" y="155222"/>
            <a:ext cx="3984978" cy="804333"/>
          </a:xfrm>
        </p:spPr>
        <p:txBody>
          <a:bodyPr/>
          <a:lstStyle/>
          <a:p>
            <a:pPr algn="ctr"/>
            <a:r>
              <a:rPr lang="en-US" sz="3200" u="sng" dirty="0"/>
              <a:t>Deadlock </a:t>
            </a:r>
            <a:endParaRPr lang="en-US" sz="3200" dirty="0"/>
          </a:p>
        </p:txBody>
      </p:sp>
    </p:spTree>
    <p:extLst>
      <p:ext uri="{BB962C8B-B14F-4D97-AF65-F5344CB8AC3E}">
        <p14:creationId xmlns:p14="http://schemas.microsoft.com/office/powerpoint/2010/main" val="3267958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364090"/>
            <a:ext cx="8534400" cy="2946400"/>
          </a:xfrm>
        </p:spPr>
        <p:txBody>
          <a:bodyPr/>
          <a:lstStyle/>
          <a:p>
            <a:r>
              <a:rPr lang="en-US" dirty="0"/>
              <a:t> </a:t>
            </a:r>
          </a:p>
        </p:txBody>
      </p:sp>
      <p:sp>
        <p:nvSpPr>
          <p:cNvPr id="6" name="Rectangle 5"/>
          <p:cNvSpPr/>
          <p:nvPr/>
        </p:nvSpPr>
        <p:spPr>
          <a:xfrm>
            <a:off x="451556" y="921722"/>
            <a:ext cx="5531555" cy="4884735"/>
          </a:xfrm>
          <a:prstGeom prst="rect">
            <a:avLst/>
          </a:prstGeom>
        </p:spPr>
        <p:txBody>
          <a:bodyPr wrap="square">
            <a:spAutoFit/>
          </a:bodyPr>
          <a:lstStyle/>
          <a:p>
            <a:pPr>
              <a:lnSpc>
                <a:spcPct val="107000"/>
              </a:lnSpc>
              <a:spcAft>
                <a:spcPts val="800"/>
              </a:spcAft>
            </a:pPr>
            <a:r>
              <a:rPr lang="en-US" sz="3600" u="sng" dirty="0">
                <a:solidFill>
                  <a:srgbClr val="232629"/>
                </a:solidFill>
                <a:latin typeface="Segoe UI" panose="020B0502040204020203" pitchFamily="34" charset="0"/>
                <a:ea typeface="Calibri" panose="020F0502020204030204" pitchFamily="34" charset="0"/>
                <a:cs typeface="Arial" panose="020B0604020202020204" pitchFamily="34" charset="0"/>
              </a:rPr>
              <a:t>Example of a deadlock</a:t>
            </a:r>
            <a:endParaRPr lang="en-US" sz="1600" dirty="0">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spcAft>
                <a:spcPts val="1320"/>
              </a:spcAft>
            </a:pPr>
            <a:r>
              <a:rPr lang="en-US" sz="2000" dirty="0">
                <a:solidFill>
                  <a:srgbClr val="232629"/>
                </a:solidFill>
                <a:latin typeface="Segoe UI" panose="020B0502040204020203" pitchFamily="34" charset="0"/>
                <a:ea typeface="Times New Roman" panose="02020603050405020304" pitchFamily="18" charset="0"/>
                <a:cs typeface="Arial" panose="020B0604020202020204" pitchFamily="34" charset="0"/>
              </a:rPr>
              <a:t>is a program with two </a:t>
            </a:r>
            <a:r>
              <a:rPr lang="en-US" sz="2000" dirty="0">
                <a:solidFill>
                  <a:srgbClr val="232629"/>
                </a:solidFill>
                <a:latin typeface="inherit"/>
                <a:ea typeface="Times New Roman" panose="02020603050405020304" pitchFamily="18" charset="0"/>
                <a:cs typeface="Segoe UI" panose="020B0502040204020203" pitchFamily="34" charset="0"/>
              </a:rPr>
              <a:t>Produce </a:t>
            </a:r>
            <a:r>
              <a:rPr lang="en-US" sz="2000" dirty="0">
                <a:solidFill>
                  <a:srgbClr val="232629"/>
                </a:solidFill>
                <a:latin typeface="Segoe UI" panose="020B0502040204020203" pitchFamily="34" charset="0"/>
                <a:ea typeface="Times New Roman" panose="02020603050405020304" pitchFamily="18" charset="0"/>
                <a:cs typeface="Arial" panose="020B0604020202020204" pitchFamily="34" charset="0"/>
              </a:rPr>
              <a:t>and two </a:t>
            </a:r>
            <a:r>
              <a:rPr lang="en-US" sz="2000" dirty="0" err="1">
                <a:solidFill>
                  <a:srgbClr val="232629"/>
                </a:solidFill>
                <a:latin typeface="Segoe UI" panose="020B0502040204020203" pitchFamily="34" charset="0"/>
                <a:ea typeface="Times New Roman" panose="02020603050405020304" pitchFamily="18" charset="0"/>
                <a:cs typeface="Arial" panose="020B0604020202020204" pitchFamily="34" charset="0"/>
              </a:rPr>
              <a:t>mutexes</a:t>
            </a:r>
            <a:r>
              <a:rPr lang="en-US" sz="2000" dirty="0">
                <a:solidFill>
                  <a:srgbClr val="232629"/>
                </a:solidFill>
                <a:latin typeface="Segoe UI" panose="020B0502040204020203" pitchFamily="34" charset="0"/>
                <a:ea typeface="Times New Roman" panose="02020603050405020304" pitchFamily="18" charset="0"/>
                <a:cs typeface="Arial" panose="020B0604020202020204" pitchFamily="34" charset="0"/>
              </a:rPr>
              <a:t>, where each </a:t>
            </a:r>
            <a:r>
              <a:rPr lang="en-US" sz="2000" dirty="0">
                <a:solidFill>
                  <a:srgbClr val="232629"/>
                </a:solidFill>
                <a:latin typeface="inherit"/>
                <a:ea typeface="Times New Roman" panose="02020603050405020304" pitchFamily="18" charset="0"/>
                <a:cs typeface="Segoe UI" panose="020B0502040204020203" pitchFamily="34" charset="0"/>
              </a:rPr>
              <a:t>Produce </a:t>
            </a:r>
            <a:r>
              <a:rPr lang="en-US" sz="2000" dirty="0">
                <a:solidFill>
                  <a:srgbClr val="232629"/>
                </a:solidFill>
                <a:latin typeface="Segoe UI" panose="020B0502040204020203" pitchFamily="34" charset="0"/>
                <a:ea typeface="Times New Roman" panose="02020603050405020304" pitchFamily="18" charset="0"/>
                <a:cs typeface="Arial" panose="020B0604020202020204" pitchFamily="34" charset="0"/>
              </a:rPr>
              <a:t>needs access to both </a:t>
            </a:r>
            <a:r>
              <a:rPr lang="en-US" sz="2000" dirty="0" err="1">
                <a:solidFill>
                  <a:srgbClr val="232629"/>
                </a:solidFill>
                <a:latin typeface="Segoe UI" panose="020B0502040204020203" pitchFamily="34" charset="0"/>
                <a:ea typeface="Times New Roman" panose="02020603050405020304" pitchFamily="18" charset="0"/>
                <a:cs typeface="Arial" panose="020B0604020202020204" pitchFamily="34" charset="0"/>
              </a:rPr>
              <a:t>mutexes</a:t>
            </a:r>
            <a:r>
              <a:rPr lang="en-US" sz="2000" dirty="0">
                <a:solidFill>
                  <a:srgbClr val="232629"/>
                </a:solidFill>
                <a:latin typeface="Segoe UI" panose="020B0502040204020203" pitchFamily="34" charset="0"/>
                <a:ea typeface="Times New Roman" panose="02020603050405020304" pitchFamily="18" charset="0"/>
                <a:cs typeface="Arial" panose="020B0604020202020204" pitchFamily="34" charset="0"/>
              </a:rPr>
              <a:t> but does not release it's own </a:t>
            </a:r>
            <a:r>
              <a:rPr lang="en-US" sz="2000" dirty="0" err="1">
                <a:solidFill>
                  <a:srgbClr val="232629"/>
                </a:solidFill>
                <a:latin typeface="Segoe UI" panose="020B0502040204020203" pitchFamily="34" charset="0"/>
                <a:ea typeface="Times New Roman" panose="02020603050405020304" pitchFamily="18" charset="0"/>
                <a:cs typeface="Arial" panose="020B0604020202020204" pitchFamily="34" charset="0"/>
              </a:rPr>
              <a:t>mutex</a:t>
            </a:r>
            <a:r>
              <a:rPr lang="en-US" sz="2000" dirty="0">
                <a:solidFill>
                  <a:srgbClr val="232629"/>
                </a:solidFill>
                <a:latin typeface="Segoe UI" panose="020B0502040204020203" pitchFamily="34" charset="0"/>
                <a:ea typeface="Times New Roman" panose="02020603050405020304" pitchFamily="18" charset="0"/>
                <a:cs typeface="Arial" panose="020B0604020202020204" pitchFamily="34" charset="0"/>
              </a:rPr>
              <a:t> until it acquires the other </a:t>
            </a:r>
            <a:r>
              <a:rPr lang="en-US" sz="2000" dirty="0" err="1">
                <a:solidFill>
                  <a:srgbClr val="232629"/>
                </a:solidFill>
                <a:latin typeface="Segoe UI" panose="020B0502040204020203" pitchFamily="34" charset="0"/>
                <a:ea typeface="Times New Roman" panose="02020603050405020304" pitchFamily="18" charset="0"/>
                <a:cs typeface="Arial" panose="020B0604020202020204" pitchFamily="34" charset="0"/>
              </a:rPr>
              <a:t>mutex</a:t>
            </a:r>
            <a:r>
              <a:rPr lang="en-US" sz="2000" dirty="0">
                <a:solidFill>
                  <a:srgbClr val="232629"/>
                </a:solidFill>
                <a:latin typeface="Segoe UI" panose="020B0502040204020203" pitchFamily="34" charset="0"/>
                <a:ea typeface="Times New Roman" panose="02020603050405020304" pitchFamily="18" charset="0"/>
                <a:cs typeface="Arial" panose="020B0604020202020204" pitchFamily="34" charset="0"/>
              </a:rPr>
              <a:t>. An example:</a:t>
            </a:r>
            <a:endParaRPr lang="en-US" sz="2000" dirty="0">
              <a:latin typeface="Calibri" panose="020F0502020204030204" pitchFamily="34" charset="0"/>
              <a:ea typeface="Calibri" panose="020F0502020204030204" pitchFamily="34" charset="0"/>
              <a:cs typeface="Arial" panose="020B0604020202020204" pitchFamily="34" charset="0"/>
            </a:endParaRPr>
          </a:p>
          <a:p>
            <a:pPr marL="342900" marR="0" lvl="0" indent="-342900" fontAlgn="base">
              <a:lnSpc>
                <a:spcPct val="107000"/>
              </a:lnSpc>
              <a:spcBef>
                <a:spcPts val="0"/>
              </a:spcBef>
              <a:spcAft>
                <a:spcPts val="800"/>
              </a:spcAft>
              <a:tabLst>
                <a:tab pos="457200" algn="l"/>
              </a:tabLst>
            </a:pPr>
            <a:r>
              <a:rPr lang="en-US" sz="2000" dirty="0">
                <a:solidFill>
                  <a:srgbClr val="232629"/>
                </a:solidFill>
                <a:latin typeface="inherit"/>
                <a:ea typeface="Times New Roman" panose="02020603050405020304" pitchFamily="18" charset="0"/>
                <a:cs typeface="Segoe UI" panose="020B0502040204020203" pitchFamily="34" charset="0"/>
              </a:rPr>
              <a:t>Producer 1 locks </a:t>
            </a:r>
            <a:r>
              <a:rPr lang="en-US" sz="2000" dirty="0" err="1">
                <a:solidFill>
                  <a:srgbClr val="232629"/>
                </a:solidFill>
                <a:latin typeface="inherit"/>
                <a:ea typeface="Times New Roman" panose="02020603050405020304" pitchFamily="18" charset="0"/>
                <a:cs typeface="Segoe UI" panose="020B0502040204020203" pitchFamily="34" charset="0"/>
              </a:rPr>
              <a:t>Mutex</a:t>
            </a:r>
            <a:r>
              <a:rPr lang="en-US" sz="2000" dirty="0">
                <a:solidFill>
                  <a:srgbClr val="232629"/>
                </a:solidFill>
                <a:latin typeface="inherit"/>
                <a:ea typeface="Times New Roman" panose="02020603050405020304" pitchFamily="18" charset="0"/>
                <a:cs typeface="Segoe UI" panose="020B0502040204020203" pitchFamily="34" charset="0"/>
              </a:rPr>
              <a:t> 1</a:t>
            </a:r>
            <a:endParaRPr lang="en-US" sz="2000" dirty="0">
              <a:latin typeface="Calibri" panose="020F0502020204030204" pitchFamily="34" charset="0"/>
              <a:ea typeface="Calibri" panose="020F0502020204030204" pitchFamily="34" charset="0"/>
              <a:cs typeface="Arial" panose="020B0604020202020204" pitchFamily="34" charset="0"/>
            </a:endParaRPr>
          </a:p>
          <a:p>
            <a:pPr marL="342900" marR="0" lvl="0" indent="-342900" fontAlgn="base">
              <a:lnSpc>
                <a:spcPct val="107000"/>
              </a:lnSpc>
              <a:spcBef>
                <a:spcPts val="0"/>
              </a:spcBef>
              <a:spcAft>
                <a:spcPts val="800"/>
              </a:spcAft>
              <a:tabLst>
                <a:tab pos="457200" algn="l"/>
              </a:tabLst>
            </a:pPr>
            <a:r>
              <a:rPr lang="en-US" sz="2000" dirty="0">
                <a:solidFill>
                  <a:srgbClr val="232629"/>
                </a:solidFill>
                <a:latin typeface="inherit"/>
                <a:ea typeface="Times New Roman" panose="02020603050405020304" pitchFamily="18" charset="0"/>
                <a:cs typeface="Segoe UI" panose="020B0502040204020203" pitchFamily="34" charset="0"/>
              </a:rPr>
              <a:t>Producer 2 locks </a:t>
            </a:r>
            <a:r>
              <a:rPr lang="en-US" sz="2000" dirty="0" err="1">
                <a:solidFill>
                  <a:srgbClr val="232629"/>
                </a:solidFill>
                <a:latin typeface="inherit"/>
                <a:ea typeface="Times New Roman" panose="02020603050405020304" pitchFamily="18" charset="0"/>
                <a:cs typeface="Segoe UI" panose="020B0502040204020203" pitchFamily="34" charset="0"/>
              </a:rPr>
              <a:t>Mutex</a:t>
            </a:r>
            <a:r>
              <a:rPr lang="en-US" sz="2000" dirty="0">
                <a:solidFill>
                  <a:srgbClr val="232629"/>
                </a:solidFill>
                <a:latin typeface="inherit"/>
                <a:ea typeface="Times New Roman" panose="02020603050405020304" pitchFamily="18" charset="0"/>
                <a:cs typeface="Segoe UI" panose="020B0502040204020203" pitchFamily="34" charset="0"/>
              </a:rPr>
              <a:t> 2</a:t>
            </a:r>
            <a:endParaRPr lang="en-US" sz="2000" dirty="0">
              <a:latin typeface="Calibri" panose="020F0502020204030204" pitchFamily="34" charset="0"/>
              <a:ea typeface="Calibri" panose="020F0502020204030204" pitchFamily="34" charset="0"/>
              <a:cs typeface="Arial" panose="020B0604020202020204" pitchFamily="34" charset="0"/>
            </a:endParaRPr>
          </a:p>
          <a:p>
            <a:pPr marL="342900" marR="0" lvl="0" indent="-342900" fontAlgn="base">
              <a:lnSpc>
                <a:spcPct val="107000"/>
              </a:lnSpc>
              <a:spcBef>
                <a:spcPts val="0"/>
              </a:spcBef>
              <a:spcAft>
                <a:spcPts val="800"/>
              </a:spcAft>
              <a:tabLst>
                <a:tab pos="457200" algn="l"/>
              </a:tabLst>
            </a:pPr>
            <a:r>
              <a:rPr lang="en-US" sz="2000" dirty="0">
                <a:solidFill>
                  <a:srgbClr val="232629"/>
                </a:solidFill>
                <a:latin typeface="inherit"/>
                <a:ea typeface="Times New Roman" panose="02020603050405020304" pitchFamily="18" charset="0"/>
                <a:cs typeface="Segoe UI" panose="020B0502040204020203" pitchFamily="34" charset="0"/>
              </a:rPr>
              <a:t>Producer 1 wants to lock </a:t>
            </a:r>
            <a:r>
              <a:rPr lang="en-US" sz="2000" dirty="0" err="1">
                <a:solidFill>
                  <a:srgbClr val="232629"/>
                </a:solidFill>
                <a:latin typeface="inherit"/>
                <a:ea typeface="Times New Roman" panose="02020603050405020304" pitchFamily="18" charset="0"/>
                <a:cs typeface="Segoe UI" panose="020B0502040204020203" pitchFamily="34" charset="0"/>
              </a:rPr>
              <a:t>Mutex</a:t>
            </a:r>
            <a:r>
              <a:rPr lang="en-US" sz="2000" dirty="0">
                <a:solidFill>
                  <a:srgbClr val="232629"/>
                </a:solidFill>
                <a:latin typeface="inherit"/>
                <a:ea typeface="Times New Roman" panose="02020603050405020304" pitchFamily="18" charset="0"/>
                <a:cs typeface="Segoe UI" panose="020B0502040204020203" pitchFamily="34" charset="0"/>
              </a:rPr>
              <a:t> 2 but has already been locked by Producer 2!</a:t>
            </a:r>
            <a:endParaRPr lang="en-US" sz="2000" dirty="0">
              <a:latin typeface="Calibri" panose="020F0502020204030204" pitchFamily="34" charset="0"/>
              <a:ea typeface="Calibri" panose="020F0502020204030204" pitchFamily="34" charset="0"/>
              <a:cs typeface="Arial" panose="020B0604020202020204" pitchFamily="34" charset="0"/>
            </a:endParaRPr>
          </a:p>
          <a:p>
            <a:pPr marL="342900" marR="0" lvl="0" indent="-342900" fontAlgn="base">
              <a:lnSpc>
                <a:spcPct val="107000"/>
              </a:lnSpc>
              <a:spcBef>
                <a:spcPts val="0"/>
              </a:spcBef>
              <a:spcAft>
                <a:spcPts val="0"/>
              </a:spcAft>
              <a:tabLst>
                <a:tab pos="457200" algn="l"/>
              </a:tabLst>
            </a:pPr>
            <a:r>
              <a:rPr lang="en-US" sz="2000" dirty="0">
                <a:solidFill>
                  <a:srgbClr val="232629"/>
                </a:solidFill>
                <a:latin typeface="inherit"/>
                <a:ea typeface="Times New Roman" panose="02020603050405020304" pitchFamily="18" charset="0"/>
                <a:cs typeface="Segoe UI" panose="020B0502040204020203" pitchFamily="34" charset="0"/>
              </a:rPr>
              <a:t>Producer 2 wants to lock </a:t>
            </a:r>
            <a:r>
              <a:rPr lang="en-US" sz="2000" dirty="0" err="1">
                <a:solidFill>
                  <a:srgbClr val="232629"/>
                </a:solidFill>
                <a:latin typeface="inherit"/>
                <a:ea typeface="Times New Roman" panose="02020603050405020304" pitchFamily="18" charset="0"/>
                <a:cs typeface="Segoe UI" panose="020B0502040204020203" pitchFamily="34" charset="0"/>
              </a:rPr>
              <a:t>Mutex</a:t>
            </a:r>
            <a:r>
              <a:rPr lang="en-US" sz="2000" dirty="0">
                <a:solidFill>
                  <a:srgbClr val="232629"/>
                </a:solidFill>
                <a:latin typeface="inherit"/>
                <a:ea typeface="Times New Roman" panose="02020603050405020304" pitchFamily="18" charset="0"/>
                <a:cs typeface="Segoe UI" panose="020B0502040204020203" pitchFamily="34" charset="0"/>
              </a:rPr>
              <a:t> 1 but has already been locked by Producer 1!</a:t>
            </a: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6964610" y="1498917"/>
            <a:ext cx="4775835" cy="4224550"/>
          </a:xfrm>
          <a:prstGeom prst="rect">
            <a:avLst/>
          </a:prstGeom>
        </p:spPr>
      </p:pic>
    </p:spTree>
    <p:extLst>
      <p:ext uri="{BB962C8B-B14F-4D97-AF65-F5344CB8AC3E}">
        <p14:creationId xmlns:p14="http://schemas.microsoft.com/office/powerpoint/2010/main" val="2989676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089" y="1332089"/>
            <a:ext cx="4560711" cy="3951111"/>
          </a:xfrm>
        </p:spPr>
        <p:txBody>
          <a:bodyPr/>
          <a:lstStyle/>
          <a:p>
            <a:r>
              <a:rPr lang="en-US" dirty="0"/>
              <a:t>When I put the (</a:t>
            </a:r>
            <a:r>
              <a:rPr lang="en-US" dirty="0" err="1"/>
              <a:t>full.release</a:t>
            </a:r>
            <a:r>
              <a:rPr lang="en-US" dirty="0"/>
              <a:t>) in code </a:t>
            </a:r>
            <a:endParaRPr lang="en-US" dirty="0"/>
          </a:p>
        </p:txBody>
      </p:sp>
      <p:sp>
        <p:nvSpPr>
          <p:cNvPr id="3" name="Content Placeholder 2"/>
          <p:cNvSpPr>
            <a:spLocks noGrp="1"/>
          </p:cNvSpPr>
          <p:nvPr>
            <p:ph idx="1"/>
          </p:nvPr>
        </p:nvSpPr>
        <p:spPr>
          <a:xfrm>
            <a:off x="684212" y="685800"/>
            <a:ext cx="8534400" cy="804333"/>
          </a:xfrm>
        </p:spPr>
        <p:txBody>
          <a:bodyPr/>
          <a:lstStyle/>
          <a:p>
            <a:r>
              <a:rPr lang="en-US" sz="3200" b="1" i="1" dirty="0"/>
              <a:t>Solution</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935133" y="105408"/>
            <a:ext cx="5943600" cy="6545580"/>
          </a:xfrm>
          <a:prstGeom prst="rect">
            <a:avLst/>
          </a:prstGeom>
        </p:spPr>
      </p:pic>
    </p:spTree>
    <p:extLst>
      <p:ext uri="{BB962C8B-B14F-4D97-AF65-F5344CB8AC3E}">
        <p14:creationId xmlns:p14="http://schemas.microsoft.com/office/powerpoint/2010/main" val="1168011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684212" y="685800"/>
            <a:ext cx="8534400" cy="5771444"/>
          </a:xfrm>
        </p:spPr>
        <p:txBody>
          <a:bodyPr>
            <a:normAutofit/>
          </a:bodyPr>
          <a:lstStyle/>
          <a:p>
            <a:r>
              <a:rPr lang="en-US" sz="2800" b="1" i="1" u="sng" dirty="0"/>
              <a:t>Definition Of Starvation:</a:t>
            </a:r>
            <a:endParaRPr lang="en-US" sz="2800" dirty="0"/>
          </a:p>
          <a:p>
            <a:r>
              <a:rPr lang="en-US" sz="2800" b="1" i="1" dirty="0"/>
              <a:t>Starvation of thread</a:t>
            </a:r>
            <a:r>
              <a:rPr lang="en-US" sz="2800" dirty="0"/>
              <a:t> in java is said to occur when a particular thread does not get access to the object or the resource which leads to an increase in waiting and execution time.</a:t>
            </a:r>
          </a:p>
          <a:p>
            <a:r>
              <a:rPr lang="en-US" sz="2800" b="1" i="1" dirty="0"/>
              <a:t>Starvation</a:t>
            </a:r>
            <a:r>
              <a:rPr lang="en-US" sz="2800" dirty="0"/>
              <a:t> is said to occur when two or more threads are allocated to the C.P.U. (Central Processing Unit) and takes a lot of time in execution, due to which other waiting threads cannot get the C.P.U. for its execution to carry on.</a:t>
            </a:r>
          </a:p>
          <a:p>
            <a:endParaRPr lang="en-US" sz="2800" dirty="0"/>
          </a:p>
        </p:txBody>
      </p:sp>
    </p:spTree>
    <p:extLst>
      <p:ext uri="{BB962C8B-B14F-4D97-AF65-F5344CB8AC3E}">
        <p14:creationId xmlns:p14="http://schemas.microsoft.com/office/powerpoint/2010/main" val="538236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684212" y="685800"/>
            <a:ext cx="8534400" cy="5534378"/>
          </a:xfrm>
        </p:spPr>
        <p:txBody>
          <a:bodyPr>
            <a:normAutofit/>
          </a:bodyPr>
          <a:lstStyle/>
          <a:p>
            <a:r>
              <a:rPr lang="en-US" sz="2400" b="1" u="sng" dirty="0"/>
              <a:t>Starvation on Producer and Consumer Project:</a:t>
            </a:r>
            <a:r>
              <a:rPr lang="en-US" sz="2400" b="1" dirty="0"/>
              <a:t> </a:t>
            </a:r>
            <a:endParaRPr lang="en-US" sz="2400" dirty="0"/>
          </a:p>
          <a:p>
            <a:r>
              <a:rPr lang="en-US" sz="2400" dirty="0"/>
              <a:t>This kind of "waiting while holding buffer" scenario can lead to starvation</a:t>
            </a:r>
          </a:p>
          <a:p>
            <a:pPr lvl="0"/>
            <a:r>
              <a:rPr lang="en-US" sz="2400" dirty="0"/>
              <a:t>Consumer on certain condition is not returning the previously consumed buffer to empty buffer queue and continuing to wait for next ready buffer ready to be consumed.</a:t>
            </a:r>
          </a:p>
          <a:p>
            <a:pPr lvl="0"/>
            <a:r>
              <a:rPr lang="en-US" sz="2400" dirty="0"/>
              <a:t>Or Producer on certain condition is not returning produced buffer to ready buffer queue and continuing to wait for empty buffer to produce.</a:t>
            </a:r>
          </a:p>
          <a:p>
            <a:pPr lvl="0"/>
            <a:r>
              <a:rPr lang="en-US" sz="2400" dirty="0"/>
              <a:t>Then eventually this kind of situation will lead to starvation.</a:t>
            </a:r>
          </a:p>
        </p:txBody>
      </p:sp>
    </p:spTree>
    <p:extLst>
      <p:ext uri="{BB962C8B-B14F-4D97-AF65-F5344CB8AC3E}">
        <p14:creationId xmlns:p14="http://schemas.microsoft.com/office/powerpoint/2010/main" val="3686050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334257" y="708378"/>
            <a:ext cx="8534400" cy="3615267"/>
          </a:xfrm>
        </p:spPr>
        <p:txBody>
          <a:bodyPr/>
          <a:lstStyle/>
          <a:p>
            <a:r>
              <a:rPr lang="en-US" dirty="0" smtClean="0"/>
              <a:t> </a:t>
            </a:r>
            <a:endParaRPr lang="en-US" dirty="0"/>
          </a:p>
        </p:txBody>
      </p:sp>
      <p:sp>
        <p:nvSpPr>
          <p:cNvPr id="4" name="Rectangle 3"/>
          <p:cNvSpPr/>
          <p:nvPr/>
        </p:nvSpPr>
        <p:spPr>
          <a:xfrm>
            <a:off x="605191" y="812800"/>
            <a:ext cx="11586809" cy="4721805"/>
          </a:xfrm>
          <a:prstGeom prst="rect">
            <a:avLst/>
          </a:prstGeom>
        </p:spPr>
        <p:txBody>
          <a:bodyPr wrap="square">
            <a:spAutoFit/>
          </a:bodyPr>
          <a:lstStyle/>
          <a:p>
            <a:pPr>
              <a:lnSpc>
                <a:spcPts val="2400"/>
              </a:lnSpc>
              <a:spcAft>
                <a:spcPts val="800"/>
              </a:spcAft>
            </a:pPr>
            <a:r>
              <a:rPr lang="en-US" b="1" i="1" u="sng" dirty="0">
                <a:solidFill>
                  <a:srgbClr val="C00000"/>
                </a:solidFill>
                <a:latin typeface="Calibri" panose="020F0502020204030204" pitchFamily="34" charset="0"/>
                <a:ea typeface="Calibri" panose="020F0502020204030204" pitchFamily="34" charset="0"/>
                <a:cs typeface="Calibri" panose="020F0502020204030204" pitchFamily="34" charset="0"/>
              </a:rPr>
              <a:t>Causes Of Starvation:</a:t>
            </a:r>
            <a:endParaRPr lang="en-US" sz="1200" dirty="0">
              <a:latin typeface="Calibri" panose="020F0502020204030204" pitchFamily="34" charset="0"/>
              <a:ea typeface="Calibri" panose="020F0502020204030204" pitchFamily="34" charset="0"/>
              <a:cs typeface="Arial" panose="020B0604020202020204" pitchFamily="34" charset="0"/>
            </a:endParaRPr>
          </a:p>
          <a:p>
            <a:pPr>
              <a:lnSpc>
                <a:spcPts val="2400"/>
              </a:lnSpc>
              <a:spcAft>
                <a:spcPts val="800"/>
              </a:spcAft>
            </a:pPr>
            <a:r>
              <a:rPr lang="en-US" sz="2400" dirty="0">
                <a:solidFill>
                  <a:srgbClr val="292929"/>
                </a:solidFill>
                <a:latin typeface="Calibri" panose="020F0502020204030204" pitchFamily="34" charset="0"/>
                <a:ea typeface="Calibri" panose="020F0502020204030204" pitchFamily="34" charset="0"/>
                <a:cs typeface="Calibri" panose="020F0502020204030204" pitchFamily="34" charset="0"/>
              </a:rPr>
              <a:t>There are many reasons for causes of starvation of threads in java, some of them are described below:</a:t>
            </a:r>
            <a:endParaRPr lang="en-US" sz="24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ts val="2100"/>
              </a:lnSpc>
              <a:spcBef>
                <a:spcPts val="0"/>
              </a:spcBef>
              <a:spcAft>
                <a:spcPts val="0"/>
              </a:spcAft>
              <a:buFont typeface="Symbol" panose="05050102010706020507" pitchFamily="18" charset="2"/>
              <a:buChar char=""/>
            </a:pPr>
            <a:r>
              <a:rPr lang="en-US" sz="2400" b="1" dirty="0">
                <a:solidFill>
                  <a:srgbClr val="292929"/>
                </a:solidFill>
                <a:latin typeface="Calibri" panose="020F0502020204030204" pitchFamily="34" charset="0"/>
                <a:ea typeface="Calibri" panose="020F0502020204030204" pitchFamily="34" charset="0"/>
                <a:cs typeface="Calibri" panose="020F0502020204030204" pitchFamily="34" charset="0"/>
              </a:rPr>
              <a:t>High Priority Running Thread:</a:t>
            </a:r>
            <a:r>
              <a:rPr lang="en-US" sz="2400" dirty="0">
                <a:solidFill>
                  <a:srgbClr val="292929"/>
                </a:solidFill>
                <a:latin typeface="Calibri" panose="020F0502020204030204" pitchFamily="34" charset="0"/>
                <a:ea typeface="Calibri" panose="020F0502020204030204" pitchFamily="34" charset="0"/>
                <a:cs typeface="Calibri" panose="020F0502020204030204" pitchFamily="34" charset="0"/>
              </a:rPr>
              <a:t> There may be a case where a high priority thread is running by occupying the C.P.U. and it needs heavy processing which requires a lot of time in completion, so for this work to get completely executed the other threads which have a low priority order have to wait for a long time which leads to starvation.</a:t>
            </a:r>
            <a:endParaRPr lang="en-US" sz="24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ts val="2100"/>
              </a:lnSpc>
              <a:spcBef>
                <a:spcPts val="0"/>
              </a:spcBef>
              <a:spcAft>
                <a:spcPts val="0"/>
              </a:spcAft>
              <a:buFont typeface="Symbol" panose="05050102010706020507" pitchFamily="18" charset="2"/>
              <a:buChar char=""/>
            </a:pPr>
            <a:r>
              <a:rPr lang="en-US" sz="2400" b="1" dirty="0">
                <a:solidFill>
                  <a:srgbClr val="292929"/>
                </a:solidFill>
                <a:latin typeface="Calibri" panose="020F0502020204030204" pitchFamily="34" charset="0"/>
                <a:ea typeface="Calibri" panose="020F0502020204030204" pitchFamily="34" charset="0"/>
                <a:cs typeface="Calibri" panose="020F0502020204030204" pitchFamily="34" charset="0"/>
              </a:rPr>
              <a:t>Synchronized Block In Java:</a:t>
            </a:r>
            <a:r>
              <a:rPr lang="en-US" sz="2400" dirty="0">
                <a:solidFill>
                  <a:srgbClr val="292929"/>
                </a:solidFill>
                <a:latin typeface="Calibri" panose="020F0502020204030204" pitchFamily="34" charset="0"/>
                <a:ea typeface="Calibri" panose="020F0502020204030204" pitchFamily="34" charset="0"/>
                <a:cs typeface="Calibri" panose="020F0502020204030204" pitchFamily="34" charset="0"/>
              </a:rPr>
              <a:t> There may be a case where the order in which the threads are allowed to enter the synchronized block is granted the resources in the same order as they are programmed to be scheduled, which results in waiting for the resources and the objects by another thread leading to starvation, where the other threads other than a particular thread are given the C.P.U. for its execution.</a:t>
            </a:r>
            <a:endParaRPr lang="en-US" sz="24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ts val="2100"/>
              </a:lnSpc>
              <a:spcBef>
                <a:spcPts val="0"/>
              </a:spcBef>
              <a:spcAft>
                <a:spcPts val="800"/>
              </a:spcAft>
              <a:buFont typeface="Symbol" panose="05050102010706020507" pitchFamily="18" charset="2"/>
              <a:buChar char=""/>
            </a:pPr>
            <a:r>
              <a:rPr lang="en-US" sz="2400" b="1" dirty="0">
                <a:solidFill>
                  <a:srgbClr val="292929"/>
                </a:solidFill>
                <a:latin typeface="Calibri" panose="020F0502020204030204" pitchFamily="34" charset="0"/>
                <a:ea typeface="Calibri" panose="020F0502020204030204" pitchFamily="34" charset="0"/>
                <a:cs typeface="Calibri" panose="020F0502020204030204" pitchFamily="34" charset="0"/>
              </a:rPr>
              <a:t>Threads Waiting On An Object Remains Waiting Forever:</a:t>
            </a:r>
            <a:r>
              <a:rPr lang="en-US" sz="2400" dirty="0">
                <a:solidFill>
                  <a:srgbClr val="292929"/>
                </a:solidFill>
                <a:latin typeface="Calibri" panose="020F0502020204030204" pitchFamily="34" charset="0"/>
                <a:ea typeface="Calibri" panose="020F0502020204030204" pitchFamily="34" charset="0"/>
                <a:cs typeface="Calibri" panose="020F0502020204030204" pitchFamily="34" charset="0"/>
              </a:rPr>
              <a:t> The notify() method in java has no track on the threads that which particular thread is wakening if there are multiple threads, therefore there may be a risk that any of the thread is being processed and the other threads are never called for execution.</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21033724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19</TotalTime>
  <Words>799</Words>
  <Application>Microsoft Office PowerPoint</Application>
  <PresentationFormat>Widescreen</PresentationFormat>
  <Paragraphs>61</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Calibri</vt:lpstr>
      <vt:lpstr>Century Gothic</vt:lpstr>
      <vt:lpstr>inherit</vt:lpstr>
      <vt:lpstr>Segoe UI</vt:lpstr>
      <vt:lpstr>Symbol</vt:lpstr>
      <vt:lpstr>Tahoma</vt:lpstr>
      <vt:lpstr>Times New Roman</vt:lpstr>
      <vt:lpstr>Wingdings 3</vt:lpstr>
      <vt:lpstr>Slice</vt:lpstr>
      <vt:lpstr>operating system 2</vt:lpstr>
      <vt:lpstr>producer process      while (buffer not = isFull) {            ...         /* produce an item in next_produced */            ...          Empty acquire          Mutex acquire            ...         /* add next produced to the buffer */             ...                       Mutex release             Full release      } </vt:lpstr>
      <vt:lpstr>consumer process      while (buffer not  Empty) {          acquire (full);          acquire (mutex);             ...         /* remove an item from buffer to next_consumed */             ...          release  (mutex);          release  (empty);             ...         /* consume the item in next consumed */             ...      }</vt:lpstr>
      <vt:lpstr>A deadlock occurs when two or more processes all block one another from completing execution.   </vt:lpstr>
      <vt:lpstr> </vt:lpstr>
      <vt:lpstr>When I put the (full.release) in code </vt:lpstr>
      <vt:lpstr> </vt:lpstr>
      <vt:lpstr> </vt:lpstr>
      <vt:lpstr> </vt:lpstr>
      <vt:lpstr> </vt:lpstr>
      <vt:lpstr> </vt:lpstr>
      <vt:lpstr> </vt:lpstr>
      <vt:lpstr>  </vt:lpstr>
      <vt:lpstr> </vt:lpstr>
      <vt:lpstr>  </vt:lpstr>
      <vt:lpstr> *First of All:  The real world Application is “Fruit’s requests of Market “in the title of : "Fruit Market " To our real world ..    Assume:  we have lots types of fruits in our market and we have (n) of people who wanna request the type which they need in our market so the number of our fruits is less than the people So it will be no fruit for a time till producing another amount to fulfill the request and orders, SO in the following we will describe how we will Apply this problem.. </vt:lpstr>
      <vt:lpstr>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 2</dc:title>
  <dc:creator>Microsoft account</dc:creator>
  <cp:lastModifiedBy>Microsoft account</cp:lastModifiedBy>
  <cp:revision>3</cp:revision>
  <dcterms:created xsi:type="dcterms:W3CDTF">2022-12-17T14:02:44Z</dcterms:created>
  <dcterms:modified xsi:type="dcterms:W3CDTF">2022-12-17T14:22:27Z</dcterms:modified>
</cp:coreProperties>
</file>