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2"/>
  </p:notesMasterIdLst>
  <p:sldIdLst>
    <p:sldId id="417" r:id="rId2"/>
    <p:sldId id="269" r:id="rId3"/>
    <p:sldId id="270" r:id="rId4"/>
    <p:sldId id="286" r:id="rId5"/>
    <p:sldId id="301" r:id="rId6"/>
    <p:sldId id="307" r:id="rId7"/>
    <p:sldId id="346" r:id="rId8"/>
    <p:sldId id="349" r:id="rId9"/>
    <p:sldId id="350" r:id="rId10"/>
    <p:sldId id="347" r:id="rId11"/>
    <p:sldId id="348" r:id="rId12"/>
    <p:sldId id="344" r:id="rId13"/>
    <p:sldId id="310" r:id="rId14"/>
    <p:sldId id="311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45" r:id="rId23"/>
    <p:sldId id="320" r:id="rId24"/>
    <p:sldId id="351" r:id="rId25"/>
    <p:sldId id="353" r:id="rId26"/>
    <p:sldId id="352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430" r:id="rId36"/>
    <p:sldId id="334" r:id="rId37"/>
    <p:sldId id="335" r:id="rId38"/>
    <p:sldId id="336" r:id="rId39"/>
    <p:sldId id="337" r:id="rId40"/>
    <p:sldId id="338" r:id="rId41"/>
    <p:sldId id="341" r:id="rId42"/>
    <p:sldId id="342" r:id="rId43"/>
    <p:sldId id="343" r:id="rId44"/>
    <p:sldId id="354" r:id="rId45"/>
    <p:sldId id="355" r:id="rId46"/>
    <p:sldId id="356" r:id="rId47"/>
    <p:sldId id="357" r:id="rId48"/>
    <p:sldId id="358" r:id="rId49"/>
    <p:sldId id="359" r:id="rId50"/>
    <p:sldId id="360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 showScrollbar="0"/>
    <p:sldAll/>
    <p:penClr>
      <a:srgbClr val="FF0000"/>
    </p:penClr>
  </p:showPr>
  <p:clrMru>
    <a:srgbClr val="FFFF00"/>
    <a:srgbClr val="FF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1" autoAdjust="0"/>
    <p:restoredTop sz="94660"/>
  </p:normalViewPr>
  <p:slideViewPr>
    <p:cSldViewPr>
      <p:cViewPr varScale="1">
        <p:scale>
          <a:sx n="73" d="100"/>
          <a:sy n="73" d="100"/>
        </p:scale>
        <p:origin x="-10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4" d="100"/>
          <a:sy n="44" d="100"/>
        </p:scale>
        <p:origin x="-1176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A8B995-986D-40D6-BD2A-89A8D717A0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E01DD2-DD4A-4680-97B3-C72972739B2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83563D-6774-4DA9-85BB-D7BCEF68C65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57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8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9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0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" name="Freeform 10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4" name="Freeform 12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5" name="Freeform 13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6" name="Freeform 14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7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39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0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2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3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5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8" name="Group 35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22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3" name="Freeform 37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" name="Freeform 38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5" name="Freeform 39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6" name="Freeform 40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" name="Freeform 41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" name="Freeform 42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9" name="Freeform 43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0" name="Freeform 44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1" name="Freeform 45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" name="Freeform 46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6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9" name="Group 53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" name="Freeform 54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55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56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Freeform 57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Freeform 58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" name="Freeform 59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7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8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29762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763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6318F-2DA2-4E75-9673-3072B4CC6D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46ECD-F405-4705-ACD9-257130ADC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28B0F-5827-49F4-B965-78848EBEA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483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C252A-A7E8-447F-8626-4501BE947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A512B-4C29-4BD3-8D2C-C0EC54ACCF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D3B5D-8F7A-4579-B7DA-8AC4F78FD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E5DA9-E890-4A08-A44B-65FBE7E710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842E5-DE02-4C54-BB0F-DEC93C6606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BA225-ECFC-4DC7-A9AB-F5741459F1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21DAA-02FC-4956-9AD8-9FA7B8D93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9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C7D5B-C55F-4E75-84CA-57219B7A44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5A234-4E65-4543-9B1D-17F4E8F2A1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460C6-F1F3-4312-B71B-A7167154E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17D12-272F-480D-8A56-92F569C0CB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4C06E-A36F-434E-BEFF-22D064172C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reeform 2"/>
          <p:cNvSpPr>
            <a:spLocks/>
          </p:cNvSpPr>
          <p:nvPr/>
        </p:nvSpPr>
        <p:spPr bwMode="hidden">
          <a:xfrm>
            <a:off x="6627813" y="6429375"/>
            <a:ext cx="285750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28676" name="Freeform 4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4" name="Group 5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28678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679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680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681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682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683" name="Freeform 11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684" name="Freeform 12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685" name="Freeform 13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686" name="Freeform 14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687" name="Freeform 15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688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5" name="Group 17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28690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691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692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693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694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695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696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697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698" name="Freeform 26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699" name="Freeform 27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00" name="Freeform 28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01" name="Freeform 29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02" name="Freeform 30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03" name="Freeform 31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04" name="Freeform 32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05" name="Freeform 33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06" name="Freeform 34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07" name="Freeform 35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6" name="Group 36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28709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10" name="Freeform 38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11" name="Freeform 39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12" name="Freeform 40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13" name="Freeform 41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14" name="Freeform 42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15" name="Freeform 43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16" name="Freeform 44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17" name="Freeform 45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18" name="Freeform 46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19" name="Freeform 47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20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21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22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23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24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25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7" name="Group 54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28727" name="Freeform 55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28" name="Freeform 56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29" name="Freeform 57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30" name="Freeform 58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31" name="Freeform 59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32" name="Freeform 60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733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045" name="Group 62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28735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736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737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738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28739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74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741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742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2874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290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4BD2D466-383E-4D83-AE7E-7E513FB59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2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600200"/>
            <a:ext cx="6019800" cy="3429000"/>
          </a:xfrm>
        </p:spPr>
        <p:txBody>
          <a:bodyPr anchorCtr="0"/>
          <a:lstStyle/>
          <a:p>
            <a:pPr eaLnBrk="1" hangingPunct="1">
              <a:defRPr/>
            </a:pPr>
            <a:r>
              <a:rPr lang="en-US" b="1" dirty="0" smtClean="0">
                <a:solidFill>
                  <a:srgbClr val="FF9900"/>
                </a:solidFill>
              </a:rPr>
              <a:t>Software Testing</a:t>
            </a:r>
            <a:br>
              <a:rPr lang="en-US" b="1" dirty="0" smtClean="0">
                <a:solidFill>
                  <a:srgbClr val="FF9900"/>
                </a:solidFill>
              </a:rPr>
            </a:br>
            <a:r>
              <a:rPr lang="en-US" b="1" dirty="0" smtClean="0">
                <a:solidFill>
                  <a:srgbClr val="FF9900"/>
                </a:solidFill>
              </a:rPr>
              <a:t/>
            </a:r>
            <a:br>
              <a:rPr lang="en-US" b="1" dirty="0" smtClean="0">
                <a:solidFill>
                  <a:srgbClr val="FF9900"/>
                </a:solidFill>
              </a:rPr>
            </a:br>
            <a:endParaRPr lang="en-US" b="1" dirty="0" smtClean="0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smtClean="0">
                <a:solidFill>
                  <a:srgbClr val="FF9900"/>
                </a:solidFill>
                <a:latin typeface="Times New Roman" pitchFamily="18" charset="0"/>
              </a:rPr>
              <a:t>Incremental integration testing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b="1" smtClean="0">
              <a:solidFill>
                <a:srgbClr val="FF9900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itchFamily="2" charset="2"/>
              <a:buChar char="Ø"/>
              <a:defRPr/>
            </a:pPr>
            <a:r>
              <a:rPr lang="en-US" sz="3200" smtClean="0">
                <a:latin typeface="Times New Roman" pitchFamily="18" charset="0"/>
              </a:rPr>
              <a:t>Continuous testing of an application as and when a new functionality is added.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itchFamily="2" charset="2"/>
              <a:buChar char="Ø"/>
              <a:defRPr/>
            </a:pPr>
            <a:endParaRPr lang="en-US" sz="320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itchFamily="2" charset="2"/>
              <a:buChar char="Ø"/>
              <a:defRPr/>
            </a:pPr>
            <a:r>
              <a:rPr lang="en-US" sz="3200" smtClean="0">
                <a:latin typeface="Times New Roman" pitchFamily="18" charset="0"/>
              </a:rPr>
              <a:t>Application’s functionality aspects are required to be independent enough to work separately before completion of development.</a:t>
            </a: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itchFamily="2" charset="2"/>
              <a:buNone/>
              <a:defRPr/>
            </a:pPr>
            <a:endParaRPr lang="en-US" sz="320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Tx/>
              <a:buFont typeface="Wingdings" pitchFamily="2" charset="2"/>
              <a:buChar char="Ø"/>
              <a:defRPr/>
            </a:pPr>
            <a:r>
              <a:rPr lang="en-US" sz="3200" smtClean="0">
                <a:latin typeface="Times New Roman" pitchFamily="18" charset="0"/>
              </a:rPr>
              <a:t>Done by programmers or testers.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686800" cy="5410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b="1" smtClean="0">
                <a:solidFill>
                  <a:srgbClr val="FF9900"/>
                </a:solidFill>
                <a:latin typeface="Times New Roman" pitchFamily="18" charset="0"/>
              </a:rPr>
              <a:t>Integration Testing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b="1" smtClean="0">
              <a:solidFill>
                <a:srgbClr val="FF9900"/>
              </a:solidFill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en-US" sz="3200" smtClean="0">
                <a:latin typeface="Times New Roman" pitchFamily="18" charset="0"/>
              </a:rPr>
              <a:t>Testing of combined parts of an application to   determine their functional correctness.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sz="3200" smtClean="0"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en-US" sz="3200" smtClean="0">
                <a:latin typeface="Times New Roman" pitchFamily="18" charset="0"/>
              </a:rPr>
              <a:t>‘Parts’ can be 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 sz="3200" smtClean="0">
                <a:latin typeface="Times New Roman" pitchFamily="18" charset="0"/>
              </a:rPr>
              <a:t>	code modules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 sz="3200" smtClean="0">
                <a:latin typeface="Times New Roman" pitchFamily="18" charset="0"/>
              </a:rPr>
              <a:t>	individual applications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 sz="3200" smtClean="0">
                <a:latin typeface="Times New Roman" pitchFamily="18" charset="0"/>
              </a:rPr>
              <a:t>	client/server applications on a network.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0292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3600" b="1" smtClean="0">
                <a:solidFill>
                  <a:srgbClr val="FF9900"/>
                </a:solidFill>
                <a:latin typeface="Times New Roman" pitchFamily="18" charset="0"/>
              </a:rPr>
              <a:t>Types of Integration Testing</a:t>
            </a:r>
          </a:p>
          <a:p>
            <a:pPr algn="ctr" eaLnBrk="1" hangingPunct="1">
              <a:buFont typeface="Wingdings" pitchFamily="2" charset="2"/>
              <a:buNone/>
              <a:defRPr/>
            </a:pPr>
            <a:endParaRPr lang="en-US" sz="2400" smtClean="0"/>
          </a:p>
          <a:p>
            <a:pPr lvl="4" eaLnBrk="1" hangingPunct="1">
              <a:defRPr/>
            </a:pPr>
            <a:r>
              <a:rPr lang="en-US" sz="3200" smtClean="0">
                <a:latin typeface="Times New Roman" pitchFamily="18" charset="0"/>
              </a:rPr>
              <a:t>Big Bang testing</a:t>
            </a:r>
          </a:p>
          <a:p>
            <a:pPr lvl="4" eaLnBrk="1" hangingPunct="1">
              <a:buFontTx/>
              <a:buNone/>
              <a:defRPr/>
            </a:pPr>
            <a:endParaRPr lang="en-US" sz="3200" smtClean="0">
              <a:latin typeface="Times New Roman" pitchFamily="18" charset="0"/>
            </a:endParaRPr>
          </a:p>
          <a:p>
            <a:pPr lvl="4" eaLnBrk="1" hangingPunct="1">
              <a:defRPr/>
            </a:pPr>
            <a:r>
              <a:rPr lang="en-US" sz="3200" smtClean="0">
                <a:latin typeface="Times New Roman" pitchFamily="18" charset="0"/>
              </a:rPr>
              <a:t>Top Down Integration testing</a:t>
            </a:r>
          </a:p>
          <a:p>
            <a:pPr lvl="4" eaLnBrk="1" hangingPunct="1">
              <a:defRPr/>
            </a:pPr>
            <a:endParaRPr lang="en-US" sz="3200" smtClean="0">
              <a:latin typeface="Times New Roman" pitchFamily="18" charset="0"/>
            </a:endParaRPr>
          </a:p>
          <a:p>
            <a:pPr lvl="4" eaLnBrk="1" hangingPunct="1">
              <a:defRPr/>
            </a:pPr>
            <a:r>
              <a:rPr lang="en-US" sz="3200" smtClean="0">
                <a:latin typeface="Times New Roman" pitchFamily="18" charset="0"/>
              </a:rPr>
              <a:t>Bottom Up Integration testing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57200" y="198438"/>
            <a:ext cx="3502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200" b="1">
                <a:solidFill>
                  <a:srgbClr val="FF9900"/>
                </a:solidFill>
                <a:latin typeface="Times New Roman" pitchFamily="18" charset="0"/>
              </a:rPr>
              <a:t>Integration testing</a:t>
            </a:r>
            <a:r>
              <a:rPr lang="en-US" sz="3200" b="1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72707" name="Group 3"/>
          <p:cNvGraphicFramePr>
            <a:graphicFrameLocks noGrp="1"/>
          </p:cNvGraphicFramePr>
          <p:nvPr>
            <p:ph/>
          </p:nvPr>
        </p:nvGraphicFramePr>
        <p:xfrm>
          <a:off x="457200" y="914400"/>
          <a:ext cx="8229600" cy="5181600"/>
        </p:xfrm>
        <a:graphic>
          <a:graphicData uri="http://schemas.openxmlformats.org/drawingml/2006/table">
            <a:tbl>
              <a:tblPr/>
              <a:tblGrid>
                <a:gridCol w="2057400"/>
                <a:gridCol w="6172200"/>
              </a:tblGrid>
              <a:tr h="16938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Objectives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To technically verify proper interfacing between modules, and within sub-systems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 Unicode MS" pitchFamily="34" charset="-128"/>
                          <a:cs typeface="Arial" charset="0"/>
                        </a:rPr>
                        <a:t>When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After modules are unit tested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72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 Unicode MS" pitchFamily="34" charset="-128"/>
                          <a:cs typeface="Arial" charset="0"/>
                        </a:rPr>
                        <a:t>Input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Internal &amp; External Application Design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Master Test Plan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Integration Test Plan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02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 Unicode MS" pitchFamily="34" charset="-128"/>
                          <a:cs typeface="Arial" charset="0"/>
                        </a:rPr>
                        <a:t>Output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Integration Test report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graphicFrame>
        <p:nvGraphicFramePr>
          <p:cNvPr id="73730" name="Group 2"/>
          <p:cNvGraphicFramePr>
            <a:graphicFrameLocks noGrp="1"/>
          </p:cNvGraphicFramePr>
          <p:nvPr>
            <p:ph type="tbl" idx="1"/>
          </p:nvPr>
        </p:nvGraphicFramePr>
        <p:xfrm>
          <a:off x="457200" y="304800"/>
          <a:ext cx="8229600" cy="6348413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Who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Developers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White and Black Box techniques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Problem / Configuration Management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Tools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Debug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Re-structure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Code Analyzers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Education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Testing Methodology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ea typeface="Arial Unicode MS" pitchFamily="34" charset="-128"/>
                        <a:cs typeface="Arial Unicode MS" pitchFamily="34" charset="-128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Effective use of tools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52400"/>
            <a:ext cx="4038600" cy="53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b="1" smtClean="0">
                <a:solidFill>
                  <a:srgbClr val="FF9900"/>
                </a:solidFill>
                <a:latin typeface="Times New Roman" pitchFamily="18" charset="0"/>
              </a:rPr>
              <a:t>System Testing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80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800" smtClean="0"/>
              <a:t> </a:t>
            </a:r>
          </a:p>
        </p:txBody>
      </p:sp>
      <p:graphicFrame>
        <p:nvGraphicFramePr>
          <p:cNvPr id="75779" name="Group 3"/>
          <p:cNvGraphicFramePr>
            <a:graphicFrameLocks noGrp="1"/>
          </p:cNvGraphicFramePr>
          <p:nvPr>
            <p:ph sz="half" idx="2"/>
          </p:nvPr>
        </p:nvGraphicFramePr>
        <p:xfrm>
          <a:off x="304800" y="685800"/>
          <a:ext cx="8458200" cy="5608638"/>
        </p:xfrm>
        <a:graphic>
          <a:graphicData uri="http://schemas.openxmlformats.org/drawingml/2006/table">
            <a:tbl>
              <a:tblPr/>
              <a:tblGrid>
                <a:gridCol w="2133600"/>
                <a:gridCol w="6324600"/>
              </a:tblGrid>
              <a:tr h="18288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Objectives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To verify that the system components perform control functions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To perform inter-system test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To demonstrate that the system performs both functionally and operationally as specified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To perform appropriate types of tests relating to Transaction Flow, Installation, Reliability, Regression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When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After Integration Testing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4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Input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Detailed Requirements &amp; External Application Design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Master Test Plan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System Test Plan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Output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System Test Report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graphicFrame>
        <p:nvGraphicFramePr>
          <p:cNvPr id="76802" name="Group 2"/>
          <p:cNvGraphicFramePr>
            <a:graphicFrameLocks noGrp="1"/>
          </p:cNvGraphicFramePr>
          <p:nvPr>
            <p:ph type="tbl" idx="1"/>
          </p:nvPr>
        </p:nvGraphicFramePr>
        <p:xfrm>
          <a:off x="457200" y="533400"/>
          <a:ext cx="8229600" cy="5791200"/>
        </p:xfrm>
        <a:graphic>
          <a:graphicData uri="http://schemas.openxmlformats.org/drawingml/2006/table">
            <a:tbl>
              <a:tblPr/>
              <a:tblGrid>
                <a:gridCol w="2514600"/>
                <a:gridCol w="5715000"/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Who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Development Team and Users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Problem / Configuration Management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Tools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Recommended set of tools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Education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Testing Methodology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Effective use of tools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228600" y="152400"/>
            <a:ext cx="541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sz="3200" b="1">
                <a:solidFill>
                  <a:srgbClr val="FF9900"/>
                </a:solidFill>
                <a:latin typeface="Times New Roman" pitchFamily="18" charset="0"/>
              </a:rPr>
              <a:t>Systems Integration Testing</a:t>
            </a:r>
            <a:r>
              <a:rPr lang="en-US" sz="3200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77827" name="Group 3"/>
          <p:cNvGraphicFramePr>
            <a:graphicFrameLocks noGrp="1"/>
          </p:cNvGraphicFramePr>
          <p:nvPr>
            <p:ph/>
          </p:nvPr>
        </p:nvGraphicFramePr>
        <p:xfrm>
          <a:off x="533400" y="762000"/>
          <a:ext cx="8229600" cy="5913438"/>
        </p:xfrm>
        <a:graphic>
          <a:graphicData uri="http://schemas.openxmlformats.org/drawingml/2006/table">
            <a:tbl>
              <a:tblPr/>
              <a:tblGrid>
                <a:gridCol w="1828800"/>
                <a:gridCol w="6400800"/>
              </a:tblGrid>
              <a:tr h="1203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Objectives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To test the co-existence of products and applications that are required to perform together in the production-like operational environment (hardware, software, network) 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To ensure that the system functions together with all the components of its environment as a total system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To ensure that the system releases can be deployed in the current environment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When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After system testing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Often performed outside of project life-cycle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75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Input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Test Strategy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Master Test Plan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Systems Integration Test Plan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Output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Systems Integration Test report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graphicFrame>
        <p:nvGraphicFramePr>
          <p:cNvPr id="78850" name="Group 2"/>
          <p:cNvGraphicFramePr>
            <a:graphicFrameLocks noGrp="1"/>
          </p:cNvGraphicFramePr>
          <p:nvPr>
            <p:ph type="tbl" idx="1"/>
          </p:nvPr>
        </p:nvGraphicFramePr>
        <p:xfrm>
          <a:off x="228600" y="838200"/>
          <a:ext cx="8763000" cy="4983163"/>
        </p:xfrm>
        <a:graphic>
          <a:graphicData uri="http://schemas.openxmlformats.org/drawingml/2006/table">
            <a:tbl>
              <a:tblPr/>
              <a:tblGrid>
                <a:gridCol w="2743200"/>
                <a:gridCol w="6019800"/>
              </a:tblGrid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Who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System Testers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White and Black Box techniques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Problem / Configuration Management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Tools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Recommended set of tools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Education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Testing Methodology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Effective use of tools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457200" y="457200"/>
            <a:ext cx="35607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 eaLnBrk="1" hangingPunct="1">
              <a:tabLst>
                <a:tab pos="457200" algn="l"/>
              </a:tabLst>
            </a:pPr>
            <a:r>
              <a:rPr lang="en-US" sz="3200" b="1">
                <a:solidFill>
                  <a:srgbClr val="FF9900"/>
                </a:solidFill>
                <a:latin typeface="Times New Roman" pitchFamily="18" charset="0"/>
              </a:rPr>
              <a:t>Acceptance Testing</a:t>
            </a:r>
          </a:p>
        </p:txBody>
      </p:sp>
      <p:graphicFrame>
        <p:nvGraphicFramePr>
          <p:cNvPr id="79892" name="Group 20"/>
          <p:cNvGraphicFramePr>
            <a:graphicFrameLocks noGrp="1"/>
          </p:cNvGraphicFramePr>
          <p:nvPr>
            <p:ph/>
          </p:nvPr>
        </p:nvGraphicFramePr>
        <p:xfrm>
          <a:off x="457200" y="1524000"/>
          <a:ext cx="8229600" cy="4295775"/>
        </p:xfrm>
        <a:graphic>
          <a:graphicData uri="http://schemas.openxmlformats.org/drawingml/2006/table">
            <a:tbl>
              <a:tblPr/>
              <a:tblGrid>
                <a:gridCol w="2209800"/>
                <a:gridCol w="6019800"/>
              </a:tblGrid>
              <a:tr h="10636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Objectives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To verify that the system meets the user requirements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When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After System Testing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28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Input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Business Needs &amp; Detailed Requirements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Master Test Plan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User Acceptance Test Plan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Output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User Acceptance Test report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914400" y="355600"/>
            <a:ext cx="7239000" cy="5888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57200" indent="-457200" algn="ctr" eaLnBrk="1" hangingPunct="1">
              <a:tabLst>
                <a:tab pos="457200" algn="l"/>
              </a:tabLst>
            </a:pPr>
            <a:r>
              <a:rPr lang="en-US" sz="3600" b="1">
                <a:solidFill>
                  <a:srgbClr val="FF9900"/>
                </a:solidFill>
                <a:latin typeface="Times New Roman" pitchFamily="18" charset="0"/>
              </a:rPr>
              <a:t>Cost of Quality</a:t>
            </a:r>
          </a:p>
          <a:p>
            <a:pPr marL="457200" indent="-457200" algn="ctr" eaLnBrk="1" hangingPunct="1">
              <a:tabLst>
                <a:tab pos="457200" algn="l"/>
              </a:tabLst>
            </a:pPr>
            <a:endParaRPr lang="en-US" sz="3600" u="sng">
              <a:latin typeface="Times New Roman" pitchFamily="18" charset="0"/>
            </a:endParaRPr>
          </a:p>
          <a:p>
            <a:pPr marL="457200" indent="-457200" eaLnBrk="1" hangingPunct="1">
              <a:tabLst>
                <a:tab pos="457200" algn="l"/>
              </a:tabLst>
            </a:pPr>
            <a:r>
              <a:rPr lang="en-US" sz="2800" b="1">
                <a:solidFill>
                  <a:srgbClr val="FF9900"/>
                </a:solidFill>
                <a:latin typeface="Times New Roman" pitchFamily="18" charset="0"/>
              </a:rPr>
              <a:t>Prevention Cost</a:t>
            </a:r>
            <a:r>
              <a:rPr lang="en-US" sz="2000"/>
              <a:t> </a:t>
            </a:r>
          </a:p>
          <a:p>
            <a:pPr marL="457200" indent="-457200" eaLnBrk="1" hangingPunct="1">
              <a:tabLst>
                <a:tab pos="457200" algn="l"/>
              </a:tabLst>
            </a:pPr>
            <a:r>
              <a:rPr lang="en-US" sz="2000"/>
              <a:t>	</a:t>
            </a:r>
            <a:r>
              <a:rPr lang="en-US" sz="2800">
                <a:latin typeface="Times New Roman" pitchFamily="18" charset="0"/>
              </a:rPr>
              <a:t>Amount spent before the product is actually built. Cost incurred on establishing methods and procedures, training workers, acquiring tools and planning for quality. </a:t>
            </a:r>
          </a:p>
          <a:p>
            <a:pPr marL="457200" indent="-457200" eaLnBrk="1" hangingPunct="1">
              <a:tabLst>
                <a:tab pos="457200" algn="l"/>
              </a:tabLst>
            </a:pPr>
            <a:endParaRPr lang="en-US" sz="2800">
              <a:latin typeface="Times New Roman" pitchFamily="18" charset="0"/>
            </a:endParaRPr>
          </a:p>
          <a:p>
            <a:pPr marL="457200" indent="-457200" eaLnBrk="1" hangingPunct="1">
              <a:tabLst>
                <a:tab pos="457200" algn="l"/>
              </a:tabLst>
            </a:pPr>
            <a:r>
              <a:rPr lang="en-US" sz="2800" b="1">
                <a:solidFill>
                  <a:srgbClr val="FF9900"/>
                </a:solidFill>
                <a:latin typeface="Times New Roman" pitchFamily="18" charset="0"/>
              </a:rPr>
              <a:t>Appraisal cost</a:t>
            </a:r>
          </a:p>
          <a:p>
            <a:pPr marL="457200" indent="-457200" eaLnBrk="1" hangingPunct="1">
              <a:tabLst>
                <a:tab pos="457200" algn="l"/>
              </a:tabLst>
            </a:pPr>
            <a:r>
              <a:rPr lang="en-US" sz="2000" b="1">
                <a:latin typeface="Times New Roman" pitchFamily="18" charset="0"/>
              </a:rPr>
              <a:t>	</a:t>
            </a:r>
            <a:r>
              <a:rPr lang="en-US" sz="2800">
                <a:latin typeface="Times New Roman" pitchFamily="18" charset="0"/>
              </a:rPr>
              <a:t>Amount spent after the product is built but before it is shipped to the user. Cost of inspection, testing, and reviews.</a:t>
            </a:r>
          </a:p>
          <a:p>
            <a:pPr marL="457200" indent="-457200" eaLnBrk="1" hangingPunct="1">
              <a:tabLst>
                <a:tab pos="457200" algn="l"/>
              </a:tabLst>
            </a:pPr>
            <a:endParaRPr lang="en-US" sz="2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graphicFrame>
        <p:nvGraphicFramePr>
          <p:cNvPr id="80915" name="Group 19"/>
          <p:cNvGraphicFramePr>
            <a:graphicFrameLocks noGrp="1"/>
          </p:cNvGraphicFramePr>
          <p:nvPr>
            <p:ph type="tbl" idx="1"/>
          </p:nvPr>
        </p:nvGraphicFramePr>
        <p:xfrm>
          <a:off x="457200" y="228600"/>
          <a:ext cx="8229600" cy="5854700"/>
        </p:xfrm>
        <a:graphic>
          <a:graphicData uri="http://schemas.openxmlformats.org/drawingml/2006/table">
            <a:tbl>
              <a:tblPr/>
              <a:tblGrid>
                <a:gridCol w="2057400"/>
                <a:gridCol w="6172200"/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Who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Users / End Users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Black Box techniques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Problem / Configuration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Management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0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Tools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Compare, keystroke capture &amp; playback, regression testing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6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Education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Testing Methodology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Effective use of tools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Product knowledge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Business Release Strategy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6220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solidFill>
                  <a:srgbClr val="FF9900"/>
                </a:solidFill>
                <a:latin typeface="Times New Roman" pitchFamily="18" charset="0"/>
              </a:rPr>
              <a:t>TESTING METHODOLOGIES AND TYPES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1981200" y="533400"/>
            <a:ext cx="6705600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40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Testing methodologies</a:t>
            </a:r>
            <a: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40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5400"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540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Black box testing</a:t>
            </a:r>
          </a:p>
          <a:p>
            <a:pPr marL="342900" indent="-342900"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/>
            </a:r>
            <a:b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White box testing</a:t>
            </a:r>
          </a:p>
          <a:p>
            <a:pPr marL="342900" indent="-342900"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/>
            </a:r>
            <a:b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Incremental testing</a:t>
            </a:r>
          </a:p>
          <a:p>
            <a:pPr marL="342900" indent="-342900">
              <a:defRPr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/>
            </a:r>
            <a:b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Thread testing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533400"/>
            <a:ext cx="8382000" cy="5486400"/>
          </a:xfrm>
        </p:spPr>
        <p:txBody>
          <a:bodyPr/>
          <a:lstStyle/>
          <a:p>
            <a:pPr marL="804863" indent="-454025" eaLnBrk="1" hangingPunct="1">
              <a:defRPr/>
            </a:pPr>
            <a:r>
              <a:rPr lang="en-US" b="1" smtClean="0">
                <a:solidFill>
                  <a:srgbClr val="FF9900"/>
                </a:solidFill>
                <a:latin typeface="Times New Roman" pitchFamily="18" charset="0"/>
              </a:rPr>
              <a:t>Black box testing</a:t>
            </a:r>
          </a:p>
          <a:p>
            <a:pPr marL="1204913" lvl="1" eaLnBrk="1" hangingPunct="1">
              <a:buSzTx/>
              <a:buFontTx/>
              <a:buChar char="•"/>
              <a:defRPr/>
            </a:pPr>
            <a:r>
              <a:rPr lang="en-US" sz="3200" smtClean="0">
                <a:latin typeface="Times New Roman" pitchFamily="18" charset="0"/>
              </a:rPr>
              <a:t>No knowledge of internal design or code required.</a:t>
            </a:r>
          </a:p>
          <a:p>
            <a:pPr marL="1204913" lvl="1" eaLnBrk="1" hangingPunct="1">
              <a:buSzTx/>
              <a:buFontTx/>
              <a:buChar char="•"/>
              <a:defRPr/>
            </a:pPr>
            <a:r>
              <a:rPr lang="en-US" sz="3200" smtClean="0">
                <a:latin typeface="Times New Roman" pitchFamily="18" charset="0"/>
              </a:rPr>
              <a:t>Tests are based on requirements and functionality</a:t>
            </a:r>
          </a:p>
          <a:p>
            <a:pPr marL="804863" indent="-454025" eaLnBrk="1" hangingPunct="1">
              <a:defRPr/>
            </a:pPr>
            <a:r>
              <a:rPr lang="en-US" b="1" smtClean="0">
                <a:solidFill>
                  <a:srgbClr val="FF9900"/>
                </a:solidFill>
                <a:latin typeface="Times New Roman" pitchFamily="18" charset="0"/>
              </a:rPr>
              <a:t>White box testing</a:t>
            </a:r>
          </a:p>
          <a:p>
            <a:pPr marL="804863" indent="-454025" eaLnBrk="1" hangingPunct="1">
              <a:buClr>
                <a:schemeClr val="tx1"/>
              </a:buClr>
              <a:buSzTx/>
              <a:buFontTx/>
              <a:buChar char="•"/>
              <a:defRPr/>
            </a:pPr>
            <a:r>
              <a:rPr lang="en-US" smtClean="0">
                <a:latin typeface="Times New Roman" pitchFamily="18" charset="0"/>
              </a:rPr>
              <a:t>Knowledge of the internal program design and code required.</a:t>
            </a:r>
          </a:p>
          <a:p>
            <a:pPr marL="804863" indent="-454025" eaLnBrk="1" hangingPunct="1">
              <a:buClr>
                <a:schemeClr val="tx1"/>
              </a:buClr>
              <a:buSzTx/>
              <a:buFontTx/>
              <a:buChar char="•"/>
              <a:defRPr/>
            </a:pPr>
            <a:r>
              <a:rPr lang="en-US" smtClean="0">
                <a:latin typeface="Times New Roman" pitchFamily="18" charset="0"/>
              </a:rPr>
              <a:t>Tests are based on coverage of code                     statements,branches,paths,conditions.</a:t>
            </a:r>
          </a:p>
          <a:p>
            <a:pPr marL="804863" indent="-454025" eaLnBrk="1" hangingPunct="1">
              <a:buFont typeface="Wingdings" pitchFamily="2" charset="2"/>
              <a:buChar char="q"/>
              <a:defRPr/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latin typeface="Times New Roman" pitchFamily="18" charset="0"/>
              </a:rPr>
              <a:t>Incorrect or missing functions</a:t>
            </a:r>
          </a:p>
          <a:p>
            <a:pPr eaLnBrk="1" hangingPunct="1">
              <a:defRPr/>
            </a:pPr>
            <a:r>
              <a:rPr lang="en-US" smtClean="0">
                <a:latin typeface="Times New Roman" pitchFamily="18" charset="0"/>
              </a:rPr>
              <a:t>Interface errors</a:t>
            </a:r>
          </a:p>
          <a:p>
            <a:pPr eaLnBrk="1" hangingPunct="1">
              <a:defRPr/>
            </a:pPr>
            <a:r>
              <a:rPr lang="en-US" smtClean="0">
                <a:latin typeface="Times New Roman" pitchFamily="18" charset="0"/>
              </a:rPr>
              <a:t>Errors in data structures or external database access</a:t>
            </a:r>
          </a:p>
          <a:p>
            <a:pPr eaLnBrk="1" hangingPunct="1">
              <a:defRPr/>
            </a:pPr>
            <a:r>
              <a:rPr lang="en-US" smtClean="0">
                <a:latin typeface="Times New Roman" pitchFamily="18" charset="0"/>
              </a:rPr>
              <a:t>Performance errors</a:t>
            </a:r>
          </a:p>
          <a:p>
            <a:pPr eaLnBrk="1" hangingPunct="1">
              <a:defRPr/>
            </a:pPr>
            <a:r>
              <a:rPr lang="en-US" smtClean="0">
                <a:latin typeface="Times New Roman" pitchFamily="18" charset="0"/>
              </a:rPr>
              <a:t>Initialization and termination errors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/>
        <p:txBody>
          <a:bodyPr anchorCtr="0"/>
          <a:lstStyle/>
          <a:p>
            <a:pPr eaLnBrk="1" hangingPunct="1">
              <a:defRPr/>
            </a:pPr>
            <a:r>
              <a:rPr lang="en-US" sz="3600" b="1" smtClean="0">
                <a:solidFill>
                  <a:srgbClr val="FF9900"/>
                </a:solidFill>
                <a:latin typeface="Times New Roman" pitchFamily="18" charset="0"/>
              </a:rPr>
              <a:t>Black Box - testing technique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indent="465138" eaLnBrk="1" hangingPunct="1">
              <a:buFont typeface="Wingdings" pitchFamily="2" charset="2"/>
              <a:buNone/>
              <a:defRPr/>
            </a:pPr>
            <a:r>
              <a:rPr lang="en-US" b="1" smtClean="0">
                <a:solidFill>
                  <a:srgbClr val="FF9900"/>
                </a:solidFill>
                <a:latin typeface="Times New Roman" pitchFamily="18" charset="0"/>
              </a:rPr>
              <a:t>Black box / Functional testing</a:t>
            </a:r>
            <a:r>
              <a:rPr lang="en-US" smtClean="0">
                <a:solidFill>
                  <a:srgbClr val="FF9900"/>
                </a:solidFill>
                <a:latin typeface="Times New Roman" pitchFamily="18" charset="0"/>
              </a:rPr>
              <a:t> </a:t>
            </a:r>
          </a:p>
          <a:p>
            <a:pPr indent="465138" eaLnBrk="1" hangingPunct="1">
              <a:buFont typeface="Wingdings" pitchFamily="2" charset="2"/>
              <a:buNone/>
              <a:defRPr/>
            </a:pPr>
            <a:endParaRPr lang="en-US" smtClean="0">
              <a:solidFill>
                <a:srgbClr val="FF9900"/>
              </a:solidFill>
              <a:latin typeface="Times New Roman" pitchFamily="18" charset="0"/>
            </a:endParaRPr>
          </a:p>
          <a:p>
            <a:pPr indent="465138" eaLnBrk="1" hangingPunct="1">
              <a:lnSpc>
                <a:spcPct val="75000"/>
              </a:lnSpc>
              <a:defRPr/>
            </a:pPr>
            <a:r>
              <a:rPr lang="en-US" smtClean="0">
                <a:latin typeface="Times New Roman" pitchFamily="18" charset="0"/>
              </a:rPr>
              <a:t>Based on requirements and functionality</a:t>
            </a:r>
          </a:p>
          <a:p>
            <a:pPr indent="465138"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endParaRPr lang="en-US" smtClean="0">
              <a:latin typeface="Times New Roman" pitchFamily="18" charset="0"/>
            </a:endParaRPr>
          </a:p>
          <a:p>
            <a:pPr indent="465138" eaLnBrk="1" hangingPunct="1">
              <a:lnSpc>
                <a:spcPct val="75000"/>
              </a:lnSpc>
              <a:defRPr/>
            </a:pPr>
            <a:r>
              <a:rPr lang="en-US" smtClean="0">
                <a:latin typeface="Times New Roman" pitchFamily="18" charset="0"/>
              </a:rPr>
              <a:t>Not based on any knowledge of internal</a:t>
            </a:r>
          </a:p>
          <a:p>
            <a:pPr indent="465138" eaLnBrk="1" hangingPunct="1">
              <a:lnSpc>
                <a:spcPct val="75000"/>
              </a:lnSpc>
              <a:buFont typeface="Wingdings" pitchFamily="2" charset="2"/>
              <a:buNone/>
              <a:defRPr/>
            </a:pPr>
            <a:r>
              <a:rPr lang="en-US" smtClean="0">
                <a:latin typeface="Times New Roman" pitchFamily="18" charset="0"/>
              </a:rPr>
              <a:t>design or code</a:t>
            </a:r>
          </a:p>
          <a:p>
            <a:pPr indent="465138" eaLnBrk="1" hangingPunct="1">
              <a:lnSpc>
                <a:spcPct val="75000"/>
              </a:lnSpc>
              <a:defRPr/>
            </a:pPr>
            <a:endParaRPr lang="en-US" smtClean="0">
              <a:latin typeface="Times New Roman" pitchFamily="18" charset="0"/>
            </a:endParaRPr>
          </a:p>
          <a:p>
            <a:pPr indent="465138" eaLnBrk="1" hangingPunct="1">
              <a:lnSpc>
                <a:spcPct val="75000"/>
              </a:lnSpc>
              <a:defRPr/>
            </a:pPr>
            <a:r>
              <a:rPr lang="en-US" smtClean="0">
                <a:latin typeface="Times New Roman" pitchFamily="18" charset="0"/>
              </a:rPr>
              <a:t>Covers all combined parts of a system</a:t>
            </a:r>
          </a:p>
          <a:p>
            <a:pPr indent="465138" eaLnBrk="1" hangingPunct="1">
              <a:lnSpc>
                <a:spcPct val="75000"/>
              </a:lnSpc>
              <a:defRPr/>
            </a:pPr>
            <a:endParaRPr lang="en-US" smtClean="0">
              <a:latin typeface="Times New Roman" pitchFamily="18" charset="0"/>
            </a:endParaRPr>
          </a:p>
          <a:p>
            <a:pPr indent="465138" eaLnBrk="1" hangingPunct="1">
              <a:lnSpc>
                <a:spcPct val="75000"/>
              </a:lnSpc>
              <a:defRPr/>
            </a:pPr>
            <a:r>
              <a:rPr lang="en-US" smtClean="0">
                <a:latin typeface="Times New Roman" pitchFamily="18" charset="0"/>
              </a:rPr>
              <a:t>Tests are data driven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smtClean="0">
                <a:solidFill>
                  <a:srgbClr val="FF9900"/>
                </a:solidFill>
                <a:latin typeface="Times New Roman" pitchFamily="18" charset="0"/>
              </a:rPr>
              <a:t>White box testing / Structural testing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b="1" smtClean="0">
              <a:solidFill>
                <a:srgbClr val="FF99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latin typeface="Times New Roman" pitchFamily="18" charset="0"/>
              </a:rPr>
              <a:t>Based on knowledge of internal logic of an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>
                <a:latin typeface="Times New Roman" pitchFamily="18" charset="0"/>
              </a:rPr>
              <a:t>	application's code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latin typeface="Times New Roman" pitchFamily="18" charset="0"/>
              </a:rPr>
              <a:t>Based on coverage of code statements,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mtClean="0">
                <a:latin typeface="Times New Roman" pitchFamily="18" charset="0"/>
              </a:rPr>
              <a:t>	branches, paths, conditions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latin typeface="Times New Roman" pitchFamily="18" charset="0"/>
              </a:rPr>
              <a:t>Tests are logic driven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763000" cy="6172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b="1" smtClean="0">
                <a:solidFill>
                  <a:srgbClr val="FF9900"/>
                </a:solidFill>
                <a:latin typeface="Times New Roman" pitchFamily="18" charset="0"/>
              </a:rPr>
              <a:t>Functional testing</a:t>
            </a:r>
          </a:p>
          <a:p>
            <a:pPr lvl="1" eaLnBrk="1" hangingPunct="1">
              <a:defRPr/>
            </a:pPr>
            <a:r>
              <a:rPr lang="en-US" smtClean="0">
                <a:latin typeface="Times New Roman" pitchFamily="18" charset="0"/>
              </a:rPr>
              <a:t>Black box type testing geared to functional 	   requirements of an application.</a:t>
            </a:r>
          </a:p>
          <a:p>
            <a:pPr lvl="1" eaLnBrk="1" hangingPunct="1">
              <a:defRPr/>
            </a:pPr>
            <a:r>
              <a:rPr lang="en-US" smtClean="0">
                <a:latin typeface="Times New Roman" pitchFamily="18" charset="0"/>
              </a:rPr>
              <a:t>Done by testers.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smtClean="0">
                <a:solidFill>
                  <a:srgbClr val="FF9900"/>
                </a:solidFill>
                <a:latin typeface="Times New Roman" pitchFamily="18" charset="0"/>
              </a:rPr>
              <a:t>System testing</a:t>
            </a:r>
          </a:p>
          <a:p>
            <a:pPr lvl="1" eaLnBrk="1" hangingPunct="1">
              <a:defRPr/>
            </a:pPr>
            <a:r>
              <a:rPr lang="en-US" smtClean="0">
                <a:latin typeface="Times New Roman" pitchFamily="18" charset="0"/>
              </a:rPr>
              <a:t>Black box type testing that is based on overall requirements specifications; covering all combined parts of the system.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smtClean="0">
                <a:solidFill>
                  <a:srgbClr val="FF9900"/>
                </a:solidFill>
                <a:latin typeface="Times New Roman" pitchFamily="18" charset="0"/>
              </a:rPr>
              <a:t>End-to-end testing</a:t>
            </a:r>
          </a:p>
          <a:p>
            <a:pPr lvl="1" eaLnBrk="1" hangingPunct="1">
              <a:defRPr/>
            </a:pPr>
            <a:r>
              <a:rPr lang="en-US" smtClean="0">
                <a:latin typeface="Times New Roman" pitchFamily="18" charset="0"/>
              </a:rPr>
              <a:t>Similar to system testing; involves testing of a complete application environment in a situation that mimics real-world use.</a:t>
            </a:r>
            <a:r>
              <a:rPr lang="en-US" sz="1800" smtClean="0"/>
              <a:t>	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33400"/>
            <a:ext cx="8305800" cy="5791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b="1" smtClean="0">
                <a:solidFill>
                  <a:srgbClr val="FF9900"/>
                </a:solidFill>
                <a:latin typeface="Times New Roman" pitchFamily="18" charset="0"/>
              </a:rPr>
              <a:t>Sanity testing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b="1" smtClean="0">
              <a:solidFill>
                <a:srgbClr val="FF9900"/>
              </a:solidFill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en-US" sz="3200" smtClean="0">
                <a:latin typeface="Times New Roman" pitchFamily="18" charset="0"/>
              </a:rPr>
              <a:t>Initial effort to determine if a new software version is performing well enough to accept it for a major testing effort.</a:t>
            </a:r>
          </a:p>
          <a:p>
            <a:pPr lvl="1" eaLnBrk="1" hangingPunct="1">
              <a:buFont typeface="Wingdings" pitchFamily="2" charset="2"/>
              <a:buNone/>
              <a:defRPr/>
            </a:pPr>
            <a:endParaRPr lang="en-US" sz="320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smtClean="0">
                <a:solidFill>
                  <a:srgbClr val="FF9900"/>
                </a:solidFill>
                <a:latin typeface="Times New Roman" pitchFamily="18" charset="0"/>
              </a:rPr>
              <a:t>Regression testing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b="1" smtClean="0">
              <a:solidFill>
                <a:srgbClr val="FF9900"/>
              </a:solidFill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en-US" sz="3200" smtClean="0">
                <a:latin typeface="Times New Roman" pitchFamily="18" charset="0"/>
              </a:rPr>
              <a:t>Re-testing after fixes or modifications of the software or its environment.</a:t>
            </a:r>
            <a:endParaRPr lang="en-US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en-US" sz="240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305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FF9900"/>
                </a:solidFill>
                <a:latin typeface="Times New Roman" pitchFamily="18" charset="0"/>
              </a:rPr>
              <a:t>Acceptance testing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b="1" smtClean="0">
              <a:solidFill>
                <a:srgbClr val="FF9900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smtClean="0">
                <a:latin typeface="Times New Roman" pitchFamily="18" charset="0"/>
              </a:rPr>
              <a:t>Final testing based on specifications of the end-user or customer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32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FF9900"/>
                </a:solidFill>
                <a:latin typeface="Times New Roman" pitchFamily="18" charset="0"/>
              </a:rPr>
              <a:t>Load testing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b="1" smtClean="0">
              <a:solidFill>
                <a:srgbClr val="FF9900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smtClean="0">
                <a:latin typeface="Times New Roman" pitchFamily="18" charset="0"/>
              </a:rPr>
              <a:t>Testing an application under heavy loads.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smtClean="0">
                <a:latin typeface="Times New Roman" pitchFamily="18" charset="0"/>
              </a:rPr>
              <a:t>Eg. Testing of a web site under a range of loads to determine, when the system response time degraded or fails.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914400" y="990600"/>
            <a:ext cx="7315200" cy="3778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3200" b="1">
                <a:solidFill>
                  <a:srgbClr val="FF9900"/>
                </a:solidFill>
                <a:latin typeface="Times New Roman" pitchFamily="18" charset="0"/>
              </a:rPr>
              <a:t>Failure Cost</a:t>
            </a:r>
            <a:r>
              <a:rPr lang="en-US"/>
              <a:t> </a:t>
            </a:r>
          </a:p>
          <a:p>
            <a:pPr eaLnBrk="1" hangingPunct="1"/>
            <a:r>
              <a:rPr lang="en-US"/>
              <a:t> </a:t>
            </a:r>
          </a:p>
          <a:p>
            <a:pPr eaLnBrk="1" hangingPunct="1"/>
            <a:r>
              <a:rPr lang="en-US" sz="3200">
                <a:latin typeface="Times New Roman" pitchFamily="18" charset="0"/>
              </a:rPr>
              <a:t>Amount spent to repair failures.</a:t>
            </a:r>
          </a:p>
          <a:p>
            <a:pPr eaLnBrk="1" hangingPunct="1"/>
            <a:r>
              <a:rPr lang="en-US" sz="3200">
                <a:latin typeface="Times New Roman" pitchFamily="18" charset="0"/>
              </a:rPr>
              <a:t>Cost associated with defective products that have been delivered to the user or moved into production, costs involve repairing products to make them fit as per requirement.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87630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smtClean="0">
                <a:solidFill>
                  <a:srgbClr val="FF9900"/>
                </a:solidFill>
                <a:latin typeface="Times New Roman" pitchFamily="18" charset="0"/>
              </a:rPr>
              <a:t>Stress Testing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400" b="1" smtClean="0">
              <a:solidFill>
                <a:srgbClr val="FF9900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smtClean="0">
                <a:latin typeface="Times New Roman" pitchFamily="18" charset="0"/>
              </a:rPr>
              <a:t>Testing under unusually heavy loads, heavy 	  repetition of certain actions or inputs, input of   large numerical values, large complex queries   to a database etc.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000" b="1" smtClean="0">
              <a:solidFill>
                <a:srgbClr val="FF9900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smtClean="0">
                <a:latin typeface="Times New Roman" pitchFamily="18" charset="0"/>
              </a:rPr>
              <a:t>Term often used interchangeably with ‘load’ and ‘performance’ testing.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10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smtClean="0">
                <a:solidFill>
                  <a:srgbClr val="FF9900"/>
                </a:solidFill>
                <a:latin typeface="Times New Roman" pitchFamily="18" charset="0"/>
              </a:rPr>
              <a:t>Performance testing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smtClean="0">
                <a:latin typeface="Times New Roman" pitchFamily="18" charset="0"/>
              </a:rPr>
              <a:t>Testing how well an application complies to performance requirements.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381000"/>
            <a:ext cx="8763000" cy="60960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b="1" smtClean="0">
                <a:solidFill>
                  <a:srgbClr val="FF9900"/>
                </a:solidFill>
                <a:latin typeface="Times New Roman" pitchFamily="18" charset="0"/>
              </a:rPr>
              <a:t>Install/uninstall testing</a:t>
            </a:r>
          </a:p>
          <a:p>
            <a:pPr lvl="1" eaLnBrk="1" hangingPunct="1">
              <a:defRPr/>
            </a:pPr>
            <a:r>
              <a:rPr lang="en-US" sz="3200" smtClean="0">
                <a:latin typeface="Times New Roman" pitchFamily="18" charset="0"/>
              </a:rPr>
              <a:t>Testing of full,partial or upgrade install/uninstall process.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smtClean="0">
                <a:solidFill>
                  <a:srgbClr val="FF9900"/>
                </a:solidFill>
                <a:latin typeface="Times New Roman" pitchFamily="18" charset="0"/>
              </a:rPr>
              <a:t>Recovery testing</a:t>
            </a:r>
          </a:p>
          <a:p>
            <a:pPr lvl="1" eaLnBrk="1" hangingPunct="1">
              <a:defRPr/>
            </a:pPr>
            <a:r>
              <a:rPr lang="en-US" sz="3200" smtClean="0">
                <a:latin typeface="Times New Roman" pitchFamily="18" charset="0"/>
              </a:rPr>
              <a:t>Testing how well a system recovers from crashes, HW failures or other problems.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b="1" smtClean="0">
                <a:solidFill>
                  <a:srgbClr val="FF9900"/>
                </a:solidFill>
                <a:latin typeface="Times New Roman" pitchFamily="18" charset="0"/>
              </a:rPr>
              <a:t>Compatibility testing</a:t>
            </a:r>
          </a:p>
          <a:p>
            <a:pPr lvl="1" eaLnBrk="1" hangingPunct="1">
              <a:defRPr/>
            </a:pPr>
            <a:r>
              <a:rPr lang="en-US" sz="3200" smtClean="0">
                <a:latin typeface="Times New Roman" pitchFamily="18" charset="0"/>
              </a:rPr>
              <a:t>Testing how well software performs in a particular HW/SW/OS/NW environment.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010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smtClean="0">
                <a:solidFill>
                  <a:srgbClr val="FF9900"/>
                </a:solidFill>
                <a:latin typeface="Times New Roman" pitchFamily="18" charset="0"/>
              </a:rPr>
              <a:t>Exploratory testing / ad-hoc testing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>
                <a:latin typeface="Times New Roman" pitchFamily="18" charset="0"/>
              </a:rPr>
              <a:t>Informal SW test that is not based on formal test plans or test cases; testers will be learning the SW in totality as they test it.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b="1" smtClean="0">
                <a:solidFill>
                  <a:srgbClr val="FF9900"/>
                </a:solidFill>
                <a:latin typeface="Times New Roman" pitchFamily="18" charset="0"/>
              </a:rPr>
              <a:t>Comparison testing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>
                <a:latin typeface="Times New Roman" pitchFamily="18" charset="0"/>
              </a:rPr>
              <a:t>Comparing SW strengths and weakness to competing products.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35843" name="Rectangle 2"/>
          <p:cNvSpPr>
            <a:spLocks noChangeArrowheads="1"/>
          </p:cNvSpPr>
          <p:nvPr/>
        </p:nvSpPr>
        <p:spPr bwMode="auto">
          <a:xfrm>
            <a:off x="381000" y="1066800"/>
            <a:ext cx="8001000" cy="447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6875" indent="-396875"/>
            <a:r>
              <a:rPr lang="en-US" sz="3200" b="1">
                <a:solidFill>
                  <a:srgbClr val="FF9900"/>
                </a:solidFill>
                <a:latin typeface="Times New Roman" pitchFamily="18" charset="0"/>
              </a:rPr>
              <a:t>Alpha testing</a:t>
            </a:r>
          </a:p>
          <a:p>
            <a:pPr marL="511175" lvl="1">
              <a:buFontTx/>
              <a:buChar char="•"/>
            </a:pPr>
            <a:r>
              <a:rPr lang="en-US" sz="3200">
                <a:latin typeface="Times New Roman" pitchFamily="18" charset="0"/>
              </a:rPr>
              <a:t>Testing done when development is nearing</a:t>
            </a:r>
          </a:p>
          <a:p>
            <a:pPr marL="511175" lvl="1"/>
            <a:r>
              <a:rPr lang="en-US" sz="3200">
                <a:latin typeface="Times New Roman" pitchFamily="18" charset="0"/>
              </a:rPr>
              <a:t> completion; minor design changes may still be made as a result of such testing.</a:t>
            </a:r>
          </a:p>
          <a:p>
            <a:pPr marL="511175" lvl="1"/>
            <a:r>
              <a:rPr lang="en-US" sz="3200">
                <a:latin typeface="Times New Roman" pitchFamily="18" charset="0"/>
              </a:rPr>
              <a:t> </a:t>
            </a:r>
          </a:p>
          <a:p>
            <a:pPr marL="396875" indent="-396875"/>
            <a:r>
              <a:rPr lang="en-US" sz="3200" b="1">
                <a:solidFill>
                  <a:srgbClr val="FF9900"/>
                </a:solidFill>
                <a:latin typeface="Times New Roman" pitchFamily="18" charset="0"/>
              </a:rPr>
              <a:t>Beta-testing</a:t>
            </a:r>
          </a:p>
          <a:p>
            <a:pPr marL="511175" lvl="1">
              <a:buFontTx/>
              <a:buChar char="•"/>
            </a:pPr>
            <a:r>
              <a:rPr lang="en-US" sz="3200">
                <a:latin typeface="Times New Roman" pitchFamily="18" charset="0"/>
              </a:rPr>
              <a:t>Testing when development and testing are essentially completed and final bugs and problems need to be found before release.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382000" cy="3733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b="1" smtClean="0">
                <a:solidFill>
                  <a:srgbClr val="FF9900"/>
                </a:solidFill>
                <a:latin typeface="Times New Roman" pitchFamily="18" charset="0"/>
              </a:rPr>
              <a:t>Mutation testing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b="1" smtClean="0">
              <a:solidFill>
                <a:srgbClr val="FF9900"/>
              </a:solidFill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en-US" smtClean="0">
                <a:latin typeface="Times New Roman" pitchFamily="18" charset="0"/>
              </a:rPr>
              <a:t>To determining if a set of test data or test cases is useful, by deliberately introducing various bugs.</a:t>
            </a:r>
          </a:p>
          <a:p>
            <a:pPr lvl="1" eaLnBrk="1" hangingPunct="1">
              <a:defRPr/>
            </a:pPr>
            <a:r>
              <a:rPr lang="en-US" smtClean="0">
                <a:latin typeface="Times New Roman" pitchFamily="18" charset="0"/>
              </a:rPr>
              <a:t>Re-testing with the original test data/cases to determine if the bugs are detected.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solidFill>
                  <a:srgbClr val="FF9900"/>
                </a:solidFill>
                <a:latin typeface="Times New Roman" pitchFamily="18" charset="0"/>
              </a:rPr>
              <a:t>White Box - testing technique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latin typeface="Times New Roman" pitchFamily="18" charset="0"/>
              </a:rPr>
              <a:t>All independent paths within a module have been exercised at least once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latin typeface="Times New Roman" pitchFamily="18" charset="0"/>
              </a:rPr>
              <a:t>Exercise all logical decisions on their </a:t>
            </a:r>
            <a:r>
              <a:rPr lang="en-US" sz="2800" i="1" smtClean="0">
                <a:latin typeface="Times New Roman" pitchFamily="18" charset="0"/>
              </a:rPr>
              <a:t>true</a:t>
            </a:r>
            <a:r>
              <a:rPr lang="en-US" sz="2800" smtClean="0">
                <a:latin typeface="Times New Roman" pitchFamily="18" charset="0"/>
              </a:rPr>
              <a:t> and </a:t>
            </a:r>
            <a:r>
              <a:rPr lang="en-US" sz="2800" i="1" smtClean="0">
                <a:latin typeface="Times New Roman" pitchFamily="18" charset="0"/>
              </a:rPr>
              <a:t>false</a:t>
            </a:r>
            <a:r>
              <a:rPr lang="en-US" sz="2800" smtClean="0">
                <a:latin typeface="Times New Roman" pitchFamily="18" charset="0"/>
              </a:rPr>
              <a:t> sides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latin typeface="Times New Roman" pitchFamily="18" charset="0"/>
              </a:rPr>
              <a:t>Execute all loops at their boundaries and within their operational bounds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latin typeface="Times New Roman" pitchFamily="18" charset="0"/>
              </a:rPr>
              <a:t>Exercise internal data structures to ensure their validity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mtClean="0">
                <a:latin typeface="Times New Roman" pitchFamily="18" charset="0"/>
              </a:rPr>
              <a:t>This white box technique focuses on the validity of loop constructs.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mtClean="0">
              <a:latin typeface="Times New Roman" pitchFamily="18" charset="0"/>
            </a:endParaRP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mtClean="0">
                <a:latin typeface="Times New Roman" pitchFamily="18" charset="0"/>
              </a:rPr>
              <a:t>4 different classes of loops can be defined </a:t>
            </a:r>
          </a:p>
          <a:p>
            <a:pPr lvl="3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US" sz="3200" smtClean="0">
                <a:latin typeface="Times New Roman" pitchFamily="18" charset="0"/>
              </a:rPr>
              <a:t>simple loops </a:t>
            </a:r>
          </a:p>
          <a:p>
            <a:pPr lvl="3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US" sz="3200" smtClean="0">
                <a:latin typeface="Times New Roman" pitchFamily="18" charset="0"/>
              </a:rPr>
              <a:t>nested loops </a:t>
            </a:r>
          </a:p>
          <a:p>
            <a:pPr lvl="3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US" sz="3200" smtClean="0">
                <a:latin typeface="Times New Roman" pitchFamily="18" charset="0"/>
              </a:rPr>
              <a:t>concatenated loops</a:t>
            </a:r>
          </a:p>
          <a:p>
            <a:pPr lvl="3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US" sz="3200" smtClean="0">
                <a:latin typeface="Times New Roman" pitchFamily="18" charset="0"/>
              </a:rPr>
              <a:t>Unstructured loops 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3200400" y="457200"/>
            <a:ext cx="276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9900"/>
                </a:solidFill>
                <a:latin typeface="Times New Roman" pitchFamily="18" charset="0"/>
              </a:rPr>
              <a:t>Loop Testing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solidFill>
                  <a:srgbClr val="FF9900"/>
                </a:solidFill>
                <a:latin typeface="Times New Roman" pitchFamily="18" charset="0"/>
              </a:rPr>
              <a:t>Other White Box Techniques</a:t>
            </a:r>
            <a:r>
              <a:rPr lang="en-US" smtClean="0"/>
              <a:t> 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81400"/>
          </a:xfrm>
        </p:spPr>
        <p:txBody>
          <a:bodyPr/>
          <a:lstStyle/>
          <a:p>
            <a:pPr marL="2743200" indent="-2743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FF9900"/>
                </a:solidFill>
                <a:latin typeface="Times New Roman" pitchFamily="18" charset="0"/>
              </a:rPr>
              <a:t>Statement Coverage</a:t>
            </a:r>
            <a:r>
              <a:rPr lang="en-US" sz="2400" b="1" smtClean="0">
                <a:latin typeface="Times New Roman" pitchFamily="18" charset="0"/>
              </a:rPr>
              <a:t> </a:t>
            </a:r>
            <a:r>
              <a:rPr lang="en-US" sz="2400" smtClean="0">
                <a:latin typeface="Times New Roman" pitchFamily="18" charset="0"/>
              </a:rPr>
              <a:t>– execute all statements at least once</a:t>
            </a:r>
          </a:p>
          <a:p>
            <a:pPr marL="2743200" indent="-2743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smtClean="0">
              <a:latin typeface="Times New Roman" pitchFamily="18" charset="0"/>
            </a:endParaRPr>
          </a:p>
          <a:p>
            <a:pPr marL="2743200" indent="-2743200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FF9900"/>
                </a:solidFill>
                <a:latin typeface="Times New Roman" pitchFamily="18" charset="0"/>
              </a:rPr>
              <a:t>Decision Coverage</a:t>
            </a:r>
            <a:r>
              <a:rPr lang="en-US" sz="2400" smtClean="0">
                <a:latin typeface="Times New Roman" pitchFamily="18" charset="0"/>
              </a:rPr>
              <a:t> – execute each decision direction at least once</a:t>
            </a:r>
          </a:p>
          <a:p>
            <a:pPr marL="2743200" indent="-2743200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2400" smtClean="0">
              <a:latin typeface="Times New Roman" pitchFamily="18" charset="0"/>
            </a:endParaRPr>
          </a:p>
          <a:p>
            <a:pPr marL="2743200" indent="-2743200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FF9900"/>
                </a:solidFill>
                <a:latin typeface="Times New Roman" pitchFamily="18" charset="0"/>
              </a:rPr>
              <a:t>Condition Coverage</a:t>
            </a:r>
            <a:r>
              <a:rPr lang="en-US" sz="2400" smtClean="0">
                <a:latin typeface="Times New Roman" pitchFamily="18" charset="0"/>
              </a:rPr>
              <a:t> – execute each decision with all possible outcomes at least once </a:t>
            </a:r>
          </a:p>
          <a:p>
            <a:pPr marL="2743200" indent="-2743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b="1" smtClean="0">
              <a:latin typeface="Times New Roman" pitchFamily="18" charset="0"/>
            </a:endParaRPr>
          </a:p>
          <a:p>
            <a:pPr marL="2743200" indent="-2743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FF9900"/>
                </a:solidFill>
                <a:latin typeface="Times New Roman" pitchFamily="18" charset="0"/>
              </a:rPr>
              <a:t>Decision / Condition</a:t>
            </a:r>
            <a:r>
              <a:rPr lang="en-US" sz="2400" b="1" smtClean="0">
                <a:latin typeface="Times New Roman" pitchFamily="18" charset="0"/>
              </a:rPr>
              <a:t> coverage</a:t>
            </a:r>
            <a:r>
              <a:rPr lang="en-US" sz="2400" smtClean="0">
                <a:latin typeface="Times New Roman" pitchFamily="18" charset="0"/>
              </a:rPr>
              <a:t> – execute all possible combinations of condition outcomes in each decision. </a:t>
            </a:r>
          </a:p>
          <a:p>
            <a:pPr marL="2743200" indent="-2743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smtClean="0">
              <a:latin typeface="Times New Roman" pitchFamily="18" charset="0"/>
            </a:endParaRPr>
          </a:p>
          <a:p>
            <a:pPr marL="2743200" indent="-2743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rgbClr val="FF9900"/>
                </a:solidFill>
                <a:latin typeface="Times New Roman" pitchFamily="18" charset="0"/>
              </a:rPr>
              <a:t>Multiple condition Coverage</a:t>
            </a:r>
            <a:r>
              <a:rPr lang="en-US" sz="2400" smtClean="0">
                <a:latin typeface="Times New Roman" pitchFamily="18" charset="0"/>
              </a:rPr>
              <a:t> – Invokes each point of entry at least once.</a:t>
            </a:r>
          </a:p>
          <a:p>
            <a:pPr marL="2743200" indent="-2743200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sz="2400" smtClean="0">
              <a:latin typeface="Times New Roman" pitchFamily="18" charset="0"/>
            </a:endParaRPr>
          </a:p>
          <a:p>
            <a:pPr marL="2743200" indent="-2743200" algn="r"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800" smtClean="0"/>
              <a:t>Examples ……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1660525" indent="-3381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b="1" smtClean="0">
                <a:solidFill>
                  <a:srgbClr val="FF9900"/>
                </a:solidFill>
                <a:latin typeface="Times New Roman" pitchFamily="18" charset="0"/>
              </a:rPr>
              <a:t>Statement Coverage – Examples</a:t>
            </a:r>
          </a:p>
          <a:p>
            <a:pPr marL="1660525" indent="-3381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800" b="1" smtClean="0"/>
          </a:p>
          <a:p>
            <a:pPr marL="1660525" indent="-3381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smtClean="0"/>
              <a:t>Eg. A + B</a:t>
            </a:r>
          </a:p>
          <a:p>
            <a:pPr marL="1660525" indent="-3381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800" smtClean="0"/>
          </a:p>
          <a:p>
            <a:pPr marL="1660525" indent="-3381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smtClean="0"/>
              <a:t>If (A = 3) Then</a:t>
            </a:r>
          </a:p>
          <a:p>
            <a:pPr marL="1660525" indent="-3381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smtClean="0"/>
              <a:t>    B = X + Y</a:t>
            </a:r>
          </a:p>
          <a:p>
            <a:pPr marL="1660525" indent="-3381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smtClean="0"/>
              <a:t>End-If</a:t>
            </a:r>
          </a:p>
          <a:p>
            <a:pPr marL="1660525" indent="-3381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800" smtClean="0"/>
          </a:p>
          <a:p>
            <a:pPr marL="1660525" indent="-3381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smtClean="0"/>
              <a:t>While (A &gt; 0) Do</a:t>
            </a:r>
          </a:p>
          <a:p>
            <a:pPr marL="2408238"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smtClean="0"/>
              <a:t>Read (X)</a:t>
            </a:r>
          </a:p>
          <a:p>
            <a:pPr marL="2408238"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smtClean="0"/>
              <a:t>A = A - 1</a:t>
            </a:r>
          </a:p>
          <a:p>
            <a:pPr marL="1660525" indent="-338138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smtClean="0"/>
              <a:t>End-While-Do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533400" y="223838"/>
            <a:ext cx="8077200" cy="613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tabLst>
                <a:tab pos="457200" algn="l"/>
              </a:tabLst>
            </a:pPr>
            <a:r>
              <a:rPr lang="en-US" sz="3200" b="1">
                <a:solidFill>
                  <a:srgbClr val="FF9900"/>
                </a:solidFill>
                <a:latin typeface="Times New Roman" pitchFamily="18" charset="0"/>
              </a:rPr>
              <a:t>Maintenance</a:t>
            </a:r>
            <a:endParaRPr lang="en-US" sz="3200">
              <a:solidFill>
                <a:srgbClr val="FF9900"/>
              </a:solidFill>
              <a:latin typeface="Times New Roman" pitchFamily="18" charset="0"/>
            </a:endParaRPr>
          </a:p>
          <a:p>
            <a:pPr eaLnBrk="1" hangingPunct="1">
              <a:tabLst>
                <a:tab pos="457200" algn="l"/>
              </a:tabLst>
            </a:pPr>
            <a:r>
              <a:rPr lang="en-US" sz="2800">
                <a:latin typeface="Times New Roman" pitchFamily="18" charset="0"/>
              </a:rPr>
              <a:t>	After the software is released and the client starts using the software, maintenance phase is started.</a:t>
            </a:r>
          </a:p>
          <a:p>
            <a:pPr eaLnBrk="1" hangingPunct="1">
              <a:tabLst>
                <a:tab pos="457200" algn="l"/>
              </a:tabLst>
            </a:pPr>
            <a:endParaRPr lang="en-US" sz="2800">
              <a:latin typeface="Times New Roman" pitchFamily="18" charset="0"/>
            </a:endParaRPr>
          </a:p>
          <a:p>
            <a:pPr eaLnBrk="1" hangingPunct="1">
              <a:tabLst>
                <a:tab pos="457200" algn="l"/>
              </a:tabLst>
            </a:pPr>
            <a:r>
              <a:rPr lang="en-US" sz="2800">
                <a:latin typeface="Times New Roman" pitchFamily="18" charset="0"/>
              </a:rPr>
              <a:t>3 things happen  - Bug fixing, Upgrade, Enhancement</a:t>
            </a:r>
          </a:p>
          <a:p>
            <a:pPr eaLnBrk="1" hangingPunct="1">
              <a:tabLst>
                <a:tab pos="457200" algn="l"/>
              </a:tabLst>
            </a:pPr>
            <a:endParaRPr lang="en-US" sz="2800" i="1">
              <a:latin typeface="Times New Roman" pitchFamily="18" charset="0"/>
            </a:endParaRPr>
          </a:p>
          <a:p>
            <a:pPr eaLnBrk="1" hangingPunct="1">
              <a:tabLst>
                <a:tab pos="457200" algn="l"/>
              </a:tabLst>
            </a:pPr>
            <a:r>
              <a:rPr lang="en-US" sz="2800">
                <a:solidFill>
                  <a:srgbClr val="FF9900"/>
                </a:solidFill>
                <a:latin typeface="Times New Roman" pitchFamily="18" charset="0"/>
              </a:rPr>
              <a:t>Bug fixing</a:t>
            </a:r>
            <a:r>
              <a:rPr lang="en-US" sz="2800">
                <a:latin typeface="Times New Roman" pitchFamily="18" charset="0"/>
              </a:rPr>
              <a:t> – bugs arrived due to some untested  scenarios. </a:t>
            </a:r>
          </a:p>
          <a:p>
            <a:pPr eaLnBrk="1" hangingPunct="1">
              <a:tabLst>
                <a:tab pos="457200" algn="l"/>
              </a:tabLst>
            </a:pPr>
            <a:endParaRPr lang="en-US" sz="2800">
              <a:latin typeface="Times New Roman" pitchFamily="18" charset="0"/>
            </a:endParaRPr>
          </a:p>
          <a:p>
            <a:pPr eaLnBrk="1" hangingPunct="1">
              <a:tabLst>
                <a:tab pos="457200" algn="l"/>
              </a:tabLst>
            </a:pPr>
            <a:r>
              <a:rPr lang="en-US" sz="2800">
                <a:solidFill>
                  <a:srgbClr val="FF9900"/>
                </a:solidFill>
                <a:latin typeface="Times New Roman" pitchFamily="18" charset="0"/>
              </a:rPr>
              <a:t>Upgrade</a:t>
            </a:r>
            <a:r>
              <a:rPr lang="en-US" sz="2800">
                <a:latin typeface="Times New Roman" pitchFamily="18" charset="0"/>
              </a:rPr>
              <a:t> – Upgrading the application to the newer versions of the software.</a:t>
            </a:r>
          </a:p>
          <a:p>
            <a:pPr eaLnBrk="1" hangingPunct="1">
              <a:tabLst>
                <a:tab pos="457200" algn="l"/>
              </a:tabLst>
            </a:pPr>
            <a:endParaRPr lang="en-US" sz="2800">
              <a:latin typeface="Times New Roman" pitchFamily="18" charset="0"/>
            </a:endParaRPr>
          </a:p>
          <a:p>
            <a:pPr eaLnBrk="1" hangingPunct="1">
              <a:tabLst>
                <a:tab pos="457200" algn="l"/>
              </a:tabLst>
            </a:pPr>
            <a:r>
              <a:rPr lang="en-US" sz="2800">
                <a:solidFill>
                  <a:srgbClr val="FF9900"/>
                </a:solidFill>
                <a:latin typeface="Times New Roman" pitchFamily="18" charset="0"/>
              </a:rPr>
              <a:t>Enhancement </a:t>
            </a:r>
            <a:r>
              <a:rPr lang="en-US" sz="2800">
                <a:latin typeface="Times New Roman" pitchFamily="18" charset="0"/>
              </a:rPr>
              <a:t>- Adding some new features into the existing software</a:t>
            </a:r>
            <a:r>
              <a:rPr lang="en-US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685800"/>
            <a:ext cx="6705600" cy="54403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FF9900"/>
                </a:solidFill>
                <a:latin typeface="Times New Roman" pitchFamily="18" charset="0"/>
              </a:rPr>
              <a:t>Decision Coverage - Example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>
                <a:latin typeface="Times New Roman" pitchFamily="18" charset="0"/>
              </a:rPr>
              <a:t>If A &lt; 10 or A &gt; 20 Then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>
                <a:latin typeface="Times New Roman" pitchFamily="18" charset="0"/>
              </a:rPr>
              <a:t>	B = X + 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b="1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800" b="1" smtClean="0">
                <a:solidFill>
                  <a:srgbClr val="FF9900"/>
                </a:solidFill>
                <a:latin typeface="Times New Roman" pitchFamily="18" charset="0"/>
              </a:rPr>
              <a:t>Condition Coverage – Example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>
                <a:latin typeface="Times New Roman" pitchFamily="18" charset="0"/>
              </a:rPr>
              <a:t>A = X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>
                <a:latin typeface="Times New Roman" pitchFamily="18" charset="0"/>
              </a:rPr>
              <a:t>If (A &gt; 3) or (A &lt; B) 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>
                <a:latin typeface="Times New Roman" pitchFamily="18" charset="0"/>
              </a:rPr>
              <a:t>	B = X + 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>
                <a:latin typeface="Times New Roman" pitchFamily="18" charset="0"/>
              </a:rPr>
              <a:t>End-If-Then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40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>
                <a:latin typeface="Times New Roman" pitchFamily="18" charset="0"/>
              </a:rPr>
              <a:t>While (A &gt; 0) and (Not EOF) Do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>
                <a:latin typeface="Times New Roman" pitchFamily="18" charset="0"/>
              </a:rPr>
              <a:t>	Read (X)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>
                <a:latin typeface="Times New Roman" pitchFamily="18" charset="0"/>
              </a:rPr>
              <a:t>	A = A - 1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sz="2400" smtClean="0">
                <a:latin typeface="Times New Roman" pitchFamily="18" charset="0"/>
              </a:rPr>
              <a:t>End-While-Do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45720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3600" b="1" smtClean="0">
                <a:solidFill>
                  <a:srgbClr val="FF9900"/>
                </a:solidFill>
                <a:latin typeface="Times New Roman" pitchFamily="18" charset="0"/>
              </a:rPr>
              <a:t>Incremental Testing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3600" b="1" smtClean="0">
              <a:solidFill>
                <a:srgbClr val="FF99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smtClean="0">
                <a:latin typeface="Times New Roman" pitchFamily="18" charset="0"/>
              </a:rPr>
              <a:t>A disciplined method of testing the interfaces between unit-tested programs as well as between system components. </a:t>
            </a:r>
          </a:p>
          <a:p>
            <a:pPr eaLnBrk="1" hangingPunct="1">
              <a:defRPr/>
            </a:pPr>
            <a:r>
              <a:rPr lang="en-US" smtClean="0">
                <a:latin typeface="Times New Roman" pitchFamily="18" charset="0"/>
              </a:rPr>
              <a:t>Involves adding unit-testing program module or component one by one, and testing each result and combination.</a:t>
            </a:r>
            <a:r>
              <a:rPr lang="en-US" smtClean="0"/>
              <a:t> </a:t>
            </a:r>
          </a:p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533400"/>
            <a:ext cx="8686800" cy="5592763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3600" b="1" smtClean="0">
                <a:solidFill>
                  <a:srgbClr val="FF9900"/>
                </a:solidFill>
                <a:latin typeface="Times New Roman" pitchFamily="18" charset="0"/>
              </a:rPr>
              <a:t>There are two types of incremental testing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3600" b="1" smtClean="0">
              <a:solidFill>
                <a:srgbClr val="FF99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sz="2800" b="1" smtClean="0"/>
              <a:t>	</a:t>
            </a:r>
            <a:r>
              <a:rPr lang="en-US" b="1" smtClean="0">
                <a:solidFill>
                  <a:srgbClr val="FF9900"/>
                </a:solidFill>
                <a:latin typeface="Times New Roman" pitchFamily="18" charset="0"/>
              </a:rPr>
              <a:t>Top-down</a:t>
            </a:r>
            <a:r>
              <a:rPr lang="en-US" smtClean="0">
                <a:solidFill>
                  <a:srgbClr val="FF9900"/>
                </a:solidFill>
                <a:latin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</a:rPr>
              <a:t>– testing form the top of the module hierarchy and work down to the bottom. Modules are added in descending hierarchical order.</a:t>
            </a:r>
          </a:p>
          <a:p>
            <a:pPr eaLnBrk="1" hangingPunct="1">
              <a:defRPr/>
            </a:pPr>
            <a:endParaRPr lang="en-US" b="1" smtClean="0"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b="1" smtClean="0">
                <a:latin typeface="Times New Roman" pitchFamily="18" charset="0"/>
              </a:rPr>
              <a:t>	</a:t>
            </a:r>
            <a:r>
              <a:rPr lang="en-US" b="1" smtClean="0">
                <a:solidFill>
                  <a:srgbClr val="FF9900"/>
                </a:solidFill>
                <a:latin typeface="Times New Roman" pitchFamily="18" charset="0"/>
              </a:rPr>
              <a:t>Bottom-up</a:t>
            </a:r>
            <a:r>
              <a:rPr lang="en-US" smtClean="0">
                <a:latin typeface="Times New Roman" pitchFamily="18" charset="0"/>
              </a:rPr>
              <a:t> – testing from the bottom of the hierarchy and works up to the top. Modules are added in ascending hierarchical order. </a:t>
            </a:r>
          </a:p>
          <a:p>
            <a:pPr eaLnBrk="1" hangingPunct="1">
              <a:defRPr/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graphicFrame>
        <p:nvGraphicFramePr>
          <p:cNvPr id="107522" name="Group 2"/>
          <p:cNvGraphicFramePr>
            <a:graphicFrameLocks noGrp="1"/>
          </p:cNvGraphicFramePr>
          <p:nvPr>
            <p:ph/>
          </p:nvPr>
        </p:nvGraphicFramePr>
        <p:xfrm>
          <a:off x="685800" y="841375"/>
          <a:ext cx="8001000" cy="5284788"/>
        </p:xfrm>
        <a:graphic>
          <a:graphicData uri="http://schemas.openxmlformats.org/drawingml/2006/table">
            <a:tbl>
              <a:tblPr/>
              <a:tblGrid>
                <a:gridCol w="2616200"/>
                <a:gridCol w="1265238"/>
                <a:gridCol w="1271587"/>
                <a:gridCol w="1400175"/>
                <a:gridCol w="1447800"/>
              </a:tblGrid>
              <a:tr h="11636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Testing Levels/  Techniques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White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 Box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Black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Box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Incre-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mental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Thread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Unit Testing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02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Integration Testing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System Testing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1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Acceptance Testing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457200" algn="l"/>
                        </a:tabLst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762000"/>
            <a:ext cx="64008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solidFill>
                  <a:srgbClr val="FF9900"/>
                </a:solidFill>
                <a:latin typeface="Times New Roman" pitchFamily="18" charset="0"/>
              </a:rPr>
              <a:t>Major Testing Types</a:t>
            </a:r>
            <a:endParaRPr lang="en-US" smtClean="0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219200" y="2438400"/>
            <a:ext cx="6705600" cy="301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63550" lvl="1" indent="628650" eaLnBrk="1" hangingPunct="1">
              <a:buFont typeface="Wingdings" pitchFamily="2" charset="2"/>
              <a:buChar char="Ø"/>
              <a:tabLst>
                <a:tab pos="2057400" algn="l"/>
              </a:tabLst>
            </a:pPr>
            <a:r>
              <a:rPr lang="en-US" sz="3200">
                <a:latin typeface="Times New Roman" pitchFamily="18" charset="0"/>
              </a:rPr>
              <a:t>Stress / Load Testing</a:t>
            </a:r>
          </a:p>
          <a:p>
            <a:pPr marL="463550" lvl="1" indent="628650" eaLnBrk="1" hangingPunct="1">
              <a:buFont typeface="Wingdings" pitchFamily="2" charset="2"/>
              <a:buChar char="Ø"/>
              <a:tabLst>
                <a:tab pos="2057400" algn="l"/>
              </a:tabLst>
            </a:pPr>
            <a:r>
              <a:rPr lang="en-US" sz="3200">
                <a:latin typeface="Times New Roman" pitchFamily="18" charset="0"/>
              </a:rPr>
              <a:t>Performance Testing</a:t>
            </a:r>
          </a:p>
          <a:p>
            <a:pPr marL="463550" lvl="1" indent="628650" eaLnBrk="1" hangingPunct="1">
              <a:buFont typeface="Wingdings" pitchFamily="2" charset="2"/>
              <a:buChar char="Ø"/>
              <a:tabLst>
                <a:tab pos="2057400" algn="l"/>
              </a:tabLst>
            </a:pPr>
            <a:r>
              <a:rPr lang="en-US" sz="3200">
                <a:latin typeface="Times New Roman" pitchFamily="18" charset="0"/>
              </a:rPr>
              <a:t>Recovery Testing</a:t>
            </a:r>
          </a:p>
          <a:p>
            <a:pPr marL="463550" lvl="1" indent="628650" eaLnBrk="1" hangingPunct="1">
              <a:buFont typeface="Wingdings" pitchFamily="2" charset="2"/>
              <a:buChar char="Ø"/>
              <a:tabLst>
                <a:tab pos="2057400" algn="l"/>
              </a:tabLst>
            </a:pPr>
            <a:r>
              <a:rPr lang="en-US" sz="3200">
                <a:latin typeface="Times New Roman" pitchFamily="18" charset="0"/>
              </a:rPr>
              <a:t>Conversion Testing</a:t>
            </a:r>
          </a:p>
          <a:p>
            <a:pPr marL="463550" lvl="1" indent="628650" eaLnBrk="1" hangingPunct="1">
              <a:buFont typeface="Wingdings" pitchFamily="2" charset="2"/>
              <a:buChar char="Ø"/>
              <a:tabLst>
                <a:tab pos="2057400" algn="l"/>
              </a:tabLst>
            </a:pPr>
            <a:r>
              <a:rPr lang="en-US" sz="3200">
                <a:latin typeface="Times New Roman" pitchFamily="18" charset="0"/>
              </a:rPr>
              <a:t>Usability Testing</a:t>
            </a:r>
          </a:p>
          <a:p>
            <a:pPr marL="463550" lvl="1" indent="628650" eaLnBrk="1" hangingPunct="1">
              <a:buFont typeface="Wingdings" pitchFamily="2" charset="2"/>
              <a:buChar char="Ø"/>
              <a:tabLst>
                <a:tab pos="2057400" algn="l"/>
              </a:tabLst>
            </a:pPr>
            <a:r>
              <a:rPr lang="en-US" sz="3200">
                <a:latin typeface="Times New Roman" pitchFamily="18" charset="0"/>
              </a:rPr>
              <a:t>Configuration Testing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solidFill>
                  <a:srgbClr val="FF9900"/>
                </a:solidFill>
                <a:latin typeface="Times New Roman" pitchFamily="18" charset="0"/>
              </a:rPr>
              <a:t>Stress / Load Test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endParaRPr lang="en-US" smtClean="0"/>
          </a:p>
          <a:p>
            <a:pPr eaLnBrk="1" hangingPunct="1">
              <a:defRPr/>
            </a:pPr>
            <a:r>
              <a:rPr lang="en-US" smtClean="0">
                <a:latin typeface="Times New Roman" pitchFamily="18" charset="0"/>
              </a:rPr>
              <a:t>Evaluates a system or component at or beyond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>
                <a:latin typeface="Times New Roman" pitchFamily="18" charset="0"/>
              </a:rPr>
              <a:t>	the limits of its specified requirements.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>
                <a:latin typeface="Times New Roman" pitchFamily="18" charset="0"/>
              </a:rPr>
              <a:t> </a:t>
            </a:r>
          </a:p>
          <a:p>
            <a:pPr eaLnBrk="1" hangingPunct="1">
              <a:defRPr/>
            </a:pPr>
            <a:r>
              <a:rPr lang="en-US" smtClean="0">
                <a:latin typeface="Times New Roman" pitchFamily="18" charset="0"/>
              </a:rPr>
              <a:t>Determines the load under which it fails and                    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>
                <a:latin typeface="Times New Roman" pitchFamily="18" charset="0"/>
              </a:rPr>
              <a:t>	how.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solidFill>
                  <a:srgbClr val="FF9900"/>
                </a:solidFill>
                <a:latin typeface="Times New Roman" pitchFamily="18" charset="0"/>
              </a:rPr>
              <a:t>Performance Test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lvl="1" eaLnBrk="1" hangingPunct="1">
              <a:defRPr/>
            </a:pPr>
            <a:r>
              <a:rPr lang="en-US" sz="3200" smtClean="0">
                <a:latin typeface="Times New Roman" pitchFamily="18" charset="0"/>
              </a:rPr>
              <a:t>Evaluate the compliance of a system or component with specified performance requirements. </a:t>
            </a:r>
          </a:p>
          <a:p>
            <a:pPr marL="55563" indent="-55563" eaLnBrk="1" hangingPunct="1">
              <a:defRPr/>
            </a:pPr>
            <a:endParaRPr lang="en-US" smtClean="0"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lang="en-US" sz="3200" smtClean="0">
                <a:latin typeface="Times New Roman" pitchFamily="18" charset="0"/>
              </a:rPr>
              <a:t>Often performed using an automated test tool to simulate large number of users.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solidFill>
                  <a:srgbClr val="FF9900"/>
                </a:solidFill>
                <a:latin typeface="Times New Roman" pitchFamily="18" charset="0"/>
              </a:rPr>
              <a:t>Recovery Test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indent="-6350" eaLnBrk="1" hangingPunct="1">
              <a:buFont typeface="Wingdings" pitchFamily="2" charset="2"/>
              <a:buNone/>
              <a:defRPr/>
            </a:pPr>
            <a:r>
              <a:rPr lang="en-US" sz="3200" smtClean="0">
                <a:latin typeface="Times New Roman" pitchFamily="18" charset="0"/>
              </a:rPr>
              <a:t>Confirms that the system recovers from expected or unexpected events without loss of data or functionality.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smtClean="0">
                <a:latin typeface="Times New Roman" pitchFamily="18" charset="0"/>
              </a:rPr>
              <a:t>Eg.</a:t>
            </a:r>
          </a:p>
          <a:p>
            <a:pPr marL="0" indent="0" eaLnBrk="1" hangingPunct="1">
              <a:defRPr/>
            </a:pPr>
            <a:r>
              <a:rPr lang="en-US" smtClean="0">
                <a:latin typeface="Times New Roman" pitchFamily="18" charset="0"/>
              </a:rPr>
              <a:t>	Shortage of disk space</a:t>
            </a:r>
          </a:p>
          <a:p>
            <a:pPr marL="0" indent="0" eaLnBrk="1" hangingPunct="1">
              <a:defRPr/>
            </a:pPr>
            <a:r>
              <a:rPr lang="en-US" smtClean="0">
                <a:latin typeface="Times New Roman" pitchFamily="18" charset="0"/>
              </a:rPr>
              <a:t>	Unexpected loss of communication</a:t>
            </a:r>
          </a:p>
          <a:p>
            <a:pPr marL="0" indent="0" eaLnBrk="1" hangingPunct="1">
              <a:defRPr/>
            </a:pPr>
            <a:r>
              <a:rPr lang="en-US" smtClean="0">
                <a:latin typeface="Times New Roman" pitchFamily="18" charset="0"/>
              </a:rPr>
              <a:t>	Power out conditions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solidFill>
                  <a:srgbClr val="FF9900"/>
                </a:solidFill>
                <a:latin typeface="Times New Roman" pitchFamily="18" charset="0"/>
              </a:rPr>
              <a:t>Conversion Test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610600" cy="48768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z="3200" smtClean="0">
                <a:latin typeface="Times New Roman" pitchFamily="18" charset="0"/>
              </a:rPr>
              <a:t>Testing of code that is used to convert data from existing systems for use in the newly replaced systems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solidFill>
                  <a:srgbClr val="FF9900"/>
                </a:solidFill>
                <a:latin typeface="Times New Roman" pitchFamily="18" charset="0"/>
              </a:rPr>
              <a:t>Usability Test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600200"/>
            <a:ext cx="6477000" cy="3276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z="3200" smtClean="0">
                <a:latin typeface="Times New Roman" pitchFamily="18" charset="0"/>
              </a:rPr>
              <a:t>Testing the system for the users to learn and use the product.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"/>
            <a:ext cx="8229600" cy="640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600" b="1" smtClean="0">
                <a:solidFill>
                  <a:srgbClr val="FF9900"/>
                </a:solidFill>
                <a:effectLst/>
                <a:latin typeface="Times New Roman" pitchFamily="18" charset="0"/>
              </a:rPr>
              <a:t>            Versions/Variants/Releases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000" b="1" smtClean="0">
              <a:solidFill>
                <a:srgbClr val="FF9900"/>
              </a:solidFill>
              <a:effectLst/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600" b="1" smtClean="0">
                <a:solidFill>
                  <a:srgbClr val="FF9900"/>
                </a:solidFill>
                <a:effectLst/>
                <a:latin typeface="Times New Roman" pitchFamily="18" charset="0"/>
              </a:rPr>
              <a:t>Variant</a:t>
            </a:r>
            <a:r>
              <a:rPr lang="en-US" b="1" smtClean="0">
                <a:effectLst/>
                <a:latin typeface="Times New Roman" pitchFamily="18" charset="0"/>
              </a:rPr>
              <a:t> </a:t>
            </a:r>
            <a:r>
              <a:rPr lang="en-US" smtClean="0">
                <a:effectLst/>
                <a:latin typeface="Times New Roman" pitchFamily="18" charset="0"/>
              </a:rPr>
              <a:t>An instance of a system which is functionally identical but non – functionally distinct from other instances of a system.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b="1" smtClean="0">
              <a:effectLst/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600" b="1" smtClean="0">
                <a:solidFill>
                  <a:srgbClr val="FF9900"/>
                </a:solidFill>
                <a:effectLst/>
                <a:latin typeface="Times New Roman" pitchFamily="18" charset="0"/>
              </a:rPr>
              <a:t>Versions</a:t>
            </a:r>
            <a:r>
              <a:rPr lang="en-US" smtClean="0">
                <a:effectLst/>
                <a:latin typeface="Times New Roman" pitchFamily="18" charset="0"/>
              </a:rPr>
              <a:t> An instance of a system, which is functionally distinct in some way from other system instances.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b="1" smtClean="0">
              <a:effectLst/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600" b="1" smtClean="0">
                <a:solidFill>
                  <a:srgbClr val="FF9900"/>
                </a:solidFill>
                <a:effectLst/>
                <a:latin typeface="Times New Roman" pitchFamily="18" charset="0"/>
              </a:rPr>
              <a:t>Release</a:t>
            </a:r>
            <a:r>
              <a:rPr lang="en-US" b="1" smtClean="0">
                <a:effectLst/>
                <a:latin typeface="Times New Roman" pitchFamily="18" charset="0"/>
              </a:rPr>
              <a:t> </a:t>
            </a:r>
            <a:r>
              <a:rPr lang="en-US" smtClean="0">
                <a:effectLst/>
                <a:latin typeface="Times New Roman" pitchFamily="18" charset="0"/>
              </a:rPr>
              <a:t>An instance of a system, which is distributed to users outside of the development team.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solidFill>
                  <a:srgbClr val="FF9900"/>
                </a:solidFill>
                <a:latin typeface="Times New Roman" pitchFamily="18" charset="0"/>
              </a:rPr>
              <a:t>Configuration Test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53340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tabLst>
                <a:tab pos="225425" algn="l"/>
              </a:tabLst>
              <a:defRPr/>
            </a:pPr>
            <a:endParaRPr lang="en-US" smtClean="0"/>
          </a:p>
          <a:p>
            <a:pPr lvl="1" eaLnBrk="1" hangingPunct="1">
              <a:tabLst>
                <a:tab pos="225425" algn="l"/>
              </a:tabLst>
              <a:defRPr/>
            </a:pPr>
            <a:r>
              <a:rPr lang="en-US" sz="3200" smtClean="0">
                <a:latin typeface="Times New Roman" pitchFamily="18" charset="0"/>
              </a:rPr>
              <a:t>Examines an application's requirements for pre-existing software, initial states and configuration in order to maintain proper functionality.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1139825"/>
          </a:xfrm>
        </p:spPr>
        <p:txBody>
          <a:bodyPr/>
          <a:lstStyle/>
          <a:p>
            <a:pPr eaLnBrk="1" hangingPunct="1"/>
            <a:r>
              <a:rPr lang="en-US" sz="3200" b="1" smtClean="0">
                <a:solidFill>
                  <a:srgbClr val="FF9900"/>
                </a:solidFill>
                <a:effectLst/>
                <a:latin typeface="Times New Roman" pitchFamily="18" charset="0"/>
              </a:rPr>
              <a:t>Testing Levels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981200"/>
            <a:ext cx="5715000" cy="4144963"/>
          </a:xfrm>
        </p:spPr>
        <p:txBody>
          <a:bodyPr/>
          <a:lstStyle/>
          <a:p>
            <a:pPr marL="1023938" indent="463550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US" smtClean="0">
                <a:latin typeface="Times New Roman" pitchFamily="18" charset="0"/>
              </a:rPr>
              <a:t>Unit testing</a:t>
            </a:r>
          </a:p>
          <a:p>
            <a:pPr marL="1023938" indent="463550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US" smtClean="0">
                <a:latin typeface="Times New Roman" pitchFamily="18" charset="0"/>
              </a:rPr>
              <a:t>Integration testing </a:t>
            </a:r>
          </a:p>
          <a:p>
            <a:pPr marL="1023938" indent="463550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US" smtClean="0">
                <a:latin typeface="Times New Roman" pitchFamily="18" charset="0"/>
              </a:rPr>
              <a:t>System testing</a:t>
            </a:r>
          </a:p>
          <a:p>
            <a:pPr marL="1023938" indent="463550" eaLnBrk="1" hangingPunct="1">
              <a:buClr>
                <a:schemeClr val="tx1"/>
              </a:buClr>
              <a:buFontTx/>
              <a:buChar char="•"/>
              <a:defRPr/>
            </a:pPr>
            <a:r>
              <a:rPr lang="en-US" smtClean="0">
                <a:latin typeface="Times New Roman" pitchFamily="18" charset="0"/>
              </a:rPr>
              <a:t>Acceptance testing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610600" cy="58674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3600" b="1" smtClean="0">
                <a:solidFill>
                  <a:srgbClr val="FF9900"/>
                </a:solidFill>
                <a:latin typeface="Times New Roman" pitchFamily="18" charset="0"/>
              </a:rPr>
              <a:t>Unit testing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3600" b="1" smtClean="0">
              <a:solidFill>
                <a:srgbClr val="FF99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r>
              <a:rPr lang="en-US" smtClean="0">
                <a:latin typeface="Times New Roman" pitchFamily="18" charset="0"/>
              </a:rPr>
              <a:t> The most ‘micro’ scale of testing.</a:t>
            </a:r>
          </a:p>
          <a:p>
            <a:pPr eaLnBrk="1" hangingPunct="1">
              <a:defRPr/>
            </a:pPr>
            <a:r>
              <a:rPr lang="en-US" smtClean="0">
                <a:latin typeface="Times New Roman" pitchFamily="18" charset="0"/>
              </a:rPr>
              <a:t> Tests done on particular functions or code modules.</a:t>
            </a:r>
          </a:p>
          <a:p>
            <a:pPr eaLnBrk="1" hangingPunct="1">
              <a:defRPr/>
            </a:pPr>
            <a:r>
              <a:rPr lang="en-US" smtClean="0">
                <a:latin typeface="Times New Roman" pitchFamily="18" charset="0"/>
              </a:rPr>
              <a:t> Requires knowledge of  the internal program design and code.</a:t>
            </a:r>
          </a:p>
          <a:p>
            <a:pPr eaLnBrk="1" hangingPunct="1">
              <a:defRPr/>
            </a:pPr>
            <a:r>
              <a:rPr lang="en-US" smtClean="0">
                <a:latin typeface="Times New Roman" pitchFamily="18" charset="0"/>
              </a:rPr>
              <a:t> Done by Programmers (not by testers).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smtClean="0"/>
              <a:t> 	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381000" y="214313"/>
            <a:ext cx="815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sz="3200" b="1">
                <a:solidFill>
                  <a:srgbClr val="FF9900"/>
                </a:solidFill>
                <a:latin typeface="Times New Roman" pitchFamily="18" charset="0"/>
              </a:rPr>
              <a:t>Unit testing </a:t>
            </a:r>
          </a:p>
        </p:txBody>
      </p:sp>
      <p:graphicFrame>
        <p:nvGraphicFramePr>
          <p:cNvPr id="115715" name="Group 3"/>
          <p:cNvGraphicFramePr>
            <a:graphicFrameLocks noGrp="1"/>
          </p:cNvGraphicFramePr>
          <p:nvPr>
            <p:ph/>
          </p:nvPr>
        </p:nvGraphicFramePr>
        <p:xfrm>
          <a:off x="228600" y="990600"/>
          <a:ext cx="8686800" cy="5486400"/>
        </p:xfrm>
        <a:graphic>
          <a:graphicData uri="http://schemas.openxmlformats.org/drawingml/2006/table">
            <a:tbl>
              <a:tblPr/>
              <a:tblGrid>
                <a:gridCol w="1828800"/>
                <a:gridCol w="6858000"/>
              </a:tblGrid>
              <a:tr h="15382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Objectives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To test the function of a program or unit of code such as a program or module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To test internal logic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To verify internal design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To test path &amp; conditions coverage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To test exception conditions &amp; error handling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When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After modules are coded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Input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Internal Application Design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Master Test Plan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Unit Test Plan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>
                          <a:tab pos="-914400" algn="l"/>
                          <a:tab pos="-457200" algn="l"/>
                          <a:tab pos="-239713" algn="l"/>
                          <a:tab pos="0" algn="l"/>
                          <a:tab pos="142875" algn="l"/>
                          <a:tab pos="327025" algn="l"/>
                          <a:tab pos="431800" algn="l"/>
                          <a:tab pos="588963" algn="l"/>
                          <a:tab pos="720725" algn="l"/>
                          <a:tab pos="863600" algn="l"/>
                          <a:tab pos="1008063" algn="l"/>
                          <a:tab pos="1152525" algn="l"/>
                          <a:tab pos="1295400" algn="l"/>
                          <a:tab pos="1439863" algn="l"/>
                          <a:tab pos="1584325" algn="l"/>
                          <a:tab pos="1727200" algn="l"/>
                          <a:tab pos="1871663" algn="l"/>
                          <a:tab pos="2016125" algn="l"/>
                        </a:tabLst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Output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Times New Roman" pitchFamily="18" charset="0"/>
                          <a:cs typeface="Arial" charset="0"/>
                        </a:rPr>
                        <a:t>Unit Test Report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Srihari Techsoft</a:t>
            </a:r>
          </a:p>
        </p:txBody>
      </p:sp>
      <p:graphicFrame>
        <p:nvGraphicFramePr>
          <p:cNvPr id="116738" name="Group 2"/>
          <p:cNvGraphicFramePr>
            <a:graphicFrameLocks noGrp="1"/>
          </p:cNvGraphicFramePr>
          <p:nvPr>
            <p:ph type="tbl" idx="1"/>
          </p:nvPr>
        </p:nvGraphicFramePr>
        <p:xfrm>
          <a:off x="457200" y="609600"/>
          <a:ext cx="8229600" cy="5194300"/>
        </p:xfrm>
        <a:graphic>
          <a:graphicData uri="http://schemas.openxmlformats.org/drawingml/2006/table">
            <a:tbl>
              <a:tblPr/>
              <a:tblGrid>
                <a:gridCol w="2057400"/>
                <a:gridCol w="6172200"/>
              </a:tblGrid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Who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Developer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White Box testing techniques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Test Coverage techniques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Tools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Debug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Re-structure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Code Analyzers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Path/statement coverage tools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1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Education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Testing Methodology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Symbol" pitchFamily="18" charset="2"/>
                        <a:buChar char=""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Effective use of tools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Ripple</Template>
  <TotalTime>233</TotalTime>
  <Words>1504</Words>
  <Application>Microsoft Office PowerPoint</Application>
  <PresentationFormat>On-screen Show (4:3)</PresentationFormat>
  <Paragraphs>439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Wingdings</vt:lpstr>
      <vt:lpstr>Times New Roman</vt:lpstr>
      <vt:lpstr>Symbol</vt:lpstr>
      <vt:lpstr>Arial Unicode MS</vt:lpstr>
      <vt:lpstr>Ripple</vt:lpstr>
      <vt:lpstr>Software Testing  </vt:lpstr>
      <vt:lpstr>Slide 2</vt:lpstr>
      <vt:lpstr>Slide 3</vt:lpstr>
      <vt:lpstr>Slide 4</vt:lpstr>
      <vt:lpstr>Slide 5</vt:lpstr>
      <vt:lpstr>Testing Levels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TESTING METHODOLOGIES AND TYPES</vt:lpstr>
      <vt:lpstr>Slide 22</vt:lpstr>
      <vt:lpstr>Slide 23</vt:lpstr>
      <vt:lpstr>Black Box - testing technique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White Box - testing technique</vt:lpstr>
      <vt:lpstr>Slide 37</vt:lpstr>
      <vt:lpstr>Other White Box Techniques </vt:lpstr>
      <vt:lpstr>Slide 39</vt:lpstr>
      <vt:lpstr>Slide 40</vt:lpstr>
      <vt:lpstr>Slide 41</vt:lpstr>
      <vt:lpstr>Slide 42</vt:lpstr>
      <vt:lpstr>Slide 43</vt:lpstr>
      <vt:lpstr>Slide 44</vt:lpstr>
      <vt:lpstr>Stress / Load Test</vt:lpstr>
      <vt:lpstr>Performance Test</vt:lpstr>
      <vt:lpstr>Recovery Test</vt:lpstr>
      <vt:lpstr>Conversion Test</vt:lpstr>
      <vt:lpstr>Usability Test</vt:lpstr>
      <vt:lpstr>Configuration Test</vt:lpstr>
    </vt:vector>
  </TitlesOfParts>
  <Company>Sht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 An overview</dc:title>
  <dc:creator>Sht</dc:creator>
  <cp:lastModifiedBy>Toshiba</cp:lastModifiedBy>
  <cp:revision>45</cp:revision>
  <dcterms:created xsi:type="dcterms:W3CDTF">2007-03-18T14:36:28Z</dcterms:created>
  <dcterms:modified xsi:type="dcterms:W3CDTF">2011-12-09T12:14:40Z</dcterms:modified>
</cp:coreProperties>
</file>