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8B18C7-2E4C-4778-B8F8-3D61C43FB4C0}">
  <a:tblStyle styleId="{118B18C7-2E4C-4778-B8F8-3D61C43FB4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edc0d8b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edc0d8b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edc0d8b6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edc0d8b6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edc0d8b6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edc0d8b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edc0d8b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edc0d8b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edc0d8b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edc0d8b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edc0d8b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edc0d8b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edc0d8b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edc0d8b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edc0d8b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edc0d8b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edc0d8b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edc0d8b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fc2f4e7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fc2f4e7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fc2f4e75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fc2f4e7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fc2f4e75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fc2f4e7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c2f4e75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fc2f4e7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c2f4e7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fc2f4e7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fc2f4e75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fc2f4e75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c2f4e75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c2f4e75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edc0d8b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edc0d8b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444750"/>
            <a:ext cx="2951400" cy="1943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Predicting Sleep Quality with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classifiers</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SVM (linear ,  rbf , poly)</a:t>
            </a:r>
            <a:endParaRPr/>
          </a:p>
          <a:p>
            <a:pPr indent="-342900" lvl="0" marL="457200" rtl="0" algn="l">
              <a:spcBef>
                <a:spcPts val="0"/>
              </a:spcBef>
              <a:spcAft>
                <a:spcPts val="0"/>
              </a:spcAft>
              <a:buSzPts val="1800"/>
              <a:buChar char="-"/>
            </a:pPr>
            <a:r>
              <a:rPr lang="en-GB"/>
              <a:t>RandomForestClassifier</a:t>
            </a:r>
            <a:endParaRPr/>
          </a:p>
          <a:p>
            <a:pPr indent="-342900" lvl="0" marL="457200" rtl="0" algn="l">
              <a:spcBef>
                <a:spcPts val="0"/>
              </a:spcBef>
              <a:spcAft>
                <a:spcPts val="0"/>
              </a:spcAft>
              <a:buSzPts val="1800"/>
              <a:buChar char="-"/>
            </a:pPr>
            <a:r>
              <a:rPr lang="en-GB"/>
              <a:t>KNeighborsClassifier</a:t>
            </a:r>
            <a:endParaRPr/>
          </a:p>
          <a:p>
            <a:pPr indent="-342900" lvl="0" marL="457200" rtl="0" algn="l">
              <a:spcBef>
                <a:spcPts val="0"/>
              </a:spcBef>
              <a:spcAft>
                <a:spcPts val="0"/>
              </a:spcAft>
              <a:buSzPts val="1800"/>
              <a:buChar char="-"/>
            </a:pPr>
            <a:r>
              <a:rPr lang="en-GB"/>
              <a:t>GradientBoostingClassifier</a:t>
            </a:r>
            <a:endParaRPr/>
          </a:p>
          <a:p>
            <a:pPr indent="-342900" lvl="0" marL="457200" rtl="0" algn="l">
              <a:spcBef>
                <a:spcPts val="0"/>
              </a:spcBef>
              <a:spcAft>
                <a:spcPts val="0"/>
              </a:spcAft>
              <a:buSzPts val="1800"/>
              <a:buChar char="-"/>
            </a:pPr>
            <a:r>
              <a:rPr lang="en-GB"/>
              <a:t>DecisionTreeClassifier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1350100" y="461700"/>
            <a:ext cx="6443800" cy="4529400"/>
          </a:xfrm>
          <a:prstGeom prst="rect">
            <a:avLst/>
          </a:prstGeom>
          <a:noFill/>
          <a:ln>
            <a:noFill/>
          </a:ln>
        </p:spPr>
      </p:pic>
      <p:sp>
        <p:nvSpPr>
          <p:cNvPr id="121" name="Google Shape;121;p23"/>
          <p:cNvSpPr txBox="1"/>
          <p:nvPr/>
        </p:nvSpPr>
        <p:spPr>
          <a:xfrm>
            <a:off x="1622425" y="0"/>
            <a:ext cx="6263400" cy="461700"/>
          </a:xfrm>
          <a:prstGeom prst="rect">
            <a:avLst/>
          </a:prstGeom>
          <a:noFill/>
          <a:ln>
            <a:noFill/>
          </a:ln>
        </p:spPr>
        <p:txBody>
          <a:bodyPr anchorCtr="0" anchor="t" bIns="91425" lIns="91425" spcFirstLastPara="1" rIns="91425" wrap="square" tIns="91425">
            <a:spAutoFit/>
          </a:bodyPr>
          <a:lstStyle/>
          <a:p>
            <a:pPr indent="361950" lvl="0" marL="899999" rtl="0" algn="l">
              <a:spcBef>
                <a:spcPts val="0"/>
              </a:spcBef>
              <a:spcAft>
                <a:spcPts val="0"/>
              </a:spcAft>
              <a:buNone/>
            </a:pPr>
            <a:r>
              <a:rPr lang="en-GB" sz="1800">
                <a:solidFill>
                  <a:schemeClr val="dk2"/>
                </a:solidFill>
                <a:latin typeface="Lato"/>
                <a:ea typeface="Lato"/>
                <a:cs typeface="Lato"/>
                <a:sym typeface="Lato"/>
              </a:rPr>
              <a:t>insomnia = 0 , sleep </a:t>
            </a:r>
            <a:r>
              <a:rPr lang="en-GB" sz="1800">
                <a:solidFill>
                  <a:schemeClr val="dk2"/>
                </a:solidFill>
                <a:latin typeface="Lato"/>
                <a:ea typeface="Lato"/>
                <a:cs typeface="Lato"/>
                <a:sym typeface="Lato"/>
              </a:rPr>
              <a:t>apnea</a:t>
            </a:r>
            <a:r>
              <a:rPr lang="en-GB" sz="1800">
                <a:solidFill>
                  <a:schemeClr val="dk2"/>
                </a:solidFill>
                <a:latin typeface="Lato"/>
                <a:ea typeface="Lato"/>
                <a:cs typeface="Lato"/>
                <a:sym typeface="Lato"/>
              </a:rPr>
              <a:t> = 2 , no = 1</a:t>
            </a:r>
            <a:endParaRPr sz="18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SVM</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Linear : It works by finding the best hyperplane that separates the data points into different classes with the maximum margin. A linear SVM can handle linearly separable data, but it may not be able to capture complex and non-linear patterns.</a:t>
            </a:r>
            <a:endParaRPr/>
          </a:p>
          <a:p>
            <a:pPr indent="-342900" lvl="0" marL="457200" rtl="0" algn="l">
              <a:spcBef>
                <a:spcPts val="0"/>
              </a:spcBef>
              <a:spcAft>
                <a:spcPts val="0"/>
              </a:spcAft>
              <a:buSzPts val="1800"/>
              <a:buChar char="-"/>
            </a:pPr>
            <a:r>
              <a:rPr lang="en-GB"/>
              <a:t>RBF : can perform non-linear classification using the rbf function.</a:t>
            </a:r>
            <a:endParaRPr/>
          </a:p>
          <a:p>
            <a:pPr indent="-342900" lvl="0" marL="457200" rtl="0" algn="l">
              <a:spcBef>
                <a:spcPts val="0"/>
              </a:spcBef>
              <a:spcAft>
                <a:spcPts val="0"/>
              </a:spcAft>
              <a:buSzPts val="1800"/>
              <a:buChar char="-"/>
            </a:pPr>
            <a:r>
              <a:rPr lang="en-GB"/>
              <a:t>Poly : </a:t>
            </a:r>
            <a:r>
              <a:rPr lang="en-GB"/>
              <a:t>can perform non-linear classification using the polynomial function.</a:t>
            </a:r>
            <a:endParaRPr/>
          </a:p>
          <a:p>
            <a:pPr indent="-342900" lvl="0" marL="457200" rtl="0" algn="l">
              <a:spcBef>
                <a:spcPts val="0"/>
              </a:spcBef>
              <a:spcAft>
                <a:spcPts val="0"/>
              </a:spcAft>
              <a:buSzPts val="1800"/>
              <a:buChar char="-"/>
            </a:pPr>
            <a:r>
              <a:rPr lang="en-GB"/>
              <a:t>C : controls the trade-off between the complexity and the accuracy of the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RandomForestClassifier</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is based on ensemble learning, which combines multiple decision trees to improve the accuracy and reduce the overfitting of the model. A RandomForestClassifier trains each decision tree on a random subset of the data and features, and then averages the predictions of all the trees to get the final output.</a:t>
            </a:r>
            <a:endParaRPr/>
          </a:p>
          <a:p>
            <a:pPr indent="-342900" lvl="0" marL="457200" rtl="0" algn="l">
              <a:spcBef>
                <a:spcPts val="1200"/>
              </a:spcBef>
              <a:spcAft>
                <a:spcPts val="0"/>
              </a:spcAft>
              <a:buSzPts val="1800"/>
              <a:buChar char="-"/>
            </a:pPr>
            <a:r>
              <a:rPr lang="en-GB"/>
              <a:t>N_estimator  : number of trees</a:t>
            </a:r>
            <a:endParaRPr/>
          </a:p>
          <a:p>
            <a:pPr indent="-342900" lvl="0" marL="457200" rtl="0" algn="l">
              <a:spcBef>
                <a:spcPts val="0"/>
              </a:spcBef>
              <a:spcAft>
                <a:spcPts val="0"/>
              </a:spcAft>
              <a:buSzPts val="1800"/>
              <a:buChar char="-"/>
            </a:pPr>
            <a:r>
              <a:rPr lang="en-GB"/>
              <a:t>max_depth  : </a:t>
            </a:r>
            <a:r>
              <a:rPr lang="en-GB"/>
              <a:t>A higher max_depth value means a more flexible and expressive model, but it also increases the risk of overfitting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KNeighborsClassifier</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works by finding the k nearest neighbors of a new data point in the feature space, and assigning it the most common class label among those neighbors. KNeighborsClassifier can handle both linear and non-linear data, and it can use different distance metrics to measure the similarity between data points. KNeighborsClassifier is a simple and intuitive algorithm, but it also has some drawbacks, such as being sensitive to noise, outliers, and irrelevant features.</a:t>
            </a:r>
            <a:endParaRPr/>
          </a:p>
          <a:p>
            <a:pPr indent="-342900" lvl="0" marL="457200" rtl="0" algn="l">
              <a:spcBef>
                <a:spcPts val="1200"/>
              </a:spcBef>
              <a:spcAft>
                <a:spcPts val="0"/>
              </a:spcAft>
              <a:buSzPts val="1800"/>
              <a:buChar char="-"/>
            </a:pPr>
            <a:r>
              <a:rPr lang="en-GB"/>
              <a:t>N</a:t>
            </a:r>
            <a:r>
              <a:rPr lang="en-GB"/>
              <a:t>_neighbors : </a:t>
            </a:r>
            <a:r>
              <a:rPr lang="en-GB"/>
              <a:t>A smaller n_neighbors → overfitting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GradientBoostingClassifier</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works by combining multiple weak learners(models), usually decision trees, into a strong ensemble model. Each weak learner tries to correct the errors of the previous one, by fitting on the negative gradient of the loss function. The final prediction is obtained by averaging the predictions of all the weak learners.</a:t>
            </a:r>
            <a:endParaRPr/>
          </a:p>
          <a:p>
            <a:pPr indent="-342900" lvl="0" marL="457200" rtl="0" algn="l">
              <a:spcBef>
                <a:spcPts val="1200"/>
              </a:spcBef>
              <a:spcAft>
                <a:spcPts val="0"/>
              </a:spcAft>
              <a:buSzPts val="1800"/>
              <a:buChar char="-"/>
            </a:pPr>
            <a:r>
              <a:rPr lang="en-GB"/>
              <a:t>Learning_rate : how much each tree contributes to the final prediction, A larger learning_rate means a faster and simpler model, but it also increases the risk of overfitting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DecisionTreeClassifier</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 works by creating a tree-like structure of nodes and branches, where each node represents a test or a decision on a feature, and each branch represents an outcome or a class. The algorithm starts from the root node, which contains all the data, and splits it into two or more child nodes based on the best feature and threshold. This process is repeated recursively until all the nodes are pure (contain only one class) or meet some stopping criteria. A </a:t>
            </a:r>
            <a:r>
              <a:rPr lang="en-GB"/>
              <a:t>Decision Tree Classifier</a:t>
            </a:r>
            <a:r>
              <a:rPr lang="en-GB"/>
              <a:t> can handle both numerical and categorical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9"/>
          <p:cNvPicPr preferRelativeResize="0"/>
          <p:nvPr/>
        </p:nvPicPr>
        <p:blipFill>
          <a:blip r:embed="rId3">
            <a:alphaModFix/>
          </a:blip>
          <a:stretch>
            <a:fillRect/>
          </a:stretch>
        </p:blipFill>
        <p:spPr>
          <a:xfrm>
            <a:off x="527825" y="152400"/>
            <a:ext cx="8088359"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0"/>
          <p:cNvPicPr preferRelativeResize="0"/>
          <p:nvPr/>
        </p:nvPicPr>
        <p:blipFill>
          <a:blip r:embed="rId3">
            <a:alphaModFix/>
          </a:blip>
          <a:stretch>
            <a:fillRect/>
          </a:stretch>
        </p:blipFill>
        <p:spPr>
          <a:xfrm>
            <a:off x="649775" y="152400"/>
            <a:ext cx="7844454"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 Predicting sleep quality based on various features.</a:t>
            </a:r>
            <a:endParaRPr/>
          </a:p>
          <a:p>
            <a:pPr indent="0" lvl="0" marL="0" rtl="0" algn="l">
              <a:spcBef>
                <a:spcPts val="1200"/>
              </a:spcBef>
              <a:spcAft>
                <a:spcPts val="0"/>
              </a:spcAft>
              <a:buNone/>
            </a:pPr>
            <a:r>
              <a:rPr lang="en-GB"/>
              <a:t>Dataset: Sleep health and lifestyle dataset.</a:t>
            </a:r>
            <a:endParaRPr/>
          </a:p>
          <a:p>
            <a:pPr indent="0" lvl="0" marL="0" rtl="0" algn="l">
              <a:spcBef>
                <a:spcPts val="1200"/>
              </a:spcBef>
              <a:spcAft>
                <a:spcPts val="1200"/>
              </a:spcAft>
              <a:buNone/>
            </a:pPr>
            <a:r>
              <a:rPr lang="en-GB"/>
              <a:t>Algorithms: Linear Regression, Ridge Regression, Lasso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 Overview:</a:t>
            </a:r>
            <a:endParaRPr/>
          </a:p>
          <a:p>
            <a:pPr indent="0" lvl="0" marL="0" rtl="0" algn="l">
              <a:spcBef>
                <a:spcPts val="1200"/>
              </a:spcBef>
              <a:spcAft>
                <a:spcPts val="1200"/>
              </a:spcAft>
              <a:buNone/>
            </a:pPr>
            <a:r>
              <a:rPr lang="en-GB"/>
              <a:t>The Sleep Health and Lifestyle Dataset comprises 400 rows and 13 columns,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Steps:</a:t>
            </a:r>
            <a:endParaRPr/>
          </a:p>
          <a:p>
            <a:pPr indent="-342900" lvl="0" marL="457200" rtl="0" algn="l">
              <a:spcBef>
                <a:spcPts val="1200"/>
              </a:spcBef>
              <a:spcAft>
                <a:spcPts val="0"/>
              </a:spcAft>
              <a:buSzPts val="1800"/>
              <a:buChar char="-"/>
            </a:pPr>
            <a:r>
              <a:rPr lang="en-GB"/>
              <a:t>Blood Pressure: Split into upper and lower values.</a:t>
            </a:r>
            <a:endParaRPr/>
          </a:p>
          <a:p>
            <a:pPr indent="-342900" lvl="0" marL="457200" rtl="0" algn="l">
              <a:spcBef>
                <a:spcPts val="0"/>
              </a:spcBef>
              <a:spcAft>
                <a:spcPts val="0"/>
              </a:spcAft>
              <a:buSzPts val="1800"/>
              <a:buChar char="-"/>
            </a:pPr>
            <a:r>
              <a:rPr lang="en-GB"/>
              <a:t>Encoding: Label encoding for categorical features (Gender, Occupation, BMI Category, Sleep Disorder).</a:t>
            </a:r>
            <a:endParaRPr/>
          </a:p>
          <a:p>
            <a:pPr indent="-342900" lvl="0" marL="457200" rtl="0" algn="l">
              <a:spcBef>
                <a:spcPts val="0"/>
              </a:spcBef>
              <a:spcAft>
                <a:spcPts val="0"/>
              </a:spcAft>
              <a:buSzPts val="1800"/>
              <a:buChar char="-"/>
            </a:pPr>
            <a:r>
              <a:rPr lang="en-GB"/>
              <a:t>Scaling: Min-max scaling for "Daily Steps" feature.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Code Highlights:</a:t>
            </a:r>
            <a:endParaRPr/>
          </a:p>
        </p:txBody>
      </p:sp>
      <p:pic>
        <p:nvPicPr>
          <p:cNvPr id="84" name="Google Shape;84;p17"/>
          <p:cNvPicPr preferRelativeResize="0"/>
          <p:nvPr/>
        </p:nvPicPr>
        <p:blipFill>
          <a:blip r:embed="rId3">
            <a:alphaModFix/>
          </a:blip>
          <a:stretch>
            <a:fillRect/>
          </a:stretch>
        </p:blipFill>
        <p:spPr>
          <a:xfrm>
            <a:off x="377175" y="1604775"/>
            <a:ext cx="8677675" cy="317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Ridge Regression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Ridge Regression is effective when there is multicollinearity in the data, i.e., when independent variables are highly correlated (have a mutual relationship or connection) . </a:t>
            </a:r>
            <a:endParaRPr/>
          </a:p>
          <a:p>
            <a:pPr indent="0" lvl="0" marL="0" rtl="0" algn="l">
              <a:spcBef>
                <a:spcPts val="1200"/>
              </a:spcBef>
              <a:spcAft>
                <a:spcPts val="0"/>
              </a:spcAft>
              <a:buNone/>
            </a:pPr>
            <a:r>
              <a:rPr lang="en-GB"/>
              <a:t>It shrinks the coefficients, but it doesn't force them to be exactly zero.</a:t>
            </a:r>
            <a:endParaRPr/>
          </a:p>
          <a:p>
            <a:pPr indent="0" lvl="0" marL="0" rtl="0" algn="l">
              <a:spcBef>
                <a:spcPts val="1200"/>
              </a:spcBef>
              <a:spcAft>
                <a:spcPts val="0"/>
              </a:spcAft>
              <a:buNone/>
            </a:pPr>
            <a:r>
              <a:rPr lang="en-GB"/>
              <a:t>Results:</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422925" y="3122300"/>
            <a:ext cx="6057900"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Lasso Regression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Lasso Regression is particularly useful when there are many irrelevant or redundant features in the dataset.</a:t>
            </a:r>
            <a:endParaRPr/>
          </a:p>
          <a:p>
            <a:pPr indent="0" lvl="0" marL="0" rtl="0" algn="l">
              <a:spcBef>
                <a:spcPts val="1200"/>
              </a:spcBef>
              <a:spcAft>
                <a:spcPts val="0"/>
              </a:spcAft>
              <a:buNone/>
            </a:pPr>
            <a:r>
              <a:rPr lang="en-GB"/>
              <a:t>It performs automatic feature selection by setting the coefficients of less important features to zero.</a:t>
            </a:r>
            <a:endParaRPr/>
          </a:p>
          <a:p>
            <a:pPr indent="0" lvl="0" marL="0" rtl="0" algn="l">
              <a:spcBef>
                <a:spcPts val="1200"/>
              </a:spcBef>
              <a:spcAft>
                <a:spcPts val="0"/>
              </a:spcAft>
              <a:buNone/>
            </a:pPr>
            <a:r>
              <a:rPr lang="en-GB"/>
              <a:t>Results:</a:t>
            </a:r>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448850" y="3152775"/>
            <a:ext cx="6241951" cy="181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Comparison</a:t>
            </a:r>
            <a:endParaRPr/>
          </a:p>
        </p:txBody>
      </p:sp>
      <p:graphicFrame>
        <p:nvGraphicFramePr>
          <p:cNvPr id="104" name="Google Shape;104;p20"/>
          <p:cNvGraphicFramePr/>
          <p:nvPr/>
        </p:nvGraphicFramePr>
        <p:xfrm>
          <a:off x="563875" y="1026750"/>
          <a:ext cx="3000000" cy="3000000"/>
        </p:xfrm>
        <a:graphic>
          <a:graphicData uri="http://schemas.openxmlformats.org/drawingml/2006/table">
            <a:tbl>
              <a:tblPr>
                <a:noFill/>
                <a:tableStyleId>{118B18C7-2E4C-4778-B8F8-3D61C43FB4C0}</a:tableStyleId>
              </a:tblPr>
              <a:tblGrid>
                <a:gridCol w="2413000"/>
                <a:gridCol w="2413000"/>
                <a:gridCol w="2413000"/>
              </a:tblGrid>
              <a:tr h="307950">
                <a:tc>
                  <a:txBody>
                    <a:bodyPr/>
                    <a:lstStyle/>
                    <a:p>
                      <a:pPr indent="0" lvl="0" marL="0" rtl="0" algn="l">
                        <a:spcBef>
                          <a:spcPts val="0"/>
                        </a:spcBef>
                        <a:spcAft>
                          <a:spcPts val="0"/>
                        </a:spcAft>
                        <a:buNone/>
                      </a:pPr>
                      <a:r>
                        <a:rPr lang="en-GB"/>
                        <a:t>A</a:t>
                      </a:r>
                      <a:r>
                        <a:rPr lang="en-GB"/>
                        <a:t>lgorithm</a:t>
                      </a:r>
                      <a:endParaRPr/>
                    </a:p>
                  </a:txBody>
                  <a:tcPr marT="91425" marB="91425" marR="91425" marL="91425"/>
                </a:tc>
                <a:tc>
                  <a:txBody>
                    <a:bodyPr/>
                    <a:lstStyle/>
                    <a:p>
                      <a:pPr indent="0" lvl="0" marL="0" rtl="0" algn="l">
                        <a:spcBef>
                          <a:spcPts val="0"/>
                        </a:spcBef>
                        <a:spcAft>
                          <a:spcPts val="0"/>
                        </a:spcAft>
                        <a:buNone/>
                      </a:pPr>
                      <a:r>
                        <a:rPr lang="en-GB"/>
                        <a:t>R-squared score training</a:t>
                      </a:r>
                      <a:endParaRPr/>
                    </a:p>
                  </a:txBody>
                  <a:tcPr marT="91425" marB="91425" marR="91425" marL="91425"/>
                </a:tc>
                <a:tc>
                  <a:txBody>
                    <a:bodyPr/>
                    <a:lstStyle/>
                    <a:p>
                      <a:pPr indent="0" lvl="0" marL="0" rtl="0" algn="l">
                        <a:spcBef>
                          <a:spcPts val="0"/>
                        </a:spcBef>
                        <a:spcAft>
                          <a:spcPts val="0"/>
                        </a:spcAft>
                        <a:buNone/>
                      </a:pPr>
                      <a:r>
                        <a:rPr lang="en-GB"/>
                        <a:t>R-squared score test</a:t>
                      </a:r>
                      <a:endParaRPr/>
                    </a:p>
                  </a:txBody>
                  <a:tcPr marT="91425" marB="91425" marR="91425" marL="91425"/>
                </a:tc>
              </a:tr>
              <a:tr h="1066075">
                <a:tc>
                  <a:txBody>
                    <a:bodyPr/>
                    <a:lstStyle/>
                    <a:p>
                      <a:pPr indent="0" lvl="0" marL="0" rtl="0" algn="l">
                        <a:spcBef>
                          <a:spcPts val="0"/>
                        </a:spcBef>
                        <a:spcAft>
                          <a:spcPts val="0"/>
                        </a:spcAft>
                        <a:buNone/>
                      </a:pPr>
                      <a:r>
                        <a:rPr b="1" lang="en-GB" sz="2000">
                          <a:solidFill>
                            <a:schemeClr val="dk1"/>
                          </a:solidFill>
                          <a:latin typeface="Playfair Display"/>
                          <a:ea typeface="Playfair Display"/>
                          <a:cs typeface="Playfair Display"/>
                          <a:sym typeface="Playfair Display"/>
                        </a:rPr>
                        <a:t>Linear Regression</a:t>
                      </a:r>
                      <a:endParaRPr b="1" sz="20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0.9466670783283735</a:t>
                      </a:r>
                      <a:endParaRPr/>
                    </a:p>
                  </a:txBody>
                  <a:tcPr marT="91425" marB="91425" marR="91425" marL="91425"/>
                </a:tc>
                <a:tc>
                  <a:txBody>
                    <a:bodyPr/>
                    <a:lstStyle/>
                    <a:p>
                      <a:pPr indent="0" lvl="0" marL="0" rtl="0" algn="l">
                        <a:spcBef>
                          <a:spcPts val="0"/>
                        </a:spcBef>
                        <a:spcAft>
                          <a:spcPts val="0"/>
                        </a:spcAft>
                        <a:buNone/>
                      </a:pPr>
                      <a:r>
                        <a:rPr lang="en-GB"/>
                        <a:t>0.9796841265948352</a:t>
                      </a:r>
                      <a:endParaRPr/>
                    </a:p>
                  </a:txBody>
                  <a:tcPr marT="91425" marB="91425" marR="91425" marL="91425"/>
                </a:tc>
              </a:tr>
              <a:tr h="1066075">
                <a:tc>
                  <a:txBody>
                    <a:bodyPr/>
                    <a:lstStyle/>
                    <a:p>
                      <a:pPr indent="0" lvl="0" marL="0" rtl="0" algn="l">
                        <a:spcBef>
                          <a:spcPts val="0"/>
                        </a:spcBef>
                        <a:spcAft>
                          <a:spcPts val="0"/>
                        </a:spcAft>
                        <a:buNone/>
                      </a:pPr>
                      <a:r>
                        <a:rPr b="1" lang="en-GB" sz="2000">
                          <a:solidFill>
                            <a:schemeClr val="dk1"/>
                          </a:solidFill>
                          <a:latin typeface="Playfair Display"/>
                          <a:ea typeface="Playfair Display"/>
                          <a:cs typeface="Playfair Display"/>
                          <a:sym typeface="Playfair Display"/>
                        </a:rPr>
                        <a:t>Ridge Regression</a:t>
                      </a:r>
                      <a:endParaRPr b="1" sz="20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0.945</a:t>
                      </a:r>
                      <a:endParaRPr/>
                    </a:p>
                  </a:txBody>
                  <a:tcPr marT="91425" marB="91425" marR="91425" marL="91425"/>
                </a:tc>
                <a:tc>
                  <a:txBody>
                    <a:bodyPr/>
                    <a:lstStyle/>
                    <a:p>
                      <a:pPr indent="0" lvl="0" marL="0" rtl="0" algn="l">
                        <a:spcBef>
                          <a:spcPts val="0"/>
                        </a:spcBef>
                        <a:spcAft>
                          <a:spcPts val="0"/>
                        </a:spcAft>
                        <a:buNone/>
                      </a:pPr>
                      <a:r>
                        <a:rPr lang="en-GB"/>
                        <a:t>0.979</a:t>
                      </a:r>
                      <a:endParaRPr/>
                    </a:p>
                  </a:txBody>
                  <a:tcPr marT="91425" marB="91425" marR="91425" marL="91425"/>
                </a:tc>
              </a:tr>
              <a:tr h="1066075">
                <a:tc>
                  <a:txBody>
                    <a:bodyPr/>
                    <a:lstStyle/>
                    <a:p>
                      <a:pPr indent="0" lvl="0" marL="0" rtl="0" algn="l">
                        <a:spcBef>
                          <a:spcPts val="0"/>
                        </a:spcBef>
                        <a:spcAft>
                          <a:spcPts val="0"/>
                        </a:spcAft>
                        <a:buNone/>
                      </a:pPr>
                      <a:r>
                        <a:rPr b="1" lang="en-GB" sz="2000">
                          <a:solidFill>
                            <a:schemeClr val="dk1"/>
                          </a:solidFill>
                          <a:latin typeface="Playfair Display"/>
                          <a:ea typeface="Playfair Display"/>
                          <a:cs typeface="Playfair Display"/>
                          <a:sym typeface="Playfair Display"/>
                        </a:rPr>
                        <a:t>Lasso Regression</a:t>
                      </a:r>
                      <a:endParaRPr b="1" sz="20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0.430</a:t>
                      </a:r>
                      <a:endParaRPr/>
                    </a:p>
                  </a:txBody>
                  <a:tcPr marT="91425" marB="91425" marR="91425" marL="91425"/>
                </a:tc>
                <a:tc>
                  <a:txBody>
                    <a:bodyPr/>
                    <a:lstStyle/>
                    <a:p>
                      <a:pPr indent="0" lvl="0" marL="0" rtl="0" algn="l">
                        <a:spcBef>
                          <a:spcPts val="0"/>
                        </a:spcBef>
                        <a:spcAft>
                          <a:spcPts val="0"/>
                        </a:spcAft>
                        <a:buNone/>
                      </a:pPr>
                      <a:r>
                        <a:rPr lang="en-GB"/>
                        <a:t>0.448</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120350"/>
            <a:ext cx="8520600" cy="626100"/>
          </a:xfrm>
          <a:prstGeom prst="rect">
            <a:avLst/>
          </a:prstGeom>
        </p:spPr>
        <p:txBody>
          <a:bodyPr anchorCtr="0" anchor="t" bIns="91425" lIns="91425" spcFirstLastPara="1" rIns="91425" wrap="square" tIns="91425">
            <a:normAutofit fontScale="90000"/>
          </a:bodyPr>
          <a:lstStyle/>
          <a:p>
            <a:pPr indent="0" lvl="0" marL="2970000" rtl="0" algn="l">
              <a:spcBef>
                <a:spcPts val="0"/>
              </a:spcBef>
              <a:spcAft>
                <a:spcPts val="0"/>
              </a:spcAft>
              <a:buNone/>
            </a:pPr>
            <a:r>
              <a:rPr lang="en-GB"/>
              <a:t>Classification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