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8" r:id="rId43"/>
    <p:sldId id="299" r:id="rId44"/>
    <p:sldId id="300" r:id="rId45"/>
    <p:sldId id="301" r:id="rId46"/>
  </p:sldIdLst>
  <p:sldSz cx="24379238" cy="137175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3" roundtripDataSignature="AMtx7mgmz6uViZLBt1bqdW9rGDze7DPj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843A6E-A0BA-4C8D-95A9-E2D3B5E840F5}">
  <a:tblStyle styleId="{ED843A6E-A0BA-4C8D-95A9-E2D3B5E840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269"/>
      </p:cViewPr>
      <p:guideLst>
        <p:guide orient="horz" pos="4321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b346a4f3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5b346a4f3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b346a4f3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b346a4f3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5b346a4f31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346a4f3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b346a4f3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5b346a4f31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984fa79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984fa79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5984fa7961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346a4f3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346a4f3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5b346a4f31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b346a4f3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b346a4f3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5b346a4f31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346a4f3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b346a4f3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5b346a4f31_0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97820053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97820053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5978200534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984fa796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984fa796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5984fa7961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984fa796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984fa796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5984fa7961_0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b346a4f3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b346a4f3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5b346a4f31_0_1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b346a4f3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b346a4f3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5b346a4f31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984fa796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984fa796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5984fa7961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984fa796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984fa796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5984fa7961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984fa796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984fa796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g5984fa7961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b346a4f3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b346a4f3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5b346a4f31_0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b346a4f3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b346a4f31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5b346a4f31_0_1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984fa796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984fa796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5984fa7961_0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9782005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9782005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5978200534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b346a4f3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b346a4f3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5b346a4f31_0_2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b346a4f31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b346a4f31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g5b346a4f31_0_2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99a10c8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99a10c8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g599a10c89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99a10c89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99a10c89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99a10c896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599a10c89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599a10c89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g599a10c896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b346a4f31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b346a4f31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g5b346a4f31_0_2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5b346a4f31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5b346a4f31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5b346a4f31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599a10c89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99a10c89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599a10c896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599a10c89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599a10c89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g599a10c896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984fa796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984fa796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g5984fa7961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b346a4f31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b346a4f31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g5b346a4f31_0_2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96e197c7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596e197c7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b4b019f3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5b4b019f3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g5b4b019f36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99a10c89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99a10c89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599a10c896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5b4b019f3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5b4b019f3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g5b4b019f36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b4b019f3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b4b019f3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g5b4b019f36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97820053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97820053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g5978200534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5b4b019f3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5b4b019f3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g5b4b019f36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346a4f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b346a4f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b346a4f31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b346a4f3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b346a4f3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5b346a4f31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96e197c7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96e197c7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596e197c73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1589" y="0"/>
            <a:ext cx="24377649" cy="12450444"/>
          </a:xfrm>
          <a:prstGeom prst="rect">
            <a:avLst/>
          </a:prstGeom>
          <a:solidFill>
            <a:srgbClr val="222B45"/>
          </a:solidFill>
          <a:ln w="12700" cap="flat" cmpd="sng">
            <a:solidFill>
              <a:srgbClr val="26636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9"/>
          <p:cNvSpPr/>
          <p:nvPr/>
        </p:nvSpPr>
        <p:spPr>
          <a:xfrm>
            <a:off x="-5790" y="0"/>
            <a:ext cx="24377649" cy="1804594"/>
          </a:xfrm>
          <a:prstGeom prst="rect">
            <a:avLst/>
          </a:prstGeom>
          <a:solidFill>
            <a:srgbClr val="CAC1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9" descr="C:\Users\co\Desktop\guc_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0370" y="35765"/>
            <a:ext cx="4659990" cy="205440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/>
          <p:nvPr/>
        </p:nvSpPr>
        <p:spPr>
          <a:xfrm>
            <a:off x="-5791" y="1680171"/>
            <a:ext cx="24377649" cy="487680"/>
          </a:xfrm>
          <a:prstGeom prst="rect">
            <a:avLst/>
          </a:prstGeom>
          <a:solidFill>
            <a:srgbClr val="57BD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9" descr="C:\Users\co\Desktop\mrs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68719" y="-1359122"/>
            <a:ext cx="6544959" cy="462763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9"/>
          <p:cNvSpPr txBox="1">
            <a:spLocks noGrp="1"/>
          </p:cNvSpPr>
          <p:nvPr>
            <p:ph type="ctrTitle"/>
          </p:nvPr>
        </p:nvSpPr>
        <p:spPr>
          <a:xfrm>
            <a:off x="1828443" y="4261347"/>
            <a:ext cx="20722352" cy="294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ato Black"/>
              <a:buNone/>
              <a:defRPr sz="8000" b="1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656887" y="7773300"/>
            <a:ext cx="17065467" cy="35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/>
          <p:nvPr/>
        </p:nvSpPr>
        <p:spPr>
          <a:xfrm>
            <a:off x="618243" y="301477"/>
            <a:ext cx="10744201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B45"/>
              </a:buClr>
              <a:buSzPts val="3200"/>
              <a:buFont typeface="Lato"/>
              <a:buNone/>
            </a:pPr>
            <a:r>
              <a:rPr lang="en-US" sz="32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rPr>
              <a:t>Faculty of Engineering and Materials Science (EMS)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B45"/>
              </a:buClr>
              <a:buSzPts val="3200"/>
              <a:buFont typeface="Lato"/>
              <a:buNone/>
            </a:pPr>
            <a:r>
              <a:rPr lang="en-US" sz="32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rPr>
              <a:t>Mechatronics Engineering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365545" y="2610323"/>
            <a:ext cx="19345355" cy="957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Char char="•"/>
              <a:defRPr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⮚"/>
              <a:defRPr sz="3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▪"/>
              <a:defRPr sz="2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  <a:defRPr sz="20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0" y="1675037"/>
            <a:ext cx="3763963" cy="43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  <a:defRPr sz="36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3"/>
          </p:nvPr>
        </p:nvSpPr>
        <p:spPr>
          <a:xfrm>
            <a:off x="0" y="2610322"/>
            <a:ext cx="3836988" cy="9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365545" y="3736045"/>
            <a:ext cx="19345355" cy="84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Char char="•"/>
              <a:defRPr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⮚"/>
              <a:defRPr sz="3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▪"/>
              <a:defRPr sz="2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  <a:defRPr sz="20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60" cy="86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  <a:defRPr sz="4000" b="1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3963" cy="43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  <a:defRPr sz="36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6988" cy="9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222B45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4339903" y="2379290"/>
            <a:ext cx="9360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080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1pPr>
            <a:lvl2pPr marL="914400" lvl="1" indent="-482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–"/>
              <a:defRPr sz="4000"/>
            </a:lvl2pPr>
            <a:lvl3pPr marL="1371600" lvl="2" indent="-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marL="1828800" lvl="3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4pPr>
            <a:lvl5pPr marL="2286000" lvl="4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»"/>
              <a:defRPr sz="3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2"/>
          </p:nvPr>
        </p:nvSpPr>
        <p:spPr>
          <a:xfrm>
            <a:off x="14630522" y="2379290"/>
            <a:ext cx="9360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080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1pPr>
            <a:lvl2pPr marL="914400" lvl="1" indent="-482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–"/>
              <a:defRPr sz="4000"/>
            </a:lvl2pPr>
            <a:lvl3pPr marL="1371600" lvl="2" indent="-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marL="1828800" lvl="3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4pPr>
            <a:lvl5pPr marL="2286000" lvl="4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»"/>
              <a:defRPr sz="3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/>
          <p:nvPr/>
        </p:nvSpPr>
        <p:spPr>
          <a:xfrm>
            <a:off x="9445304" y="6369254"/>
            <a:ext cx="94488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u="none" strike="noStrike" cap="none">
                <a:solidFill>
                  <a:srgbClr val="C00000"/>
                </a:solidFill>
                <a:latin typeface="Lato Black"/>
                <a:ea typeface="Lato Black"/>
                <a:cs typeface="Lato Black"/>
                <a:sym typeface="Lato Black"/>
              </a:rPr>
              <a:t>Thanks for your attention ☺</a:t>
            </a:r>
            <a:br>
              <a:rPr lang="en-US" sz="4800" b="1" i="1" u="none" strike="noStrike" cap="none">
                <a:solidFill>
                  <a:srgbClr val="C00000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r>
              <a:rPr lang="en-US" sz="4800" b="1" i="1" u="none" strike="noStrike" cap="none">
                <a:solidFill>
                  <a:srgbClr val="C00000"/>
                </a:solidFill>
                <a:latin typeface="Lato Black"/>
                <a:ea typeface="Lato Black"/>
                <a:cs typeface="Lato Black"/>
                <a:sym typeface="Lato Black"/>
              </a:rPr>
              <a:t>Any Questions ????!!!!</a:t>
            </a:r>
            <a:endParaRPr sz="4800" b="1" i="1" u="none" strike="noStrike" cap="none">
              <a:solidFill>
                <a:srgbClr val="C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347142" y="8010922"/>
            <a:ext cx="9360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080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1pPr>
            <a:lvl2pPr marL="914400" lvl="1" indent="-482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–"/>
              <a:defRPr sz="4000"/>
            </a:lvl2pPr>
            <a:lvl3pPr marL="1371600" lvl="2" indent="-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marL="1828800" lvl="3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4pPr>
            <a:lvl5pPr marL="2286000" lvl="4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»"/>
              <a:defRPr sz="3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14637761" y="8010922"/>
            <a:ext cx="9360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080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1pPr>
            <a:lvl2pPr marL="914400" lvl="1" indent="-482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–"/>
              <a:defRPr sz="4000"/>
            </a:lvl2pPr>
            <a:lvl3pPr marL="1371600" lvl="2" indent="-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marL="1828800" lvl="3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4pPr>
            <a:lvl5pPr marL="2286000" lvl="4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»"/>
              <a:defRPr sz="3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4365545" y="3736045"/>
            <a:ext cx="9192226" cy="84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Char char="•"/>
              <a:defRPr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⮚"/>
              <a:defRPr sz="3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▪"/>
              <a:defRPr sz="2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  <a:defRPr sz="20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4518673" y="3735317"/>
            <a:ext cx="9192226" cy="84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Char char="•"/>
              <a:defRPr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⮚"/>
              <a:defRPr sz="3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▪"/>
              <a:defRPr sz="2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  <a:defRPr sz="20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3"/>
          </p:nvPr>
        </p:nvSpPr>
        <p:spPr>
          <a:xfrm>
            <a:off x="4413250" y="2610322"/>
            <a:ext cx="9144000" cy="86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  <a:defRPr sz="4000" b="1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4"/>
          </p:nvPr>
        </p:nvSpPr>
        <p:spPr>
          <a:xfrm>
            <a:off x="14565883" y="2610918"/>
            <a:ext cx="9144000" cy="86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  <a:defRPr sz="4000" b="1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5"/>
          </p:nvPr>
        </p:nvSpPr>
        <p:spPr>
          <a:xfrm>
            <a:off x="0" y="1675037"/>
            <a:ext cx="3763963" cy="43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  <a:defRPr sz="36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6"/>
          </p:nvPr>
        </p:nvSpPr>
        <p:spPr>
          <a:xfrm>
            <a:off x="0" y="2610322"/>
            <a:ext cx="3836988" cy="9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365545" y="2610323"/>
            <a:ext cx="9192226" cy="957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Char char="•"/>
              <a:defRPr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⮚"/>
              <a:defRPr sz="3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▪"/>
              <a:defRPr sz="2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  <a:defRPr sz="20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14518673" y="2610323"/>
            <a:ext cx="9192226" cy="95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Char char="•"/>
              <a:defRPr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⮚"/>
              <a:defRPr sz="3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▪"/>
              <a:defRPr sz="2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  <a:defRPr sz="20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3963" cy="43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  <a:defRPr sz="36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6988" cy="9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l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0" y="1675037"/>
            <a:ext cx="3763963" cy="43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  <a:defRPr sz="36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2"/>
          </p:nvPr>
        </p:nvSpPr>
        <p:spPr>
          <a:xfrm>
            <a:off x="0" y="2610322"/>
            <a:ext cx="3836988" cy="9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body" idx="1"/>
          </p:nvPr>
        </p:nvSpPr>
        <p:spPr>
          <a:xfrm>
            <a:off x="4340747" y="2682330"/>
            <a:ext cx="19514168" cy="936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/>
          <p:nvPr/>
        </p:nvSpPr>
        <p:spPr>
          <a:xfrm>
            <a:off x="0" y="12890500"/>
            <a:ext cx="24377649" cy="825499"/>
          </a:xfrm>
          <a:prstGeom prst="rect">
            <a:avLst/>
          </a:prstGeom>
          <a:solidFill>
            <a:srgbClr val="CAC1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8"/>
          <p:cNvSpPr txBox="1"/>
          <p:nvPr/>
        </p:nvSpPr>
        <p:spPr>
          <a:xfrm>
            <a:off x="-5791" y="12938124"/>
            <a:ext cx="1154922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B45"/>
              </a:buClr>
              <a:buSzPts val="2000"/>
              <a:buFont typeface="Lato"/>
              <a:buNone/>
            </a:pPr>
            <a:r>
              <a:rPr lang="en-US" sz="2000" b="1" i="0" u="none" strike="noStrike" cap="none">
                <a:solidFill>
                  <a:srgbClr val="222B45"/>
                </a:solidFill>
                <a:latin typeface="Lato"/>
                <a:ea typeface="Lato"/>
                <a:cs typeface="Lato"/>
                <a:sym typeface="Lato"/>
              </a:rPr>
              <a:t>Multi-Robot Systems (MRS) Research Group| 5th settlement - New Cairo, 11432, Cairo, Egypt| mrs.lab.guc@gmail.com</a:t>
            </a:r>
            <a:endParaRPr sz="2000" b="1" i="0" u="none" strike="noStrike" cap="none">
              <a:solidFill>
                <a:srgbClr val="222B4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Google Shape;16;p8"/>
          <p:cNvSpPr/>
          <p:nvPr/>
        </p:nvSpPr>
        <p:spPr>
          <a:xfrm>
            <a:off x="-5790" y="0"/>
            <a:ext cx="24377649" cy="1804594"/>
          </a:xfrm>
          <a:prstGeom prst="rect">
            <a:avLst/>
          </a:prstGeom>
          <a:solidFill>
            <a:srgbClr val="CAC1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8" descr="C:\Users\co\Desktop\guc_logo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400370" y="35765"/>
            <a:ext cx="4659990" cy="205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8" descr="C:\Users\co\Desktop\mrs png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068719" y="-1359122"/>
            <a:ext cx="6544959" cy="462763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8"/>
          <p:cNvSpPr/>
          <p:nvPr/>
        </p:nvSpPr>
        <p:spPr>
          <a:xfrm>
            <a:off x="-2" y="0"/>
            <a:ext cx="3864457" cy="12938124"/>
          </a:xfrm>
          <a:prstGeom prst="rect">
            <a:avLst/>
          </a:prstGeom>
          <a:solidFill>
            <a:srgbClr val="222B45"/>
          </a:solidFill>
          <a:ln>
            <a:noFill/>
          </a:ln>
        </p:spPr>
        <p:txBody>
          <a:bodyPr spcFirstLastPara="1" wrap="square" lIns="91425" tIns="25560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8"/>
          <p:cNvSpPr/>
          <p:nvPr/>
        </p:nvSpPr>
        <p:spPr>
          <a:xfrm>
            <a:off x="1" y="12450444"/>
            <a:ext cx="24377649" cy="487680"/>
          </a:xfrm>
          <a:prstGeom prst="rect">
            <a:avLst/>
          </a:prstGeom>
          <a:solidFill>
            <a:srgbClr val="57BD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8"/>
          <p:cNvSpPr/>
          <p:nvPr/>
        </p:nvSpPr>
        <p:spPr>
          <a:xfrm>
            <a:off x="-5791" y="1680171"/>
            <a:ext cx="24377649" cy="487680"/>
          </a:xfrm>
          <a:prstGeom prst="rect">
            <a:avLst/>
          </a:prstGeom>
          <a:solidFill>
            <a:srgbClr val="57BD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Lato Black"/>
              <a:buNone/>
              <a:defRPr sz="6000" b="1" i="0" u="none" strike="noStrike" cap="none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A-transformation-for-a-Multiple-Depot%2C-Multiple-Oberlin-Rathinam/586faa34127ff21a746189e562a5c0ed33f8e3d8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anypossibilities.net/2013/12/spectrum-auctions-for-beginners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826419" y="4267994"/>
            <a:ext cx="20722352" cy="294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ato Black"/>
              <a:buNone/>
            </a:pPr>
            <a:r>
              <a:rPr lang="en-US"/>
              <a:t>Utilization of a Market-Based Approach for solving the Multi-Robot Task Allocation problem </a:t>
            </a: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6066914" y="7773194"/>
            <a:ext cx="12241362" cy="434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Presented by:</a:t>
            </a:r>
            <a:endParaRPr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Mahmoud Mostafa Elbarawy</a:t>
            </a:r>
            <a:endParaRPr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Supervised by:</a:t>
            </a:r>
            <a:endParaRPr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Prof.  El Sayed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I. Morgan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Dr.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Omar M. Shehata</a:t>
            </a:r>
            <a:endParaRPr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M. Sc Ali Bahaa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b346a4f31_0_44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Lato Black"/>
              <a:buNone/>
            </a:pPr>
            <a:r>
              <a:rPr lang="en-US"/>
              <a:t>Problem Statement </a:t>
            </a:r>
            <a:endParaRPr/>
          </a:p>
        </p:txBody>
      </p:sp>
      <p:sp>
        <p:nvSpPr>
          <p:cNvPr id="213" name="Google Shape;213;g5b346a4f31_0_44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/>
              <a:t>Multi-Robot Task Allocation problem MRTA</a:t>
            </a:r>
            <a:endParaRPr/>
          </a:p>
        </p:txBody>
      </p:sp>
      <p:sp>
        <p:nvSpPr>
          <p:cNvPr id="214" name="Google Shape;214;g5b346a4f31_0_44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Wednesday, May 29, 2019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215" name="Google Shape;215;g5b346a4f31_0_44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Title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216" name="Google Shape;216;g5b346a4f31_0_44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22B45"/>
                </a:solidFill>
              </a:rPr>
              <a:t>10</a:t>
            </a:fld>
            <a:endParaRPr>
              <a:solidFill>
                <a:srgbClr val="222B45"/>
              </a:solidFill>
            </a:endParaRPr>
          </a:p>
        </p:txBody>
      </p:sp>
      <p:sp>
        <p:nvSpPr>
          <p:cNvPr id="217" name="Google Shape;217;g5b346a4f31_0_44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218" name="Google Shape;218;g5b346a4f31_0_44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50"/>
              <a:buChar char="•"/>
            </a:pPr>
            <a:r>
              <a:rPr lang="en-US" sz="3150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666666"/>
              </a:solidFill>
            </a:endParaRPr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•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solidFill>
                <a:schemeClr val="lt1"/>
              </a:solidFill>
            </a:endParaRPr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 Contribution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460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/>
          </a:p>
          <a:p>
            <a:pPr marL="349250" marR="0" lvl="0" indent="-146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/>
          </a:p>
        </p:txBody>
      </p:sp>
      <p:sp>
        <p:nvSpPr>
          <p:cNvPr id="219" name="Google Shape;219;g5b346a4f31_0_44"/>
          <p:cNvSpPr txBox="1">
            <a:spLocks noGrp="1"/>
          </p:cNvSpPr>
          <p:nvPr>
            <p:ph type="body" idx="1"/>
          </p:nvPr>
        </p:nvSpPr>
        <p:spPr>
          <a:xfrm>
            <a:off x="4365550" y="6859600"/>
            <a:ext cx="19345500" cy="1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/>
              <a:t>There are two main approaches for solving such a problem:</a:t>
            </a:r>
            <a:endParaRPr/>
          </a:p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/>
          </a:p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/>
          </a:p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/>
          </a:p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/>
          </a:p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/>
          </a:p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/>
          </a:p>
        </p:txBody>
      </p:sp>
      <p:sp>
        <p:nvSpPr>
          <p:cNvPr id="220" name="Google Shape;220;g5b346a4f31_0_44"/>
          <p:cNvSpPr/>
          <p:nvPr/>
        </p:nvSpPr>
        <p:spPr>
          <a:xfrm>
            <a:off x="13417200" y="8020650"/>
            <a:ext cx="8227500" cy="100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• optimization approach </a:t>
            </a:r>
            <a:endParaRPr sz="48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b346a4f31_0_44"/>
          <p:cNvSpPr/>
          <p:nvPr/>
        </p:nvSpPr>
        <p:spPr>
          <a:xfrm>
            <a:off x="5523338" y="8020638"/>
            <a:ext cx="7500000" cy="100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Lato"/>
              <a:buChar char="❖"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Market-based approach </a:t>
            </a:r>
            <a:endParaRPr sz="48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5b346a4f31_0_44"/>
          <p:cNvSpPr txBox="1"/>
          <p:nvPr/>
        </p:nvSpPr>
        <p:spPr>
          <a:xfrm>
            <a:off x="4365550" y="3888300"/>
            <a:ext cx="195831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”Which Robot is responsible to handle which task such that the overall system performance of the team of Robots is optimized ?”</a:t>
            </a:r>
            <a:endParaRPr sz="36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5b346a4f31_0_44"/>
          <p:cNvSpPr txBox="1"/>
          <p:nvPr/>
        </p:nvSpPr>
        <p:spPr>
          <a:xfrm>
            <a:off x="4413250" y="5405750"/>
            <a:ext cx="187737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222222"/>
                </a:solidFill>
                <a:highlight>
                  <a:srgbClr val="FFFFFF"/>
                </a:highlight>
              </a:rPr>
              <a:t>2^n-1 combination of solutions are available so </a:t>
            </a:r>
            <a:r>
              <a:rPr lang="en-US"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needed to be solved in an optimized way since there is a lot of solutions 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5b346a4f31_0_44"/>
          <p:cNvSpPr txBox="1"/>
          <p:nvPr/>
        </p:nvSpPr>
        <p:spPr>
          <a:xfrm>
            <a:off x="4268750" y="9724450"/>
            <a:ext cx="176934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This thesis  focus in solving Task allocation problem using Market-based approaches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g5b346a4f31_0_44"/>
          <p:cNvCxnSpPr/>
          <p:nvPr/>
        </p:nvCxnSpPr>
        <p:spPr>
          <a:xfrm flipH="1">
            <a:off x="15903425" y="6741075"/>
            <a:ext cx="3126000" cy="291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346a4f31_0_70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of Art </a:t>
            </a:r>
            <a:endParaRPr/>
          </a:p>
        </p:txBody>
      </p:sp>
      <p:sp>
        <p:nvSpPr>
          <p:cNvPr id="232" name="Google Shape;232;g5b346a4f31_0_70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Multi-Robot Task allocation (MRTA) problem  </a:t>
            </a:r>
            <a:endParaRPr/>
          </a:p>
        </p:txBody>
      </p:sp>
      <p:sp>
        <p:nvSpPr>
          <p:cNvPr id="233" name="Google Shape;233;g5b346a4f31_0_70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34" name="Google Shape;234;g5b346a4f31_0_70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235" name="Google Shape;235;g5b346a4f31_0_70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•"/>
            </a:pPr>
            <a:r>
              <a:rPr lang="en-US" sz="31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 b="1">
              <a:solidFill>
                <a:schemeClr val="lt1"/>
              </a:solidFill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460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/>
          </a:p>
          <a:p>
            <a:pPr marL="349250" lvl="0" indent="-146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5b346a4f31_0_70"/>
          <p:cNvSpPr txBox="1"/>
          <p:nvPr/>
        </p:nvSpPr>
        <p:spPr>
          <a:xfrm>
            <a:off x="4632700" y="3745600"/>
            <a:ext cx="19243800" cy="16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Modeling of the problem  :According to [1]</a:t>
            </a:r>
            <a:r>
              <a:rPr lang="en-US" sz="3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600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Multi-robot task allocation: A review of the state-of-the-art. In </a:t>
            </a:r>
            <a:r>
              <a:rPr lang="en-US" sz="3600" i="1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Cooperative Robots and Sensor Networks 2015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g5b346a4f31_0_70"/>
          <p:cNvSpPr txBox="1"/>
          <p:nvPr/>
        </p:nvSpPr>
        <p:spPr>
          <a:xfrm>
            <a:off x="4268750" y="5823575"/>
            <a:ext cx="103824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Discrete Fair Division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g5b346a4f31_0_70"/>
          <p:cNvSpPr txBox="1"/>
          <p:nvPr/>
        </p:nvSpPr>
        <p:spPr>
          <a:xfrm>
            <a:off x="4268750" y="6703225"/>
            <a:ext cx="115680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ALLIANCE Efficiency Problem (AEPs)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g5b346a4f31_0_70"/>
          <p:cNvSpPr txBox="1"/>
          <p:nvPr/>
        </p:nvSpPr>
        <p:spPr>
          <a:xfrm>
            <a:off x="4268750" y="7624525"/>
            <a:ext cx="113379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Optimal Assignment Problem (OAPs)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g5b346a4f31_0_70"/>
          <p:cNvSpPr txBox="1"/>
          <p:nvPr/>
        </p:nvSpPr>
        <p:spPr>
          <a:xfrm>
            <a:off x="4268750" y="8676025"/>
            <a:ext cx="140322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Multiple Traveling Salesman Problem(MTSPs)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Google Shape;246;g5b346a4f31_0_60"/>
          <p:cNvGraphicFramePr/>
          <p:nvPr/>
        </p:nvGraphicFramePr>
        <p:xfrm>
          <a:off x="3836988" y="1681863"/>
          <a:ext cx="20515625" cy="9875520"/>
        </p:xfrm>
        <a:graphic>
          <a:graphicData uri="http://schemas.openxmlformats.org/drawingml/2006/table">
            <a:tbl>
              <a:tblPr>
                <a:noFill/>
                <a:tableStyleId>{ED843A6E-A0BA-4C8D-95A9-E2D3B5E840F5}</a:tableStyleId>
              </a:tblPr>
              <a:tblGrid>
                <a:gridCol w="683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Year 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Description 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Balancing task allocation in multi-robot systems using clustering and auction based mechanisms [7].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2011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91440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Clustering technique with an auction process . </a:t>
                      </a:r>
                      <a:endParaRPr sz="3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Objective  minimize the distance.</a:t>
                      </a:r>
                      <a:endParaRPr sz="3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Two scenarios were considered: one with two clusters and the other with three clusters. </a:t>
                      </a:r>
                      <a:endParaRPr sz="3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results showed the scenarios that were used are not sufficient to prove the effectiveness of the algorithm.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Move and improve: A distributed multi-robot coordination approach for multiple depots multiple travelling salesmen problem [8].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2014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91440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MTSP was solved through market-based approaches. The authors suggested a new approach called movement and improvement . </a:t>
                      </a:r>
                      <a:endParaRPr sz="3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results showed the superiority of movement in comparison with centralized GA  algorithm </a:t>
                      </a:r>
                      <a:endParaRPr sz="3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3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Clustering market-based approach for multi-robot emergency response applications.</a:t>
                      </a: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 [9].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2016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The  study showed that the CMMTSP balances contradictory goals and lowers implementation time.the use nearest neighbour to solve the Tour.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7" name="Google Shape;247;g5b346a4f31_0_60"/>
          <p:cNvSpPr txBox="1">
            <a:spLocks noGrp="1"/>
          </p:cNvSpPr>
          <p:nvPr>
            <p:ph type="title"/>
          </p:nvPr>
        </p:nvSpPr>
        <p:spPr>
          <a:xfrm>
            <a:off x="4268750" y="239572"/>
            <a:ext cx="100092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of Art </a:t>
            </a:r>
            <a:endParaRPr/>
          </a:p>
        </p:txBody>
      </p:sp>
      <p:sp>
        <p:nvSpPr>
          <p:cNvPr id="248" name="Google Shape;248;g5b346a4f31_0_60"/>
          <p:cNvSpPr txBox="1">
            <a:spLocks noGrp="1"/>
          </p:cNvSpPr>
          <p:nvPr>
            <p:ph type="body" idx="2"/>
          </p:nvPr>
        </p:nvSpPr>
        <p:spPr>
          <a:xfrm>
            <a:off x="3837000" y="969775"/>
            <a:ext cx="117693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600"/>
              <a:t>Market-based approach in solving MRTA problem </a:t>
            </a:r>
            <a:endParaRPr sz="3600"/>
          </a:p>
        </p:txBody>
      </p:sp>
      <p:sp>
        <p:nvSpPr>
          <p:cNvPr id="249" name="Google Shape;249;g5b346a4f31_0_60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50" name="Google Shape;250;g5b346a4f31_0_60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251" name="Google Shape;251;g5b346a4f31_0_60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•"/>
            </a:pPr>
            <a:r>
              <a:rPr lang="en-US" sz="31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 b="1">
              <a:solidFill>
                <a:schemeClr val="lt1"/>
              </a:solidFill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460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/>
          </a:p>
          <a:p>
            <a:pPr marL="349250" lvl="0" indent="-146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146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984fa7961_0_3"/>
          <p:cNvSpPr txBox="1">
            <a:spLocks noGrp="1"/>
          </p:cNvSpPr>
          <p:nvPr>
            <p:ph type="title"/>
          </p:nvPr>
        </p:nvSpPr>
        <p:spPr>
          <a:xfrm>
            <a:off x="4203050" y="2"/>
            <a:ext cx="10009200" cy="1674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of Art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8" name="Google Shape;258;g5984fa7961_0_3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59" name="Google Shape;259;g5984fa7961_0_3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260" name="Google Shape;260;g5984fa7961_0_3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•"/>
            </a:pPr>
            <a:r>
              <a:rPr lang="en-US" sz="31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 b="1">
              <a:solidFill>
                <a:schemeClr val="lt1"/>
              </a:solidFill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460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/>
          </a:p>
          <a:p>
            <a:pPr marL="349250" lvl="0" indent="-146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5984fa7961_0_3"/>
          <p:cNvSpPr txBox="1"/>
          <p:nvPr/>
        </p:nvSpPr>
        <p:spPr>
          <a:xfrm>
            <a:off x="3975600" y="2253200"/>
            <a:ext cx="66999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rPr>
              <a:t>Auctions </a:t>
            </a:r>
            <a:endParaRPr sz="4000" b="1">
              <a:solidFill>
                <a:srgbClr val="00206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5984fa7961_0_3"/>
          <p:cNvSpPr txBox="1"/>
          <p:nvPr/>
        </p:nvSpPr>
        <p:spPr>
          <a:xfrm>
            <a:off x="4296000" y="3496050"/>
            <a:ext cx="19435800" cy="25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Generally, any protocol that allows agents to indicate their interest in one or more resources or tasks is considered an auction. 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g5984fa7961_0_3"/>
          <p:cNvSpPr/>
          <p:nvPr/>
        </p:nvSpPr>
        <p:spPr>
          <a:xfrm>
            <a:off x="3975600" y="6446500"/>
            <a:ext cx="5095800" cy="145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Announcement stage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g5984fa7961_0_3"/>
          <p:cNvSpPr/>
          <p:nvPr/>
        </p:nvSpPr>
        <p:spPr>
          <a:xfrm>
            <a:off x="9642525" y="6061450"/>
            <a:ext cx="5095800" cy="22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Submission Bidding stage</a:t>
            </a:r>
            <a:endParaRPr sz="3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g5984fa7961_0_3"/>
          <p:cNvSpPr/>
          <p:nvPr/>
        </p:nvSpPr>
        <p:spPr>
          <a:xfrm>
            <a:off x="15135875" y="6061450"/>
            <a:ext cx="4465200" cy="222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Selection Winner stage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g5984fa7961_0_3"/>
          <p:cNvSpPr/>
          <p:nvPr/>
        </p:nvSpPr>
        <p:spPr>
          <a:xfrm>
            <a:off x="19998625" y="6446500"/>
            <a:ext cx="4207200" cy="145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Contract stage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g5984fa7961_0_3"/>
          <p:cNvSpPr txBox="1"/>
          <p:nvPr/>
        </p:nvSpPr>
        <p:spPr>
          <a:xfrm>
            <a:off x="4804475" y="9343850"/>
            <a:ext cx="10304700" cy="23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Bidding : is to calculate the Cost according to the Objective function .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b346a4f31_0_80"/>
          <p:cNvSpPr txBox="1">
            <a:spLocks noGrp="1"/>
          </p:cNvSpPr>
          <p:nvPr>
            <p:ph type="title"/>
          </p:nvPr>
        </p:nvSpPr>
        <p:spPr>
          <a:xfrm>
            <a:off x="4203050" y="2"/>
            <a:ext cx="10009200" cy="1674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of Art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74" name="Google Shape;274;g5b346a4f31_0_80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75" name="Google Shape;275;g5b346a4f31_0_80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276" name="Google Shape;276;g5b346a4f31_0_80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•"/>
            </a:pPr>
            <a:r>
              <a:rPr lang="en-US" sz="31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 b="1">
              <a:solidFill>
                <a:schemeClr val="lt1"/>
              </a:solidFill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460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/>
          </a:p>
          <a:p>
            <a:pPr marL="349250" lvl="0" indent="-146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7" name="Google Shape;277;g5b346a4f31_0_80"/>
          <p:cNvGraphicFramePr/>
          <p:nvPr/>
        </p:nvGraphicFramePr>
        <p:xfrm>
          <a:off x="3836988" y="3123088"/>
          <a:ext cx="20515625" cy="8875485"/>
        </p:xfrm>
        <a:graphic>
          <a:graphicData uri="http://schemas.openxmlformats.org/drawingml/2006/table">
            <a:tbl>
              <a:tblPr>
                <a:noFill/>
                <a:tableStyleId>{ED843A6E-A0BA-4C8D-95A9-E2D3B5E840F5}</a:tableStyleId>
              </a:tblPr>
              <a:tblGrid>
                <a:gridCol w="683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Year 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Description 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 Coordination for multi-robot exploration and mapping[10]. 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36575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2000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91440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a sequential auction.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the auctioneer sells a sequence of items, one item at a time.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computation time is large 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Multi-robot systems: from swarms to intelligent automata[11]. 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2012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91440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Assigning positions in robot tennis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4572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solidFill>
                            <a:srgbClr val="33333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Parallel Auctions all items are bid on simultaneously, such that the auction lasts one round.</a:t>
                      </a:r>
                      <a:endParaRPr sz="3600">
                        <a:solidFill>
                          <a:srgbClr val="33333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6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600">
                          <a:solidFill>
                            <a:srgbClr val="33333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Auctions for multi-robot task allocation in communication limited environments[12].</a:t>
                      </a:r>
                      <a:endParaRPr sz="3600">
                        <a:solidFill>
                          <a:srgbClr val="33333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2019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73150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Combinatorial Auction was implemented 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Lato"/>
                        <a:buChar char="●"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a comparative study Done between different types of auctions and it proves that Combinatorial auction is the fastest type. They recommend to investigate diffrent typs of huerstic techniques in solving TSP.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0" marR="0" marT="0" marB="0">
                    <a:lnL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8" name="Google Shape;278;g5b346a4f31_0_80"/>
          <p:cNvSpPr txBox="1"/>
          <p:nvPr/>
        </p:nvSpPr>
        <p:spPr>
          <a:xfrm>
            <a:off x="3975600" y="2253200"/>
            <a:ext cx="66999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rPr>
              <a:t>Auctions </a:t>
            </a:r>
            <a:endParaRPr sz="4000" b="1">
              <a:solidFill>
                <a:srgbClr val="00206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b346a4f31_0_11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Thesis Proposition </a:t>
            </a:r>
            <a:endParaRPr/>
          </a:p>
        </p:txBody>
      </p:sp>
      <p:sp>
        <p:nvSpPr>
          <p:cNvPr id="285" name="Google Shape;285;g5b346a4f31_0_112"/>
          <p:cNvSpPr txBox="1">
            <a:spLocks noGrp="1"/>
          </p:cNvSpPr>
          <p:nvPr>
            <p:ph type="body" idx="1"/>
          </p:nvPr>
        </p:nvSpPr>
        <p:spPr>
          <a:xfrm>
            <a:off x="4365550" y="3736048"/>
            <a:ext cx="19345500" cy="111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/>
              <a:t>Efficient market Auction type for MRTA problem which is:</a:t>
            </a:r>
            <a:endParaRPr sz="48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5b346a4f31_0_11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87" name="Google Shape;287;g5b346a4f31_0_11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5b346a4f31_0_11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150"/>
              <a:buChar char="•"/>
            </a:pPr>
            <a:r>
              <a:rPr lang="en-US" sz="315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 b="1">
              <a:solidFill>
                <a:srgbClr val="434343"/>
              </a:solidFill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•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solidFill>
                <a:schemeClr val="lt1"/>
              </a:solidFill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460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/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/>
          </a:p>
          <a:p>
            <a:pPr marL="349250" lvl="0" indent="-146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</p:txBody>
      </p:sp>
      <p:sp>
        <p:nvSpPr>
          <p:cNvPr id="289" name="Google Shape;289;g5b346a4f31_0_112"/>
          <p:cNvSpPr txBox="1"/>
          <p:nvPr/>
        </p:nvSpPr>
        <p:spPr>
          <a:xfrm>
            <a:off x="4365550" y="4847550"/>
            <a:ext cx="190731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Lato"/>
              <a:buChar char="●"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Cluster Combinatorial Auction (C.C.A).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5b346a4f31_0_112"/>
          <p:cNvSpPr txBox="1"/>
          <p:nvPr/>
        </p:nvSpPr>
        <p:spPr>
          <a:xfrm>
            <a:off x="4365550" y="6207500"/>
            <a:ext cx="19345500" cy="1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Lato"/>
              <a:buChar char="●"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 2-opt heuristics solver for TSPs.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5b346a4f31_0_112"/>
          <p:cNvSpPr txBox="1"/>
          <p:nvPr/>
        </p:nvSpPr>
        <p:spPr>
          <a:xfrm>
            <a:off x="4365550" y="7510100"/>
            <a:ext cx="18240300" cy="1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Lato"/>
              <a:buChar char="●"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Iterative market (IT) solution.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5b346a4f31_0_112"/>
          <p:cNvSpPr txBox="1"/>
          <p:nvPr/>
        </p:nvSpPr>
        <p:spPr>
          <a:xfrm>
            <a:off x="4365550" y="8678950"/>
            <a:ext cx="182403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Lato"/>
              <a:buChar char="●"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A comparative study .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b346a4f31_0_13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299" name="Google Shape;299;g5b346a4f31_0_132"/>
          <p:cNvSpPr txBox="1">
            <a:spLocks noGrp="1"/>
          </p:cNvSpPr>
          <p:nvPr>
            <p:ph type="body" idx="1"/>
          </p:nvPr>
        </p:nvSpPr>
        <p:spPr>
          <a:xfrm>
            <a:off x="4365550" y="3736050"/>
            <a:ext cx="19987200" cy="171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/>
              <a:t>We used a Multiple travel salesman as  a model to solve the MRTA problem</a:t>
            </a:r>
            <a:endParaRPr sz="4800"/>
          </a:p>
        </p:txBody>
      </p:sp>
      <p:sp>
        <p:nvSpPr>
          <p:cNvPr id="300" name="Google Shape;300;g5b346a4f31_0_132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Implemented model </a:t>
            </a:r>
            <a:endParaRPr sz="4800"/>
          </a:p>
        </p:txBody>
      </p:sp>
      <p:sp>
        <p:nvSpPr>
          <p:cNvPr id="301" name="Google Shape;301;g5b346a4f31_0_13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02" name="Google Shape;302;g5b346a4f31_0_13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303" name="Google Shape;303;g5b346a4f31_0_13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5b346a4f31_0_132"/>
          <p:cNvSpPr txBox="1"/>
          <p:nvPr/>
        </p:nvSpPr>
        <p:spPr>
          <a:xfrm>
            <a:off x="16986600" y="5473100"/>
            <a:ext cx="7064100" cy="51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Lato"/>
                <a:ea typeface="Lato"/>
                <a:cs typeface="Lato"/>
                <a:sym typeface="Lato"/>
              </a:rPr>
              <a:t>Definition:</a:t>
            </a:r>
            <a:r>
              <a:rPr lang="en-US" sz="3600">
                <a:solidFill>
                  <a:srgbClr val="333333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 is a generalization of the Traveling Salesman Problem (TSP).Given a set of cities, and m salesmen, the objective of it is to determine a tour for each salesman such that</a:t>
            </a:r>
            <a:r>
              <a:rPr lang="en-US" sz="3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600">
                <a:solidFill>
                  <a:srgbClr val="333333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to minimize the total cost. The cost could be distance or time.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24AF99-D6E8-4881-979A-580201C1858F}"/>
              </a:ext>
            </a:extLst>
          </p:cNvPr>
          <p:cNvGrpSpPr/>
          <p:nvPr/>
        </p:nvGrpSpPr>
        <p:grpSpPr>
          <a:xfrm>
            <a:off x="4413250" y="5033575"/>
            <a:ext cx="11508925" cy="7152450"/>
            <a:chOff x="4413250" y="5033575"/>
            <a:chExt cx="11508925" cy="7152450"/>
          </a:xfrm>
        </p:grpSpPr>
        <p:pic>
          <p:nvPicPr>
            <p:cNvPr id="304" name="Google Shape;304;g5b346a4f31_0_1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13250" y="5033575"/>
              <a:ext cx="11508925" cy="6116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g5b346a4f31_0_132"/>
            <p:cNvSpPr txBox="1"/>
            <p:nvPr/>
          </p:nvSpPr>
          <p:spPr>
            <a:xfrm>
              <a:off x="7373950" y="11455825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Fig6 .[6]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978200534_0_88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13" name="Google Shape;313;g5978200534_0_88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Implemented model </a:t>
            </a:r>
            <a:endParaRPr sz="4800"/>
          </a:p>
        </p:txBody>
      </p:sp>
      <p:sp>
        <p:nvSpPr>
          <p:cNvPr id="314" name="Google Shape;314;g5978200534_0_88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15" name="Google Shape;315;g5978200534_0_88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316" name="Google Shape;316;g5978200534_0_88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5978200534_0_88"/>
          <p:cNvSpPr txBox="1"/>
          <p:nvPr/>
        </p:nvSpPr>
        <p:spPr>
          <a:xfrm>
            <a:off x="4665575" y="5111700"/>
            <a:ext cx="19385100" cy="70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The mTSP can be formally defined on a graph G=(V,D) where </a:t>
            </a:r>
            <a:r>
              <a:rPr lang="en-US" sz="3600" i="1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 is the set of (T+R) nodes and </a:t>
            </a:r>
            <a:r>
              <a:rPr lang="en-US" sz="3600" i="1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 is the set of arcs. Let C=(C</a:t>
            </a:r>
            <a:r>
              <a:rPr lang="en-US" sz="30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ij</a:t>
            </a: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) be the distance matrix associated with </a:t>
            </a:r>
            <a:r>
              <a:rPr lang="en-US" sz="3600" i="1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3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marL="5080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g5978200534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350" y="6564750"/>
            <a:ext cx="6463075" cy="23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5978200534_0_88"/>
          <p:cNvSpPr txBox="1"/>
          <p:nvPr/>
        </p:nvSpPr>
        <p:spPr>
          <a:xfrm>
            <a:off x="12413950" y="6949975"/>
            <a:ext cx="11024700" cy="29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Where C</a:t>
            </a:r>
            <a:r>
              <a:rPr lang="en-US" sz="3000">
                <a:latin typeface="Lato"/>
                <a:ea typeface="Lato"/>
                <a:cs typeface="Lato"/>
                <a:sym typeface="Lato"/>
              </a:rPr>
              <a:t>ij</a:t>
            </a:r>
            <a:r>
              <a:rPr lang="en-US" sz="3600"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en-US" sz="3600">
                <a:solidFill>
                  <a:srgbClr val="222222"/>
                </a:solidFill>
                <a:highlight>
                  <a:srgbClr val="FFFFFF"/>
                </a:highlight>
              </a:rPr>
              <a:t>√(x2 - x1)^2 + (y2 - y1)^2. when there is no Obstacles in the map. 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g5978200534_0_88"/>
          <p:cNvSpPr txBox="1">
            <a:spLocks noGrp="1"/>
          </p:cNvSpPr>
          <p:nvPr>
            <p:ph type="body" idx="1"/>
          </p:nvPr>
        </p:nvSpPr>
        <p:spPr>
          <a:xfrm>
            <a:off x="4365550" y="3736050"/>
            <a:ext cx="19987200" cy="171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/>
              <a:t>Objective Function :</a:t>
            </a:r>
            <a:endParaRPr sz="4800"/>
          </a:p>
        </p:txBody>
      </p:sp>
      <p:sp>
        <p:nvSpPr>
          <p:cNvPr id="321" name="Google Shape;321;g5978200534_0_88"/>
          <p:cNvSpPr txBox="1"/>
          <p:nvPr/>
        </p:nvSpPr>
        <p:spPr>
          <a:xfrm>
            <a:off x="5184825" y="9658600"/>
            <a:ext cx="184722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Is to minimize the distance traveled by each and every Robot.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5978200534_0_88"/>
          <p:cNvSpPr txBox="1"/>
          <p:nvPr/>
        </p:nvSpPr>
        <p:spPr>
          <a:xfrm>
            <a:off x="5166425" y="10720647"/>
            <a:ext cx="183834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Is to minimize the Maximum distance  traveled by a Robot in the system.</a:t>
            </a:r>
            <a:endParaRPr sz="3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984fa7961_0_26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29" name="Google Shape;329;g5984fa7961_0_26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Distance matrix</a:t>
            </a:r>
            <a:endParaRPr sz="4800"/>
          </a:p>
        </p:txBody>
      </p:sp>
      <p:sp>
        <p:nvSpPr>
          <p:cNvPr id="330" name="Google Shape;330;g5984fa7961_0_26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31" name="Google Shape;331;g5984fa7961_0_26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332" name="Google Shape;332;g5984fa7961_0_26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33" name="Google Shape;333;g5984fa7961_0_26"/>
          <p:cNvGraphicFramePr/>
          <p:nvPr/>
        </p:nvGraphicFramePr>
        <p:xfrm>
          <a:off x="4268738" y="3636638"/>
          <a:ext cx="12749275" cy="8304975"/>
        </p:xfrm>
        <a:graphic>
          <a:graphicData uri="http://schemas.openxmlformats.org/drawingml/2006/table">
            <a:tbl>
              <a:tblPr>
                <a:noFill/>
                <a:tableStyleId>{ED843A6E-A0BA-4C8D-95A9-E2D3B5E840F5}</a:tableStyleId>
              </a:tblPr>
              <a:tblGrid>
                <a:gridCol w="182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CFCF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CFCF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T1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T2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T3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T4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R1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R2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T1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45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T2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T3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45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17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25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T4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18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27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R1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17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18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R2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25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27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3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4" name="Google Shape;334;g5984fa7961_0_26"/>
          <p:cNvSpPr txBox="1"/>
          <p:nvPr/>
        </p:nvSpPr>
        <p:spPr>
          <a:xfrm>
            <a:off x="18157575" y="5420025"/>
            <a:ext cx="5499600" cy="29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T=Tasks</a:t>
            </a:r>
            <a:endParaRPr sz="4800">
              <a:highlight>
                <a:srgbClr val="00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R=Robots</a:t>
            </a:r>
            <a:endParaRPr sz="4800">
              <a:highlight>
                <a:srgbClr val="C9DAF8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984fa7961_0_158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41" name="Google Shape;341;g5984fa7961_0_158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Problem parameters :</a:t>
            </a:r>
            <a:endParaRPr sz="4800"/>
          </a:p>
        </p:txBody>
      </p:sp>
      <p:sp>
        <p:nvSpPr>
          <p:cNvPr id="342" name="Google Shape;342;g5984fa7961_0_158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43" name="Google Shape;343;g5984fa7961_0_158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344" name="Google Shape;344;g5984fa7961_0_158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5984fa7961_0_158"/>
          <p:cNvSpPr txBox="1"/>
          <p:nvPr/>
        </p:nvSpPr>
        <p:spPr>
          <a:xfrm>
            <a:off x="5367750" y="3711050"/>
            <a:ext cx="14678400" cy="8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 Agent (robot) :</a:t>
            </a:r>
            <a:endParaRPr sz="4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Task :</a:t>
            </a:r>
            <a:endParaRPr sz="4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g5984fa7961_0_158"/>
          <p:cNvSpPr txBox="1"/>
          <p:nvPr/>
        </p:nvSpPr>
        <p:spPr>
          <a:xfrm>
            <a:off x="6527450" y="4638800"/>
            <a:ext cx="7750500" cy="4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1-ID.</a:t>
            </a:r>
            <a:endParaRPr sz="4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2-Velocity.</a:t>
            </a:r>
            <a:endParaRPr sz="4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3-energy level.</a:t>
            </a:r>
            <a:endParaRPr sz="4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4-max weight to left.</a:t>
            </a:r>
            <a:endParaRPr sz="4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5-position.</a:t>
            </a:r>
            <a:endParaRPr sz="4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5984fa7961_0_158"/>
          <p:cNvSpPr txBox="1"/>
          <p:nvPr/>
        </p:nvSpPr>
        <p:spPr>
          <a:xfrm>
            <a:off x="6361775" y="9907150"/>
            <a:ext cx="35784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1-ID.</a:t>
            </a:r>
            <a:endParaRPr sz="4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2-position.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Lato Black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Wednesday, May 29, 2019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Title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22B45"/>
                </a:solidFill>
              </a:rPr>
              <a:t>2</a:t>
            </a:fld>
            <a:endParaRPr>
              <a:solidFill>
                <a:srgbClr val="222B45"/>
              </a:solidFill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4365545" y="2610323"/>
            <a:ext cx="19345355" cy="957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20725" lvl="0" indent="-720725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n-US"/>
              <a:t>Motivation</a:t>
            </a:r>
            <a:endParaRPr/>
          </a:p>
          <a:p>
            <a:pPr marL="720725" lvl="0" indent="-720725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n-US"/>
              <a:t>Introduction</a:t>
            </a:r>
            <a:endParaRPr/>
          </a:p>
          <a:p>
            <a:pPr marL="720725" lvl="0" indent="-720725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n-US"/>
              <a:t>Problem Statement</a:t>
            </a:r>
            <a:endParaRPr/>
          </a:p>
          <a:p>
            <a:pPr marL="720725" lvl="0" indent="-720725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n-US"/>
              <a:t>State of Art</a:t>
            </a:r>
            <a:endParaRPr/>
          </a:p>
          <a:p>
            <a:pPr marL="720725" lvl="0" indent="-720725" algn="l" rtl="0">
              <a:spcBef>
                <a:spcPts val="720"/>
              </a:spcBef>
              <a:spcAft>
                <a:spcPts val="0"/>
              </a:spcAft>
              <a:buSzPts val="3600"/>
              <a:buChar char="⮚"/>
            </a:pPr>
            <a:r>
              <a:rPr lang="en-US"/>
              <a:t>Thesis Contribution </a:t>
            </a:r>
            <a:endParaRPr/>
          </a:p>
          <a:p>
            <a:pPr marL="720725" lvl="0" indent="-720725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n-US"/>
              <a:t>Methodology</a:t>
            </a:r>
            <a:endParaRPr/>
          </a:p>
          <a:p>
            <a:pPr marL="720725" lvl="0" indent="-720725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n-US"/>
              <a:t>Results</a:t>
            </a:r>
            <a:endParaRPr/>
          </a:p>
          <a:p>
            <a:pPr marL="720725" lvl="0" indent="-720725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n-US"/>
              <a:t>Conclusion</a:t>
            </a:r>
            <a:endParaRPr/>
          </a:p>
          <a:p>
            <a:pPr marL="720725" lvl="0" indent="-720725" algn="l" rtl="0">
              <a:spcBef>
                <a:spcPts val="720"/>
              </a:spcBef>
              <a:spcAft>
                <a:spcPts val="0"/>
              </a:spcAft>
              <a:buSzPts val="3600"/>
              <a:buChar char="⮚"/>
            </a:pPr>
            <a:r>
              <a:rPr lang="en-US"/>
              <a:t>List of publication </a:t>
            </a:r>
            <a:endParaRPr/>
          </a:p>
          <a:p>
            <a:pPr marL="720725" lvl="0" indent="-720725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n-US"/>
              <a:t>Future Recommendation</a:t>
            </a:r>
            <a:endParaRPr/>
          </a:p>
          <a:p>
            <a:pPr marL="720725" lvl="0" indent="-720725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n-US"/>
              <a:t>References</a:t>
            </a:r>
            <a:endParaRPr/>
          </a:p>
          <a:p>
            <a:pPr marL="720725" lvl="0" indent="-492125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None/>
            </a:pPr>
            <a:endParaRPr/>
          </a:p>
          <a:p>
            <a:pPr marL="720725" lvl="0" indent="-492125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b346a4f31_0_14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54" name="Google Shape;354;g5b346a4f31_0_142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Combinatorial Auction </a:t>
            </a:r>
            <a:endParaRPr sz="4800"/>
          </a:p>
        </p:txBody>
      </p:sp>
      <p:sp>
        <p:nvSpPr>
          <p:cNvPr id="355" name="Google Shape;355;g5b346a4f31_0_14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56" name="Google Shape;356;g5b346a4f31_0_14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357" name="Google Shape;357;g5b346a4f31_0_14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5b346a4f31_0_142"/>
          <p:cNvSpPr txBox="1"/>
          <p:nvPr/>
        </p:nvSpPr>
        <p:spPr>
          <a:xfrm>
            <a:off x="4671925" y="3475525"/>
            <a:ext cx="1776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Lato"/>
              <a:buChar char="●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Bidding on a set (Group) of Tasks.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Lato"/>
              <a:buChar char="●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Take only one round.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Lato"/>
              <a:buChar char="●"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Fastest type of Auction</a:t>
            </a:r>
            <a:r>
              <a:rPr lang="en-US" sz="3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[12].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9" name="Google Shape;359;g5b346a4f31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7725" y="5430950"/>
            <a:ext cx="6295500" cy="60924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5b346a4f31_0_142"/>
          <p:cNvSpPr txBox="1"/>
          <p:nvPr/>
        </p:nvSpPr>
        <p:spPr>
          <a:xfrm>
            <a:off x="11068363" y="11682200"/>
            <a:ext cx="2242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Fig 7.[15]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b346a4f31_0_12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67" name="Google Shape;367;g5b346a4f31_0_122"/>
          <p:cNvSpPr txBox="1">
            <a:spLocks noGrp="1"/>
          </p:cNvSpPr>
          <p:nvPr>
            <p:ph type="body" idx="2"/>
          </p:nvPr>
        </p:nvSpPr>
        <p:spPr>
          <a:xfrm>
            <a:off x="4268750" y="145797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Clustering Technique </a:t>
            </a:r>
            <a:endParaRPr sz="4800"/>
          </a:p>
        </p:txBody>
      </p:sp>
      <p:sp>
        <p:nvSpPr>
          <p:cNvPr id="368" name="Google Shape;368;g5b346a4f31_0_12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69" name="Google Shape;369;g5b346a4f31_0_12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370" name="Google Shape;370;g5b346a4f31_0_12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5b346a4f31_0_122"/>
          <p:cNvSpPr txBox="1"/>
          <p:nvPr/>
        </p:nvSpPr>
        <p:spPr>
          <a:xfrm>
            <a:off x="6849950" y="3121275"/>
            <a:ext cx="140814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K centroids are randomly  location in the map </a:t>
            </a:r>
            <a:endParaRPr sz="4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g5b346a4f31_0_122"/>
          <p:cNvSpPr txBox="1"/>
          <p:nvPr/>
        </p:nvSpPr>
        <p:spPr>
          <a:xfrm>
            <a:off x="4075500" y="2683875"/>
            <a:ext cx="32802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K-means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826017-C9F7-45D6-816D-22D569B96730}"/>
              </a:ext>
            </a:extLst>
          </p:cNvPr>
          <p:cNvGrpSpPr/>
          <p:nvPr/>
        </p:nvGrpSpPr>
        <p:grpSpPr>
          <a:xfrm>
            <a:off x="7717925" y="4127500"/>
            <a:ext cx="12345450" cy="8279700"/>
            <a:chOff x="7717925" y="4127500"/>
            <a:chExt cx="12345450" cy="8279700"/>
          </a:xfrm>
        </p:grpSpPr>
        <p:pic>
          <p:nvPicPr>
            <p:cNvPr id="371" name="Google Shape;371;g5b346a4f31_0_1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7925" y="4127500"/>
              <a:ext cx="12345450" cy="754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g5b346a4f31_0_122"/>
            <p:cNvSpPr txBox="1"/>
            <p:nvPr/>
          </p:nvSpPr>
          <p:spPr>
            <a:xfrm>
              <a:off x="12422450" y="11677000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Fig8 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984fa7961_0_64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81" name="Google Shape;381;g5984fa7961_0_64"/>
          <p:cNvSpPr txBox="1">
            <a:spLocks noGrp="1"/>
          </p:cNvSpPr>
          <p:nvPr>
            <p:ph type="body" idx="2"/>
          </p:nvPr>
        </p:nvSpPr>
        <p:spPr>
          <a:xfrm>
            <a:off x="4268750" y="145797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Clustering Technique </a:t>
            </a:r>
            <a:endParaRPr sz="4800"/>
          </a:p>
        </p:txBody>
      </p:sp>
      <p:sp>
        <p:nvSpPr>
          <p:cNvPr id="382" name="Google Shape;382;g5984fa7961_0_64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83" name="Google Shape;383;g5984fa7961_0_64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384" name="Google Shape;384;g5984fa7961_0_64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5984fa7961_0_64"/>
          <p:cNvSpPr txBox="1"/>
          <p:nvPr/>
        </p:nvSpPr>
        <p:spPr>
          <a:xfrm>
            <a:off x="4440000" y="2650750"/>
            <a:ext cx="180582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Calculate the Distance </a:t>
            </a:r>
            <a:endParaRPr sz="4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0AB904-5466-4ECA-A940-4A60932E564D}"/>
              </a:ext>
            </a:extLst>
          </p:cNvPr>
          <p:cNvGrpSpPr/>
          <p:nvPr/>
        </p:nvGrpSpPr>
        <p:grpSpPr>
          <a:xfrm>
            <a:off x="6843575" y="3843525"/>
            <a:ext cx="13251026" cy="8507825"/>
            <a:chOff x="6843575" y="3843525"/>
            <a:chExt cx="13251026" cy="8507825"/>
          </a:xfrm>
        </p:grpSpPr>
        <p:pic>
          <p:nvPicPr>
            <p:cNvPr id="385" name="Google Shape;385;g5984fa7961_0_6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3575" y="3843525"/>
              <a:ext cx="13251026" cy="7450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" name="Google Shape;387;g5984fa7961_0_64"/>
            <p:cNvSpPr txBox="1"/>
            <p:nvPr/>
          </p:nvSpPr>
          <p:spPr>
            <a:xfrm>
              <a:off x="12190425" y="11621150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Fig9 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984fa7961_0_77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94" name="Google Shape;394;g5984fa7961_0_77"/>
          <p:cNvSpPr txBox="1">
            <a:spLocks noGrp="1"/>
          </p:cNvSpPr>
          <p:nvPr>
            <p:ph type="body" idx="2"/>
          </p:nvPr>
        </p:nvSpPr>
        <p:spPr>
          <a:xfrm>
            <a:off x="4268750" y="145797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Clustering Technique </a:t>
            </a:r>
            <a:endParaRPr sz="4800"/>
          </a:p>
        </p:txBody>
      </p:sp>
      <p:sp>
        <p:nvSpPr>
          <p:cNvPr id="395" name="Google Shape;395;g5984fa7961_0_77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96" name="Google Shape;396;g5984fa7961_0_77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397" name="Google Shape;397;g5984fa7961_0_77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5984fa7961_0_77"/>
          <p:cNvSpPr txBox="1"/>
          <p:nvPr/>
        </p:nvSpPr>
        <p:spPr>
          <a:xfrm>
            <a:off x="5135800" y="2518200"/>
            <a:ext cx="107685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Divide the map in to clusters</a:t>
            </a:r>
            <a:endParaRPr sz="4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E9BC06-F756-4F93-BB45-009F90048A38}"/>
              </a:ext>
            </a:extLst>
          </p:cNvPr>
          <p:cNvGrpSpPr/>
          <p:nvPr/>
        </p:nvGrpSpPr>
        <p:grpSpPr>
          <a:xfrm>
            <a:off x="6805850" y="3712263"/>
            <a:ext cx="13111875" cy="8473762"/>
            <a:chOff x="6805850" y="3712263"/>
            <a:chExt cx="13111875" cy="8473762"/>
          </a:xfrm>
        </p:grpSpPr>
        <p:pic>
          <p:nvPicPr>
            <p:cNvPr id="398" name="Google Shape;398;g5984fa7961_0_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5850" y="3712263"/>
              <a:ext cx="13111875" cy="7371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0" name="Google Shape;400;g5984fa7961_0_77"/>
            <p:cNvSpPr txBox="1"/>
            <p:nvPr/>
          </p:nvSpPr>
          <p:spPr>
            <a:xfrm>
              <a:off x="12434038" y="11455825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Fig10 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984fa7961_0_90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407" name="Google Shape;407;g5984fa7961_0_90"/>
          <p:cNvSpPr txBox="1">
            <a:spLocks noGrp="1"/>
          </p:cNvSpPr>
          <p:nvPr>
            <p:ph type="body" idx="2"/>
          </p:nvPr>
        </p:nvSpPr>
        <p:spPr>
          <a:xfrm>
            <a:off x="4268750" y="145797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Clustering Technique </a:t>
            </a:r>
            <a:endParaRPr sz="4800"/>
          </a:p>
        </p:txBody>
      </p:sp>
      <p:sp>
        <p:nvSpPr>
          <p:cNvPr id="408" name="Google Shape;408;g5984fa7961_0_90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09" name="Google Shape;409;g5984fa7961_0_90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410" name="Google Shape;410;g5984fa7961_0_90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5984fa7961_0_90"/>
          <p:cNvSpPr txBox="1"/>
          <p:nvPr/>
        </p:nvSpPr>
        <p:spPr>
          <a:xfrm>
            <a:off x="5003275" y="11221425"/>
            <a:ext cx="158382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The iteration stops when the Boundary line moves a small tolerance compared to the previous iteration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g5984fa7961_0_90"/>
          <p:cNvSpPr txBox="1"/>
          <p:nvPr/>
        </p:nvSpPr>
        <p:spPr>
          <a:xfrm>
            <a:off x="5334625" y="2518200"/>
            <a:ext cx="176604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Move the centroid to the center of cluster then repetition</a:t>
            </a:r>
            <a:endParaRPr sz="4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6DB20E-0950-40D0-ADA7-4083E064F845}"/>
              </a:ext>
            </a:extLst>
          </p:cNvPr>
          <p:cNvGrpSpPr/>
          <p:nvPr/>
        </p:nvGrpSpPr>
        <p:grpSpPr>
          <a:xfrm>
            <a:off x="6881788" y="3803124"/>
            <a:ext cx="13083999" cy="7430601"/>
            <a:chOff x="6881788" y="3803124"/>
            <a:chExt cx="13083999" cy="7430601"/>
          </a:xfrm>
        </p:grpSpPr>
        <p:pic>
          <p:nvPicPr>
            <p:cNvPr id="411" name="Google Shape;411;g5984fa7961_0_9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81788" y="3803124"/>
              <a:ext cx="13083999" cy="6700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Google Shape;414;g5984fa7961_0_90"/>
            <p:cNvSpPr txBox="1"/>
            <p:nvPr/>
          </p:nvSpPr>
          <p:spPr>
            <a:xfrm>
              <a:off x="12416525" y="10503525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Fig10 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b346a4f31_0_10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421" name="Google Shape;421;g5b346a4f31_0_102"/>
          <p:cNvSpPr txBox="1">
            <a:spLocks noGrp="1"/>
          </p:cNvSpPr>
          <p:nvPr>
            <p:ph type="body" idx="2"/>
          </p:nvPr>
        </p:nvSpPr>
        <p:spPr>
          <a:xfrm>
            <a:off x="3837000" y="1156050"/>
            <a:ext cx="125049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500"/>
              <a:t>Cluster Combinatorial Auction </a:t>
            </a:r>
            <a:endParaRPr sz="4500"/>
          </a:p>
        </p:txBody>
      </p:sp>
      <p:sp>
        <p:nvSpPr>
          <p:cNvPr id="422" name="Google Shape;422;g5b346a4f31_0_10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23" name="Google Shape;423;g5b346a4f31_0_10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424" name="Google Shape;424;g5b346a4f31_0_10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5b346a4f31_0_102"/>
          <p:cNvSpPr/>
          <p:nvPr/>
        </p:nvSpPr>
        <p:spPr>
          <a:xfrm>
            <a:off x="12462900" y="2106125"/>
            <a:ext cx="2646325" cy="73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Start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g5b346a4f31_0_102"/>
          <p:cNvSpPr/>
          <p:nvPr/>
        </p:nvSpPr>
        <p:spPr>
          <a:xfrm>
            <a:off x="6380538" y="5874938"/>
            <a:ext cx="14811025" cy="9414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Evaluate bids and compute the allocation (TSP) solver </a:t>
            </a:r>
            <a:endParaRPr sz="3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7" name="Google Shape;427;g5b346a4f31_0_102"/>
          <p:cNvSpPr/>
          <p:nvPr/>
        </p:nvSpPr>
        <p:spPr>
          <a:xfrm>
            <a:off x="10394462" y="4405250"/>
            <a:ext cx="6783225" cy="11097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Bidding on clusters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g5b346a4f31_0_102"/>
          <p:cNvSpPr/>
          <p:nvPr/>
        </p:nvSpPr>
        <p:spPr>
          <a:xfrm>
            <a:off x="11904000" y="7176325"/>
            <a:ext cx="3764100" cy="7302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winner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g5b346a4f31_0_102"/>
          <p:cNvSpPr/>
          <p:nvPr/>
        </p:nvSpPr>
        <p:spPr>
          <a:xfrm>
            <a:off x="9247200" y="8379584"/>
            <a:ext cx="9077700" cy="73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Update Available Agents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0" name="Google Shape;430;g5b346a4f31_0_102"/>
          <p:cNvSpPr/>
          <p:nvPr/>
        </p:nvSpPr>
        <p:spPr>
          <a:xfrm>
            <a:off x="10394438" y="9492863"/>
            <a:ext cx="6783225" cy="180137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Lato"/>
                <a:ea typeface="Lato"/>
                <a:cs typeface="Lato"/>
                <a:sym typeface="Lato"/>
              </a:rPr>
              <a:t>Is Clusters=0 </a:t>
            </a:r>
            <a:endParaRPr sz="4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1" name="Google Shape;431;g5b346a4f31_0_102"/>
          <p:cNvCxnSpPr/>
          <p:nvPr/>
        </p:nvCxnSpPr>
        <p:spPr>
          <a:xfrm>
            <a:off x="13889238" y="95828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2" name="Google Shape;432;g5b346a4f31_0_102"/>
          <p:cNvSpPr/>
          <p:nvPr/>
        </p:nvSpPr>
        <p:spPr>
          <a:xfrm>
            <a:off x="8889350" y="3228538"/>
            <a:ext cx="9793425" cy="7302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K-means Clustering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g5b346a4f31_0_102"/>
          <p:cNvSpPr/>
          <p:nvPr/>
        </p:nvSpPr>
        <p:spPr>
          <a:xfrm>
            <a:off x="12462888" y="11677325"/>
            <a:ext cx="2646325" cy="73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Stop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4" name="Google Shape;434;g5b346a4f31_0_102"/>
          <p:cNvCxnSpPr>
            <a:stCxn id="425" idx="4"/>
            <a:endCxn id="432" idx="0"/>
          </p:cNvCxnSpPr>
          <p:nvPr/>
        </p:nvCxnSpPr>
        <p:spPr>
          <a:xfrm>
            <a:off x="13786063" y="2836325"/>
            <a:ext cx="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5" name="Google Shape;435;g5b346a4f31_0_102"/>
          <p:cNvCxnSpPr>
            <a:stCxn id="432" idx="2"/>
            <a:endCxn id="427" idx="0"/>
          </p:cNvCxnSpPr>
          <p:nvPr/>
        </p:nvCxnSpPr>
        <p:spPr>
          <a:xfrm>
            <a:off x="13786063" y="3958738"/>
            <a:ext cx="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6" name="Google Shape;436;g5b346a4f31_0_102"/>
          <p:cNvCxnSpPr>
            <a:stCxn id="427" idx="2"/>
            <a:endCxn id="426" idx="0"/>
          </p:cNvCxnSpPr>
          <p:nvPr/>
        </p:nvCxnSpPr>
        <p:spPr>
          <a:xfrm>
            <a:off x="13786075" y="5514950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37" name="Google Shape;437;g5b346a4f31_0_102"/>
          <p:cNvCxnSpPr>
            <a:stCxn id="428" idx="0"/>
            <a:endCxn id="428" idx="0"/>
          </p:cNvCxnSpPr>
          <p:nvPr/>
        </p:nvCxnSpPr>
        <p:spPr>
          <a:xfrm>
            <a:off x="13786050" y="71763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g5b346a4f31_0_102"/>
          <p:cNvCxnSpPr>
            <a:stCxn id="428" idx="0"/>
            <a:endCxn id="426" idx="2"/>
          </p:cNvCxnSpPr>
          <p:nvPr/>
        </p:nvCxnSpPr>
        <p:spPr>
          <a:xfrm rot="10800000">
            <a:off x="13786050" y="6816325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439" name="Google Shape;439;g5b346a4f31_0_102"/>
          <p:cNvCxnSpPr>
            <a:stCxn id="430" idx="0"/>
            <a:endCxn id="430" idx="0"/>
          </p:cNvCxnSpPr>
          <p:nvPr/>
        </p:nvCxnSpPr>
        <p:spPr>
          <a:xfrm>
            <a:off x="13786050" y="949286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g5b346a4f31_0_102"/>
          <p:cNvCxnSpPr>
            <a:stCxn id="428" idx="2"/>
            <a:endCxn id="429" idx="0"/>
          </p:cNvCxnSpPr>
          <p:nvPr/>
        </p:nvCxnSpPr>
        <p:spPr>
          <a:xfrm>
            <a:off x="13786050" y="7906525"/>
            <a:ext cx="0" cy="4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1" name="Google Shape;441;g5b346a4f31_0_102"/>
          <p:cNvCxnSpPr>
            <a:stCxn id="429" idx="2"/>
            <a:endCxn id="430" idx="0"/>
          </p:cNvCxnSpPr>
          <p:nvPr/>
        </p:nvCxnSpPr>
        <p:spPr>
          <a:xfrm>
            <a:off x="13786050" y="9109784"/>
            <a:ext cx="0" cy="38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2" name="Google Shape;442;g5b346a4f31_0_102"/>
          <p:cNvCxnSpPr>
            <a:stCxn id="430" idx="2"/>
            <a:endCxn id="433" idx="0"/>
          </p:cNvCxnSpPr>
          <p:nvPr/>
        </p:nvCxnSpPr>
        <p:spPr>
          <a:xfrm>
            <a:off x="13786050" y="11294238"/>
            <a:ext cx="0" cy="38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43" name="Google Shape;443;g5b346a4f31_0_102"/>
          <p:cNvSpPr txBox="1"/>
          <p:nvPr/>
        </p:nvSpPr>
        <p:spPr>
          <a:xfrm>
            <a:off x="17627425" y="9582850"/>
            <a:ext cx="1491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No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g5b346a4f31_0_102"/>
          <p:cNvSpPr/>
          <p:nvPr/>
        </p:nvSpPr>
        <p:spPr>
          <a:xfrm>
            <a:off x="19118425" y="7906525"/>
            <a:ext cx="5260800" cy="137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Update Available Clusters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5" name="Google Shape;445;g5b346a4f31_0_102"/>
          <p:cNvCxnSpPr>
            <a:stCxn id="430" idx="3"/>
            <a:endCxn id="444" idx="2"/>
          </p:cNvCxnSpPr>
          <p:nvPr/>
        </p:nvCxnSpPr>
        <p:spPr>
          <a:xfrm rot="10800000" flipH="1">
            <a:off x="17177663" y="9283850"/>
            <a:ext cx="4571100" cy="1109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6" name="Google Shape;446;g5b346a4f31_0_102"/>
          <p:cNvCxnSpPr>
            <a:stCxn id="444" idx="0"/>
            <a:endCxn id="425" idx="6"/>
          </p:cNvCxnSpPr>
          <p:nvPr/>
        </p:nvCxnSpPr>
        <p:spPr>
          <a:xfrm rot="5400000" flipH="1">
            <a:off x="15711325" y="1869025"/>
            <a:ext cx="5435400" cy="6639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b346a4f31_0_18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453" name="Google Shape;453;g5b346a4f31_0_182"/>
          <p:cNvSpPr txBox="1">
            <a:spLocks noGrp="1"/>
          </p:cNvSpPr>
          <p:nvPr>
            <p:ph type="body" idx="1"/>
          </p:nvPr>
        </p:nvSpPr>
        <p:spPr>
          <a:xfrm>
            <a:off x="4365550" y="3736050"/>
            <a:ext cx="19345500" cy="222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K-means ’ s main problem is dependency on the initially chosen centroids location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It require to be known from the start the number of Clusters ( K )  Assuming k= number of robots when R&lt;T.</a:t>
            </a:r>
            <a:br>
              <a:rPr lang="en-US"/>
            </a:br>
            <a:endParaRPr/>
          </a:p>
        </p:txBody>
      </p:sp>
      <p:sp>
        <p:nvSpPr>
          <p:cNvPr id="454" name="Google Shape;454;g5b346a4f31_0_182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Iterative Market </a:t>
            </a:r>
            <a:endParaRPr/>
          </a:p>
        </p:txBody>
      </p:sp>
      <p:sp>
        <p:nvSpPr>
          <p:cNvPr id="455" name="Google Shape;455;g5b346a4f31_0_18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56" name="Google Shape;456;g5b346a4f31_0_18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457" name="Google Shape;457;g5b346a4f31_0_18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5b346a4f31_0_182"/>
          <p:cNvSpPr txBox="1"/>
          <p:nvPr/>
        </p:nvSpPr>
        <p:spPr>
          <a:xfrm>
            <a:off x="4440000" y="10569825"/>
            <a:ext cx="123591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As a solution we make Iteration over the k-means and check the Cost of the Task allocation if better keep it if not continue. 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38CB94-9FA7-4DBB-AB30-8A8E1752F905}"/>
              </a:ext>
            </a:extLst>
          </p:cNvPr>
          <p:cNvGrpSpPr/>
          <p:nvPr/>
        </p:nvGrpSpPr>
        <p:grpSpPr>
          <a:xfrm>
            <a:off x="8926350" y="5147000"/>
            <a:ext cx="12146974" cy="5722275"/>
            <a:chOff x="8926350" y="5147000"/>
            <a:chExt cx="12146974" cy="5722275"/>
          </a:xfrm>
        </p:grpSpPr>
        <p:pic>
          <p:nvPicPr>
            <p:cNvPr id="458" name="Google Shape;458;g5b346a4f31_0_182"/>
            <p:cNvPicPr preferRelativeResize="0"/>
            <p:nvPr/>
          </p:nvPicPr>
          <p:blipFill rotWithShape="1">
            <a:blip r:embed="rId3">
              <a:alphaModFix/>
            </a:blip>
            <a:srcRect r="7766" b="22904"/>
            <a:stretch/>
          </p:blipFill>
          <p:spPr>
            <a:xfrm>
              <a:off x="8926350" y="5147000"/>
              <a:ext cx="12146974" cy="4992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" name="Google Shape;460;g5b346a4f31_0_182"/>
            <p:cNvSpPr txBox="1"/>
            <p:nvPr/>
          </p:nvSpPr>
          <p:spPr>
            <a:xfrm>
              <a:off x="13934525" y="10139075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 11.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984fa7961_0_143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467" name="Google Shape;467;g5984fa7961_0_143"/>
          <p:cNvSpPr txBox="1">
            <a:spLocks noGrp="1"/>
          </p:cNvSpPr>
          <p:nvPr>
            <p:ph type="body" idx="1"/>
          </p:nvPr>
        </p:nvSpPr>
        <p:spPr>
          <a:xfrm>
            <a:off x="4362400" y="3962125"/>
            <a:ext cx="19345500" cy="400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In the 19th century, the problem of finding a Hamiltonian cycle on a graph was mathematically formulated by Hamilton [13]. The Hamiltonian cycle is a well-known reduction of the mTSP. </a:t>
            </a:r>
            <a:endParaRPr sz="4800"/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/>
              <a:t> One of the most powerful solutions is 2-Opt heuristic technique  [14].</a:t>
            </a:r>
            <a:endParaRPr sz="4800"/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4800"/>
          </a:p>
        </p:txBody>
      </p:sp>
      <p:sp>
        <p:nvSpPr>
          <p:cNvPr id="468" name="Google Shape;468;g5984fa7961_0_143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TSP Solver </a:t>
            </a:r>
            <a:endParaRPr sz="4800"/>
          </a:p>
        </p:txBody>
      </p:sp>
      <p:sp>
        <p:nvSpPr>
          <p:cNvPr id="469" name="Google Shape;469;g5984fa7961_0_143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70" name="Google Shape;470;g5984fa7961_0_143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471" name="Google Shape;471;g5984fa7961_0_143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5984fa7961_0_143"/>
          <p:cNvSpPr txBox="1"/>
          <p:nvPr/>
        </p:nvSpPr>
        <p:spPr>
          <a:xfrm>
            <a:off x="4413250" y="8137025"/>
            <a:ext cx="134193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6000"/>
              <a:buFont typeface="Lato"/>
              <a:buChar char="●"/>
            </a:pPr>
            <a:r>
              <a:rPr lang="en-US" sz="60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Nearest neighbour tour.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5984fa7961_0_143"/>
          <p:cNvSpPr txBox="1"/>
          <p:nvPr/>
        </p:nvSpPr>
        <p:spPr>
          <a:xfrm>
            <a:off x="4268750" y="9439625"/>
            <a:ext cx="134193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6000"/>
              <a:buFont typeface="Lato"/>
              <a:buChar char="●"/>
            </a:pPr>
            <a:r>
              <a:rPr lang="en-US" sz="60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2-opt heuristics (exchange of edges).</a:t>
            </a:r>
            <a:endParaRPr sz="60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60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978200534_0_1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480" name="Google Shape;480;g5978200534_0_1"/>
          <p:cNvSpPr txBox="1">
            <a:spLocks noGrp="1"/>
          </p:cNvSpPr>
          <p:nvPr>
            <p:ph type="body" idx="1"/>
          </p:nvPr>
        </p:nvSpPr>
        <p:spPr>
          <a:xfrm>
            <a:off x="4365545" y="3736045"/>
            <a:ext cx="19345500" cy="845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/>
              <a:t>The previously proposed approaches was implemented and simulated on Matlab and simulink version 2018a.</a:t>
            </a:r>
            <a:endParaRPr sz="48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/>
              <a:t> The PC used runs a 64-bit Windows operating system with a 1.6 GHz processor and 8 GB ram.</a:t>
            </a:r>
            <a:endParaRPr sz="4800"/>
          </a:p>
        </p:txBody>
      </p:sp>
      <p:sp>
        <p:nvSpPr>
          <p:cNvPr id="481" name="Google Shape;481;g5978200534_0_1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82" name="Google Shape;482;g5978200534_0_1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483" name="Google Shape;483;g5978200534_0_1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b346a4f31_0_20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490" name="Google Shape;490;g5b346a4f31_0_202"/>
          <p:cNvSpPr txBox="1">
            <a:spLocks noGrp="1"/>
          </p:cNvSpPr>
          <p:nvPr>
            <p:ph type="body" idx="1"/>
          </p:nvPr>
        </p:nvSpPr>
        <p:spPr>
          <a:xfrm>
            <a:off x="4365550" y="3736050"/>
            <a:ext cx="20605500" cy="256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5000"/>
              <a:buAutoNum type="arabicPeriod"/>
            </a:pPr>
            <a:r>
              <a:rPr lang="en-US" sz="5000">
                <a:solidFill>
                  <a:srgbClr val="1A1A1A"/>
                </a:solidFill>
              </a:rPr>
              <a:t>Robots = Tasks</a:t>
            </a:r>
            <a:endParaRPr sz="5000">
              <a:solidFill>
                <a:srgbClr val="1A1A1A"/>
              </a:solidFill>
            </a:endParaRPr>
          </a:p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5000"/>
              <a:buAutoNum type="arabicPeriod"/>
            </a:pPr>
            <a:r>
              <a:rPr lang="en-US" sz="5000">
                <a:solidFill>
                  <a:srgbClr val="1A1A1A"/>
                </a:solidFill>
              </a:rPr>
              <a:t>Robots &gt;Tasks</a:t>
            </a:r>
            <a:endParaRPr sz="5000">
              <a:solidFill>
                <a:srgbClr val="1A1A1A"/>
              </a:solidFill>
            </a:endParaRPr>
          </a:p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5000"/>
              <a:buAutoNum type="arabicPeriod"/>
            </a:pPr>
            <a:r>
              <a:rPr lang="en-US" sz="5000">
                <a:solidFill>
                  <a:srgbClr val="1A1A1A"/>
                </a:solidFill>
              </a:rPr>
              <a:t>Robots &lt; Tasks</a:t>
            </a:r>
            <a:endParaRPr sz="5000"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b346a4f31_0_202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Proposed Scenarios </a:t>
            </a:r>
            <a:endParaRPr sz="4800"/>
          </a:p>
        </p:txBody>
      </p:sp>
      <p:sp>
        <p:nvSpPr>
          <p:cNvPr id="492" name="Google Shape;492;g5b346a4f31_0_20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93" name="Google Shape;493;g5b346a4f31_0_20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494" name="Google Shape;494;g5b346a4f31_0_20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5b346a4f31_0_202"/>
          <p:cNvSpPr/>
          <p:nvPr/>
        </p:nvSpPr>
        <p:spPr>
          <a:xfrm>
            <a:off x="18205750" y="6900363"/>
            <a:ext cx="5451300" cy="256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  large scale </a:t>
            </a:r>
            <a:endParaRPr sz="48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g5b346a4f31_0_202"/>
          <p:cNvSpPr/>
          <p:nvPr/>
        </p:nvSpPr>
        <p:spPr>
          <a:xfrm>
            <a:off x="11384150" y="6859625"/>
            <a:ext cx="5451300" cy="256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Medium scale </a:t>
            </a:r>
            <a:b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  <p:sp>
        <p:nvSpPr>
          <p:cNvPr id="497" name="Google Shape;497;g5b346a4f31_0_202"/>
          <p:cNvSpPr/>
          <p:nvPr/>
        </p:nvSpPr>
        <p:spPr>
          <a:xfrm>
            <a:off x="4562550" y="6859625"/>
            <a:ext cx="5451300" cy="256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Small scale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Lato Black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4365545" y="3736045"/>
            <a:ext cx="19345355" cy="84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ato Black"/>
              <a:buNone/>
            </a:pPr>
            <a:r>
              <a:rPr lang="en-US" sz="8000">
                <a:solidFill>
                  <a:srgbClr val="000000"/>
                </a:solidFill>
              </a:rPr>
              <a:t>Utilization of a </a:t>
            </a:r>
            <a:r>
              <a:rPr lang="en-US" sz="8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Market-Based Approach </a:t>
            </a:r>
            <a:r>
              <a:rPr lang="en-US" sz="8000">
                <a:solidFill>
                  <a:srgbClr val="000000"/>
                </a:solidFill>
              </a:rPr>
              <a:t>for solving the </a:t>
            </a:r>
            <a:r>
              <a:rPr lang="en-US" sz="8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Multi-Robot Task Allocation</a:t>
            </a:r>
            <a:r>
              <a:rPr lang="en-US" sz="8000">
                <a:solidFill>
                  <a:srgbClr val="000000"/>
                </a:solidFill>
              </a:rPr>
              <a:t> problem </a:t>
            </a:r>
            <a:endParaRPr sz="8000">
              <a:solidFill>
                <a:srgbClr val="000000"/>
              </a:solidFill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Wednesday, May 29, 2019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Title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22B45"/>
                </a:solidFill>
              </a:rPr>
              <a:t>3</a:t>
            </a:fld>
            <a:endParaRPr>
              <a:solidFill>
                <a:srgbClr val="222B45"/>
              </a:solidFill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3963" cy="43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6988" cy="9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•"/>
            </a:pPr>
            <a:r>
              <a:rPr lang="en-US" sz="31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r>
              <a:rPr lang="en-US" sz="3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460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/>
          </a:p>
          <a:p>
            <a:pPr marL="349250" marR="0" lvl="0" indent="-146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/>
          </a:p>
        </p:txBody>
      </p:sp>
      <p:sp>
        <p:nvSpPr>
          <p:cNvPr id="114" name="Google Shape;114;p3"/>
          <p:cNvSpPr/>
          <p:nvPr/>
        </p:nvSpPr>
        <p:spPr>
          <a:xfrm>
            <a:off x="3986174" y="8488425"/>
            <a:ext cx="6866100" cy="272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75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 Task Allocation</a:t>
            </a:r>
            <a:r>
              <a:rPr lang="en-US" sz="7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7500"/>
          </a:p>
        </p:txBody>
      </p:sp>
      <p:sp>
        <p:nvSpPr>
          <p:cNvPr id="115" name="Google Shape;115;p3"/>
          <p:cNvSpPr/>
          <p:nvPr/>
        </p:nvSpPr>
        <p:spPr>
          <a:xfrm>
            <a:off x="11155225" y="8488425"/>
            <a:ext cx="6161700" cy="272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Multi-Robot</a:t>
            </a:r>
            <a:r>
              <a:rPr lang="en-US" sz="7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7500"/>
          </a:p>
        </p:txBody>
      </p:sp>
      <p:sp>
        <p:nvSpPr>
          <p:cNvPr id="116" name="Google Shape;116;p3"/>
          <p:cNvSpPr/>
          <p:nvPr/>
        </p:nvSpPr>
        <p:spPr>
          <a:xfrm>
            <a:off x="17637875" y="8337675"/>
            <a:ext cx="6714900" cy="272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Market-Based Approach</a:t>
            </a:r>
            <a:endParaRPr sz="7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b346a4f31_0_21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504" name="Google Shape;504;g5b346a4f31_0_212"/>
          <p:cNvSpPr txBox="1">
            <a:spLocks noGrp="1"/>
          </p:cNvSpPr>
          <p:nvPr>
            <p:ph type="body" idx="1"/>
          </p:nvPr>
        </p:nvSpPr>
        <p:spPr>
          <a:xfrm>
            <a:off x="4365545" y="3736045"/>
            <a:ext cx="19345500" cy="845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/>
              <a:t>In the different simulated scenarios we measure our algorithm performance according to some criteria. </a:t>
            </a:r>
            <a:endParaRPr sz="48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/>
              <a:t>• Computation time. </a:t>
            </a:r>
            <a:endParaRPr sz="48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/>
              <a:t>• Number of tasks compared to Number of Robots (Agents). </a:t>
            </a:r>
            <a:endParaRPr sz="48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/>
              <a:t>• Total cost which is total traveled distance for the Robots. </a:t>
            </a:r>
            <a:endParaRPr sz="48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/>
              <a:t>• Maximum cost which represent the maximum distance traveled by a Robot in the system</a:t>
            </a:r>
            <a:endParaRPr sz="4800"/>
          </a:p>
        </p:txBody>
      </p:sp>
      <p:sp>
        <p:nvSpPr>
          <p:cNvPr id="505" name="Google Shape;505;g5b346a4f31_0_212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Performance Metrics </a:t>
            </a:r>
            <a:endParaRPr sz="4800"/>
          </a:p>
        </p:txBody>
      </p:sp>
      <p:sp>
        <p:nvSpPr>
          <p:cNvPr id="506" name="Google Shape;506;g5b346a4f31_0_21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507" name="Google Shape;507;g5b346a4f31_0_21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508" name="Google Shape;508;g5b346a4f31_0_21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99a10c896_0_0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515" name="Google Shape;515;g599a10c896_0_0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Cluster Combinatorial Auction </a:t>
            </a:r>
            <a:endParaRPr/>
          </a:p>
        </p:txBody>
      </p:sp>
      <p:sp>
        <p:nvSpPr>
          <p:cNvPr id="516" name="Google Shape;516;g599a10c896_0_0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17" name="Google Shape;517;g599a10c896_0_0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518" name="Google Shape;518;g599a10c896_0_0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82CAC4-472E-41E3-B5C3-4804EAB70B58}"/>
              </a:ext>
            </a:extLst>
          </p:cNvPr>
          <p:cNvGrpSpPr/>
          <p:nvPr/>
        </p:nvGrpSpPr>
        <p:grpSpPr>
          <a:xfrm>
            <a:off x="13220550" y="2610325"/>
            <a:ext cx="11132100" cy="9089775"/>
            <a:chOff x="13220550" y="2610325"/>
            <a:chExt cx="11132100" cy="9089775"/>
          </a:xfrm>
        </p:grpSpPr>
        <p:sp>
          <p:nvSpPr>
            <p:cNvPr id="519" name="Google Shape;519;g599a10c896_0_0"/>
            <p:cNvSpPr txBox="1"/>
            <p:nvPr/>
          </p:nvSpPr>
          <p:spPr>
            <a:xfrm>
              <a:off x="13220550" y="10834900"/>
              <a:ext cx="11132100" cy="8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Fig12  Time:12.510116 sec Tasks:5000 Agents:6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520" name="Google Shape;520;g599a10c896_0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585050" y="2610325"/>
              <a:ext cx="10467575" cy="8224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1" name="Google Shape;521;g599a10c896_0_0"/>
          <p:cNvSpPr/>
          <p:nvPr/>
        </p:nvSpPr>
        <p:spPr>
          <a:xfrm>
            <a:off x="4761350" y="3996100"/>
            <a:ext cx="5451300" cy="256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Small scale </a:t>
            </a:r>
            <a:endParaRPr/>
          </a:p>
        </p:txBody>
      </p:sp>
      <p:sp>
        <p:nvSpPr>
          <p:cNvPr id="522" name="Google Shape;522;g599a10c896_0_0"/>
          <p:cNvSpPr txBox="1"/>
          <p:nvPr/>
        </p:nvSpPr>
        <p:spPr>
          <a:xfrm>
            <a:off x="5069550" y="7620875"/>
            <a:ext cx="4837500" cy="23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Robot location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Colored Dot are Tasks 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g599a10c896_0_0"/>
          <p:cNvSpPr/>
          <p:nvPr/>
        </p:nvSpPr>
        <p:spPr>
          <a:xfrm>
            <a:off x="5235225" y="7620875"/>
            <a:ext cx="762000" cy="865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99a10c896_0_60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530" name="Google Shape;530;g599a10c896_0_60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Cluster Combinatorial Auction </a:t>
            </a:r>
            <a:endParaRPr/>
          </a:p>
        </p:txBody>
      </p:sp>
      <p:sp>
        <p:nvSpPr>
          <p:cNvPr id="531" name="Google Shape;531;g599a10c896_0_60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32" name="Google Shape;532;g599a10c896_0_60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533" name="Google Shape;533;g599a10c896_0_60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EE977A-A810-401D-8560-A86E6C7D90CE}"/>
              </a:ext>
            </a:extLst>
          </p:cNvPr>
          <p:cNvGrpSpPr/>
          <p:nvPr/>
        </p:nvGrpSpPr>
        <p:grpSpPr>
          <a:xfrm>
            <a:off x="12482325" y="2156175"/>
            <a:ext cx="11870350" cy="10139125"/>
            <a:chOff x="12482325" y="2156175"/>
            <a:chExt cx="11870350" cy="10139125"/>
          </a:xfrm>
        </p:grpSpPr>
        <p:sp>
          <p:nvSpPr>
            <p:cNvPr id="534" name="Google Shape;534;g599a10c896_0_60"/>
            <p:cNvSpPr txBox="1"/>
            <p:nvPr/>
          </p:nvSpPr>
          <p:spPr>
            <a:xfrm>
              <a:off x="13875026" y="11430100"/>
              <a:ext cx="10477649" cy="8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latin typeface="Lato"/>
                  <a:ea typeface="Lato"/>
                  <a:cs typeface="Lato"/>
                  <a:sym typeface="Lato"/>
                </a:rPr>
                <a:t> Fig 13. Time:12.510116 sec Tasks:5000 Agents:6</a:t>
              </a:r>
              <a:endParaRPr sz="3600" dirty="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535" name="Google Shape;535;g599a10c896_0_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482325" y="2156175"/>
              <a:ext cx="11870300" cy="92739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6" name="Google Shape;536;g599a10c896_0_60"/>
          <p:cNvSpPr/>
          <p:nvPr/>
        </p:nvSpPr>
        <p:spPr>
          <a:xfrm>
            <a:off x="4757300" y="4294300"/>
            <a:ext cx="5451300" cy="256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Medium scale </a:t>
            </a:r>
            <a:b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  <p:sp>
        <p:nvSpPr>
          <p:cNvPr id="537" name="Google Shape;537;g599a10c896_0_60"/>
          <p:cNvSpPr txBox="1"/>
          <p:nvPr/>
        </p:nvSpPr>
        <p:spPr>
          <a:xfrm>
            <a:off x="5069550" y="7620875"/>
            <a:ext cx="4837500" cy="23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Robot location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Colored Dot are Tasks 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599a10c896_0_60"/>
          <p:cNvSpPr/>
          <p:nvPr/>
        </p:nvSpPr>
        <p:spPr>
          <a:xfrm>
            <a:off x="5235225" y="7620875"/>
            <a:ext cx="762000" cy="865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599a10c896_0_73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545" name="Google Shape;545;g599a10c896_0_73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Cluster Combinatorial Auction </a:t>
            </a:r>
            <a:endParaRPr/>
          </a:p>
        </p:txBody>
      </p:sp>
      <p:sp>
        <p:nvSpPr>
          <p:cNvPr id="546" name="Google Shape;546;g599a10c896_0_73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47" name="Google Shape;547;g599a10c896_0_73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548" name="Google Shape;548;g599a10c896_0_73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AB1898-E422-4EAD-A75C-7C07F489EB19}"/>
              </a:ext>
            </a:extLst>
          </p:cNvPr>
          <p:cNvGrpSpPr/>
          <p:nvPr/>
        </p:nvGrpSpPr>
        <p:grpSpPr>
          <a:xfrm>
            <a:off x="13159409" y="2903050"/>
            <a:ext cx="11193141" cy="8797050"/>
            <a:chOff x="13159409" y="2903050"/>
            <a:chExt cx="11193141" cy="8797050"/>
          </a:xfrm>
        </p:grpSpPr>
        <p:pic>
          <p:nvPicPr>
            <p:cNvPr id="549" name="Google Shape;549;g599a10c896_0_7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889641" y="2903050"/>
              <a:ext cx="9732675" cy="7336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0" name="Google Shape;550;g599a10c896_0_73"/>
            <p:cNvSpPr txBox="1"/>
            <p:nvPr/>
          </p:nvSpPr>
          <p:spPr>
            <a:xfrm>
              <a:off x="13159409" y="10834900"/>
              <a:ext cx="11193141" cy="8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latin typeface="Lato"/>
                  <a:ea typeface="Lato"/>
                  <a:cs typeface="Lato"/>
                  <a:sym typeface="Lato"/>
                </a:rPr>
                <a:t>Fig 14. Time:12.510116 sec Tasks:5000 Agents:6</a:t>
              </a:r>
              <a:endParaRPr sz="3600"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51" name="Google Shape;551;g599a10c896_0_73"/>
          <p:cNvSpPr/>
          <p:nvPr/>
        </p:nvSpPr>
        <p:spPr>
          <a:xfrm>
            <a:off x="5018350" y="4543663"/>
            <a:ext cx="5451300" cy="256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  large scale </a:t>
            </a:r>
            <a:endParaRPr sz="48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g599a10c896_0_73"/>
          <p:cNvSpPr txBox="1"/>
          <p:nvPr/>
        </p:nvSpPr>
        <p:spPr>
          <a:xfrm>
            <a:off x="5069550" y="7620875"/>
            <a:ext cx="4837500" cy="23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Robot location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Colored Dot are Tasks 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599a10c896_0_73"/>
          <p:cNvSpPr/>
          <p:nvPr/>
        </p:nvSpPr>
        <p:spPr>
          <a:xfrm>
            <a:off x="5235225" y="7620875"/>
            <a:ext cx="762000" cy="865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b346a4f31_0_26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560" name="Google Shape;560;g5b346a4f31_0_262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Implemented Warehouse Map </a:t>
            </a:r>
            <a:endParaRPr/>
          </a:p>
        </p:txBody>
      </p:sp>
      <p:sp>
        <p:nvSpPr>
          <p:cNvPr id="561" name="Google Shape;561;g5b346a4f31_0_26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62" name="Google Shape;562;g5b346a4f31_0_26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563" name="Google Shape;563;g5b346a4f31_0_26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g5b346a4f31_0_262"/>
          <p:cNvSpPr txBox="1"/>
          <p:nvPr/>
        </p:nvSpPr>
        <p:spPr>
          <a:xfrm>
            <a:off x="4705050" y="3663925"/>
            <a:ext cx="8568000" cy="76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Warehouse layout was implemented using   </a:t>
            </a:r>
            <a:r>
              <a:rPr lang="en-US" sz="36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 BinaryOccupancyGrid</a:t>
            </a:r>
            <a:r>
              <a:rPr lang="en-US"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 in MATLAB Robotic toolbox.</a:t>
            </a:r>
            <a:endParaRPr sz="36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A path planning  technique was implemented using </a:t>
            </a:r>
            <a:r>
              <a:rPr lang="en-US" sz="36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Graph shortest path </a:t>
            </a:r>
            <a:r>
              <a:rPr lang="en-US"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and c</a:t>
            </a:r>
            <a:r>
              <a:rPr lang="en-US" sz="36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heck occupancy </a:t>
            </a:r>
            <a:r>
              <a:rPr lang="en-US"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methods in MATLAB.</a:t>
            </a:r>
            <a:endParaRPr sz="36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Lato"/>
              <a:buChar char="●"/>
            </a:pPr>
            <a:r>
              <a:rPr lang="en-US" sz="3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Robots were modeled as small circle with a starting known poses  </a:t>
            </a:r>
            <a:endParaRPr sz="36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6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9C0716-6E28-4D19-BD3E-C7E1BDF293B3}"/>
              </a:ext>
            </a:extLst>
          </p:cNvPr>
          <p:cNvGrpSpPr/>
          <p:nvPr/>
        </p:nvGrpSpPr>
        <p:grpSpPr>
          <a:xfrm>
            <a:off x="13273050" y="3288650"/>
            <a:ext cx="10871050" cy="7959350"/>
            <a:chOff x="13273050" y="3288650"/>
            <a:chExt cx="10871050" cy="7959350"/>
          </a:xfrm>
        </p:grpSpPr>
        <p:pic>
          <p:nvPicPr>
            <p:cNvPr id="564" name="Google Shape;564;g5b346a4f31_0_2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273050" y="3288650"/>
              <a:ext cx="10871050" cy="722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6" name="Google Shape;566;g5b346a4f31_0_262"/>
            <p:cNvSpPr txBox="1"/>
            <p:nvPr/>
          </p:nvSpPr>
          <p:spPr>
            <a:xfrm>
              <a:off x="18043175" y="10517800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 15 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b346a4f31_0_25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573" name="Google Shape;573;g5b346a4f31_0_252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Cluster Combinatorial Auction </a:t>
            </a:r>
            <a:endParaRPr/>
          </a:p>
        </p:txBody>
      </p:sp>
      <p:sp>
        <p:nvSpPr>
          <p:cNvPr id="574" name="Google Shape;574;g5b346a4f31_0_25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75" name="Google Shape;575;g5b346a4f31_0_25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576" name="Google Shape;576;g5b346a4f31_0_25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g5b346a4f31_0_252"/>
          <p:cNvSpPr txBox="1"/>
          <p:nvPr/>
        </p:nvSpPr>
        <p:spPr>
          <a:xfrm>
            <a:off x="4506250" y="3976100"/>
            <a:ext cx="71238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Robots &lt; Tasks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0" name="Google Shape;580;g5b346a4f31_0_252"/>
          <p:cNvSpPr txBox="1"/>
          <p:nvPr/>
        </p:nvSpPr>
        <p:spPr>
          <a:xfrm>
            <a:off x="4268750" y="5278700"/>
            <a:ext cx="6533100" cy="23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         Robots location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      Colored Dots are Tasks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1" name="Google Shape;581;g5b346a4f31_0_252"/>
          <p:cNvSpPr/>
          <p:nvPr/>
        </p:nvSpPr>
        <p:spPr>
          <a:xfrm>
            <a:off x="4732625" y="5779275"/>
            <a:ext cx="298200" cy="21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5DDC3C-D7D9-4270-B239-EF2A35FB8210}"/>
              </a:ext>
            </a:extLst>
          </p:cNvPr>
          <p:cNvGrpSpPr/>
          <p:nvPr/>
        </p:nvGrpSpPr>
        <p:grpSpPr>
          <a:xfrm>
            <a:off x="10238475" y="2610325"/>
            <a:ext cx="14114150" cy="9820338"/>
            <a:chOff x="10238475" y="2610325"/>
            <a:chExt cx="14114150" cy="98203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61B66C6-7F29-4823-BCE6-AEF2FF5AAAE1}"/>
                </a:ext>
              </a:extLst>
            </p:cNvPr>
            <p:cNvGrpSpPr/>
            <p:nvPr/>
          </p:nvGrpSpPr>
          <p:grpSpPr>
            <a:xfrm>
              <a:off x="10238475" y="2610325"/>
              <a:ext cx="14114150" cy="9820338"/>
              <a:chOff x="10238475" y="2610325"/>
              <a:chExt cx="14114150" cy="9820338"/>
            </a:xfrm>
          </p:grpSpPr>
          <p:sp>
            <p:nvSpPr>
              <p:cNvPr id="577" name="Google Shape;577;g5b346a4f31_0_252"/>
              <p:cNvSpPr txBox="1"/>
              <p:nvPr/>
            </p:nvSpPr>
            <p:spPr>
              <a:xfrm>
                <a:off x="10238475" y="11700463"/>
                <a:ext cx="13551900" cy="73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>
                    <a:solidFill>
                      <a:srgbClr val="0000FF"/>
                    </a:solidFill>
                    <a:latin typeface="Lato"/>
                    <a:ea typeface="Lato"/>
                    <a:cs typeface="Lato"/>
                    <a:sym typeface="Lato"/>
                  </a:rPr>
                  <a:t>Time:0.3326 sec</a:t>
                </a:r>
                <a:r>
                  <a:rPr lang="en-US" sz="350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Tasks:10</a:t>
                </a:r>
                <a:r>
                  <a:rPr lang="en-US" sz="3500">
                    <a:latin typeface="Lato"/>
                    <a:ea typeface="Lato"/>
                    <a:cs typeface="Lato"/>
                    <a:sym typeface="Lato"/>
                  </a:rPr>
                  <a:t>  </a:t>
                </a:r>
                <a:r>
                  <a:rPr lang="en-US" sz="3500">
                    <a:solidFill>
                      <a:srgbClr val="4A86E8"/>
                    </a:solidFill>
                    <a:latin typeface="Lato"/>
                    <a:ea typeface="Lato"/>
                    <a:cs typeface="Lato"/>
                    <a:sym typeface="Lato"/>
                  </a:rPr>
                  <a:t>Agents:5</a:t>
                </a:r>
                <a:r>
                  <a:rPr lang="en-US" sz="350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Max cost:61</a:t>
                </a:r>
                <a:r>
                  <a:rPr lang="en-US" sz="350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>
                    <a:solidFill>
                      <a:srgbClr val="4A86E8"/>
                    </a:solidFill>
                    <a:latin typeface="Lato"/>
                    <a:ea typeface="Lato"/>
                    <a:cs typeface="Lato"/>
                    <a:sym typeface="Lato"/>
                  </a:rPr>
                  <a:t>Total cost:230.936</a:t>
                </a:r>
                <a:endParaRPr sz="3500">
                  <a:solidFill>
                    <a:srgbClr val="4A86E8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578" name="Google Shape;578;g5b346a4f31_0_25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845525" y="2610325"/>
                <a:ext cx="11507100" cy="86303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82" name="Google Shape;582;g5b346a4f31_0_252"/>
            <p:cNvSpPr txBox="1"/>
            <p:nvPr/>
          </p:nvSpPr>
          <p:spPr>
            <a:xfrm>
              <a:off x="17754125" y="11240625"/>
              <a:ext cx="16899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Fig 16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99a10c896_0_15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589" name="Google Shape;589;g599a10c896_0_15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Cluster Combinatorial Auction </a:t>
            </a:r>
            <a:endParaRPr/>
          </a:p>
        </p:txBody>
      </p:sp>
      <p:sp>
        <p:nvSpPr>
          <p:cNvPr id="590" name="Google Shape;590;g599a10c896_0_15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91" name="Google Shape;591;g599a10c896_0_15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592" name="Google Shape;592;g599a10c896_0_15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599a10c896_0_15"/>
          <p:cNvSpPr txBox="1"/>
          <p:nvPr/>
        </p:nvSpPr>
        <p:spPr>
          <a:xfrm>
            <a:off x="4506250" y="3976100"/>
            <a:ext cx="71238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Robots = Tasks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g599a10c896_0_15"/>
          <p:cNvSpPr txBox="1"/>
          <p:nvPr/>
        </p:nvSpPr>
        <p:spPr>
          <a:xfrm>
            <a:off x="4268750" y="5354900"/>
            <a:ext cx="6533100" cy="23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         Robots location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      Colored Dots are Tasks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" name="Google Shape;597;g599a10c896_0_15"/>
          <p:cNvSpPr/>
          <p:nvPr/>
        </p:nvSpPr>
        <p:spPr>
          <a:xfrm>
            <a:off x="4732625" y="5855475"/>
            <a:ext cx="298200" cy="21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D3846F-31C4-48D7-AB93-56E44E0E637F}"/>
              </a:ext>
            </a:extLst>
          </p:cNvPr>
          <p:cNvGrpSpPr/>
          <p:nvPr/>
        </p:nvGrpSpPr>
        <p:grpSpPr>
          <a:xfrm>
            <a:off x="9442174" y="2363275"/>
            <a:ext cx="15419251" cy="10059179"/>
            <a:chOff x="9442174" y="2363275"/>
            <a:chExt cx="15419251" cy="1005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FD4DD09-E9F3-42DE-999C-CB071F02E5E4}"/>
                </a:ext>
              </a:extLst>
            </p:cNvPr>
            <p:cNvGrpSpPr/>
            <p:nvPr/>
          </p:nvGrpSpPr>
          <p:grpSpPr>
            <a:xfrm>
              <a:off x="9442174" y="2363275"/>
              <a:ext cx="15419251" cy="10059179"/>
              <a:chOff x="9442174" y="2363275"/>
              <a:chExt cx="15419251" cy="10059179"/>
            </a:xfrm>
          </p:grpSpPr>
          <p:sp>
            <p:nvSpPr>
              <p:cNvPr id="593" name="Google Shape;593;g599a10c896_0_15"/>
              <p:cNvSpPr txBox="1"/>
              <p:nvPr/>
            </p:nvSpPr>
            <p:spPr>
              <a:xfrm>
                <a:off x="9442174" y="11692254"/>
                <a:ext cx="15419251" cy="73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 dirty="0">
                    <a:solidFill>
                      <a:srgbClr val="0000FF"/>
                    </a:solidFill>
                    <a:latin typeface="Lato"/>
                    <a:ea typeface="Lato"/>
                    <a:cs typeface="Lato"/>
                    <a:sym typeface="Lato"/>
                  </a:rPr>
                  <a:t>Time:0.2752 sec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 dirty="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Tasks:3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 </a:t>
                </a:r>
                <a:r>
                  <a:rPr lang="en-US" sz="3500" dirty="0">
                    <a:solidFill>
                      <a:srgbClr val="4A86E8"/>
                    </a:solidFill>
                    <a:latin typeface="Lato"/>
                    <a:ea typeface="Lato"/>
                    <a:cs typeface="Lato"/>
                    <a:sym typeface="Lato"/>
                  </a:rPr>
                  <a:t>Agents:3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 dirty="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Max cost:123.03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 dirty="0">
                    <a:solidFill>
                      <a:srgbClr val="4A86E8"/>
                    </a:solidFill>
                    <a:latin typeface="Lato"/>
                    <a:ea typeface="Lato"/>
                    <a:cs typeface="Lato"/>
                    <a:sym typeface="Lato"/>
                  </a:rPr>
                  <a:t>Total cost:190.9188</a:t>
                </a:r>
                <a:endParaRPr sz="3500" dirty="0">
                  <a:solidFill>
                    <a:srgbClr val="4A86E8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595" name="Google Shape;595;g599a10c896_0_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190425" y="2363275"/>
                <a:ext cx="11988042" cy="89910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98" name="Google Shape;598;g599a10c896_0_15"/>
            <p:cNvSpPr txBox="1"/>
            <p:nvPr/>
          </p:nvSpPr>
          <p:spPr>
            <a:xfrm>
              <a:off x="17754125" y="11240625"/>
              <a:ext cx="16899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Fig 17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599a10c896_0_31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605" name="Google Shape;605;g599a10c896_0_31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Cluster Combinatorial Auction </a:t>
            </a:r>
            <a:endParaRPr/>
          </a:p>
        </p:txBody>
      </p:sp>
      <p:sp>
        <p:nvSpPr>
          <p:cNvPr id="606" name="Google Shape;606;g599a10c896_0_31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607" name="Google Shape;607;g599a10c896_0_31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608" name="Google Shape;608;g599a10c896_0_31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g599a10c896_0_31"/>
          <p:cNvSpPr txBox="1"/>
          <p:nvPr/>
        </p:nvSpPr>
        <p:spPr>
          <a:xfrm>
            <a:off x="4506250" y="3976100"/>
            <a:ext cx="71238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Robots &gt; Tasks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g599a10c896_0_31"/>
          <p:cNvSpPr txBox="1"/>
          <p:nvPr/>
        </p:nvSpPr>
        <p:spPr>
          <a:xfrm>
            <a:off x="4268750" y="5278700"/>
            <a:ext cx="6533100" cy="23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         Robots location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      Colored Dots are Tasks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g599a10c896_0_31"/>
          <p:cNvSpPr/>
          <p:nvPr/>
        </p:nvSpPr>
        <p:spPr>
          <a:xfrm>
            <a:off x="4732625" y="5779275"/>
            <a:ext cx="298200" cy="21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76AADF-8C3F-4F66-97BE-2F916DA07D0D}"/>
              </a:ext>
            </a:extLst>
          </p:cNvPr>
          <p:cNvGrpSpPr/>
          <p:nvPr/>
        </p:nvGrpSpPr>
        <p:grpSpPr>
          <a:xfrm>
            <a:off x="8899325" y="2305500"/>
            <a:ext cx="15453300" cy="10071400"/>
            <a:chOff x="8899325" y="2305500"/>
            <a:chExt cx="15453300" cy="100714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385A6CA-FC70-46CA-96BB-B41F0A8AE4D2}"/>
                </a:ext>
              </a:extLst>
            </p:cNvPr>
            <p:cNvGrpSpPr/>
            <p:nvPr/>
          </p:nvGrpSpPr>
          <p:grpSpPr>
            <a:xfrm>
              <a:off x="8899325" y="2305500"/>
              <a:ext cx="15453300" cy="10071400"/>
              <a:chOff x="8899325" y="2305500"/>
              <a:chExt cx="15453300" cy="10071400"/>
            </a:xfrm>
          </p:grpSpPr>
          <p:sp>
            <p:nvSpPr>
              <p:cNvPr id="609" name="Google Shape;609;g599a10c896_0_31"/>
              <p:cNvSpPr txBox="1"/>
              <p:nvPr/>
            </p:nvSpPr>
            <p:spPr>
              <a:xfrm>
                <a:off x="8899325" y="11646700"/>
                <a:ext cx="15453300" cy="73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 dirty="0">
                    <a:solidFill>
                      <a:srgbClr val="0000FF"/>
                    </a:solidFill>
                    <a:latin typeface="Lato"/>
                    <a:ea typeface="Lato"/>
                    <a:cs typeface="Lato"/>
                    <a:sym typeface="Lato"/>
                  </a:rPr>
                  <a:t>Time:0.22055 sec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 dirty="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Tasks:7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 </a:t>
                </a:r>
                <a:r>
                  <a:rPr lang="en-US" sz="3500" dirty="0">
                    <a:solidFill>
                      <a:srgbClr val="4A86E8"/>
                    </a:solidFill>
                    <a:latin typeface="Lato"/>
                    <a:ea typeface="Lato"/>
                    <a:cs typeface="Lato"/>
                    <a:sym typeface="Lato"/>
                  </a:rPr>
                  <a:t>Agents:10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 dirty="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Max cost:72.12489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 dirty="0">
                    <a:solidFill>
                      <a:srgbClr val="4A86E8"/>
                    </a:solidFill>
                    <a:latin typeface="Lato"/>
                    <a:ea typeface="Lato"/>
                    <a:cs typeface="Lato"/>
                    <a:sym typeface="Lato"/>
                  </a:rPr>
                  <a:t>Total cost:316.783</a:t>
                </a:r>
                <a:endParaRPr sz="3500" dirty="0">
                  <a:solidFill>
                    <a:srgbClr val="4A86E8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611" name="Google Shape;611;g599a10c896_0_3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1630050" y="2305500"/>
                <a:ext cx="12439400" cy="8827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4" name="Google Shape;614;g599a10c896_0_31"/>
            <p:cNvSpPr txBox="1"/>
            <p:nvPr/>
          </p:nvSpPr>
          <p:spPr>
            <a:xfrm>
              <a:off x="17721000" y="11133100"/>
              <a:ext cx="16899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Fig 18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984fa7961_0_123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621" name="Google Shape;621;g5984fa7961_0_123"/>
          <p:cNvSpPr txBox="1">
            <a:spLocks noGrp="1"/>
          </p:cNvSpPr>
          <p:nvPr>
            <p:ph type="body" idx="1"/>
          </p:nvPr>
        </p:nvSpPr>
        <p:spPr>
          <a:xfrm>
            <a:off x="4365550" y="3736050"/>
            <a:ext cx="7960500" cy="2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/>
              <a:t>Pure pursuit controller </a:t>
            </a:r>
            <a:endParaRPr sz="6000"/>
          </a:p>
        </p:txBody>
      </p:sp>
      <p:sp>
        <p:nvSpPr>
          <p:cNvPr id="622" name="Google Shape;622;g5984fa7961_0_123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800"/>
              <a:t>Simulated Experiments </a:t>
            </a:r>
            <a:endParaRPr sz="4800"/>
          </a:p>
        </p:txBody>
      </p:sp>
      <p:sp>
        <p:nvSpPr>
          <p:cNvPr id="623" name="Google Shape;623;g5984fa7961_0_123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624" name="Google Shape;624;g5984fa7961_0_123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625" name="Google Shape;625;g5984fa7961_0_123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3B2652-DB7B-478F-A2C0-CAF2D1542635}"/>
              </a:ext>
            </a:extLst>
          </p:cNvPr>
          <p:cNvGrpSpPr/>
          <p:nvPr/>
        </p:nvGrpSpPr>
        <p:grpSpPr>
          <a:xfrm>
            <a:off x="8666922" y="2245906"/>
            <a:ext cx="15685703" cy="10300292"/>
            <a:chOff x="8666922" y="2245906"/>
            <a:chExt cx="15685703" cy="103002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931A662-65B5-4CAC-98E3-626466333F5C}"/>
                </a:ext>
              </a:extLst>
            </p:cNvPr>
            <p:cNvGrpSpPr/>
            <p:nvPr/>
          </p:nvGrpSpPr>
          <p:grpSpPr>
            <a:xfrm>
              <a:off x="8666922" y="2245906"/>
              <a:ext cx="15685703" cy="10300292"/>
              <a:chOff x="8666922" y="2245906"/>
              <a:chExt cx="15685703" cy="10300292"/>
            </a:xfrm>
          </p:grpSpPr>
          <p:pic>
            <p:nvPicPr>
              <p:cNvPr id="626" name="Google Shape;626;g5984fa7961_0_1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357025" y="2245906"/>
                <a:ext cx="10538550" cy="9225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7" name="Google Shape;627;g5984fa7961_0_123"/>
              <p:cNvSpPr txBox="1"/>
              <p:nvPr/>
            </p:nvSpPr>
            <p:spPr>
              <a:xfrm>
                <a:off x="8666922" y="11815998"/>
                <a:ext cx="15685703" cy="73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 dirty="0">
                    <a:solidFill>
                      <a:srgbClr val="0000FF"/>
                    </a:solidFill>
                    <a:latin typeface="Lato"/>
                    <a:ea typeface="Lato"/>
                    <a:cs typeface="Lato"/>
                    <a:sym typeface="Lato"/>
                  </a:rPr>
                  <a:t>Time:0.22055 sec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 dirty="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Tasks:5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 </a:t>
                </a:r>
                <a:r>
                  <a:rPr lang="en-US" sz="3500" dirty="0">
                    <a:solidFill>
                      <a:srgbClr val="4A86E8"/>
                    </a:solidFill>
                    <a:latin typeface="Lato"/>
                    <a:ea typeface="Lato"/>
                    <a:cs typeface="Lato"/>
                    <a:sym typeface="Lato"/>
                  </a:rPr>
                  <a:t>Agents:10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 dirty="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Max cost:65.12489</a:t>
                </a:r>
                <a:r>
                  <a:rPr lang="en-US" sz="3500" dirty="0"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en-US" sz="3500" dirty="0">
                    <a:solidFill>
                      <a:srgbClr val="4A86E8"/>
                    </a:solidFill>
                    <a:latin typeface="Lato"/>
                    <a:ea typeface="Lato"/>
                    <a:cs typeface="Lato"/>
                    <a:sym typeface="Lato"/>
                  </a:rPr>
                  <a:t>Total cost:216.783</a:t>
                </a:r>
                <a:endParaRPr sz="3500" dirty="0">
                  <a:solidFill>
                    <a:srgbClr val="4A86E8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628" name="Google Shape;628;g5984fa7961_0_123"/>
            <p:cNvSpPr txBox="1"/>
            <p:nvPr/>
          </p:nvSpPr>
          <p:spPr>
            <a:xfrm>
              <a:off x="17720975" y="11384900"/>
              <a:ext cx="1689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Fig 19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b346a4f31_0_27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635" name="Google Shape;635;g5b346a4f31_0_272"/>
          <p:cNvSpPr txBox="1">
            <a:spLocks noGrp="1"/>
          </p:cNvSpPr>
          <p:nvPr>
            <p:ph type="body" idx="1"/>
          </p:nvPr>
        </p:nvSpPr>
        <p:spPr>
          <a:xfrm>
            <a:off x="4365550" y="3736050"/>
            <a:ext cx="19345500" cy="130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1A1A1A"/>
                </a:solidFill>
              </a:rPr>
              <a:t>Combinatorial Auction VS Iterative Market  solution.</a:t>
            </a:r>
            <a:endParaRPr sz="5000"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g5b346a4f31_0_272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00" cy="8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Comparative Results </a:t>
            </a:r>
            <a:endParaRPr/>
          </a:p>
        </p:txBody>
      </p:sp>
      <p:sp>
        <p:nvSpPr>
          <p:cNvPr id="637" name="Google Shape;637;g5b346a4f31_0_27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638" name="Google Shape;638;g5b346a4f31_0_27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639" name="Google Shape;639;g5b346a4f31_0_27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0" name="Google Shape;640;g5b346a4f31_0_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250" y="5038650"/>
            <a:ext cx="19243800" cy="72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6e197c73_0_10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Lato Black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22" name="Google Shape;122;g596e197c73_0_10"/>
          <p:cNvSpPr txBox="1">
            <a:spLocks noGrp="1"/>
          </p:cNvSpPr>
          <p:nvPr>
            <p:ph type="body" idx="1"/>
          </p:nvPr>
        </p:nvSpPr>
        <p:spPr>
          <a:xfrm>
            <a:off x="4365550" y="4212537"/>
            <a:ext cx="19345500" cy="79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800"/>
              <a:t> Foxmeyer was the second largest drug distributor in the U.S., with sales over </a:t>
            </a:r>
            <a:r>
              <a:rPr lang="en-US" sz="4800" b="1"/>
              <a:t>$5 billion dollars </a:t>
            </a:r>
            <a:r>
              <a:rPr lang="en-US" sz="4800"/>
              <a:t>in a highly competitive industry.</a:t>
            </a:r>
            <a:endParaRPr sz="48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23" name="Google Shape;123;g596e197c73_0_10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Wednesday, May 29, 2019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124" name="Google Shape;124;g596e197c73_0_10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5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Title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125" name="Google Shape;125;g596e197c73_0_10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22B45"/>
                </a:solidFill>
              </a:rPr>
              <a:t>4</a:t>
            </a:fld>
            <a:endParaRPr>
              <a:solidFill>
                <a:srgbClr val="222B45"/>
              </a:solidFill>
            </a:endParaRPr>
          </a:p>
        </p:txBody>
      </p:sp>
      <p:sp>
        <p:nvSpPr>
          <p:cNvPr id="126" name="Google Shape;126;g596e197c73_0_10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127" name="Google Shape;127;g596e197c73_0_10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•"/>
            </a:pPr>
            <a:r>
              <a:rPr lang="en-US" sz="31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r>
              <a:rPr lang="en-US" sz="3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460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/>
          </a:p>
          <a:p>
            <a:pPr marL="349250" marR="0" lvl="0" indent="-146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/>
          </a:p>
        </p:txBody>
      </p:sp>
      <p:sp>
        <p:nvSpPr>
          <p:cNvPr id="128" name="Google Shape;128;g596e197c73_0_10"/>
          <p:cNvSpPr txBox="1">
            <a:spLocks noGrp="1"/>
          </p:cNvSpPr>
          <p:nvPr>
            <p:ph type="body" idx="2"/>
          </p:nvPr>
        </p:nvSpPr>
        <p:spPr>
          <a:xfrm>
            <a:off x="4413250" y="2610325"/>
            <a:ext cx="19243800" cy="16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6000"/>
              <a:t>Foxmeyer’s 1996 Distribution Disaster </a:t>
            </a:r>
            <a:endParaRPr sz="6000"/>
          </a:p>
        </p:txBody>
      </p:sp>
      <p:sp>
        <p:nvSpPr>
          <p:cNvPr id="129" name="Google Shape;129;g596e197c73_0_10"/>
          <p:cNvSpPr txBox="1"/>
          <p:nvPr/>
        </p:nvSpPr>
        <p:spPr>
          <a:xfrm>
            <a:off x="4413250" y="8437500"/>
            <a:ext cx="16761900" cy="24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4800"/>
              <a:buChar char="•"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The consequences of this action Huge sales losses; Foxmeyer eventually bought by its rival  McKesson   for only </a:t>
            </a:r>
            <a:r>
              <a:rPr lang="en-US" sz="48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$80 million.</a:t>
            </a:r>
            <a:endParaRPr sz="4800" b="1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596e197c73_0_10"/>
          <p:cNvSpPr txBox="1"/>
          <p:nvPr/>
        </p:nvSpPr>
        <p:spPr>
          <a:xfrm>
            <a:off x="4413250" y="6678900"/>
            <a:ext cx="167619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4800"/>
              <a:buChar char="•"/>
            </a:pPr>
            <a:r>
              <a:rPr lang="en-US" sz="4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The problem was in handling the large scale management of  warehouse 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b4b019f36_0_6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 </a:t>
            </a:r>
            <a:endParaRPr/>
          </a:p>
        </p:txBody>
      </p:sp>
      <p:sp>
        <p:nvSpPr>
          <p:cNvPr id="658" name="Google Shape;658;g5b4b019f36_0_62"/>
          <p:cNvSpPr txBox="1">
            <a:spLocks noGrp="1"/>
          </p:cNvSpPr>
          <p:nvPr>
            <p:ph type="body" idx="1"/>
          </p:nvPr>
        </p:nvSpPr>
        <p:spPr>
          <a:xfrm>
            <a:off x="4431820" y="3371570"/>
            <a:ext cx="19345500" cy="845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 A Cluster Combinatorial Auction 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Iterative market Algorithms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K-means was implemented in both Market approaches for Grouping .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A 2-opt heuristic was used in both Market approaches for solving the tour order to fit the objective function.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The problem was formulated as instance of MTSPs </a:t>
            </a:r>
            <a:endParaRPr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Results shows that:</a:t>
            </a:r>
            <a:endParaRPr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 Cluster Combinatorial Auction (C.C.A) outperformed Iterative Market in computation time however Iterative gives a better cost in the expanses of time. </a:t>
            </a:r>
            <a:endParaRPr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From the results it is recommend to use Cluster Combinatorial Auction (C.C.A)  when </a:t>
            </a:r>
            <a:endParaRPr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(Robots &gt;Tasks).</a:t>
            </a:r>
            <a:endParaRPr/>
          </a:p>
        </p:txBody>
      </p:sp>
      <p:sp>
        <p:nvSpPr>
          <p:cNvPr id="659" name="Google Shape;659;g5b4b019f36_0_6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660" name="Google Shape;660;g5b4b019f36_0_6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661" name="Google Shape;661;g5b4b019f36_0_6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50"/>
              <a:buChar char="●"/>
            </a:pPr>
            <a:r>
              <a:rPr lang="en-US" sz="315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99a10c896_0_90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of Publication  </a:t>
            </a:r>
            <a:endParaRPr/>
          </a:p>
        </p:txBody>
      </p:sp>
      <p:sp>
        <p:nvSpPr>
          <p:cNvPr id="668" name="Google Shape;668;g599a10c896_0_90"/>
          <p:cNvSpPr txBox="1">
            <a:spLocks noGrp="1"/>
          </p:cNvSpPr>
          <p:nvPr>
            <p:ph type="body" idx="1"/>
          </p:nvPr>
        </p:nvSpPr>
        <p:spPr>
          <a:xfrm>
            <a:off x="4431820" y="3371570"/>
            <a:ext cx="19345500" cy="845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Wessam Shoman, Mahmoud El-Barrawy, Youssef Mekhail, Ali B. Bahgat, El Sayed I. Morgan. "Introducing Various Novel Optimization Techniques for Task Allocation in Multi-Vehicles Systems", ICVES 2019 (Under review).</a:t>
            </a:r>
            <a:endParaRPr/>
          </a:p>
        </p:txBody>
      </p:sp>
      <p:sp>
        <p:nvSpPr>
          <p:cNvPr id="669" name="Google Shape;669;g599a10c896_0_90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670" name="Google Shape;670;g599a10c896_0_90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671" name="Google Shape;671;g599a10c896_0_90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50"/>
              <a:buChar char="●"/>
            </a:pPr>
            <a:r>
              <a:rPr lang="en-US" sz="315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b4b019f36_0_73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Recommendation </a:t>
            </a:r>
            <a:endParaRPr/>
          </a:p>
        </p:txBody>
      </p:sp>
      <p:sp>
        <p:nvSpPr>
          <p:cNvPr id="678" name="Google Shape;678;g5b4b019f36_0_73"/>
          <p:cNvSpPr txBox="1">
            <a:spLocks noGrp="1"/>
          </p:cNvSpPr>
          <p:nvPr>
            <p:ph type="body" idx="1"/>
          </p:nvPr>
        </p:nvSpPr>
        <p:spPr>
          <a:xfrm>
            <a:off x="4365545" y="3736045"/>
            <a:ext cx="19345500" cy="845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4800"/>
          </a:p>
          <a:p>
            <a:pPr marL="457200" lvl="0" indent="-533400" algn="l" rtl="0">
              <a:spcBef>
                <a:spcPts val="72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Investigate different algorithms </a:t>
            </a:r>
            <a:endParaRPr sz="4800"/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 Include a heterogeneous Robots systems to accommodate more realistic scenarios.  </a:t>
            </a:r>
            <a:endParaRPr sz="4800"/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Include the robot dynamics in the model to be more applicable in the real world.</a:t>
            </a:r>
            <a:endParaRPr sz="480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g5b4b019f36_0_73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680" name="Google Shape;680;g5b4b019f36_0_73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681" name="Google Shape;681;g5b4b019f36_0_73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5b4b019f36_0_52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688" name="Google Shape;688;g5b4b019f36_0_52"/>
          <p:cNvSpPr txBox="1">
            <a:spLocks noGrp="1"/>
          </p:cNvSpPr>
          <p:nvPr>
            <p:ph type="body" idx="1"/>
          </p:nvPr>
        </p:nvSpPr>
        <p:spPr>
          <a:xfrm>
            <a:off x="4365550" y="2282063"/>
            <a:ext cx="19345500" cy="990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1-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Khamis, A., Hussein, A. and </a:t>
            </a:r>
            <a:r>
              <a:rPr lang="en-US" sz="3000" dirty="0" err="1">
                <a:solidFill>
                  <a:srgbClr val="222222"/>
                </a:solidFill>
                <a:highlight>
                  <a:schemeClr val="lt1"/>
                </a:highlight>
              </a:rPr>
              <a:t>Elmogy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, A., 2015. Multi-robot task allocation: A review of the state-of-the-art. In </a:t>
            </a:r>
            <a:r>
              <a:rPr lang="en-US" sz="3000" i="1" dirty="0">
                <a:solidFill>
                  <a:srgbClr val="222222"/>
                </a:solidFill>
                <a:highlight>
                  <a:schemeClr val="lt1"/>
                </a:highlight>
              </a:rPr>
              <a:t>Cooperative Robots and Sensor Networks 2015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 (pp. 31-51). Springer, Cham.</a:t>
            </a:r>
            <a:endParaRPr sz="30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2-Otte, M., Kuhlman, M.J. and </a:t>
            </a:r>
            <a:r>
              <a:rPr lang="en-US" sz="3000" dirty="0" err="1">
                <a:solidFill>
                  <a:srgbClr val="222222"/>
                </a:solidFill>
                <a:highlight>
                  <a:schemeClr val="lt1"/>
                </a:highlight>
              </a:rPr>
              <a:t>Sofge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, D., 2019. Auctions for multi-robot task allocation in communication limited environments. </a:t>
            </a:r>
            <a:r>
              <a:rPr lang="en-US" sz="3000" i="1" dirty="0">
                <a:solidFill>
                  <a:srgbClr val="222222"/>
                </a:solidFill>
                <a:highlight>
                  <a:schemeClr val="lt1"/>
                </a:highlight>
              </a:rPr>
              <a:t>Autonomous Robots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, pp.1-38.</a:t>
            </a:r>
            <a:endParaRPr sz="30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3-Sandholm, T., 2002. Algorithm for optimal winner determination in combinatorial auctions. </a:t>
            </a:r>
            <a:r>
              <a:rPr lang="en-US" sz="3000" i="1" dirty="0">
                <a:solidFill>
                  <a:srgbClr val="222222"/>
                </a:solidFill>
                <a:highlight>
                  <a:schemeClr val="lt1"/>
                </a:highlight>
              </a:rPr>
              <a:t>Artificial intelligence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,</a:t>
            </a:r>
            <a:r>
              <a:rPr lang="en-US" sz="3000" i="1" dirty="0">
                <a:solidFill>
                  <a:srgbClr val="222222"/>
                </a:solidFill>
                <a:highlight>
                  <a:schemeClr val="lt1"/>
                </a:highlight>
              </a:rPr>
              <a:t>135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(1-2), pp.1-54</a:t>
            </a:r>
            <a:endParaRPr sz="30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4-Berhault, M., Huang, H., </a:t>
            </a:r>
            <a:r>
              <a:rPr lang="en-US" sz="3000" dirty="0" err="1">
                <a:solidFill>
                  <a:srgbClr val="222222"/>
                </a:solidFill>
                <a:highlight>
                  <a:schemeClr val="lt1"/>
                </a:highlight>
              </a:rPr>
              <a:t>Keskinocak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, P., Koenig, S., </a:t>
            </a:r>
            <a:r>
              <a:rPr lang="en-US" sz="3000" dirty="0" err="1">
                <a:solidFill>
                  <a:srgbClr val="222222"/>
                </a:solidFill>
                <a:highlight>
                  <a:schemeClr val="lt1"/>
                </a:highlight>
              </a:rPr>
              <a:t>Elmaghraby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, W., Griffin, P. and </a:t>
            </a:r>
            <a:r>
              <a:rPr lang="en-US" sz="3000" dirty="0" err="1">
                <a:solidFill>
                  <a:srgbClr val="222222"/>
                </a:solidFill>
                <a:highlight>
                  <a:schemeClr val="lt1"/>
                </a:highlight>
              </a:rPr>
              <a:t>Kleywegt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, A., 2003, October. Robot exploration with combinatorial auctions. In </a:t>
            </a:r>
            <a:r>
              <a:rPr lang="en-US" sz="3000" i="1" dirty="0">
                <a:solidFill>
                  <a:srgbClr val="222222"/>
                </a:solidFill>
                <a:highlight>
                  <a:schemeClr val="lt1"/>
                </a:highlight>
              </a:rPr>
              <a:t>Proceedings 2003 IEEE/RSJ International Conference on Intelligent Robots and Systems (IROS 2003)(Cat. No. 03CH37453)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 (Vol. 2, pp. 1957-1962). IEEE..</a:t>
            </a:r>
            <a:endParaRPr sz="30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</a:rPr>
              <a:t>6-</a:t>
            </a:r>
            <a:r>
              <a:rPr lang="en-US" sz="3000" dirty="0">
                <a:solidFill>
                  <a:srgbClr val="222222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https://www.semanticscholar.org/paper/A-transformation-for-a-Multiple-Depot%2C-Multiple-Oberlin-Rathinam/586faa34127ff21a746189e562a5c0ed33f8e3d8</a:t>
            </a:r>
            <a:endParaRPr sz="30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dirty="0"/>
              <a:t>7-Murugappan </a:t>
            </a:r>
            <a:r>
              <a:rPr lang="en-US" sz="3000" dirty="0" err="1"/>
              <a:t>Elango</a:t>
            </a:r>
            <a:r>
              <a:rPr lang="en-US" sz="3000" dirty="0"/>
              <a:t>, Subramanian </a:t>
            </a:r>
            <a:r>
              <a:rPr lang="en-US" sz="3000" dirty="0" err="1"/>
              <a:t>Nachiappan</a:t>
            </a:r>
            <a:r>
              <a:rPr lang="en-US" sz="3000" dirty="0"/>
              <a:t>, and Manoj Kumar Tiwari. Balancing task allocation in multi-robot systems using k-means clustering and auction based mechanisms. Expert Systems with Applications, 38(6):6486–6491, 2011.</a:t>
            </a:r>
            <a:endParaRPr sz="3000" dirty="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8-Omar </a:t>
            </a:r>
            <a:r>
              <a:rPr lang="en-US" sz="3000" dirty="0" err="1">
                <a:solidFill>
                  <a:schemeClr val="dk1"/>
                </a:solidFill>
              </a:rPr>
              <a:t>Cheikhrouhou</a:t>
            </a:r>
            <a:r>
              <a:rPr lang="en-US" sz="3000" dirty="0">
                <a:solidFill>
                  <a:schemeClr val="dk1"/>
                </a:solidFill>
              </a:rPr>
              <a:t>, Anis </a:t>
            </a:r>
            <a:r>
              <a:rPr lang="en-US" sz="3000" dirty="0" err="1">
                <a:solidFill>
                  <a:schemeClr val="dk1"/>
                </a:solidFill>
              </a:rPr>
              <a:t>Koubaa</a:t>
            </a:r>
            <a:r>
              <a:rPr lang="en-US" sz="3000" dirty="0">
                <a:solidFill>
                  <a:schemeClr val="dk1"/>
                </a:solidFill>
              </a:rPr>
              <a:t>, and </a:t>
            </a:r>
            <a:r>
              <a:rPr lang="en-US" sz="3000" dirty="0" err="1">
                <a:solidFill>
                  <a:schemeClr val="dk1"/>
                </a:solidFill>
              </a:rPr>
              <a:t>Hachemi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dirty="0" err="1">
                <a:solidFill>
                  <a:schemeClr val="dk1"/>
                </a:solidFill>
              </a:rPr>
              <a:t>Bennaceur</a:t>
            </a:r>
            <a:r>
              <a:rPr lang="en-US" sz="3000" dirty="0">
                <a:solidFill>
                  <a:schemeClr val="dk1"/>
                </a:solidFill>
              </a:rPr>
              <a:t>. Move and improve: A dis- ˆ tributed multi-robot coordination approach for multiple depots multiple travelling salesmen problem. In 2014 IEEE international conference on autonomous robot systems and competitions (ICARSC), pages 28–35. IEEE, 2014.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/>
          </a:p>
        </p:txBody>
      </p:sp>
      <p:sp>
        <p:nvSpPr>
          <p:cNvPr id="689" name="Google Shape;689;g5b4b019f36_0_5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690" name="Google Shape;690;g5b4b019f36_0_52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691" name="Google Shape;691;g5b4b019f36_0_52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5978200534_0_37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698" name="Google Shape;698;g5978200534_0_37"/>
          <p:cNvSpPr txBox="1">
            <a:spLocks noGrp="1"/>
          </p:cNvSpPr>
          <p:nvPr>
            <p:ph type="body" idx="1"/>
          </p:nvPr>
        </p:nvSpPr>
        <p:spPr>
          <a:xfrm>
            <a:off x="4268750" y="2259888"/>
            <a:ext cx="19345500" cy="991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9-Sahar </a:t>
            </a:r>
            <a:r>
              <a:rPr lang="en-US" sz="3000" dirty="0" err="1">
                <a:solidFill>
                  <a:schemeClr val="dk1"/>
                </a:solidFill>
              </a:rPr>
              <a:t>Trigui</a:t>
            </a:r>
            <a:r>
              <a:rPr lang="en-US" sz="3000" dirty="0">
                <a:solidFill>
                  <a:schemeClr val="dk1"/>
                </a:solidFill>
              </a:rPr>
              <a:t>, Anis </a:t>
            </a:r>
            <a:r>
              <a:rPr lang="en-US" sz="3000" dirty="0" err="1">
                <a:solidFill>
                  <a:schemeClr val="dk1"/>
                </a:solidFill>
              </a:rPr>
              <a:t>Koubaa</a:t>
            </a:r>
            <a:r>
              <a:rPr lang="en-US" sz="3000" dirty="0">
                <a:solidFill>
                  <a:schemeClr val="dk1"/>
                </a:solidFill>
              </a:rPr>
              <a:t>, Omar </a:t>
            </a:r>
            <a:r>
              <a:rPr lang="en-US" sz="3000" dirty="0" err="1">
                <a:solidFill>
                  <a:schemeClr val="dk1"/>
                </a:solidFill>
              </a:rPr>
              <a:t>Cheikhrouhou</a:t>
            </a:r>
            <a:r>
              <a:rPr lang="en-US" sz="3000" dirty="0">
                <a:solidFill>
                  <a:schemeClr val="dk1"/>
                </a:solidFill>
              </a:rPr>
              <a:t>, Basit Qureshi, and Habib Youssef. A ˆ clustering market-based approach for multi-robot emergency response applications. In 2016 International conference on autonomous robot systems and competitions (ICARSC), pages 137–143. IEEE, 2016.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10- Reid Simmons, David </a:t>
            </a:r>
            <a:r>
              <a:rPr lang="en-US" sz="3000" dirty="0" err="1">
                <a:solidFill>
                  <a:schemeClr val="dk1"/>
                </a:solidFill>
              </a:rPr>
              <a:t>Apfelbaum</a:t>
            </a:r>
            <a:r>
              <a:rPr lang="en-US" sz="3000" dirty="0">
                <a:solidFill>
                  <a:schemeClr val="dk1"/>
                </a:solidFill>
              </a:rPr>
              <a:t>, Wolfram </a:t>
            </a:r>
            <a:r>
              <a:rPr lang="en-US" sz="3000" dirty="0" err="1">
                <a:solidFill>
                  <a:schemeClr val="dk1"/>
                </a:solidFill>
              </a:rPr>
              <a:t>Burgard</a:t>
            </a:r>
            <a:r>
              <a:rPr lang="en-US" sz="3000" dirty="0">
                <a:solidFill>
                  <a:schemeClr val="dk1"/>
                </a:solidFill>
              </a:rPr>
              <a:t>, Dieter Fox, Mark Moors, Sebastian </a:t>
            </a:r>
            <a:r>
              <a:rPr lang="en-US" sz="3000" dirty="0" err="1">
                <a:solidFill>
                  <a:schemeClr val="dk1"/>
                </a:solidFill>
              </a:rPr>
              <a:t>Thrun</a:t>
            </a:r>
            <a:r>
              <a:rPr lang="en-US" sz="3000" dirty="0">
                <a:solidFill>
                  <a:schemeClr val="dk1"/>
                </a:solidFill>
              </a:rPr>
              <a:t>, and </a:t>
            </a:r>
            <a:r>
              <a:rPr lang="en-US" sz="3000" dirty="0" err="1">
                <a:solidFill>
                  <a:schemeClr val="dk1"/>
                </a:solidFill>
              </a:rPr>
              <a:t>Hakan</a:t>
            </a:r>
            <a:r>
              <a:rPr lang="en-US" sz="3000" dirty="0">
                <a:solidFill>
                  <a:schemeClr val="dk1"/>
                </a:solidFill>
              </a:rPr>
              <a:t> Younes. Coordination for multi-robot exploration and mapping. In ˚ </a:t>
            </a:r>
            <a:r>
              <a:rPr lang="en-US" sz="3000" dirty="0" err="1">
                <a:solidFill>
                  <a:schemeClr val="dk1"/>
                </a:solidFill>
              </a:rPr>
              <a:t>Aaai</a:t>
            </a:r>
            <a:r>
              <a:rPr lang="en-US" sz="3000" dirty="0">
                <a:solidFill>
                  <a:schemeClr val="dk1"/>
                </a:solidFill>
              </a:rPr>
              <a:t>/Iaai, pages 852–858, 2000.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11-Alan C Schultz, Lynne E Parker, and Frank Schneider. Multi-robot systems: from swarms to intelligent automata. Springer, 2012.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12-</a:t>
            </a:r>
            <a:r>
              <a:rPr lang="en-US" sz="3000" dirty="0">
                <a:solidFill>
                  <a:srgbClr val="333333"/>
                </a:solidFill>
              </a:rPr>
              <a:t>Otte, M., Kuhlman, M.J. &amp; </a:t>
            </a:r>
            <a:r>
              <a:rPr lang="en-US" sz="3000" dirty="0" err="1">
                <a:solidFill>
                  <a:srgbClr val="333333"/>
                </a:solidFill>
              </a:rPr>
              <a:t>Sofge</a:t>
            </a:r>
            <a:r>
              <a:rPr lang="en-US" sz="3000" dirty="0">
                <a:solidFill>
                  <a:srgbClr val="333333"/>
                </a:solidFill>
              </a:rPr>
              <a:t>, D. </a:t>
            </a:r>
            <a:r>
              <a:rPr lang="en-US" sz="3000" dirty="0" err="1">
                <a:solidFill>
                  <a:srgbClr val="333333"/>
                </a:solidFill>
              </a:rPr>
              <a:t>Auton</a:t>
            </a:r>
            <a:r>
              <a:rPr lang="en-US" sz="3000" dirty="0">
                <a:solidFill>
                  <a:srgbClr val="333333"/>
                </a:solidFill>
              </a:rPr>
              <a:t> Robot (2019). https://doi.org/10.1007/s10514-019-09828-5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13-Norman Biggs, E Keith Lloyd, and Robin J Wilson. Graph Theory, 1736-1936. Oxford University Press, 1986.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14-Shen Lin. Computer solutions of the traveling salesman problem. Bell System Technical Journal, 44(10):2245–2269, 1965</a:t>
            </a:r>
            <a:endParaRPr sz="30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333333"/>
                </a:solidFill>
              </a:rPr>
              <a:t>15- </a:t>
            </a:r>
            <a:r>
              <a:rPr lang="en-US" sz="3000" dirty="0">
                <a:solidFill>
                  <a:srgbClr val="33333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https://manypossibilities.net/2013/12/spectrum-auctions-for-beginners/</a:t>
            </a:r>
            <a:endParaRPr sz="3000" dirty="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699" name="Google Shape;699;g5978200534_0_37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700" name="Google Shape;700;g5978200534_0_37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701" name="Google Shape;701;g5978200534_0_37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5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b4b019f36_0_42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b346a4f31_0_5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37" name="Google Shape;137;g5b346a4f31_0_5"/>
          <p:cNvSpPr txBox="1">
            <a:spLocks noGrp="1"/>
          </p:cNvSpPr>
          <p:nvPr>
            <p:ph type="body" idx="2"/>
          </p:nvPr>
        </p:nvSpPr>
        <p:spPr>
          <a:xfrm>
            <a:off x="4268750" y="2152451"/>
            <a:ext cx="192438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6000"/>
              <a:t>Industrial revolution</a:t>
            </a:r>
            <a:endParaRPr sz="6000"/>
          </a:p>
        </p:txBody>
      </p:sp>
      <p:sp>
        <p:nvSpPr>
          <p:cNvPr id="138" name="Google Shape;138;g5b346a4f31_0_5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9" name="Google Shape;139;g5b346a4f31_0_5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140" name="Google Shape;140;g5b346a4f31_0_5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r>
              <a:rPr lang="en-US" sz="3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 Contribution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</p:txBody>
      </p:sp>
      <p:sp>
        <p:nvSpPr>
          <p:cNvPr id="142" name="Google Shape;142;g5b346a4f31_0_5"/>
          <p:cNvSpPr/>
          <p:nvPr/>
        </p:nvSpPr>
        <p:spPr>
          <a:xfrm>
            <a:off x="11869400" y="6800400"/>
            <a:ext cx="3203400" cy="130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5b346a4f31_0_5"/>
          <p:cNvSpPr/>
          <p:nvPr/>
        </p:nvSpPr>
        <p:spPr>
          <a:xfrm rot="10800000" flipH="1">
            <a:off x="15307325" y="9856950"/>
            <a:ext cx="2616600" cy="1108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8BF994-01AA-47A1-B873-DF0BC2EEBC7C}"/>
              </a:ext>
            </a:extLst>
          </p:cNvPr>
          <p:cNvGrpSpPr/>
          <p:nvPr/>
        </p:nvGrpSpPr>
        <p:grpSpPr>
          <a:xfrm>
            <a:off x="4268750" y="3912925"/>
            <a:ext cx="6771100" cy="8479625"/>
            <a:chOff x="4268750" y="3912925"/>
            <a:chExt cx="6771100" cy="8479625"/>
          </a:xfrm>
        </p:grpSpPr>
        <p:pic>
          <p:nvPicPr>
            <p:cNvPr id="141" name="Google Shape;141;g5b346a4f31_0_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68750" y="3912925"/>
              <a:ext cx="6771100" cy="79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g5b346a4f31_0_5"/>
            <p:cNvSpPr txBox="1"/>
            <p:nvPr/>
          </p:nvSpPr>
          <p:spPr>
            <a:xfrm>
              <a:off x="6494300" y="11662350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latin typeface="Lato"/>
                  <a:ea typeface="Lato"/>
                  <a:cs typeface="Lato"/>
                  <a:sym typeface="Lato"/>
                </a:rPr>
                <a:t>Fig 1.</a:t>
              </a:r>
              <a:endParaRPr sz="3600"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2F9F76-3341-40C7-95C1-06E8430053E2}"/>
              </a:ext>
            </a:extLst>
          </p:cNvPr>
          <p:cNvGrpSpPr/>
          <p:nvPr/>
        </p:nvGrpSpPr>
        <p:grpSpPr>
          <a:xfrm>
            <a:off x="15307325" y="3912925"/>
            <a:ext cx="7322574" cy="8479625"/>
            <a:chOff x="15307325" y="3912925"/>
            <a:chExt cx="7322574" cy="8479625"/>
          </a:xfrm>
        </p:grpSpPr>
        <p:pic>
          <p:nvPicPr>
            <p:cNvPr id="143" name="Google Shape;143;g5b346a4f31_0_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307325" y="3912925"/>
              <a:ext cx="7322574" cy="79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g5b346a4f31_0_5"/>
            <p:cNvSpPr txBox="1"/>
            <p:nvPr/>
          </p:nvSpPr>
          <p:spPr>
            <a:xfrm>
              <a:off x="17923925" y="11662350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 2.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b346a4f31_0_15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53" name="Google Shape;153;g5b346a4f31_0_15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g5b346a4f31_0_15"/>
          <p:cNvSpPr txBox="1">
            <a:spLocks noGrp="1"/>
          </p:cNvSpPr>
          <p:nvPr>
            <p:ph type="body" idx="1"/>
          </p:nvPr>
        </p:nvSpPr>
        <p:spPr>
          <a:xfrm>
            <a:off x="4453800" y="3760300"/>
            <a:ext cx="8260800" cy="17043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533400" algn="l" rtl="0">
              <a:spcBef>
                <a:spcPts val="720"/>
              </a:spcBef>
              <a:spcAft>
                <a:spcPts val="0"/>
              </a:spcAft>
              <a:buClr>
                <a:srgbClr val="333333"/>
              </a:buClr>
              <a:buSzPts val="4800"/>
              <a:buChar char="●"/>
            </a:pPr>
            <a:r>
              <a:rPr lang="en-US" sz="4800">
                <a:solidFill>
                  <a:srgbClr val="333333"/>
                </a:solidFill>
              </a:rPr>
              <a:t>Increasing  performance.</a:t>
            </a:r>
            <a:endParaRPr sz="48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endParaRPr sz="48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g5b346a4f31_0_15"/>
          <p:cNvSpPr txBox="1">
            <a:spLocks noGrp="1"/>
          </p:cNvSpPr>
          <p:nvPr>
            <p:ph type="body" idx="2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156" name="Google Shape;156;g5b346a4f31_0_15"/>
          <p:cNvSpPr txBox="1">
            <a:spLocks noGrp="1"/>
          </p:cNvSpPr>
          <p:nvPr>
            <p:ph type="body" idx="3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r>
              <a:rPr lang="en-US" sz="3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</p:txBody>
      </p:sp>
      <p:sp>
        <p:nvSpPr>
          <p:cNvPr id="157" name="Google Shape;157;g5b346a4f31_0_15"/>
          <p:cNvSpPr txBox="1">
            <a:spLocks noGrp="1"/>
          </p:cNvSpPr>
          <p:nvPr>
            <p:ph type="body" idx="2"/>
          </p:nvPr>
        </p:nvSpPr>
        <p:spPr>
          <a:xfrm>
            <a:off x="4268750" y="2152451"/>
            <a:ext cx="192438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6000"/>
              <a:t>Industrial revolution</a:t>
            </a:r>
            <a:endParaRPr sz="6000"/>
          </a:p>
        </p:txBody>
      </p:sp>
      <p:sp>
        <p:nvSpPr>
          <p:cNvPr id="158" name="Google Shape;158;g5b346a4f31_0_15"/>
          <p:cNvSpPr txBox="1"/>
          <p:nvPr/>
        </p:nvSpPr>
        <p:spPr>
          <a:xfrm>
            <a:off x="4453800" y="5321325"/>
            <a:ext cx="75804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72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Lato"/>
              <a:buChar char="●"/>
            </a:pPr>
            <a:r>
              <a:rPr lang="en-US" sz="48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Increasing reliability.</a:t>
            </a:r>
            <a:endParaRPr sz="48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5b346a4f31_0_15"/>
          <p:cNvSpPr txBox="1"/>
          <p:nvPr/>
        </p:nvSpPr>
        <p:spPr>
          <a:xfrm>
            <a:off x="4453800" y="7004850"/>
            <a:ext cx="63393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Reduce human error.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g5b346a4f31_0_15"/>
          <p:cNvSpPr txBox="1"/>
          <p:nvPr/>
        </p:nvSpPr>
        <p:spPr>
          <a:xfrm>
            <a:off x="4453800" y="8490200"/>
            <a:ext cx="14349600" cy="17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</a:pPr>
            <a:r>
              <a:rPr lang="en-US" sz="4800">
                <a:latin typeface="Lato"/>
                <a:ea typeface="Lato"/>
                <a:cs typeface="Lato"/>
                <a:sym typeface="Lato"/>
              </a:rPr>
              <a:t>Reduce time taken to complete a certain task. 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96e197c73_0_35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2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67" name="Google Shape;167;g596e197c73_0_35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8" name="Google Shape;168;g596e197c73_0_35"/>
          <p:cNvSpPr txBox="1">
            <a:spLocks noGrp="1"/>
          </p:cNvSpPr>
          <p:nvPr>
            <p:ph type="body" idx="2"/>
          </p:nvPr>
        </p:nvSpPr>
        <p:spPr>
          <a:xfrm>
            <a:off x="0" y="1675037"/>
            <a:ext cx="3764100" cy="43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169" name="Google Shape;169;g596e197c73_0_35"/>
          <p:cNvSpPr txBox="1">
            <a:spLocks noGrp="1"/>
          </p:cNvSpPr>
          <p:nvPr>
            <p:ph type="body" idx="3"/>
          </p:nvPr>
        </p:nvSpPr>
        <p:spPr>
          <a:xfrm>
            <a:off x="0" y="2610322"/>
            <a:ext cx="3837000" cy="957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Char char="●"/>
            </a:pPr>
            <a:r>
              <a:rPr lang="en-US" sz="31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r>
              <a:rPr lang="en-US" sz="3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2862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396875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●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lvl="0" indent="-146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50"/>
          </a:p>
        </p:txBody>
      </p:sp>
      <p:sp>
        <p:nvSpPr>
          <p:cNvPr id="170" name="Google Shape;170;g596e197c73_0_35"/>
          <p:cNvSpPr txBox="1">
            <a:spLocks noGrp="1"/>
          </p:cNvSpPr>
          <p:nvPr>
            <p:ph type="body" idx="2"/>
          </p:nvPr>
        </p:nvSpPr>
        <p:spPr>
          <a:xfrm>
            <a:off x="4268750" y="2152451"/>
            <a:ext cx="19243800" cy="130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6000"/>
              <a:t>Industrial revolution</a:t>
            </a:r>
            <a:endParaRPr sz="6000"/>
          </a:p>
        </p:txBody>
      </p:sp>
      <p:sp>
        <p:nvSpPr>
          <p:cNvPr id="173" name="Google Shape;173;g596e197c73_0_35"/>
          <p:cNvSpPr/>
          <p:nvPr/>
        </p:nvSpPr>
        <p:spPr>
          <a:xfrm>
            <a:off x="10335050" y="4888300"/>
            <a:ext cx="3942900" cy="197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596e197c73_0_35"/>
          <p:cNvSpPr txBox="1"/>
          <p:nvPr/>
        </p:nvSpPr>
        <p:spPr>
          <a:xfrm>
            <a:off x="15978403" y="9911375"/>
            <a:ext cx="5268900" cy="21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Lato"/>
                <a:ea typeface="Lato"/>
                <a:cs typeface="Lato"/>
                <a:sym typeface="Lato"/>
              </a:rPr>
              <a:t>Kiva Robot</a:t>
            </a:r>
            <a:endParaRPr sz="4800" b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0C40F3-91EC-49FB-82FA-01DD438872B6}"/>
              </a:ext>
            </a:extLst>
          </p:cNvPr>
          <p:cNvGrpSpPr/>
          <p:nvPr/>
        </p:nvGrpSpPr>
        <p:grpSpPr>
          <a:xfrm>
            <a:off x="15553850" y="3607450"/>
            <a:ext cx="5268926" cy="5820175"/>
            <a:chOff x="15553850" y="3607450"/>
            <a:chExt cx="5268926" cy="5820175"/>
          </a:xfrm>
        </p:grpSpPr>
        <p:pic>
          <p:nvPicPr>
            <p:cNvPr id="172" name="Google Shape;172;g596e197c73_0_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553850" y="3607450"/>
              <a:ext cx="5268926" cy="5268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g596e197c73_0_35"/>
            <p:cNvSpPr txBox="1"/>
            <p:nvPr/>
          </p:nvSpPr>
          <p:spPr>
            <a:xfrm>
              <a:off x="17260563" y="8697425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 4.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35032C5-BC70-48E9-9E6B-46455A8B688F}"/>
              </a:ext>
            </a:extLst>
          </p:cNvPr>
          <p:cNvGrpSpPr/>
          <p:nvPr/>
        </p:nvGrpSpPr>
        <p:grpSpPr>
          <a:xfrm>
            <a:off x="4152250" y="3607450"/>
            <a:ext cx="5867549" cy="5491525"/>
            <a:chOff x="4152250" y="3607450"/>
            <a:chExt cx="5867549" cy="5491525"/>
          </a:xfrm>
        </p:grpSpPr>
        <p:pic>
          <p:nvPicPr>
            <p:cNvPr id="171" name="Google Shape;171;g596e197c73_0_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2250" y="3607450"/>
              <a:ext cx="5867549" cy="410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g596e197c73_0_35"/>
            <p:cNvSpPr txBox="1"/>
            <p:nvPr/>
          </p:nvSpPr>
          <p:spPr>
            <a:xfrm>
              <a:off x="5153950" y="8368775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Fig3 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Lato Black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82" name="Google Shape;182;p4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Wednesday, May 29, 2019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183" name="Google Shape;183;p4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Title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184" name="Google Shape;184;p4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22B45"/>
                </a:solidFill>
              </a:rPr>
              <a:t>8</a:t>
            </a:fld>
            <a:endParaRPr>
              <a:solidFill>
                <a:srgbClr val="222B45"/>
              </a:solidFill>
            </a:endParaRPr>
          </a:p>
        </p:txBody>
      </p:sp>
      <p:sp>
        <p:nvSpPr>
          <p:cNvPr id="185" name="Google Shape;185;p4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3963" cy="43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186" name="Google Shape;186;p4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6988" cy="9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Char char="•"/>
            </a:pPr>
            <a:r>
              <a:rPr lang="en-US" sz="31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Contribution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460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/>
          </a:p>
          <a:p>
            <a:pPr marL="349250" marR="0" lvl="0" indent="-146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/>
          </a:p>
        </p:txBody>
      </p:sp>
      <p:sp>
        <p:nvSpPr>
          <p:cNvPr id="188" name="Google Shape;188;p4"/>
          <p:cNvSpPr txBox="1">
            <a:spLocks noGrp="1"/>
          </p:cNvSpPr>
          <p:nvPr>
            <p:ph type="body" idx="2"/>
          </p:nvPr>
        </p:nvSpPr>
        <p:spPr>
          <a:xfrm>
            <a:off x="4268750" y="1960052"/>
            <a:ext cx="19243800" cy="16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800"/>
              <a:t>What is Multi-Robot system MRS ?</a:t>
            </a:r>
            <a:endParaRPr sz="4800"/>
          </a:p>
        </p:txBody>
      </p:sp>
      <p:sp>
        <p:nvSpPr>
          <p:cNvPr id="189" name="Google Shape;189;p4"/>
          <p:cNvSpPr txBox="1"/>
          <p:nvPr/>
        </p:nvSpPr>
        <p:spPr>
          <a:xfrm>
            <a:off x="14709600" y="4254025"/>
            <a:ext cx="9439800" cy="26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Lato"/>
                <a:ea typeface="Lato"/>
                <a:cs typeface="Lato"/>
                <a:sym typeface="Lato"/>
              </a:rPr>
              <a:t>Definition:</a:t>
            </a:r>
            <a:r>
              <a:rPr lang="en-US" sz="3600">
                <a:latin typeface="Lato"/>
                <a:ea typeface="Lato"/>
                <a:cs typeface="Lato"/>
                <a:sym typeface="Lato"/>
              </a:rPr>
              <a:t> Multi-robot systems (MRS) are a group of robots that are designed aiming to perform some behave. 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0F508A-ACE1-4670-A38A-03712E1C7639}"/>
              </a:ext>
            </a:extLst>
          </p:cNvPr>
          <p:cNvGrpSpPr/>
          <p:nvPr/>
        </p:nvGrpSpPr>
        <p:grpSpPr>
          <a:xfrm>
            <a:off x="4268750" y="3582050"/>
            <a:ext cx="10009101" cy="8811200"/>
            <a:chOff x="4268750" y="3582050"/>
            <a:chExt cx="10009101" cy="8811200"/>
          </a:xfrm>
        </p:grpSpPr>
        <p:pic>
          <p:nvPicPr>
            <p:cNvPr id="187" name="Google Shape;18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68750" y="3582050"/>
              <a:ext cx="10009101" cy="80810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4"/>
            <p:cNvSpPr txBox="1"/>
            <p:nvPr/>
          </p:nvSpPr>
          <p:spPr>
            <a:xfrm>
              <a:off x="7340800" y="11663050"/>
              <a:ext cx="18555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latin typeface="Lato"/>
                  <a:ea typeface="Lato"/>
                  <a:cs typeface="Lato"/>
                  <a:sym typeface="Lato"/>
                </a:rPr>
                <a:t>Fig 5.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>
            <a:spLocks noGrp="1"/>
          </p:cNvSpPr>
          <p:nvPr>
            <p:ph type="title"/>
          </p:nvPr>
        </p:nvSpPr>
        <p:spPr>
          <a:xfrm>
            <a:off x="4268740" y="239568"/>
            <a:ext cx="10009112" cy="130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Lato Black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6" name="Google Shape;196;p6"/>
          <p:cNvSpPr txBox="1">
            <a:spLocks noGrp="1"/>
          </p:cNvSpPr>
          <p:nvPr>
            <p:ph type="body" idx="2"/>
          </p:nvPr>
        </p:nvSpPr>
        <p:spPr>
          <a:xfrm>
            <a:off x="4413250" y="2610322"/>
            <a:ext cx="19243860" cy="86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/>
              <a:t>MRS challenging problem </a:t>
            </a:r>
            <a:endParaRPr/>
          </a:p>
        </p:txBody>
      </p:sp>
      <p:sp>
        <p:nvSpPr>
          <p:cNvPr id="197" name="Google Shape;197;p6"/>
          <p:cNvSpPr txBox="1">
            <a:spLocks noGrp="1"/>
          </p:cNvSpPr>
          <p:nvPr>
            <p:ph type="dt" idx="10"/>
          </p:nvPr>
        </p:nvSpPr>
        <p:spPr>
          <a:xfrm>
            <a:off x="19776680" y="12890501"/>
            <a:ext cx="3661846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Wednesday, May 29, 2019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198" name="Google Shape;198;p6"/>
          <p:cNvSpPr txBox="1">
            <a:spLocks noGrp="1"/>
          </p:cNvSpPr>
          <p:nvPr>
            <p:ph type="ftr" idx="11"/>
          </p:nvPr>
        </p:nvSpPr>
        <p:spPr>
          <a:xfrm>
            <a:off x="11549222" y="128905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B45"/>
                </a:solidFill>
              </a:rPr>
              <a:t>Title</a:t>
            </a:r>
            <a:endParaRPr>
              <a:solidFill>
                <a:srgbClr val="222B45"/>
              </a:solidFill>
            </a:endParaRPr>
          </a:p>
        </p:txBody>
      </p:sp>
      <p:sp>
        <p:nvSpPr>
          <p:cNvPr id="199" name="Google Shape;199;p6"/>
          <p:cNvSpPr txBox="1">
            <a:spLocks noGrp="1"/>
          </p:cNvSpPr>
          <p:nvPr>
            <p:ph type="sldNum" idx="12"/>
          </p:nvPr>
        </p:nvSpPr>
        <p:spPr>
          <a:xfrm>
            <a:off x="23438525" y="12890501"/>
            <a:ext cx="91416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22B45"/>
                </a:solidFill>
              </a:rPr>
              <a:t>9</a:t>
            </a:fld>
            <a:endParaRPr>
              <a:solidFill>
                <a:srgbClr val="222B45"/>
              </a:solidFill>
            </a:endParaRPr>
          </a:p>
        </p:txBody>
      </p:sp>
      <p:sp>
        <p:nvSpPr>
          <p:cNvPr id="200" name="Google Shape;200;p6"/>
          <p:cNvSpPr txBox="1">
            <a:spLocks noGrp="1"/>
          </p:cNvSpPr>
          <p:nvPr>
            <p:ph type="body" idx="3"/>
          </p:nvPr>
        </p:nvSpPr>
        <p:spPr>
          <a:xfrm>
            <a:off x="0" y="1675037"/>
            <a:ext cx="3763963" cy="43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201" name="Google Shape;201;p6"/>
          <p:cNvSpPr txBox="1">
            <a:spLocks noGrp="1"/>
          </p:cNvSpPr>
          <p:nvPr>
            <p:ph type="body" idx="4"/>
          </p:nvPr>
        </p:nvSpPr>
        <p:spPr>
          <a:xfrm>
            <a:off x="0" y="2610322"/>
            <a:ext cx="3836988" cy="9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Char char="•"/>
            </a:pPr>
            <a:r>
              <a:rPr lang="en-US" sz="31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lang="en-US" sz="3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State of Art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Thesis  Contribution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46075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Font typeface="Calibri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List of publication</a:t>
            </a:r>
            <a:endParaRPr sz="31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Recommendation</a:t>
            </a:r>
            <a:endParaRPr sz="3150"/>
          </a:p>
          <a:p>
            <a:pPr marL="349250" lvl="0" indent="-3968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50"/>
              <a:buChar char="•"/>
            </a:pPr>
            <a:r>
              <a:rPr lang="en-US" sz="31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150"/>
          </a:p>
          <a:p>
            <a:pPr marL="349250" marR="0" lvl="0" indent="-146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150"/>
          </a:p>
        </p:txBody>
      </p:sp>
      <p:sp>
        <p:nvSpPr>
          <p:cNvPr id="202" name="Google Shape;202;p6"/>
          <p:cNvSpPr txBox="1">
            <a:spLocks noGrp="1"/>
          </p:cNvSpPr>
          <p:nvPr>
            <p:ph type="body" idx="1"/>
          </p:nvPr>
        </p:nvSpPr>
        <p:spPr>
          <a:xfrm>
            <a:off x="4365550" y="3736049"/>
            <a:ext cx="19345200" cy="6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4000"/>
              <a:t>In order to apply (MRS) in real word applications there are a challenging problems like</a:t>
            </a:r>
            <a:endParaRPr sz="4000"/>
          </a:p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 sz="400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 sz="4000"/>
          </a:p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 sz="4000"/>
          </a:p>
          <a:p>
            <a:pPr marL="342900" lvl="0" indent="-1143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endParaRPr sz="4000"/>
          </a:p>
        </p:txBody>
      </p:sp>
      <p:sp>
        <p:nvSpPr>
          <p:cNvPr id="203" name="Google Shape;203;p6"/>
          <p:cNvSpPr txBox="1"/>
          <p:nvPr/>
        </p:nvSpPr>
        <p:spPr>
          <a:xfrm>
            <a:off x="5189350" y="4678600"/>
            <a:ext cx="70011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Lato"/>
              <a:buChar char="●"/>
            </a:pPr>
            <a:r>
              <a:rPr lang="en-US" sz="40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Group formation, </a:t>
            </a:r>
            <a:endParaRPr sz="40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5189350" y="5543800"/>
            <a:ext cx="77046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Lato"/>
              <a:buChar char="●"/>
            </a:pPr>
            <a:r>
              <a:rPr lang="en-US" sz="40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Communication relaying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5189350" y="6409000"/>
            <a:ext cx="125961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Lato"/>
              <a:buChar char="●"/>
            </a:pPr>
            <a:r>
              <a:rPr lang="en-US" sz="40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Cooperative object detection and  tracking,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5189350" y="7426900"/>
            <a:ext cx="74700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Lato"/>
              <a:buChar char="●"/>
            </a:pPr>
            <a:r>
              <a:rPr lang="en-US" sz="40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self-organization</a:t>
            </a:r>
            <a:endParaRPr sz="40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4837600" y="8493250"/>
            <a:ext cx="77046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Lato"/>
              <a:buChar char="❖"/>
            </a:pPr>
            <a:r>
              <a:rPr lang="en-US" sz="6000" b="1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 Task allocation</a:t>
            </a:r>
            <a:endParaRPr sz="6000" b="1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3263</Words>
  <Application>Microsoft Office PowerPoint</Application>
  <PresentationFormat>Custom</PresentationFormat>
  <Paragraphs>1082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 Narrow</vt:lpstr>
      <vt:lpstr>Calibri</vt:lpstr>
      <vt:lpstr>Georgia</vt:lpstr>
      <vt:lpstr>Lato</vt:lpstr>
      <vt:lpstr>Lato Black</vt:lpstr>
      <vt:lpstr>Noto Sans Symbols</vt:lpstr>
      <vt:lpstr>Times New Roman</vt:lpstr>
      <vt:lpstr>Office Theme</vt:lpstr>
      <vt:lpstr>Utilization of a Market-Based Approach for solving the Multi-Robot Task Allocation problem </vt:lpstr>
      <vt:lpstr>Outline</vt:lpstr>
      <vt:lpstr>Motivation</vt:lpstr>
      <vt:lpstr>Motivation</vt:lpstr>
      <vt:lpstr>Motivation</vt:lpstr>
      <vt:lpstr>Motivation</vt:lpstr>
      <vt:lpstr>Motivation</vt:lpstr>
      <vt:lpstr>Introduction</vt:lpstr>
      <vt:lpstr>Introduction</vt:lpstr>
      <vt:lpstr>Problem Statement </vt:lpstr>
      <vt:lpstr>State of Art </vt:lpstr>
      <vt:lpstr>State of Art </vt:lpstr>
      <vt:lpstr> State of Art   </vt:lpstr>
      <vt:lpstr> State of Art   </vt:lpstr>
      <vt:lpstr>Thesis Proposition 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Conclusion  </vt:lpstr>
      <vt:lpstr>List of Publication  </vt:lpstr>
      <vt:lpstr>Future Recommendation 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Utilization of a Market-Based Approach for solving the Multi-Robot Task Allocation problem </dc:title>
  <dc:creator>Catherine Elias</dc:creator>
  <cp:lastModifiedBy>Mahmoud Elbarrawy</cp:lastModifiedBy>
  <cp:revision>2</cp:revision>
  <dcterms:created xsi:type="dcterms:W3CDTF">2019-05-29T19:47:13Z</dcterms:created>
  <dcterms:modified xsi:type="dcterms:W3CDTF">2022-02-26T20:11:49Z</dcterms:modified>
</cp:coreProperties>
</file>