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5" r:id="rId6"/>
    <p:sldId id="263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96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356BCD-E3DB-4931-A729-51B6DEC7277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8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5EB4-A665-24FD-DBB8-4EC3CCC8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04767" y="52552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DFA3-F826-5DE7-A29D-B7B7028D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64" y="1905000"/>
            <a:ext cx="9905998" cy="3124201"/>
          </a:xfrm>
        </p:spPr>
        <p:txBody>
          <a:bodyPr>
            <a:noAutofit/>
          </a:bodyPr>
          <a:lstStyle/>
          <a:p>
            <a:r>
              <a:rPr lang="en-US" sz="3200" dirty="0"/>
              <a:t>DISTINCT</a:t>
            </a:r>
          </a:p>
          <a:p>
            <a:r>
              <a:rPr lang="en-US" sz="3200" dirty="0"/>
              <a:t>TOP</a:t>
            </a:r>
          </a:p>
          <a:p>
            <a:r>
              <a:rPr lang="en-US" sz="3200" dirty="0"/>
              <a:t>IS NULL &amp; IS NOT NULL</a:t>
            </a:r>
          </a:p>
          <a:p>
            <a:r>
              <a:rPr lang="en-US" sz="3200" dirty="0"/>
              <a:t>TRUNCATE VS DELETE VS DROP</a:t>
            </a:r>
          </a:p>
          <a:p>
            <a:r>
              <a:rPr lang="en-US" sz="3200" dirty="0"/>
              <a:t>INSERT INTO SELECT VS INSERT INTO</a:t>
            </a:r>
          </a:p>
        </p:txBody>
      </p:sp>
    </p:spTree>
    <p:extLst>
      <p:ext uri="{BB962C8B-B14F-4D97-AF65-F5344CB8AC3E}">
        <p14:creationId xmlns:p14="http://schemas.microsoft.com/office/powerpoint/2010/main" val="152346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7EF-CBCB-DBA3-0656-6076266B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13A5-7962-431A-6C22-E56A98E7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used to get only unique values .</a:t>
            </a:r>
          </a:p>
          <a:p>
            <a:r>
              <a:rPr lang="en-US" dirty="0"/>
              <a:t>It removes the duplicates rows only  for the columns  I specified</a:t>
            </a:r>
          </a:p>
          <a:p>
            <a:r>
              <a:rPr lang="en-US" dirty="0"/>
              <a:t>Syntax :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column_1,column_2 ,………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Table_name</a:t>
            </a:r>
            <a:endParaRPr lang="en-US" dirty="0"/>
          </a:p>
          <a:p>
            <a:r>
              <a:rPr lang="en-US" dirty="0"/>
              <a:t>Note : it applies for the entire row not just a single column (it could be modified to apply to a specific column or column using subquery)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2F1D-47C0-227D-E0AF-0212AEDA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A429-8B47-C635-2214-89E50328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is used to get the top n rows from a table </a:t>
            </a:r>
          </a:p>
          <a:p>
            <a:r>
              <a:rPr lang="en-US" dirty="0"/>
              <a:t>Usually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dirty="0"/>
              <a:t>is used with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dirty="0"/>
              <a:t>to get the top values based on a specific attribute</a:t>
            </a:r>
          </a:p>
          <a:p>
            <a:r>
              <a:rPr lang="en-US" dirty="0"/>
              <a:t>Syntax :</a:t>
            </a:r>
          </a:p>
          <a:p>
            <a:pPr marL="36900" indent="0">
              <a:buNone/>
            </a:pPr>
            <a:r>
              <a:rPr lang="en-US" dirty="0"/>
              <a:t>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(n) column_1 ,column_2,……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FROM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Table_name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column_name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2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7436-38A1-6D87-4946-DBD1FE04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NULL &amp; IS 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4D2-BEAC-EDCF-5D8E-EB1DFFBB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is undefined value it can’t be compared with the other data types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 </a:t>
            </a:r>
            <a:r>
              <a:rPr lang="en-US" dirty="0"/>
              <a:t>is used to check if value is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NULL </a:t>
            </a:r>
            <a:r>
              <a:rPr lang="en-US" dirty="0"/>
              <a:t>or not (returns True if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  <a:p>
            <a:r>
              <a:rPr lang="en-US" dirty="0"/>
              <a:t>And logically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IS NOT NULL </a:t>
            </a:r>
            <a:r>
              <a:rPr lang="en-US" dirty="0"/>
              <a:t>returns True if the value is not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 </a:t>
            </a:r>
          </a:p>
          <a:p>
            <a:r>
              <a:rPr lang="en-US" dirty="0"/>
              <a:t>Syntax :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column_1 ,column_2,……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FROM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Table_name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WHERE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column_name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AC4A-ED48-2235-B582-C746AC5EE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TRUNACTE VS DELETE VS DROP</a:t>
            </a:r>
          </a:p>
        </p:txBody>
      </p:sp>
    </p:spTree>
    <p:extLst>
      <p:ext uri="{BB962C8B-B14F-4D97-AF65-F5344CB8AC3E}">
        <p14:creationId xmlns:p14="http://schemas.microsoft.com/office/powerpoint/2010/main" val="324271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60EE3B-BFAC-D314-11F6-B7EE4BFF5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02170"/>
              </p:ext>
            </p:extLst>
          </p:nvPr>
        </p:nvGraphicFramePr>
        <p:xfrm>
          <a:off x="950068" y="559341"/>
          <a:ext cx="9597055" cy="5739318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2425700" dir="5400000" sx="90000" sy="-19000" rotWithShape="0">
                    <a:prstClr val="black">
                      <a:alpha val="15000"/>
                    </a:prstClr>
                  </a:outerShdw>
                </a:effectLst>
                <a:tableStyleId>{5C22544A-7EE6-4342-B048-85BDC9FD1C3A}</a:tableStyleId>
              </a:tblPr>
              <a:tblGrid>
                <a:gridCol w="1965706">
                  <a:extLst>
                    <a:ext uri="{9D8B030D-6E8A-4147-A177-3AD203B41FA5}">
                      <a16:colId xmlns:a16="http://schemas.microsoft.com/office/drawing/2014/main" val="2981198062"/>
                    </a:ext>
                  </a:extLst>
                </a:gridCol>
                <a:gridCol w="2337162">
                  <a:extLst>
                    <a:ext uri="{9D8B030D-6E8A-4147-A177-3AD203B41FA5}">
                      <a16:colId xmlns:a16="http://schemas.microsoft.com/office/drawing/2014/main" val="4050683857"/>
                    </a:ext>
                  </a:extLst>
                </a:gridCol>
                <a:gridCol w="2750404">
                  <a:extLst>
                    <a:ext uri="{9D8B030D-6E8A-4147-A177-3AD203B41FA5}">
                      <a16:colId xmlns:a16="http://schemas.microsoft.com/office/drawing/2014/main" val="2094306213"/>
                    </a:ext>
                  </a:extLst>
                </a:gridCol>
                <a:gridCol w="2543783">
                  <a:extLst>
                    <a:ext uri="{9D8B030D-6E8A-4147-A177-3AD203B41FA5}">
                      <a16:colId xmlns:a16="http://schemas.microsoft.com/office/drawing/2014/main" val="1401398775"/>
                    </a:ext>
                  </a:extLst>
                </a:gridCol>
              </a:tblGrid>
              <a:tr h="12355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TRUNCATE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24874"/>
                  </a:ext>
                </a:extLst>
              </a:tr>
              <a:tr h="147723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Action performed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Removes all rows from a table but keeps the structure.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Removes specific rows based on a condition or all rows if no condition is specified.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Deletes the entire table including structure and data.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433786"/>
                  </a:ext>
                </a:extLst>
              </a:tr>
              <a:tr h="8611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Command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DDL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DML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DDL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539106"/>
                  </a:ext>
                </a:extLst>
              </a:tr>
              <a:tr h="795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Roll back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possible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be rolled back within a transaction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possible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736703"/>
                  </a:ext>
                </a:extLst>
              </a:tr>
              <a:tr h="4545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Faster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Slow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189591"/>
                  </a:ext>
                </a:extLst>
              </a:tr>
              <a:tr h="9154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Identity counter reset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Resets the counter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not reset the counter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applicable(deletes the entire structure)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12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4C19-4888-B3A9-0526-38FD297E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3931-F724-AF15-0690-648D908F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copy data from a table to another table </a:t>
            </a:r>
          </a:p>
          <a:p>
            <a:r>
              <a:rPr lang="en-US" dirty="0"/>
              <a:t>In other words, it inserts the result of a query done on table into another table </a:t>
            </a:r>
          </a:p>
          <a:p>
            <a:r>
              <a:rPr lang="en-US" dirty="0"/>
              <a:t>Syntax: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Table1_name (column_1 , column_2,...)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column_1,column2,.....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table2_name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condition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0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18B-A79D-76CD-27E3-C4B65EC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4F64-1868-1973-2CF2-0B5A9549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insert row or multiple row by specifying the values explicitly  </a:t>
            </a:r>
          </a:p>
          <a:p>
            <a:r>
              <a:rPr lang="en-US" dirty="0"/>
              <a:t>Syntax: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table_name ( column_1,column_2,...)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VALUES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(value_1 ,value_2,....)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8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4D8F-6AB2-93B4-65D4-B0C43F63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SELECT VS INSERT INTO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4CE33-392E-7D48-E839-CAA03D82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88956"/>
              </p:ext>
            </p:extLst>
          </p:nvPr>
        </p:nvGraphicFramePr>
        <p:xfrm>
          <a:off x="914400" y="1731963"/>
          <a:ext cx="10353675" cy="424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1120999173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884930331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418902902"/>
                    </a:ext>
                  </a:extLst>
                </a:gridCol>
              </a:tblGrid>
              <a:tr h="848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 INTO SELECT 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 INTO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036261"/>
                  </a:ext>
                </a:extLst>
              </a:tr>
              <a:tr h="84816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Source of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comes from another table (or query)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 are specified manually in the query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72141"/>
                  </a:ext>
                </a:extLst>
              </a:tr>
              <a:tr h="8481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case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Copying data between tables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Inserting data into some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906861"/>
                  </a:ext>
                </a:extLst>
              </a:tr>
              <a:tr h="8481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Syntax complexity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Requires a SELECT  query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 are specified simply within the query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606462"/>
                  </a:ext>
                </a:extLst>
              </a:tr>
              <a:tr h="8481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Performance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Faster when inserting many rows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Simple and suitable for small insertions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62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50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130</TotalTime>
  <Words>483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Consolas</vt:lpstr>
      <vt:lpstr>Wingdings 2</vt:lpstr>
      <vt:lpstr>Slate</vt:lpstr>
      <vt:lpstr>Key points</vt:lpstr>
      <vt:lpstr>DISTINCT</vt:lpstr>
      <vt:lpstr>TOP</vt:lpstr>
      <vt:lpstr>IS NULL &amp; IS NOT NULL</vt:lpstr>
      <vt:lpstr>TRUNACTE VS DELETE VS DROP</vt:lpstr>
      <vt:lpstr>PowerPoint Presentation</vt:lpstr>
      <vt:lpstr>INSERT INTO SELECT</vt:lpstr>
      <vt:lpstr>INSERT INTO</vt:lpstr>
      <vt:lpstr>INSERT INTO SELECT VS INSERT INTO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elmokaber</dc:creator>
  <cp:lastModifiedBy>mahmoud elmokaber</cp:lastModifiedBy>
  <cp:revision>1</cp:revision>
  <dcterms:created xsi:type="dcterms:W3CDTF">2024-11-28T19:27:47Z</dcterms:created>
  <dcterms:modified xsi:type="dcterms:W3CDTF">2024-11-28T21:38:09Z</dcterms:modified>
</cp:coreProperties>
</file>