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 id="261" r:id="rId4"/>
    <p:sldId id="270" r:id="rId5"/>
    <p:sldId id="271" r:id="rId6"/>
    <p:sldId id="272" r:id="rId7"/>
    <p:sldId id="273"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56BCD-E3DB-4931-A729-51B6DEC7277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5752566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2334578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631026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49696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26050234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356BCD-E3DB-4931-A729-51B6DEC7277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40738653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356BCD-E3DB-4931-A729-51B6DEC7277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35159207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56BCD-E3DB-4931-A729-51B6DEC7277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8395571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56BCD-E3DB-4931-A729-51B6DEC7277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394641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56BCD-E3DB-4931-A729-51B6DEC7277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7994069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56BCD-E3DB-4931-A729-51B6DEC7277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29639363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5547721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56BCD-E3DB-4931-A729-51B6DEC72779}"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37103897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56BCD-E3DB-4931-A729-51B6DEC7277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3264788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56BCD-E3DB-4931-A729-51B6DEC72779}"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134605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2153942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56BCD-E3DB-4931-A729-51B6DEC7277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2DB31-4D25-4DED-8AB9-A74AF43E2E26}" type="slidenum">
              <a:rPr lang="en-US" smtClean="0"/>
              <a:t>‹#›</a:t>
            </a:fld>
            <a:endParaRPr lang="en-US"/>
          </a:p>
        </p:txBody>
      </p:sp>
    </p:spTree>
    <p:extLst>
      <p:ext uri="{BB962C8B-B14F-4D97-AF65-F5344CB8AC3E}">
        <p14:creationId xmlns:p14="http://schemas.microsoft.com/office/powerpoint/2010/main" val="13769071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356BCD-E3DB-4931-A729-51B6DEC72779}" type="datetimeFigureOut">
              <a:rPr lang="en-US" smtClean="0"/>
              <a:t>12/20/2024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62DB31-4D25-4DED-8AB9-A74AF43E2E26}" type="slidenum">
              <a:rPr lang="en-US" smtClean="0"/>
              <a:t>‹#›</a:t>
            </a:fld>
            <a:endParaRPr lang="en-US"/>
          </a:p>
        </p:txBody>
      </p:sp>
    </p:spTree>
    <p:extLst>
      <p:ext uri="{BB962C8B-B14F-4D97-AF65-F5344CB8AC3E}">
        <p14:creationId xmlns:p14="http://schemas.microsoft.com/office/powerpoint/2010/main" val="3779981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5EB4-A665-24FD-DBB8-4EC3CCC89E0B}"/>
              </a:ext>
            </a:extLst>
          </p:cNvPr>
          <p:cNvSpPr>
            <a:spLocks noGrp="1"/>
          </p:cNvSpPr>
          <p:nvPr>
            <p:ph type="title"/>
          </p:nvPr>
        </p:nvSpPr>
        <p:spPr>
          <a:xfrm>
            <a:off x="-3104767" y="52552"/>
            <a:ext cx="9905998" cy="1905000"/>
          </a:xfrm>
        </p:spPr>
        <p:txBody>
          <a:bodyPr>
            <a:normAutofit/>
          </a:bodyPr>
          <a:lstStyle/>
          <a:p>
            <a:r>
              <a:rPr lang="en-US" sz="4000" dirty="0"/>
              <a:t>Key points</a:t>
            </a:r>
          </a:p>
        </p:txBody>
      </p:sp>
      <p:sp>
        <p:nvSpPr>
          <p:cNvPr id="3" name="Content Placeholder 2">
            <a:extLst>
              <a:ext uri="{FF2B5EF4-FFF2-40B4-BE49-F238E27FC236}">
                <a16:creationId xmlns:a16="http://schemas.microsoft.com/office/drawing/2014/main" id="{6C2FDFA3-F826-5DE7-A29D-B7B7028D08E4}"/>
              </a:ext>
            </a:extLst>
          </p:cNvPr>
          <p:cNvSpPr>
            <a:spLocks noGrp="1"/>
          </p:cNvSpPr>
          <p:nvPr>
            <p:ph idx="1"/>
          </p:nvPr>
        </p:nvSpPr>
        <p:spPr>
          <a:xfrm>
            <a:off x="584364" y="1476983"/>
            <a:ext cx="9905998" cy="4807085"/>
          </a:xfrm>
        </p:spPr>
        <p:txBody>
          <a:bodyPr>
            <a:noAutofit/>
          </a:bodyPr>
          <a:lstStyle/>
          <a:p>
            <a:r>
              <a:rPr lang="en-US" sz="3200" dirty="0"/>
              <a:t>Type Casting</a:t>
            </a:r>
          </a:p>
          <a:p>
            <a:r>
              <a:rPr lang="en-US" sz="3200" dirty="0"/>
              <a:t>IL</a:t>
            </a:r>
          </a:p>
          <a:p>
            <a:r>
              <a:rPr lang="en-US" sz="3200" dirty="0"/>
              <a:t>CLR, CTS</a:t>
            </a:r>
          </a:p>
        </p:txBody>
      </p:sp>
    </p:spTree>
    <p:extLst>
      <p:ext uri="{BB962C8B-B14F-4D97-AF65-F5344CB8AC3E}">
        <p14:creationId xmlns:p14="http://schemas.microsoft.com/office/powerpoint/2010/main" val="1523468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07EF-CBCB-DBA3-0656-6076266B08D3}"/>
              </a:ext>
            </a:extLst>
          </p:cNvPr>
          <p:cNvSpPr>
            <a:spLocks noGrp="1"/>
          </p:cNvSpPr>
          <p:nvPr>
            <p:ph type="title"/>
          </p:nvPr>
        </p:nvSpPr>
        <p:spPr>
          <a:xfrm>
            <a:off x="545607" y="581575"/>
            <a:ext cx="11090137" cy="970450"/>
          </a:xfrm>
        </p:spPr>
        <p:txBody>
          <a:bodyPr>
            <a:normAutofit/>
          </a:bodyPr>
          <a:lstStyle/>
          <a:p>
            <a:r>
              <a:rPr lang="en-US" sz="4000" dirty="0"/>
              <a:t>Type casting</a:t>
            </a:r>
            <a:endParaRPr lang="en-US" dirty="0"/>
          </a:p>
        </p:txBody>
      </p:sp>
      <p:sp>
        <p:nvSpPr>
          <p:cNvPr id="3" name="Content Placeholder 2">
            <a:extLst>
              <a:ext uri="{FF2B5EF4-FFF2-40B4-BE49-F238E27FC236}">
                <a16:creationId xmlns:a16="http://schemas.microsoft.com/office/drawing/2014/main" id="{F6E913A5-7962-431A-6C22-E56A98E77F9D}"/>
              </a:ext>
            </a:extLst>
          </p:cNvPr>
          <p:cNvSpPr>
            <a:spLocks noGrp="1"/>
          </p:cNvSpPr>
          <p:nvPr>
            <p:ph idx="1"/>
          </p:nvPr>
        </p:nvSpPr>
        <p:spPr/>
        <p:txBody>
          <a:bodyPr>
            <a:normAutofit/>
          </a:bodyPr>
          <a:lstStyle/>
          <a:p>
            <a:r>
              <a:rPr lang="en-US" dirty="0"/>
              <a:t>Type casting is converting the value from data type to another</a:t>
            </a:r>
          </a:p>
          <a:p>
            <a:r>
              <a:rPr lang="en-US" dirty="0"/>
              <a:t>There are different ways of type casting in C# :</a:t>
            </a:r>
          </a:p>
          <a:p>
            <a:r>
              <a:rPr lang="en-US" dirty="0"/>
              <a:t>1- </a:t>
            </a:r>
            <a:r>
              <a:rPr lang="en-US" b="1" dirty="0"/>
              <a:t>Implicit casting:</a:t>
            </a:r>
          </a:p>
          <a:p>
            <a:pPr marL="36900" indent="0">
              <a:buNone/>
            </a:pPr>
            <a:r>
              <a:rPr lang="en-US" dirty="0"/>
              <a:t>       called safe casts and done by the compiler when there's no potential loss of data.</a:t>
            </a:r>
          </a:p>
          <a:p>
            <a:pPr marL="36900" indent="0">
              <a:buNone/>
            </a:pPr>
            <a:r>
              <a:rPr lang="en-US" dirty="0"/>
              <a:t>	happens when assigning a smaller datatypes to larger </a:t>
            </a:r>
          </a:p>
          <a:p>
            <a:pPr marL="36900" indent="0">
              <a:buNone/>
            </a:pPr>
            <a:r>
              <a:rPr lang="en-US" dirty="0"/>
              <a:t> 	</a:t>
            </a:r>
            <a:r>
              <a:rPr lang="en-US" b="1" dirty="0"/>
              <a:t>Example : </a:t>
            </a:r>
          </a:p>
          <a:p>
            <a:pPr marL="36900" indent="0">
              <a:buNone/>
            </a:pPr>
            <a:r>
              <a:rPr lang="en-US" dirty="0"/>
              <a:t>		</a:t>
            </a:r>
            <a:r>
              <a:rPr lang="fr-FR" dirty="0"/>
              <a:t>int x = 15;</a:t>
            </a:r>
          </a:p>
          <a:p>
            <a:pPr marL="36900" indent="0">
              <a:buNone/>
            </a:pPr>
            <a:r>
              <a:rPr lang="fr-FR" dirty="0"/>
              <a:t>             double y = x;</a:t>
            </a:r>
          </a:p>
          <a:p>
            <a:pPr marL="36900" indent="0">
              <a:buNone/>
            </a:pPr>
            <a:endParaRPr lang="en-US" dirty="0"/>
          </a:p>
          <a:p>
            <a:endParaRPr lang="en-US" dirty="0"/>
          </a:p>
        </p:txBody>
      </p:sp>
    </p:spTree>
    <p:extLst>
      <p:ext uri="{BB962C8B-B14F-4D97-AF65-F5344CB8AC3E}">
        <p14:creationId xmlns:p14="http://schemas.microsoft.com/office/powerpoint/2010/main" val="42162189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2F1D-47C0-227D-E0AF-0212AEDA9064}"/>
              </a:ext>
            </a:extLst>
          </p:cNvPr>
          <p:cNvSpPr>
            <a:spLocks noGrp="1"/>
          </p:cNvSpPr>
          <p:nvPr>
            <p:ph type="title"/>
          </p:nvPr>
        </p:nvSpPr>
        <p:spPr/>
        <p:txBody>
          <a:bodyPr/>
          <a:lstStyle/>
          <a:p>
            <a:r>
              <a:rPr lang="en-US" sz="4000" dirty="0"/>
              <a:t>continue Type casting </a:t>
            </a:r>
            <a:endParaRPr lang="en-US" dirty="0"/>
          </a:p>
        </p:txBody>
      </p:sp>
      <p:sp>
        <p:nvSpPr>
          <p:cNvPr id="3" name="Content Placeholder 2">
            <a:extLst>
              <a:ext uri="{FF2B5EF4-FFF2-40B4-BE49-F238E27FC236}">
                <a16:creationId xmlns:a16="http://schemas.microsoft.com/office/drawing/2014/main" id="{E090A429-8B47-C635-2214-89E503282A1A}"/>
              </a:ext>
            </a:extLst>
          </p:cNvPr>
          <p:cNvSpPr>
            <a:spLocks noGrp="1"/>
          </p:cNvSpPr>
          <p:nvPr>
            <p:ph idx="1"/>
          </p:nvPr>
        </p:nvSpPr>
        <p:spPr>
          <a:xfrm>
            <a:off x="913795" y="1674083"/>
            <a:ext cx="10353762" cy="4794811"/>
          </a:xfrm>
        </p:spPr>
        <p:txBody>
          <a:bodyPr>
            <a:normAutofit/>
          </a:bodyPr>
          <a:lstStyle/>
          <a:p>
            <a:r>
              <a:rPr lang="en-US" sz="1800" dirty="0">
                <a:solidFill>
                  <a:schemeClr val="tx1"/>
                </a:solidFill>
                <a:latin typeface="Consolas" panose="020B0609020204030204" pitchFamily="49" charset="0"/>
              </a:rPr>
              <a:t>2- </a:t>
            </a:r>
            <a:r>
              <a:rPr lang="en-US" sz="1800" b="1" dirty="0">
                <a:solidFill>
                  <a:schemeClr val="tx1"/>
                </a:solidFill>
                <a:latin typeface="Consolas" panose="020B0609020204030204" pitchFamily="49" charset="0"/>
              </a:rPr>
              <a:t>Explicit Casting :</a:t>
            </a:r>
          </a:p>
          <a:p>
            <a:pPr marL="36900" indent="0">
              <a:buNone/>
            </a:pPr>
            <a:r>
              <a:rPr lang="en-US" sz="1800" dirty="0">
                <a:solidFill>
                  <a:schemeClr val="tx1"/>
                </a:solidFill>
                <a:latin typeface="Consolas" panose="020B0609020204030204" pitchFamily="49" charset="0"/>
              </a:rPr>
              <a:t>   Required when there's a potential for data loss.</a:t>
            </a:r>
          </a:p>
          <a:p>
            <a:pPr marL="36900" indent="0">
              <a:buNone/>
            </a:pPr>
            <a:r>
              <a:rPr lang="en-US" sz="1800" dirty="0">
                <a:solidFill>
                  <a:schemeClr val="tx1"/>
                </a:solidFill>
                <a:latin typeface="Consolas" panose="020B0609020204030204" pitchFamily="49" charset="0"/>
              </a:rPr>
              <a:t>   Done by specifying the targeted type in parentheses before the value.</a:t>
            </a:r>
          </a:p>
          <a:p>
            <a:pPr marL="36900" indent="0">
              <a:buNone/>
            </a:pPr>
            <a:r>
              <a:rPr lang="en-US" sz="1800" dirty="0">
                <a:solidFill>
                  <a:schemeClr val="tx1"/>
                </a:solidFill>
                <a:latin typeface="Consolas" panose="020B0609020204030204" pitchFamily="49" charset="0"/>
              </a:rPr>
              <a:t>   Done when converting larger types to smaller ones ( long to int ,double to               	float ,…….) .</a:t>
            </a:r>
          </a:p>
          <a:p>
            <a:pPr marL="36900" indent="0">
              <a:buNone/>
            </a:pPr>
            <a:r>
              <a:rPr lang="en-US" sz="1800" dirty="0">
                <a:solidFill>
                  <a:schemeClr val="tx1"/>
                </a:solidFill>
                <a:latin typeface="Consolas" panose="020B0609020204030204" pitchFamily="49" charset="0"/>
              </a:rPr>
              <a:t>	</a:t>
            </a:r>
            <a:r>
              <a:rPr lang="en-US" sz="1800" b="1" dirty="0">
                <a:solidFill>
                  <a:schemeClr val="tx1"/>
                </a:solidFill>
                <a:latin typeface="Consolas" panose="020B0609020204030204" pitchFamily="49" charset="0"/>
              </a:rPr>
              <a:t>Example</a:t>
            </a:r>
            <a:r>
              <a:rPr lang="en-US" sz="1800" dirty="0">
                <a:solidFill>
                  <a:schemeClr val="tx1"/>
                </a:solidFill>
                <a:latin typeface="Consolas" panose="020B0609020204030204" pitchFamily="49" charset="0"/>
              </a:rPr>
              <a:t>:</a:t>
            </a:r>
          </a:p>
          <a:p>
            <a:pPr marL="36900" indent="0">
              <a:buNone/>
            </a:pPr>
            <a:r>
              <a:rPr lang="en-US" sz="1800" dirty="0">
                <a:solidFill>
                  <a:schemeClr val="tx1"/>
                </a:solidFill>
                <a:latin typeface="Consolas" panose="020B0609020204030204" pitchFamily="49" charset="0"/>
              </a:rPr>
              <a:t>		</a:t>
            </a:r>
            <a:r>
              <a:rPr lang="fr-FR" sz="1800" dirty="0">
                <a:solidFill>
                  <a:schemeClr val="tx1"/>
                </a:solidFill>
                <a:latin typeface="Consolas" panose="020B0609020204030204" pitchFamily="49" charset="0"/>
              </a:rPr>
              <a:t>double x = 15.200;</a:t>
            </a:r>
          </a:p>
          <a:p>
            <a:pPr marL="36900" indent="0">
              <a:buNone/>
            </a:pPr>
            <a:r>
              <a:rPr lang="fr-FR" sz="1800" dirty="0">
                <a:solidFill>
                  <a:schemeClr val="tx1"/>
                </a:solidFill>
                <a:latin typeface="Consolas" panose="020B0609020204030204" pitchFamily="49" charset="0"/>
              </a:rPr>
              <a:t>		int y = (int)x;</a:t>
            </a:r>
          </a:p>
          <a:p>
            <a:pPr marL="36900" indent="0">
              <a:buNone/>
            </a:pPr>
            <a:r>
              <a:rPr lang="en-US" sz="1800" dirty="0">
                <a:solidFill>
                  <a:schemeClr val="tx1"/>
                </a:solidFill>
                <a:latin typeface="Consolas" panose="020B0609020204030204" pitchFamily="49" charset="0"/>
              </a:rPr>
              <a:t> </a:t>
            </a:r>
          </a:p>
          <a:p>
            <a:endParaRPr lang="en-US" sz="1800" dirty="0">
              <a:solidFill>
                <a:schemeClr val="tx1"/>
              </a:solidFill>
              <a:latin typeface="Consolas" panose="020B0609020204030204" pitchFamily="49" charset="0"/>
            </a:endParaRPr>
          </a:p>
          <a:p>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405821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3FC02-4EDF-CCBA-8387-3413B2978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57065-AC82-D01B-4763-ECECD98830BF}"/>
              </a:ext>
            </a:extLst>
          </p:cNvPr>
          <p:cNvSpPr>
            <a:spLocks noGrp="1"/>
          </p:cNvSpPr>
          <p:nvPr>
            <p:ph type="title"/>
          </p:nvPr>
        </p:nvSpPr>
        <p:spPr>
          <a:xfrm>
            <a:off x="913795" y="191311"/>
            <a:ext cx="10353762" cy="970450"/>
          </a:xfrm>
        </p:spPr>
        <p:txBody>
          <a:bodyPr/>
          <a:lstStyle/>
          <a:p>
            <a:r>
              <a:rPr lang="en-US" sz="4000" dirty="0"/>
              <a:t>continue Type casting </a:t>
            </a:r>
            <a:endParaRPr lang="en-US" dirty="0"/>
          </a:p>
        </p:txBody>
      </p:sp>
      <p:sp>
        <p:nvSpPr>
          <p:cNvPr id="3" name="Content Placeholder 2">
            <a:extLst>
              <a:ext uri="{FF2B5EF4-FFF2-40B4-BE49-F238E27FC236}">
                <a16:creationId xmlns:a16="http://schemas.microsoft.com/office/drawing/2014/main" id="{345DF3EF-5F43-A6D5-753A-9CF17915B344}"/>
              </a:ext>
            </a:extLst>
          </p:cNvPr>
          <p:cNvSpPr>
            <a:spLocks noGrp="1"/>
          </p:cNvSpPr>
          <p:nvPr>
            <p:ph idx="1"/>
          </p:nvPr>
        </p:nvSpPr>
        <p:spPr>
          <a:xfrm>
            <a:off x="913795" y="1161761"/>
            <a:ext cx="10353762" cy="5696239"/>
          </a:xfrm>
        </p:spPr>
        <p:txBody>
          <a:bodyPr>
            <a:normAutofit fontScale="92500" lnSpcReduction="10000"/>
          </a:bodyPr>
          <a:lstStyle/>
          <a:p>
            <a:r>
              <a:rPr lang="en-US" sz="1800" dirty="0">
                <a:solidFill>
                  <a:schemeClr val="tx1"/>
                </a:solidFill>
                <a:latin typeface="Consolas" panose="020B0609020204030204" pitchFamily="49" charset="0"/>
              </a:rPr>
              <a:t>The implicit and explicit casting done between compatible data types.</a:t>
            </a:r>
          </a:p>
          <a:p>
            <a:r>
              <a:rPr lang="en-US" sz="1800" dirty="0">
                <a:solidFill>
                  <a:schemeClr val="tx1"/>
                </a:solidFill>
                <a:latin typeface="Consolas" panose="020B0609020204030204" pitchFamily="49" charset="0"/>
              </a:rPr>
              <a:t>We can convert between incompatible data types by the following : </a:t>
            </a:r>
          </a:p>
          <a:p>
            <a:r>
              <a:rPr lang="en-US" sz="1800" dirty="0">
                <a:solidFill>
                  <a:schemeClr val="tx1"/>
                </a:solidFill>
                <a:latin typeface="Consolas" panose="020B0609020204030204" pitchFamily="49" charset="0"/>
              </a:rPr>
              <a:t>3- </a:t>
            </a:r>
            <a:r>
              <a:rPr lang="en-US" sz="1800" b="1" dirty="0">
                <a:solidFill>
                  <a:schemeClr val="tx1"/>
                </a:solidFill>
                <a:latin typeface="Consolas" panose="020B0609020204030204" pitchFamily="49" charset="0"/>
              </a:rPr>
              <a:t>convert class and parse method:</a:t>
            </a:r>
          </a:p>
          <a:p>
            <a:pPr marL="36900" indent="0">
              <a:buNone/>
            </a:pPr>
            <a:r>
              <a:rPr lang="en-US" sz="1800" dirty="0">
                <a:solidFill>
                  <a:schemeClr val="tx1"/>
                </a:solidFill>
                <a:latin typeface="Consolas" panose="020B0609020204030204" pitchFamily="49" charset="0"/>
              </a:rPr>
              <a:t>   Convert is a built-in class in C# and parse is a method exists for almost     	numeric data types in C#.</a:t>
            </a:r>
          </a:p>
          <a:p>
            <a:pPr marL="36900" indent="0">
              <a:buNone/>
            </a:pPr>
            <a:r>
              <a:rPr lang="en-US" sz="1800" dirty="0">
                <a:solidFill>
                  <a:schemeClr val="tx1"/>
                </a:solidFill>
                <a:latin typeface="Consolas" panose="020B0609020204030204" pitchFamily="49" charset="0"/>
              </a:rPr>
              <a:t>	We can also do the casts done by implicit and explicit casting by them.</a:t>
            </a:r>
          </a:p>
          <a:p>
            <a:pPr marL="36900" indent="0">
              <a:buNone/>
            </a:pPr>
            <a:r>
              <a:rPr lang="en-US" sz="1800" dirty="0">
                <a:solidFill>
                  <a:schemeClr val="tx1"/>
                </a:solidFill>
                <a:latin typeface="Consolas" panose="020B0609020204030204" pitchFamily="49" charset="0"/>
              </a:rPr>
              <a:t>	</a:t>
            </a:r>
            <a:r>
              <a:rPr lang="en-US" sz="1800" b="1" dirty="0">
                <a:solidFill>
                  <a:schemeClr val="tx1"/>
                </a:solidFill>
                <a:latin typeface="Consolas" panose="020B0609020204030204" pitchFamily="49" charset="0"/>
              </a:rPr>
              <a:t>Example:</a:t>
            </a:r>
          </a:p>
          <a:p>
            <a:pPr marL="36900" indent="0">
              <a:buNone/>
            </a:pPr>
            <a:r>
              <a:rPr lang="en-US" sz="1800" b="1" dirty="0">
                <a:solidFill>
                  <a:schemeClr val="tx1"/>
                </a:solidFill>
                <a:latin typeface="Consolas" panose="020B0609020204030204" pitchFamily="49" charset="0"/>
              </a:rPr>
              <a:t>	</a:t>
            </a:r>
            <a:r>
              <a:rPr lang="en-US" sz="1800" dirty="0">
                <a:solidFill>
                  <a:schemeClr val="tx1"/>
                </a:solidFill>
                <a:latin typeface="Consolas" panose="020B0609020204030204" pitchFamily="49" charset="0"/>
              </a:rPr>
              <a:t> string s = "512";</a:t>
            </a:r>
          </a:p>
          <a:p>
            <a:pPr marL="36900" indent="0">
              <a:buNone/>
            </a:pPr>
            <a:r>
              <a:rPr lang="en-US" sz="1800" dirty="0">
                <a:solidFill>
                  <a:schemeClr val="tx1"/>
                </a:solidFill>
                <a:latin typeface="Consolas" panose="020B0609020204030204" pitchFamily="49" charset="0"/>
              </a:rPr>
              <a:t>	 int x = Convert.ToInt32(s);   //Using convert </a:t>
            </a:r>
          </a:p>
          <a:p>
            <a:pPr marL="36900" indent="0">
              <a:buNone/>
            </a:pPr>
            <a:r>
              <a:rPr lang="en-US" sz="1800" dirty="0">
                <a:solidFill>
                  <a:schemeClr val="tx1"/>
                </a:solidFill>
                <a:latin typeface="Consolas" panose="020B0609020204030204" pitchFamily="49" charset="0"/>
              </a:rPr>
              <a:t>	 //OR using parse:</a:t>
            </a:r>
          </a:p>
          <a:p>
            <a:pPr marL="36900" indent="0">
              <a:buNone/>
            </a:pPr>
            <a:r>
              <a:rPr lang="en-US" sz="1800" dirty="0">
                <a:solidFill>
                  <a:schemeClr val="tx1"/>
                </a:solidFill>
                <a:latin typeface="Consolas" panose="020B0609020204030204" pitchFamily="49" charset="0"/>
              </a:rPr>
              <a:t>	 int x = int.Parse(x); </a:t>
            </a:r>
          </a:p>
          <a:p>
            <a:pPr marL="36900" indent="0">
              <a:buNone/>
            </a:pPr>
            <a:r>
              <a:rPr lang="en-US" sz="1800" dirty="0">
                <a:solidFill>
                  <a:schemeClr val="tx1"/>
                </a:solidFill>
                <a:latin typeface="Consolas" panose="020B0609020204030204" pitchFamily="49" charset="0"/>
              </a:rPr>
              <a:t>	there's also a method called tryParse same syntax as parse but returns true if 	the casting succeeded otherwise returns false.</a:t>
            </a:r>
          </a:p>
          <a:p>
            <a:pPr marL="36900" indent="0">
              <a:buNone/>
            </a:pPr>
            <a:r>
              <a:rPr lang="en-US" sz="1800" b="1" dirty="0">
                <a:solidFill>
                  <a:schemeClr val="tx1"/>
                </a:solidFill>
                <a:latin typeface="Consolas" panose="020B0609020204030204" pitchFamily="49" charset="0"/>
              </a:rPr>
              <a:t>	</a:t>
            </a:r>
          </a:p>
          <a:p>
            <a:pPr marL="36900" indent="0">
              <a:buNone/>
            </a:pPr>
            <a:r>
              <a:rPr lang="en-US" sz="1800" b="1" dirty="0">
                <a:solidFill>
                  <a:schemeClr val="tx1"/>
                </a:solidFill>
                <a:latin typeface="Consolas" panose="020B0609020204030204" pitchFamily="49" charset="0"/>
              </a:rPr>
              <a:t>	</a:t>
            </a:r>
          </a:p>
          <a:p>
            <a:pPr marL="36900" indent="0">
              <a:buNone/>
            </a:pPr>
            <a:r>
              <a:rPr lang="en-US" sz="1800" b="1" dirty="0">
                <a:solidFill>
                  <a:schemeClr val="tx1"/>
                </a:solidFill>
                <a:latin typeface="Consolas" panose="020B0609020204030204" pitchFamily="49" charset="0"/>
              </a:rPr>
              <a:t>		</a:t>
            </a:r>
          </a:p>
          <a:p>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462670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E591-8EF8-AF6E-C0B2-32991AE48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1E083-CD0C-CC0D-8B67-8CE8D9AD1584}"/>
              </a:ext>
            </a:extLst>
          </p:cNvPr>
          <p:cNvSpPr>
            <a:spLocks noGrp="1"/>
          </p:cNvSpPr>
          <p:nvPr>
            <p:ph type="title"/>
          </p:nvPr>
        </p:nvSpPr>
        <p:spPr/>
        <p:txBody>
          <a:bodyPr/>
          <a:lstStyle/>
          <a:p>
            <a:r>
              <a:rPr lang="en-US" sz="4000" dirty="0"/>
              <a:t>continue Type casting </a:t>
            </a:r>
            <a:endParaRPr lang="en-US" dirty="0"/>
          </a:p>
        </p:txBody>
      </p:sp>
      <p:sp>
        <p:nvSpPr>
          <p:cNvPr id="3" name="Content Placeholder 2">
            <a:extLst>
              <a:ext uri="{FF2B5EF4-FFF2-40B4-BE49-F238E27FC236}">
                <a16:creationId xmlns:a16="http://schemas.microsoft.com/office/drawing/2014/main" id="{31CBD88A-7709-477C-32B5-3593FBE036BD}"/>
              </a:ext>
            </a:extLst>
          </p:cNvPr>
          <p:cNvSpPr>
            <a:spLocks noGrp="1"/>
          </p:cNvSpPr>
          <p:nvPr>
            <p:ph idx="1"/>
          </p:nvPr>
        </p:nvSpPr>
        <p:spPr>
          <a:xfrm>
            <a:off x="913795" y="1674083"/>
            <a:ext cx="10353762" cy="4794811"/>
          </a:xfrm>
        </p:spPr>
        <p:txBody>
          <a:bodyPr>
            <a:normAutofit/>
          </a:bodyPr>
          <a:lstStyle/>
          <a:p>
            <a:r>
              <a:rPr lang="en-US" sz="1800" dirty="0">
                <a:solidFill>
                  <a:schemeClr val="tx1"/>
                </a:solidFill>
                <a:latin typeface="Consolas" panose="020B0609020204030204" pitchFamily="49" charset="0"/>
              </a:rPr>
              <a:t>4- </a:t>
            </a:r>
            <a:r>
              <a:rPr lang="en-US" sz="1800" b="1" dirty="0">
                <a:solidFill>
                  <a:schemeClr val="tx1"/>
                </a:solidFill>
                <a:latin typeface="Consolas" panose="020B0609020204030204" pitchFamily="49" charset="0"/>
              </a:rPr>
              <a:t>Boxing and Unboxing :</a:t>
            </a:r>
          </a:p>
          <a:p>
            <a:pPr marL="36900" indent="0">
              <a:buNone/>
            </a:pPr>
            <a:r>
              <a:rPr lang="en-US" sz="1800" dirty="0">
                <a:solidFill>
                  <a:schemeClr val="tx1"/>
                </a:solidFill>
                <a:latin typeface="Consolas" panose="020B0609020204030204" pitchFamily="49" charset="0"/>
              </a:rPr>
              <a:t>   Boxing : converting a value type to an object type. </a:t>
            </a:r>
          </a:p>
          <a:p>
            <a:pPr marL="36900" indent="0">
              <a:buNone/>
            </a:pPr>
            <a:r>
              <a:rPr lang="en-US" sz="1800" dirty="0">
                <a:solidFill>
                  <a:schemeClr val="tx1"/>
                </a:solidFill>
                <a:latin typeface="Consolas" panose="020B0609020204030204" pitchFamily="49" charset="0"/>
              </a:rPr>
              <a:t>	Unboxing : converting an object type to a value type.</a:t>
            </a:r>
          </a:p>
          <a:p>
            <a:pPr marL="36900" indent="0">
              <a:buNone/>
            </a:pPr>
            <a:r>
              <a:rPr lang="en-US" sz="1800" dirty="0">
                <a:solidFill>
                  <a:schemeClr val="tx1"/>
                </a:solidFill>
                <a:latin typeface="Consolas" panose="020B0609020204030204" pitchFamily="49" charset="0"/>
              </a:rPr>
              <a:t>	</a:t>
            </a:r>
            <a:r>
              <a:rPr lang="en-US" sz="1800" b="1" dirty="0">
                <a:solidFill>
                  <a:schemeClr val="tx1"/>
                </a:solidFill>
                <a:latin typeface="Consolas" panose="020B0609020204030204" pitchFamily="49" charset="0"/>
              </a:rPr>
              <a:t>Example :</a:t>
            </a:r>
          </a:p>
          <a:p>
            <a:pPr marL="36900" indent="0">
              <a:buNone/>
            </a:pPr>
            <a:r>
              <a:rPr lang="en-US" sz="1800" b="1" dirty="0">
                <a:solidFill>
                  <a:schemeClr val="tx1"/>
                </a:solidFill>
                <a:latin typeface="Consolas" panose="020B0609020204030204" pitchFamily="49" charset="0"/>
              </a:rPr>
              <a:t>	int x = 512;</a:t>
            </a:r>
          </a:p>
          <a:p>
            <a:pPr marL="36900" indent="0">
              <a:buNone/>
            </a:pPr>
            <a:r>
              <a:rPr lang="en-US" sz="1800" b="1" dirty="0">
                <a:solidFill>
                  <a:schemeClr val="tx1"/>
                </a:solidFill>
                <a:latin typeface="Consolas" panose="020B0609020204030204" pitchFamily="49" charset="0"/>
              </a:rPr>
              <a:t>   object object1 = x;   //Boxing</a:t>
            </a:r>
          </a:p>
          <a:p>
            <a:pPr marL="36900" indent="0">
              <a:buNone/>
            </a:pPr>
            <a:r>
              <a:rPr lang="en-US" sz="1800" b="1" dirty="0">
                <a:solidFill>
                  <a:schemeClr val="tx1"/>
                </a:solidFill>
                <a:latin typeface="Consolas" panose="020B0609020204030204" pitchFamily="49" charset="0"/>
              </a:rPr>
              <a:t>	x = (int)object1;     //Unboxing</a:t>
            </a:r>
          </a:p>
          <a:p>
            <a:pPr marL="36900" indent="0">
              <a:buNone/>
            </a:pPr>
            <a:endParaRPr lang="en-US" sz="1800" b="1" dirty="0">
              <a:solidFill>
                <a:schemeClr val="tx1"/>
              </a:solidFill>
              <a:latin typeface="Consolas" panose="020B0609020204030204" pitchFamily="49" charset="0"/>
            </a:endParaRPr>
          </a:p>
          <a:p>
            <a:pPr marL="36900" indent="0">
              <a:buNone/>
            </a:pPr>
            <a:r>
              <a:rPr lang="en-US" sz="1800" b="1" dirty="0">
                <a:solidFill>
                  <a:schemeClr val="tx1"/>
                </a:solidFill>
                <a:latin typeface="Consolas" panose="020B0609020204030204" pitchFamily="49" charset="0"/>
              </a:rPr>
              <a:t>	</a:t>
            </a:r>
          </a:p>
          <a:p>
            <a:endParaRPr lang="en-US" sz="1800" dirty="0">
              <a:solidFill>
                <a:schemeClr val="tx1"/>
              </a:solidFill>
              <a:latin typeface="Consolas" panose="020B0609020204030204" pitchFamily="49" charset="0"/>
            </a:endParaRPr>
          </a:p>
          <a:p>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6978293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90CE9-6863-08D0-DA5F-B0184C4AB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201E4-070A-9D73-22AE-32D01DBF071E}"/>
              </a:ext>
            </a:extLst>
          </p:cNvPr>
          <p:cNvSpPr>
            <a:spLocks noGrp="1"/>
          </p:cNvSpPr>
          <p:nvPr>
            <p:ph type="title"/>
          </p:nvPr>
        </p:nvSpPr>
        <p:spPr/>
        <p:txBody>
          <a:bodyPr/>
          <a:lstStyle/>
          <a:p>
            <a:r>
              <a:rPr lang="en-US" sz="4000" dirty="0"/>
              <a:t>Intermediate language (IL)</a:t>
            </a:r>
            <a:endParaRPr lang="en-US" dirty="0"/>
          </a:p>
        </p:txBody>
      </p:sp>
      <p:sp>
        <p:nvSpPr>
          <p:cNvPr id="3" name="Content Placeholder 2">
            <a:extLst>
              <a:ext uri="{FF2B5EF4-FFF2-40B4-BE49-F238E27FC236}">
                <a16:creationId xmlns:a16="http://schemas.microsoft.com/office/drawing/2014/main" id="{BE4349A7-ABAF-B109-149E-BE8E65E6BF22}"/>
              </a:ext>
            </a:extLst>
          </p:cNvPr>
          <p:cNvSpPr>
            <a:spLocks noGrp="1"/>
          </p:cNvSpPr>
          <p:nvPr>
            <p:ph idx="1"/>
          </p:nvPr>
        </p:nvSpPr>
        <p:spPr>
          <a:xfrm>
            <a:off x="913795" y="1674083"/>
            <a:ext cx="10353762" cy="4794811"/>
          </a:xfrm>
        </p:spPr>
        <p:txBody>
          <a:bodyPr>
            <a:normAutofit/>
          </a:bodyPr>
          <a:lstStyle/>
          <a:p>
            <a:r>
              <a:rPr lang="en-US" sz="1800" dirty="0">
                <a:solidFill>
                  <a:schemeClr val="tx1"/>
                </a:solidFill>
                <a:latin typeface="Consolas" panose="020B0609020204030204" pitchFamily="49" charset="0"/>
              </a:rPr>
              <a:t>Intermediate Language (IL) in C# is a programming language that serves as the mediator between code written in C# and machine code.</a:t>
            </a:r>
          </a:p>
          <a:p>
            <a:r>
              <a:rPr lang="en-US" sz="1800" dirty="0">
                <a:solidFill>
                  <a:schemeClr val="tx1"/>
                </a:solidFill>
                <a:latin typeface="Consolas" panose="020B0609020204030204" pitchFamily="49" charset="0"/>
              </a:rPr>
              <a:t>IL is part of the .NET Common Language Infrastructure (CLI), which allows code written in different languages to work together (supporting integrating between different programming languages).</a:t>
            </a:r>
          </a:p>
          <a:p>
            <a:r>
              <a:rPr lang="en-US" sz="1800" dirty="0">
                <a:solidFill>
                  <a:schemeClr val="tx1"/>
                </a:solidFill>
                <a:latin typeface="Consolas" panose="020B0609020204030204" pitchFamily="49" charset="0"/>
              </a:rPr>
              <a:t>When C# code is compiled ,it is translated into IL and stored as .exe.</a:t>
            </a:r>
          </a:p>
          <a:p>
            <a:r>
              <a:rPr lang="en-US" sz="1800" dirty="0">
                <a:solidFill>
                  <a:schemeClr val="tx1"/>
                </a:solidFill>
                <a:latin typeface="Consolas" panose="020B0609020204030204" pitchFamily="49" charset="0"/>
              </a:rPr>
              <a:t>At runtime, the IL code is converted platform-specific machine code by</a:t>
            </a:r>
            <a:r>
              <a:rPr lang="en-US" sz="1600" dirty="0">
                <a:solidFill>
                  <a:schemeClr val="tx1"/>
                </a:solidFill>
                <a:latin typeface="Consolas" panose="020B0609020204030204" pitchFamily="49" charset="0"/>
              </a:rPr>
              <a:t> </a:t>
            </a:r>
            <a:r>
              <a:rPr lang="en-US" sz="1800" dirty="0">
                <a:solidFill>
                  <a:schemeClr val="tx1"/>
                </a:solidFill>
                <a:latin typeface="Consolas" panose="020B0609020204030204" pitchFamily="49" charset="0"/>
              </a:rPr>
              <a:t>Just-In-Time (JIT) compiler. </a:t>
            </a:r>
          </a:p>
          <a:p>
            <a:endParaRPr lang="en-US" sz="1800" dirty="0">
              <a:solidFill>
                <a:schemeClr val="tx1"/>
              </a:solidFill>
              <a:latin typeface="Consolas" panose="020B0609020204030204" pitchFamily="49" charset="0"/>
            </a:endParaRPr>
          </a:p>
          <a:p>
            <a:pPr marL="36900" indent="0">
              <a:buNone/>
            </a:pPr>
            <a:endParaRPr lang="en-US" sz="1800" b="1" dirty="0">
              <a:solidFill>
                <a:schemeClr val="tx1"/>
              </a:solidFill>
              <a:latin typeface="Consolas" panose="020B0609020204030204" pitchFamily="49" charset="0"/>
            </a:endParaRPr>
          </a:p>
          <a:p>
            <a:pPr marL="36900" indent="0">
              <a:buNone/>
            </a:pPr>
            <a:r>
              <a:rPr lang="en-US" sz="1800" b="1" dirty="0">
                <a:solidFill>
                  <a:schemeClr val="tx1"/>
                </a:solidFill>
                <a:latin typeface="Consolas" panose="020B0609020204030204" pitchFamily="49" charset="0"/>
              </a:rPr>
              <a:t>	</a:t>
            </a:r>
          </a:p>
          <a:p>
            <a:endParaRPr lang="en-US" sz="1800" dirty="0">
              <a:solidFill>
                <a:schemeClr val="tx1"/>
              </a:solidFill>
              <a:latin typeface="Consolas" panose="020B0609020204030204" pitchFamily="49" charset="0"/>
            </a:endParaRPr>
          </a:p>
          <a:p>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5908326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7619A-BAE5-ED29-29DB-B230B61FB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47F17-4A68-3619-01C8-89E71FC61C35}"/>
              </a:ext>
            </a:extLst>
          </p:cNvPr>
          <p:cNvSpPr>
            <a:spLocks noGrp="1"/>
          </p:cNvSpPr>
          <p:nvPr>
            <p:ph type="title"/>
          </p:nvPr>
        </p:nvSpPr>
        <p:spPr/>
        <p:txBody>
          <a:bodyPr/>
          <a:lstStyle/>
          <a:p>
            <a:r>
              <a:rPr lang="en-US" sz="4000" dirty="0"/>
              <a:t>CLR</a:t>
            </a:r>
          </a:p>
        </p:txBody>
      </p:sp>
      <p:sp>
        <p:nvSpPr>
          <p:cNvPr id="3" name="Content Placeholder 2">
            <a:extLst>
              <a:ext uri="{FF2B5EF4-FFF2-40B4-BE49-F238E27FC236}">
                <a16:creationId xmlns:a16="http://schemas.microsoft.com/office/drawing/2014/main" id="{CE220FDF-B94F-9E4B-FDAE-909659F2FBD6}"/>
              </a:ext>
            </a:extLst>
          </p:cNvPr>
          <p:cNvSpPr>
            <a:spLocks noGrp="1"/>
          </p:cNvSpPr>
          <p:nvPr>
            <p:ph idx="1"/>
          </p:nvPr>
        </p:nvSpPr>
        <p:spPr>
          <a:xfrm>
            <a:off x="913795" y="1674083"/>
            <a:ext cx="10353762" cy="4794811"/>
          </a:xfrm>
        </p:spPr>
        <p:txBody>
          <a:bodyPr>
            <a:normAutofit/>
          </a:bodyPr>
          <a:lstStyle/>
          <a:p>
            <a:r>
              <a:rPr lang="en-US" sz="1800" b="1" dirty="0">
                <a:solidFill>
                  <a:schemeClr val="tx1"/>
                </a:solidFill>
                <a:latin typeface="Consolas" panose="020B0609020204030204" pitchFamily="49" charset="0"/>
              </a:rPr>
              <a:t>Common Language Runtime (CLR) </a:t>
            </a:r>
            <a:r>
              <a:rPr lang="en-US" sz="1800" dirty="0">
                <a:solidFill>
                  <a:schemeClr val="tx1"/>
                </a:solidFill>
                <a:latin typeface="Consolas" panose="020B0609020204030204" pitchFamily="49" charset="0"/>
              </a:rPr>
              <a:t>: is the core runtime engine of the .NET framework. It acts as a virtual machine, managing the execution of .NET applications by providing essential services such as memory management, type safety, exception handling, and garbage collection. The CLR is what makes the .NET app language-independent, as it allows multiple programming languages to run in the same runtime environment.</a:t>
            </a:r>
          </a:p>
          <a:p>
            <a:r>
              <a:rPr lang="en-US" sz="1800" dirty="0">
                <a:solidFill>
                  <a:schemeClr val="tx1"/>
                </a:solidFill>
                <a:latin typeface="Consolas" panose="020B0609020204030204" pitchFamily="49" charset="0"/>
              </a:rPr>
              <a:t>As mentioned, it supports cross-language integration which means that  different programming languages can run together ensuring that all languages translated into one common language int then this common language is complied and executed.</a:t>
            </a:r>
          </a:p>
          <a:p>
            <a:pPr marL="36900" indent="0">
              <a:buNone/>
            </a:pPr>
            <a:r>
              <a:rPr lang="en-US" sz="1800" b="1" dirty="0">
                <a:solidFill>
                  <a:schemeClr val="tx1"/>
                </a:solidFill>
                <a:latin typeface="Consolas" panose="020B0609020204030204" pitchFamily="49" charset="0"/>
              </a:rPr>
              <a:t>	</a:t>
            </a:r>
          </a:p>
          <a:p>
            <a:endParaRPr lang="en-US" sz="1800" dirty="0">
              <a:solidFill>
                <a:schemeClr val="tx1"/>
              </a:solidFill>
              <a:latin typeface="Consolas" panose="020B0609020204030204" pitchFamily="49" charset="0"/>
            </a:endParaRPr>
          </a:p>
          <a:p>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6581692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A2F2C-D184-C8A4-72FC-0E68F70EF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A439A2-A0A4-8CE9-F143-A2F41657B425}"/>
              </a:ext>
            </a:extLst>
          </p:cNvPr>
          <p:cNvSpPr>
            <a:spLocks noGrp="1"/>
          </p:cNvSpPr>
          <p:nvPr>
            <p:ph type="title"/>
          </p:nvPr>
        </p:nvSpPr>
        <p:spPr/>
        <p:txBody>
          <a:bodyPr/>
          <a:lstStyle/>
          <a:p>
            <a:r>
              <a:rPr lang="en-US" sz="4000" dirty="0"/>
              <a:t>CTS</a:t>
            </a:r>
          </a:p>
        </p:txBody>
      </p:sp>
      <p:sp>
        <p:nvSpPr>
          <p:cNvPr id="3" name="Content Placeholder 2">
            <a:extLst>
              <a:ext uri="{FF2B5EF4-FFF2-40B4-BE49-F238E27FC236}">
                <a16:creationId xmlns:a16="http://schemas.microsoft.com/office/drawing/2014/main" id="{6805B0E5-96C8-9A87-CB80-60FFAEC0A5CA}"/>
              </a:ext>
            </a:extLst>
          </p:cNvPr>
          <p:cNvSpPr>
            <a:spLocks noGrp="1"/>
          </p:cNvSpPr>
          <p:nvPr>
            <p:ph idx="1"/>
          </p:nvPr>
        </p:nvSpPr>
        <p:spPr>
          <a:xfrm>
            <a:off x="913795" y="1674083"/>
            <a:ext cx="10353762" cy="4794811"/>
          </a:xfrm>
        </p:spPr>
        <p:txBody>
          <a:bodyPr>
            <a:normAutofit/>
          </a:bodyPr>
          <a:lstStyle/>
          <a:p>
            <a:r>
              <a:rPr lang="en-US" sz="1800" b="1" dirty="0">
                <a:solidFill>
                  <a:schemeClr val="tx1"/>
                </a:solidFill>
                <a:latin typeface="Consolas" panose="020B0609020204030204" pitchFamily="49" charset="0"/>
              </a:rPr>
              <a:t>Common Type System (CTS) </a:t>
            </a:r>
            <a:r>
              <a:rPr lang="en-US" sz="1800" dirty="0">
                <a:solidFill>
                  <a:schemeClr val="tx1"/>
                </a:solidFill>
                <a:latin typeface="Consolas" panose="020B0609020204030204" pitchFamily="49" charset="0"/>
              </a:rPr>
              <a:t>: defines the rules and guidelines for how types are declared, used, and managed in the .NET runtime environment. CTS ensures that objects created in different .NET languages (e.g., C#, VB.NET, F#) can interact with each other.</a:t>
            </a:r>
          </a:p>
          <a:p>
            <a:r>
              <a:rPr lang="en-US" sz="1800" dirty="0">
                <a:solidFill>
                  <a:schemeClr val="tx1"/>
                </a:solidFill>
                <a:latin typeface="Consolas" panose="020B0609020204030204" pitchFamily="49" charset="0"/>
              </a:rPr>
              <a:t>It executes the IL code after converting in by the JIT compiler.</a:t>
            </a:r>
          </a:p>
          <a:p>
            <a:r>
              <a:rPr lang="en-US" sz="1800" dirty="0">
                <a:solidFill>
                  <a:schemeClr val="tx1"/>
                </a:solidFill>
                <a:latin typeface="Consolas" panose="020B0609020204030204" pitchFamily="49" charset="0"/>
              </a:rPr>
              <a:t>It is classified into two types :</a:t>
            </a:r>
          </a:p>
          <a:p>
            <a:pPr marL="36900" indent="0">
              <a:buNone/>
            </a:pPr>
            <a:r>
              <a:rPr lang="en-US" sz="1800" dirty="0">
                <a:solidFill>
                  <a:schemeClr val="tx1"/>
                </a:solidFill>
                <a:latin typeface="Consolas" panose="020B0609020204030204" pitchFamily="49" charset="0"/>
              </a:rPr>
              <a:t>    1- </a:t>
            </a:r>
            <a:r>
              <a:rPr lang="en-US" sz="1800" b="1" dirty="0">
                <a:solidFill>
                  <a:schemeClr val="tx1"/>
                </a:solidFill>
                <a:latin typeface="Consolas" panose="020B0609020204030204" pitchFamily="49" charset="0"/>
              </a:rPr>
              <a:t>Value type </a:t>
            </a:r>
            <a:r>
              <a:rPr lang="en-US" sz="1800" dirty="0">
                <a:solidFill>
                  <a:schemeClr val="tx1"/>
                </a:solidFill>
                <a:latin typeface="Consolas" panose="020B0609020204030204" pitchFamily="49" charset="0"/>
              </a:rPr>
              <a:t>: holds data directly ( int , float , char ……)</a:t>
            </a:r>
          </a:p>
          <a:p>
            <a:pPr marL="450000" lvl="1" indent="0">
              <a:buNone/>
            </a:pPr>
            <a:r>
              <a:rPr lang="en-US" sz="1600" dirty="0">
                <a:solidFill>
                  <a:schemeClr val="tx1"/>
                </a:solidFill>
                <a:latin typeface="Consolas" panose="020B0609020204030204" pitchFamily="49" charset="0"/>
              </a:rPr>
              <a:t> 2- </a:t>
            </a:r>
            <a:r>
              <a:rPr lang="en-US" sz="1600" b="1" dirty="0">
                <a:solidFill>
                  <a:schemeClr val="tx1"/>
                </a:solidFill>
                <a:latin typeface="Consolas" panose="020B0609020204030204" pitchFamily="49" charset="0"/>
              </a:rPr>
              <a:t>Reference type </a:t>
            </a:r>
            <a:r>
              <a:rPr lang="en-US" sz="1600" dirty="0">
                <a:solidFill>
                  <a:schemeClr val="tx1"/>
                </a:solidFill>
                <a:latin typeface="Consolas" panose="020B0609020204030204" pitchFamily="49" charset="0"/>
              </a:rPr>
              <a:t>: holds references for the addresses of data stored in the memory .</a:t>
            </a:r>
          </a:p>
          <a:p>
            <a:pPr marL="36900" indent="0">
              <a:buNone/>
            </a:pPr>
            <a:endParaRPr lang="en-US" sz="1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8670009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547</TotalTime>
  <Words>676</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Calisto MT</vt:lpstr>
      <vt:lpstr>Consolas</vt:lpstr>
      <vt:lpstr>Wingdings 2</vt:lpstr>
      <vt:lpstr>Slate</vt:lpstr>
      <vt:lpstr>Key points</vt:lpstr>
      <vt:lpstr>Type casting</vt:lpstr>
      <vt:lpstr>continue Type casting </vt:lpstr>
      <vt:lpstr>continue Type casting </vt:lpstr>
      <vt:lpstr>continue Type casting </vt:lpstr>
      <vt:lpstr>Intermediate language (IL)</vt:lpstr>
      <vt:lpstr>CLR</vt:lpstr>
      <vt:lpstr>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elmokaber</dc:creator>
  <cp:lastModifiedBy>mahmoud elmokaber</cp:lastModifiedBy>
  <cp:revision>4</cp:revision>
  <dcterms:created xsi:type="dcterms:W3CDTF">2024-11-28T19:27:47Z</dcterms:created>
  <dcterms:modified xsi:type="dcterms:W3CDTF">2024-12-20T15:25:55Z</dcterms:modified>
</cp:coreProperties>
</file>