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1" r:id="rId4"/>
  </p:sldMasterIdLst>
  <p:notesMasterIdLst>
    <p:notesMasterId r:id="rId39"/>
  </p:notesMasterIdLst>
  <p:sldIdLst>
    <p:sldId id="256" r:id="rId5"/>
    <p:sldId id="257" r:id="rId6"/>
    <p:sldId id="279" r:id="rId7"/>
    <p:sldId id="320" r:id="rId8"/>
    <p:sldId id="318" r:id="rId9"/>
    <p:sldId id="319" r:id="rId10"/>
    <p:sldId id="322" r:id="rId11"/>
    <p:sldId id="339" r:id="rId12"/>
    <p:sldId id="259" r:id="rId13"/>
    <p:sldId id="333" r:id="rId14"/>
    <p:sldId id="334" r:id="rId15"/>
    <p:sldId id="335" r:id="rId16"/>
    <p:sldId id="283" r:id="rId17"/>
    <p:sldId id="336" r:id="rId18"/>
    <p:sldId id="304" r:id="rId19"/>
    <p:sldId id="342" r:id="rId20"/>
    <p:sldId id="350" r:id="rId21"/>
    <p:sldId id="343" r:id="rId22"/>
    <p:sldId id="344" r:id="rId23"/>
    <p:sldId id="341" r:id="rId24"/>
    <p:sldId id="314" r:id="rId25"/>
    <p:sldId id="345" r:id="rId26"/>
    <p:sldId id="346" r:id="rId27"/>
    <p:sldId id="315" r:id="rId28"/>
    <p:sldId id="348" r:id="rId29"/>
    <p:sldId id="349" r:id="rId30"/>
    <p:sldId id="293" r:id="rId31"/>
    <p:sldId id="294" r:id="rId32"/>
    <p:sldId id="352" r:id="rId33"/>
    <p:sldId id="299" r:id="rId34"/>
    <p:sldId id="351" r:id="rId35"/>
    <p:sldId id="353" r:id="rId36"/>
    <p:sldId id="340"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26" autoAdjust="0"/>
  </p:normalViewPr>
  <p:slideViewPr>
    <p:cSldViewPr snapToGrid="0">
      <p:cViewPr varScale="1">
        <p:scale>
          <a:sx n="86" d="100"/>
          <a:sy n="86" d="100"/>
        </p:scale>
        <p:origin x="562" y="58"/>
      </p:cViewPr>
      <p:guideLst/>
    </p:cSldViewPr>
  </p:slideViewPr>
  <p:outlineViewPr>
    <p:cViewPr>
      <p:scale>
        <a:sx n="33" d="100"/>
        <a:sy n="33" d="100"/>
      </p:scale>
      <p:origin x="0" y="-970"/>
    </p:cViewPr>
  </p:outlin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564147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FF4D-39A0-91C8-B88D-7AC05B9CE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EA2D7-2F65-6A2E-1FFE-43979D92C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FB0C9-0B0E-C112-B249-F4608713F543}"/>
              </a:ext>
            </a:extLst>
          </p:cNvPr>
          <p:cNvSpPr>
            <a:spLocks noGrp="1"/>
          </p:cNvSpPr>
          <p:nvPr>
            <p:ph type="dt" sz="half" idx="10"/>
          </p:nvPr>
        </p:nvSpPr>
        <p:spPr/>
        <p:txBody>
          <a:bodyPr/>
          <a:lstStyle/>
          <a:p>
            <a:fld id="{B61BEF0D-F0BB-DE4B-95CE-6DB70DBA9567}" type="datetimeFigureOut">
              <a:rPr lang="en-US" smtClean="0"/>
              <a:pPr/>
              <a:t>4/3/2023</a:t>
            </a:fld>
            <a:endParaRPr lang="en-US" dirty="0"/>
          </a:p>
        </p:txBody>
      </p:sp>
      <p:sp>
        <p:nvSpPr>
          <p:cNvPr id="5" name="Footer Placeholder 4">
            <a:extLst>
              <a:ext uri="{FF2B5EF4-FFF2-40B4-BE49-F238E27FC236}">
                <a16:creationId xmlns:a16="http://schemas.microsoft.com/office/drawing/2014/main" id="{7279606D-194F-9324-6954-CB454EA484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77F2FB-951F-06D7-72EB-34C25F07620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C1D16EA1-9E98-7C7C-E8E5-25B48BC9E6FD}"/>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AAF2405-24CE-0985-CF43-EE9831089CEF}"/>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34C41071-9BAB-D7EE-047C-DC0512ACD3A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8">
            <a:extLst>
              <a:ext uri="{FF2B5EF4-FFF2-40B4-BE49-F238E27FC236}">
                <a16:creationId xmlns:a16="http://schemas.microsoft.com/office/drawing/2014/main" id="{651A1CE2-D8C8-1179-E51B-DF9D166F5DCC}"/>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300116D7-C7D7-8790-E83F-C5B9FC9A46A2}"/>
              </a:ext>
            </a:extLst>
          </p:cNvPr>
          <p:cNvGrpSpPr/>
          <p:nvPr userDrawn="1"/>
        </p:nvGrpSpPr>
        <p:grpSpPr>
          <a:xfrm>
            <a:off x="8264427" y="-3419"/>
            <a:ext cx="3927573" cy="3165022"/>
            <a:chOff x="9857014" y="13834"/>
            <a:chExt cx="2334986" cy="1881641"/>
          </a:xfrm>
        </p:grpSpPr>
        <p:sp>
          <p:nvSpPr>
            <p:cNvPr id="12" name="Freeform 14">
              <a:extLst>
                <a:ext uri="{FF2B5EF4-FFF2-40B4-BE49-F238E27FC236}">
                  <a16:creationId xmlns:a16="http://schemas.microsoft.com/office/drawing/2014/main" id="{AA5AE2DA-2BE3-A80C-F464-B1FC8E2FBC57}"/>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5">
              <a:extLst>
                <a:ext uri="{FF2B5EF4-FFF2-40B4-BE49-F238E27FC236}">
                  <a16:creationId xmlns:a16="http://schemas.microsoft.com/office/drawing/2014/main" id="{785CFBD1-10D4-E02D-43B7-080C842FF220}"/>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21">
            <a:extLst>
              <a:ext uri="{FF2B5EF4-FFF2-40B4-BE49-F238E27FC236}">
                <a16:creationId xmlns:a16="http://schemas.microsoft.com/office/drawing/2014/main" id="{9ED7EC8F-9FDB-F1C7-0953-B0343052EB84}"/>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B7CC9EB1-FA41-154F-8C82-FA90F6D1CA04}"/>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5060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5CEF-48EE-B1BF-C557-CC241E6E4A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0E5916-BBCD-2498-0657-1C5C878D5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A5A61-3CA7-4F45-EEA9-F6886FE2DD44}"/>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5" name="Footer Placeholder 4">
            <a:extLst>
              <a:ext uri="{FF2B5EF4-FFF2-40B4-BE49-F238E27FC236}">
                <a16:creationId xmlns:a16="http://schemas.microsoft.com/office/drawing/2014/main" id="{28C1AFAB-F913-DFCD-1B8F-5424C3C86D2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72FEA7-E6ED-DE04-855A-A744A7E007C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933997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3FA83-56BC-61E3-3974-BDE1CAA7DB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4E8BA-7D23-0117-1D86-9B2CB93C8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8829D-81C6-788F-4315-EA30553799E8}"/>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5" name="Footer Placeholder 4">
            <a:extLst>
              <a:ext uri="{FF2B5EF4-FFF2-40B4-BE49-F238E27FC236}">
                <a16:creationId xmlns:a16="http://schemas.microsoft.com/office/drawing/2014/main" id="{5EA6864D-88F3-C403-5AA0-E95F312043A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4A7EB3A-C73D-71C5-C8C6-06E93F79CEE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2094827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4734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E1BF-B3E9-6925-97CB-537589A2A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9D034-EE74-A6A3-71B9-CC8765F6FC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934DB-07EA-2992-9401-6E37E2A49AAD}"/>
              </a:ext>
            </a:extLst>
          </p:cNvPr>
          <p:cNvSpPr>
            <a:spLocks noGrp="1"/>
          </p:cNvSpPr>
          <p:nvPr>
            <p:ph type="dt" sz="half" idx="10"/>
          </p:nvPr>
        </p:nvSpPr>
        <p:spPr/>
        <p:txBody>
          <a:bodyPr/>
          <a:lstStyle/>
          <a:p>
            <a:fld id="{DD9C8446-696E-6942-B6C8-CC9CAD0B34E0}" type="datetime1">
              <a:rPr lang="en-US" smtClean="0"/>
              <a:pPr/>
              <a:t>4/3/2023</a:t>
            </a:fld>
            <a:endParaRPr lang="en-US" dirty="0"/>
          </a:p>
        </p:txBody>
      </p:sp>
      <p:sp>
        <p:nvSpPr>
          <p:cNvPr id="5" name="Footer Placeholder 4">
            <a:extLst>
              <a:ext uri="{FF2B5EF4-FFF2-40B4-BE49-F238E27FC236}">
                <a16:creationId xmlns:a16="http://schemas.microsoft.com/office/drawing/2014/main" id="{AD6AE03B-6AFF-5341-9AC7-9ED9C23639C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E00BAC8-5CA3-A6BA-92FC-B4630276A0E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1F8C4639-BC5F-27EB-769E-52A975FF8103}"/>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0EE0927B-2FC5-8208-A539-BC4F8F176C68}"/>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39B2E258-BEAF-88E4-60F6-46A83ABF89D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77484923-8721-91CC-ED31-C9679080A315}"/>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950828B3-3111-AD17-C7A3-16BA02A9D535}"/>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75F584FF-9F61-A014-A5A9-13EBA8250624}"/>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20053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A081-121E-FC2E-5B84-F530D6E67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5494DF-1834-214F-D82C-424CD3D165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02ED93-AF1C-5915-EB09-D1C9DA116FF2}"/>
              </a:ext>
            </a:extLst>
          </p:cNvPr>
          <p:cNvSpPr>
            <a:spLocks noGrp="1"/>
          </p:cNvSpPr>
          <p:nvPr>
            <p:ph type="dt" sz="half" idx="10"/>
          </p:nvPr>
        </p:nvSpPr>
        <p:spPr/>
        <p:txBody>
          <a:bodyPr/>
          <a:lstStyle/>
          <a:p>
            <a:fld id="{F5592931-05C6-8543-8B6E-A8BD29BD5C2B}" type="datetime1">
              <a:rPr lang="en-US" smtClean="0"/>
              <a:pPr/>
              <a:t>4/3/2023</a:t>
            </a:fld>
            <a:endParaRPr lang="en-US" dirty="0"/>
          </a:p>
        </p:txBody>
      </p:sp>
      <p:sp>
        <p:nvSpPr>
          <p:cNvPr id="5" name="Footer Placeholder 4">
            <a:extLst>
              <a:ext uri="{FF2B5EF4-FFF2-40B4-BE49-F238E27FC236}">
                <a16:creationId xmlns:a16="http://schemas.microsoft.com/office/drawing/2014/main" id="{049875D9-7406-8F6A-515A-34CF957A862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5147ACD-AE6F-6AF4-B025-6A08DEBD552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133D4074-8D78-E25E-D4D7-D833CF92747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A033B195-2BFC-7701-ED57-2ACD93ED40E0}"/>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9A20EDF8-EAC2-99BE-97E3-1DFD2BFF483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40D92A5A-C41D-4A0B-1A49-7A291BDFC47C}"/>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2406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00D5-F8A7-511C-29BC-09A6918AA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9D83C-6175-7C39-D301-BD1DF3E68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265A3C-0A93-1177-BD77-5D52774EC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9EC4A4-BEDA-4EEF-FA27-CB942ABBF457}"/>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6" name="Footer Placeholder 5">
            <a:extLst>
              <a:ext uri="{FF2B5EF4-FFF2-40B4-BE49-F238E27FC236}">
                <a16:creationId xmlns:a16="http://schemas.microsoft.com/office/drawing/2014/main" id="{1AF7F72F-0979-77CA-8E9B-E252F7381AB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2E0938C-91E1-92FA-D972-D427B60E5A0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8508985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BBA7-7548-0308-D1EB-F595716C52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AC9028-D805-EE34-2E8A-3B3BD9397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94FBC-9B3F-F2B4-EEB8-C9A1A9134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9090D-876E-8FF9-5569-AC34573AE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AA5FB-881B-B107-1867-21412309E5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EC1A70-A8D7-6691-8894-BFDF10A39A5B}"/>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8" name="Footer Placeholder 7">
            <a:extLst>
              <a:ext uri="{FF2B5EF4-FFF2-40B4-BE49-F238E27FC236}">
                <a16:creationId xmlns:a16="http://schemas.microsoft.com/office/drawing/2014/main" id="{5721F352-C90D-3CDF-DCC7-DF535762F7A6}"/>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3D5C94E8-F848-3B34-E297-7A72EEC6EF7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186735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A96B-C8BC-E384-0DA9-DFD9C9509C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5962E-D06B-6181-6A6D-D50197F36A77}"/>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4" name="Footer Placeholder 3">
            <a:extLst>
              <a:ext uri="{FF2B5EF4-FFF2-40B4-BE49-F238E27FC236}">
                <a16:creationId xmlns:a16="http://schemas.microsoft.com/office/drawing/2014/main" id="{B741B453-ED3F-DF76-CA86-8712D39E5A3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3539FBE-705E-0AA0-A8D4-5290CE8F66A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6229958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71CA4-4730-FA28-EBDA-98E3DAA4859C}"/>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3" name="Footer Placeholder 2">
            <a:extLst>
              <a:ext uri="{FF2B5EF4-FFF2-40B4-BE49-F238E27FC236}">
                <a16:creationId xmlns:a16="http://schemas.microsoft.com/office/drawing/2014/main" id="{95B2533B-E590-F4C1-40B1-0DD743EDC48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54B4888-7BB0-0055-9FC7-2A7CF116ADA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0352890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86E1-7F6C-B569-85E9-AFE16A767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7A2D4B-2645-2A6D-3F25-60A404A8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4E05D-C5CF-CFF8-0630-42CC685C3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20923-DA7D-AC0B-1EBD-E407695DF628}"/>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6" name="Footer Placeholder 5">
            <a:extLst>
              <a:ext uri="{FF2B5EF4-FFF2-40B4-BE49-F238E27FC236}">
                <a16:creationId xmlns:a16="http://schemas.microsoft.com/office/drawing/2014/main" id="{83759C00-2D3F-B054-3295-A1C7260209E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A74FE0C-9EBE-A0F3-5959-C522B1EEF59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020299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9A14-E2B2-CF31-B948-123561174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B4AEEA-3A62-FF96-FB9D-90E2B7895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FD2048-991D-9B8F-370D-686FB23F4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5CAB-37D7-4130-0F95-D56DD2B2EB99}"/>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6" name="Footer Placeholder 5">
            <a:extLst>
              <a:ext uri="{FF2B5EF4-FFF2-40B4-BE49-F238E27FC236}">
                <a16:creationId xmlns:a16="http://schemas.microsoft.com/office/drawing/2014/main" id="{FC952BA3-05D8-9E0B-F65C-E81B27E19DC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8580FF-8A07-F4DF-A7A9-B2C9114C915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7523071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30A37-646A-807C-2626-A9834AE8D2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76226-757D-7C87-6800-7F630F74F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4E95D-9A83-7211-9A52-57E7FE25C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2DF68-3089-814D-8A14-C651FE91885E}" type="datetime1">
              <a:rPr lang="en-US" smtClean="0"/>
              <a:pPr/>
              <a:t>4/3/2023</a:t>
            </a:fld>
            <a:endParaRPr lang="en-US" dirty="0"/>
          </a:p>
        </p:txBody>
      </p:sp>
      <p:sp>
        <p:nvSpPr>
          <p:cNvPr id="5" name="Footer Placeholder 4">
            <a:extLst>
              <a:ext uri="{FF2B5EF4-FFF2-40B4-BE49-F238E27FC236}">
                <a16:creationId xmlns:a16="http://schemas.microsoft.com/office/drawing/2014/main" id="{B04B8DD5-961C-4117-A8FD-E542FFCE4C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3AE2E4B9-69B6-0C56-A98B-5A186008A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77479439"/>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7"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brllrb/uber-and-lyft-dataset-boston-ma" TargetMode="Externa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technofaq.org/posts/2020/02/how-to-choose-a-web-development-company/" TargetMode="External"/><Relationship Id="rId2" Type="http://schemas.openxmlformats.org/officeDocument/2006/relationships/image" Target="../media/image35.jpe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 view of graduates in an outdoor graduation">
            <a:extLst>
              <a:ext uri="{FF2B5EF4-FFF2-40B4-BE49-F238E27FC236}">
                <a16:creationId xmlns:a16="http://schemas.microsoft.com/office/drawing/2014/main" id="{C6DBF1D8-C51C-CDDE-6131-157DF5EA122D}"/>
              </a:ext>
            </a:extLst>
          </p:cNvPr>
          <p:cNvPicPr>
            <a:picLocks noChangeAspect="1"/>
          </p:cNvPicPr>
          <p:nvPr/>
        </p:nvPicPr>
        <p:blipFill rotWithShape="1">
          <a:blip r:embed="rId3"/>
          <a:srcRect t="688" r="23298" b="8404"/>
          <a:stretch/>
        </p:blipFill>
        <p:spPr>
          <a:xfrm>
            <a:off x="3523488" y="10"/>
            <a:ext cx="8668512" cy="6857990"/>
          </a:xfrm>
          <a:prstGeom prst="rect">
            <a:avLst/>
          </a:prstGeom>
        </p:spPr>
      </p:pic>
      <p:sp>
        <p:nvSpPr>
          <p:cNvPr id="48" name="Rectangle 4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80974" y="3022371"/>
            <a:ext cx="5229225" cy="1304126"/>
          </a:xfrm>
        </p:spPr>
        <p:txBody>
          <a:bodyPr anchor="b">
            <a:normAutofit/>
          </a:bodyPr>
          <a:lstStyle/>
          <a:p>
            <a:pPr algn="l"/>
            <a:br>
              <a:rPr lang="en-US" sz="3700" dirty="0"/>
            </a:br>
            <a:r>
              <a:rPr lang="en-US" sz="3700" dirty="0"/>
              <a:t>Dynamic Price Prediction </a:t>
            </a: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85121CE-4004-88D8-B198-67E9FF16CA3B}"/>
              </a:ext>
            </a:extLst>
          </p:cNvPr>
          <p:cNvSpPr txBox="1"/>
          <p:nvPr/>
        </p:nvSpPr>
        <p:spPr>
          <a:xfrm>
            <a:off x="180974" y="1707840"/>
            <a:ext cx="6097554" cy="584775"/>
          </a:xfrm>
          <a:prstGeom prst="rect">
            <a:avLst/>
          </a:prstGeom>
          <a:noFill/>
        </p:spPr>
        <p:txBody>
          <a:bodyPr wrap="square">
            <a:spAutoFit/>
          </a:bodyPr>
          <a:lstStyle/>
          <a:p>
            <a:r>
              <a:rPr lang="en-US" sz="3200" b="1" dirty="0"/>
              <a:t>Graduation Project</a:t>
            </a:r>
            <a:endParaRPr lang="en-US" sz="3200" dirty="0"/>
          </a:p>
        </p:txBody>
      </p:sp>
    </p:spTree>
    <p:extLst>
      <p:ext uri="{BB962C8B-B14F-4D97-AF65-F5344CB8AC3E}">
        <p14:creationId xmlns:p14="http://schemas.microsoft.com/office/powerpoint/2010/main" val="2259308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65F564-DC15-B610-2D7F-CA5F254220B4}"/>
              </a:ext>
            </a:extLst>
          </p:cNvPr>
          <p:cNvSpPr>
            <a:spLocks noGrp="1"/>
          </p:cNvSpPr>
          <p:nvPr>
            <p:ph idx="1"/>
          </p:nvPr>
        </p:nvSpPr>
        <p:spPr>
          <a:xfrm>
            <a:off x="4870657" y="712991"/>
            <a:ext cx="6224335" cy="5431536"/>
          </a:xfrm>
        </p:spPr>
        <p:txBody>
          <a:bodyPr anchor="ctr">
            <a:normAutofit/>
          </a:bodyPr>
          <a:lstStyle/>
          <a:p>
            <a:pPr marL="342900" indent="-342900">
              <a:buFont typeface="Wingdings" panose="05000000000000000000" pitchFamily="2" charset="2"/>
              <a:buChar char="q"/>
            </a:pPr>
            <a:r>
              <a:rPr lang="en-US" sz="2000" dirty="0"/>
              <a:t>Data from the </a:t>
            </a:r>
            <a:r>
              <a:rPr lang="en-US" sz="2000" b="1" u="sng" dirty="0"/>
              <a:t>Kaggle</a:t>
            </a:r>
            <a:r>
              <a:rPr lang="en-US" sz="2000" dirty="0"/>
              <a:t> website</a:t>
            </a:r>
          </a:p>
          <a:p>
            <a:pPr marL="342900" indent="-342900">
              <a:buFont typeface="Wingdings" panose="05000000000000000000" pitchFamily="2" charset="2"/>
              <a:buChar char="q"/>
            </a:pPr>
            <a:endParaRPr lang="en-US" sz="1700" dirty="0"/>
          </a:p>
          <a:p>
            <a:pPr marL="342900" indent="-342900">
              <a:buFont typeface="Wingdings" panose="05000000000000000000" pitchFamily="2" charset="2"/>
              <a:buChar char="q"/>
            </a:pPr>
            <a:r>
              <a:rPr lang="en-US" sz="1700" dirty="0"/>
              <a:t>Link (1)</a:t>
            </a:r>
            <a:r>
              <a:rPr lang="en-US" sz="1700" b="1" dirty="0"/>
              <a:t>: </a:t>
            </a:r>
            <a:r>
              <a:rPr lang="en-US" sz="1700" b="1" dirty="0">
                <a:hlinkClick r:id="rId2"/>
              </a:rPr>
              <a:t>https://www.kaggle.com/datasets/brllrb/uber-and-lyft-dataset-boston-ma</a:t>
            </a:r>
            <a:endParaRPr lang="en-US" sz="1700" b="1" dirty="0"/>
          </a:p>
          <a:p>
            <a:pPr marL="342900" indent="-342900">
              <a:buFont typeface="Wingdings" panose="05000000000000000000" pitchFamily="2" charset="2"/>
              <a:buChar char="q"/>
            </a:pPr>
            <a:endParaRPr lang="en-US" sz="1700" b="1" dirty="0"/>
          </a:p>
          <a:p>
            <a:pPr marL="342900" indent="-342900">
              <a:buFont typeface="Wingdings" panose="05000000000000000000" pitchFamily="2" charset="2"/>
              <a:buChar char="q"/>
            </a:pPr>
            <a:r>
              <a:rPr lang="en-US" sz="2000" dirty="0"/>
              <a:t>Data consist of 57 Features and 693071 Rows</a:t>
            </a:r>
            <a:r>
              <a:rPr lang="en-GB" sz="2000" dirty="0"/>
              <a:t> </a:t>
            </a:r>
            <a:endParaRPr lang="en-US" sz="2000" b="1" dirty="0"/>
          </a:p>
          <a:p>
            <a:pPr marL="0" indent="0">
              <a:buNone/>
            </a:pPr>
            <a:endParaRPr lang="en-US" sz="1700" dirty="0"/>
          </a:p>
          <a:p>
            <a:pPr marL="342900" indent="-342900">
              <a:buFont typeface="Wingdings" panose="05000000000000000000" pitchFamily="2" charset="2"/>
              <a:buChar char="q"/>
            </a:pPr>
            <a:r>
              <a:rPr lang="en-US" sz="1700" dirty="0"/>
              <a:t>Link (2)</a:t>
            </a:r>
            <a:r>
              <a:rPr lang="en-US" sz="1700" b="1" dirty="0"/>
              <a:t>:</a:t>
            </a:r>
          </a:p>
          <a:p>
            <a:pPr marL="342900" indent="-342900">
              <a:buFont typeface="Wingdings" panose="05000000000000000000" pitchFamily="2" charset="2"/>
              <a:buChar char="q"/>
            </a:pPr>
            <a:r>
              <a:rPr lang="en-US" sz="2000" b="0" i="0" dirty="0">
                <a:effectLst/>
                <a:latin typeface="Inter"/>
              </a:rPr>
              <a:t>It contains 10,000 recent Tweets with the user ID</a:t>
            </a:r>
            <a:endParaRPr lang="en-US" sz="2000" b="1" dirty="0"/>
          </a:p>
          <a:p>
            <a:pPr marL="0" indent="0">
              <a:buNone/>
            </a:pPr>
            <a:r>
              <a:rPr lang="en-US" sz="1700" b="1" dirty="0"/>
              <a:t> </a:t>
            </a:r>
          </a:p>
          <a:p>
            <a:pPr marL="342900" indent="-342900">
              <a:buFont typeface="Wingdings" panose="05000000000000000000" pitchFamily="2" charset="2"/>
              <a:buChar char="q"/>
            </a:pPr>
            <a:r>
              <a:rPr lang="en-US" sz="2000" dirty="0"/>
              <a:t>The data had many problems, such as : </a:t>
            </a:r>
          </a:p>
        </p:txBody>
      </p:sp>
      <p:sp>
        <p:nvSpPr>
          <p:cNvPr id="4" name="Date Placeholder 3">
            <a:extLst>
              <a:ext uri="{FF2B5EF4-FFF2-40B4-BE49-F238E27FC236}">
                <a16:creationId xmlns:a16="http://schemas.microsoft.com/office/drawing/2014/main" id="{B16979F8-B543-EBF5-E09F-0DBC1EDFB41A}"/>
              </a:ext>
            </a:extLst>
          </p:cNvPr>
          <p:cNvSpPr>
            <a:spLocks noGrp="1"/>
          </p:cNvSpPr>
          <p:nvPr>
            <p:ph type="dt" sz="half" idx="10"/>
          </p:nvPr>
        </p:nvSpPr>
        <p:spPr>
          <a:xfrm>
            <a:off x="838200" y="6356350"/>
            <a:ext cx="2743200" cy="365125"/>
          </a:xfrm>
        </p:spPr>
        <p:txBody>
          <a:bodyPr>
            <a:normAutofit/>
          </a:bodyPr>
          <a:lstStyle/>
          <a:p>
            <a:pPr>
              <a:spcAft>
                <a:spcPts val="600"/>
              </a:spcAft>
            </a:pPr>
            <a:fld id="{DD9C8446-696E-6942-B6C8-CC9CAD0B34E0}" type="datetime1">
              <a:rPr lang="en-US" smtClean="0"/>
              <a:pPr>
                <a:spcAft>
                  <a:spcPts val="600"/>
                </a:spcAft>
              </a:pPr>
              <a:t>4/3/2023</a:t>
            </a:fld>
            <a:endParaRPr lang="en-US"/>
          </a:p>
        </p:txBody>
      </p:sp>
      <p:sp>
        <p:nvSpPr>
          <p:cNvPr id="5" name="Footer Placeholder 4">
            <a:extLst>
              <a:ext uri="{FF2B5EF4-FFF2-40B4-BE49-F238E27FC236}">
                <a16:creationId xmlns:a16="http://schemas.microsoft.com/office/drawing/2014/main" id="{A0C51DF7-CD07-8179-2892-47A54A4D4C8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349E9F2-3AA4-BDC8-4387-851BC8B0C2EB}"/>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10</a:t>
            </a:fld>
            <a:endParaRPr lang="en-US"/>
          </a:p>
        </p:txBody>
      </p:sp>
      <p:pic>
        <p:nvPicPr>
          <p:cNvPr id="9" name="Graphic 10" descr="Database">
            <a:extLst>
              <a:ext uri="{FF2B5EF4-FFF2-40B4-BE49-F238E27FC236}">
                <a16:creationId xmlns:a16="http://schemas.microsoft.com/office/drawing/2014/main" id="{AD290CB1-C77E-EB6F-2299-E40256D9B2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12" name="TextBox 11">
            <a:extLst>
              <a:ext uri="{FF2B5EF4-FFF2-40B4-BE49-F238E27FC236}">
                <a16:creationId xmlns:a16="http://schemas.microsoft.com/office/drawing/2014/main" id="{63B1746F-9D3D-4B95-6188-BDB567126CF9}"/>
              </a:ext>
            </a:extLst>
          </p:cNvPr>
          <p:cNvSpPr txBox="1"/>
          <p:nvPr/>
        </p:nvSpPr>
        <p:spPr>
          <a:xfrm>
            <a:off x="9367282" y="5464090"/>
            <a:ext cx="2404094" cy="923330"/>
          </a:xfrm>
          <a:prstGeom prst="rect">
            <a:avLst/>
          </a:prstGeom>
          <a:noFill/>
        </p:spPr>
        <p:txBody>
          <a:bodyPr wrap="square">
            <a:spAutoFit/>
          </a:bodyPr>
          <a:lstStyle/>
          <a:p>
            <a:pPr marL="0" indent="0">
              <a:buNone/>
            </a:pPr>
            <a:r>
              <a:rPr lang="en-US" sz="1800" dirty="0"/>
              <a:t>1) NULL Values</a:t>
            </a:r>
          </a:p>
          <a:p>
            <a:pPr marL="0" indent="0">
              <a:buNone/>
            </a:pPr>
            <a:r>
              <a:rPr lang="en-US" sz="1800" dirty="0"/>
              <a:t>2) Outliers</a:t>
            </a:r>
          </a:p>
          <a:p>
            <a:pPr marL="0" indent="0">
              <a:buNone/>
            </a:pPr>
            <a:r>
              <a:rPr lang="en-US" sz="1800" dirty="0"/>
              <a:t>3) Categorical Features</a:t>
            </a:r>
          </a:p>
        </p:txBody>
      </p:sp>
    </p:spTree>
    <p:extLst>
      <p:ext uri="{BB962C8B-B14F-4D97-AF65-F5344CB8AC3E}">
        <p14:creationId xmlns:p14="http://schemas.microsoft.com/office/powerpoint/2010/main" val="14919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Text&#10;&#10;Description automatically generated">
            <a:extLst>
              <a:ext uri="{FF2B5EF4-FFF2-40B4-BE49-F238E27FC236}">
                <a16:creationId xmlns:a16="http://schemas.microsoft.com/office/drawing/2014/main" id="{BC69737D-EC8E-0C2D-B322-570DB3A8E8E6}"/>
              </a:ext>
            </a:extLst>
          </p:cNvPr>
          <p:cNvPicPr>
            <a:picLocks noChangeAspect="1"/>
          </p:cNvPicPr>
          <p:nvPr/>
        </p:nvPicPr>
        <p:blipFill>
          <a:blip r:embed="rId2"/>
          <a:stretch>
            <a:fillRect/>
          </a:stretch>
        </p:blipFill>
        <p:spPr>
          <a:xfrm>
            <a:off x="576244" y="2721623"/>
            <a:ext cx="5628018" cy="1181884"/>
          </a:xfrm>
          <a:prstGeom prst="rect">
            <a:avLst/>
          </a:prstGeom>
        </p:spPr>
      </p:pic>
      <p:sp>
        <p:nvSpPr>
          <p:cNvPr id="73" name="Rectangle 7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a:extLst>
              <a:ext uri="{FF2B5EF4-FFF2-40B4-BE49-F238E27FC236}">
                <a16:creationId xmlns:a16="http://schemas.microsoft.com/office/drawing/2014/main" id="{E9D0A4CF-EDBF-2B66-9DA5-BFD8A91C5603}"/>
              </a:ext>
            </a:extLst>
          </p:cNvPr>
          <p:cNvSpPr>
            <a:spLocks noGrp="1"/>
          </p:cNvSpPr>
          <p:nvPr>
            <p:ph idx="1"/>
          </p:nvPr>
        </p:nvSpPr>
        <p:spPr>
          <a:xfrm>
            <a:off x="7239012" y="2031101"/>
            <a:ext cx="4282984" cy="3511943"/>
          </a:xfrm>
        </p:spPr>
        <p:txBody>
          <a:bodyPr anchor="ctr">
            <a:normAutofit/>
          </a:bodyPr>
          <a:lstStyle/>
          <a:p>
            <a:pPr>
              <a:buFont typeface="Wingdings" panose="05000000000000000000" pitchFamily="2" charset="2"/>
              <a:buChar char="q"/>
            </a:pPr>
            <a:r>
              <a:rPr lang="en-US" sz="1800" b="1" dirty="0"/>
              <a:t> </a:t>
            </a:r>
            <a:r>
              <a:rPr lang="en-US" sz="2000" dirty="0"/>
              <a:t>The data revolves around one of the  largest transportation services companies around the world, which is Uber and Lyft</a:t>
            </a:r>
          </a:p>
          <a:p>
            <a:pPr marL="285750" indent="-285750">
              <a:buFont typeface="Wingdings" panose="05000000000000000000" pitchFamily="2" charset="2"/>
              <a:buChar char="q"/>
            </a:pPr>
            <a:r>
              <a:rPr lang="en-US" sz="2000" dirty="0"/>
              <a:t> The data was collected from November 26, 2018 to December 18, 2018.</a:t>
            </a:r>
          </a:p>
          <a:p>
            <a:pPr marL="285750" indent="-285750">
              <a:buFont typeface="Wingdings" panose="05000000000000000000" pitchFamily="2" charset="2"/>
              <a:buChar char="q"/>
            </a:pPr>
            <a:r>
              <a:rPr lang="en-US" sz="2000" dirty="0"/>
              <a:t> Data on the population of Boston, USA</a:t>
            </a:r>
          </a:p>
          <a:p>
            <a:endParaRPr lang="en-US" sz="1800" dirty="0"/>
          </a:p>
        </p:txBody>
      </p:sp>
      <p:sp>
        <p:nvSpPr>
          <p:cNvPr id="4" name="Date Placeholder 3">
            <a:extLst>
              <a:ext uri="{FF2B5EF4-FFF2-40B4-BE49-F238E27FC236}">
                <a16:creationId xmlns:a16="http://schemas.microsoft.com/office/drawing/2014/main" id="{B16979F8-B543-EBF5-E09F-0DBC1EDFB41A}"/>
              </a:ext>
            </a:extLst>
          </p:cNvPr>
          <p:cNvSpPr>
            <a:spLocks noGrp="1"/>
          </p:cNvSpPr>
          <p:nvPr>
            <p:ph type="dt" sz="half" idx="10"/>
          </p:nvPr>
        </p:nvSpPr>
        <p:spPr>
          <a:xfrm>
            <a:off x="838200" y="6492240"/>
            <a:ext cx="2743200" cy="365125"/>
          </a:xfrm>
        </p:spPr>
        <p:txBody>
          <a:bodyPr vert="horz" lIns="91440" tIns="45720" rIns="91440" bIns="45720" rtlCol="0">
            <a:normAutofit/>
          </a:bodyPr>
          <a:lstStyle/>
          <a:p>
            <a:pPr>
              <a:spcAft>
                <a:spcPts val="600"/>
              </a:spcAft>
            </a:pPr>
            <a:fld id="{DD9C8446-696E-6942-B6C8-CC9CAD0B34E0}" type="datetime1">
              <a:rPr lang="en-US" smtClean="0"/>
              <a:pPr>
                <a:spcAft>
                  <a:spcPts val="600"/>
                </a:spcAft>
              </a:pPr>
              <a:t>4/3/2023</a:t>
            </a:fld>
            <a:endParaRPr lang="en-US"/>
          </a:p>
        </p:txBody>
      </p:sp>
      <p:sp>
        <p:nvSpPr>
          <p:cNvPr id="5" name="Footer Placeholder 4">
            <a:extLst>
              <a:ext uri="{FF2B5EF4-FFF2-40B4-BE49-F238E27FC236}">
                <a16:creationId xmlns:a16="http://schemas.microsoft.com/office/drawing/2014/main" id="{A0C51DF7-CD07-8179-2892-47A54A4D4C85}"/>
              </a:ext>
            </a:extLst>
          </p:cNvPr>
          <p:cNvSpPr>
            <a:spLocks noGrp="1"/>
          </p:cNvSpPr>
          <p:nvPr>
            <p:ph type="ftr" sz="quarter" idx="11"/>
          </p:nvPr>
        </p:nvSpPr>
        <p:spPr>
          <a:xfrm>
            <a:off x="4038600" y="6492240"/>
            <a:ext cx="4114800" cy="365125"/>
          </a:xfrm>
        </p:spPr>
        <p:txBody>
          <a:bodyPr vert="horz" lIns="91440" tIns="45720" rIns="91440" bIns="45720" rtlCol="0">
            <a:normAutofit/>
          </a:bodyPr>
          <a:lstStyle/>
          <a:p>
            <a:pPr>
              <a:spcAft>
                <a:spcPts val="600"/>
              </a:spcAft>
            </a:pPr>
            <a:r>
              <a:rPr lang="en-US" kern="1200">
                <a:latin typeface="+mn-lt"/>
                <a:ea typeface="+mn-ea"/>
                <a:cs typeface="+mn-cs"/>
              </a:rPr>
              <a:t>PRESENTATION TITLE</a:t>
            </a:r>
          </a:p>
        </p:txBody>
      </p:sp>
      <p:sp>
        <p:nvSpPr>
          <p:cNvPr id="6" name="Slide Number Placeholder 5">
            <a:extLst>
              <a:ext uri="{FF2B5EF4-FFF2-40B4-BE49-F238E27FC236}">
                <a16:creationId xmlns:a16="http://schemas.microsoft.com/office/drawing/2014/main" id="{B349E9F2-3AA4-BDC8-4387-851BC8B0C2EB}"/>
              </a:ext>
            </a:extLst>
          </p:cNvPr>
          <p:cNvSpPr>
            <a:spLocks noGrp="1"/>
          </p:cNvSpPr>
          <p:nvPr>
            <p:ph type="sldNum" sz="quarter" idx="12"/>
          </p:nvPr>
        </p:nvSpPr>
        <p:spPr>
          <a:xfrm>
            <a:off x="8610600" y="6492240"/>
            <a:ext cx="2743200" cy="365125"/>
          </a:xfrm>
        </p:spPr>
        <p:txBody>
          <a:bodyPr vert="horz" lIns="91440" tIns="45720" rIns="91440" bIns="45720" rtlCol="0">
            <a:normAutofit/>
          </a:bodyPr>
          <a:lstStyle/>
          <a:p>
            <a:pPr>
              <a:spcAft>
                <a:spcPts val="600"/>
              </a:spcAft>
            </a:pPr>
            <a:fld id="{294A09A9-5501-47C1-A89A-A340965A2BE2}" type="slidenum">
              <a:rPr lang="en-US" smtClean="0"/>
              <a:pPr>
                <a:spcAft>
                  <a:spcPts val="600"/>
                </a:spcAft>
              </a:pPr>
              <a:t>11</a:t>
            </a:fld>
            <a:endParaRPr lang="en-US"/>
          </a:p>
        </p:txBody>
      </p:sp>
      <p:sp>
        <p:nvSpPr>
          <p:cNvPr id="75" name="Rectangle 7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3B1746F-9D3D-4B95-6188-BDB567126CF9}"/>
              </a:ext>
            </a:extLst>
          </p:cNvPr>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val="3774351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4" name="Rectangle 8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Date Placeholder 3">
            <a:extLst>
              <a:ext uri="{FF2B5EF4-FFF2-40B4-BE49-F238E27FC236}">
                <a16:creationId xmlns:a16="http://schemas.microsoft.com/office/drawing/2014/main" id="{B16979F8-B543-EBF5-E09F-0DBC1EDFB41A}"/>
              </a:ext>
            </a:extLst>
          </p:cNvPr>
          <p:cNvSpPr>
            <a:spLocks noGrp="1"/>
          </p:cNvSpPr>
          <p:nvPr>
            <p:ph type="dt" sz="half" idx="10"/>
          </p:nvPr>
        </p:nvSpPr>
        <p:spPr>
          <a:xfrm>
            <a:off x="841248" y="6356350"/>
            <a:ext cx="2633472" cy="365125"/>
          </a:xfrm>
        </p:spPr>
        <p:txBody>
          <a:bodyPr vert="horz" lIns="91440" tIns="45720" rIns="91440" bIns="45720" rtlCol="0">
            <a:normAutofit/>
          </a:bodyPr>
          <a:lstStyle/>
          <a:p>
            <a:pPr>
              <a:spcAft>
                <a:spcPts val="600"/>
              </a:spcAft>
            </a:pPr>
            <a:fld id="{DD9C8446-696E-6942-B6C8-CC9CAD0B34E0}" type="datetime1">
              <a:rPr lang="en-US">
                <a:solidFill>
                  <a:schemeClr val="tx1">
                    <a:lumMod val="50000"/>
                    <a:lumOff val="50000"/>
                  </a:schemeClr>
                </a:solidFill>
              </a:rPr>
              <a:pPr>
                <a:spcAft>
                  <a:spcPts val="600"/>
                </a:spcAft>
              </a:pPr>
              <a:t>4/3/2023</a:t>
            </a:fld>
            <a:endParaRPr lang="en-US">
              <a:solidFill>
                <a:schemeClr val="tx1">
                  <a:lumMod val="50000"/>
                  <a:lumOff val="50000"/>
                </a:schemeClr>
              </a:solidFill>
            </a:endParaRPr>
          </a:p>
        </p:txBody>
      </p:sp>
      <p:sp>
        <p:nvSpPr>
          <p:cNvPr id="5" name="Footer Placeholder 4">
            <a:extLst>
              <a:ext uri="{FF2B5EF4-FFF2-40B4-BE49-F238E27FC236}">
                <a16:creationId xmlns:a16="http://schemas.microsoft.com/office/drawing/2014/main" id="{A0C51DF7-CD07-8179-2892-47A54A4D4C85}"/>
              </a:ext>
            </a:extLst>
          </p:cNvPr>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solidFill>
                  <a:schemeClr val="tx1">
                    <a:lumMod val="50000"/>
                    <a:lumOff val="50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B349E9F2-3AA4-BDC8-4387-851BC8B0C2EB}"/>
              </a:ext>
            </a:extLst>
          </p:cNvPr>
          <p:cNvSpPr>
            <a:spLocks noGrp="1"/>
          </p:cNvSpPr>
          <p:nvPr>
            <p:ph type="sldNum" sz="quarter" idx="12"/>
          </p:nvPr>
        </p:nvSpPr>
        <p:spPr>
          <a:xfrm>
            <a:off x="8717280" y="6356350"/>
            <a:ext cx="2633472" cy="365125"/>
          </a:xfrm>
        </p:spPr>
        <p:txBody>
          <a:bodyPr vert="horz" lIns="91440" tIns="45720" rIns="91440" bIns="45720" rtlCol="0">
            <a:normAutofit/>
          </a:bodyPr>
          <a:lstStyle/>
          <a:p>
            <a:pPr>
              <a:spcAft>
                <a:spcPts val="600"/>
              </a:spcAft>
            </a:pPr>
            <a:fld id="{294A09A9-5501-47C1-A89A-A340965A2BE2}"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
        <p:nvSpPr>
          <p:cNvPr id="12" name="TextBox 11">
            <a:extLst>
              <a:ext uri="{FF2B5EF4-FFF2-40B4-BE49-F238E27FC236}">
                <a16:creationId xmlns:a16="http://schemas.microsoft.com/office/drawing/2014/main" id="{63B1746F-9D3D-4B95-6188-BDB567126CF9}"/>
              </a:ext>
            </a:extLst>
          </p:cNvPr>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19" name="Rectangle 18">
            <a:extLst>
              <a:ext uri="{FF2B5EF4-FFF2-40B4-BE49-F238E27FC236}">
                <a16:creationId xmlns:a16="http://schemas.microsoft.com/office/drawing/2014/main" id="{706D69E4-E5CB-FA1F-EF9B-47BDCBD8CB29}"/>
              </a:ext>
            </a:extLst>
          </p:cNvPr>
          <p:cNvSpPr/>
          <p:nvPr/>
        </p:nvSpPr>
        <p:spPr>
          <a:xfrm>
            <a:off x="4384340" y="1941823"/>
            <a:ext cx="2649894" cy="71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Features</a:t>
            </a:r>
          </a:p>
        </p:txBody>
      </p:sp>
      <p:sp>
        <p:nvSpPr>
          <p:cNvPr id="20" name="Rectangle 19">
            <a:extLst>
              <a:ext uri="{FF2B5EF4-FFF2-40B4-BE49-F238E27FC236}">
                <a16:creationId xmlns:a16="http://schemas.microsoft.com/office/drawing/2014/main" id="{07A67203-A721-5497-713C-C4690BEC5C54}"/>
              </a:ext>
            </a:extLst>
          </p:cNvPr>
          <p:cNvSpPr/>
          <p:nvPr/>
        </p:nvSpPr>
        <p:spPr>
          <a:xfrm>
            <a:off x="8332117" y="3192280"/>
            <a:ext cx="2649894" cy="71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Weather</a:t>
            </a:r>
          </a:p>
        </p:txBody>
      </p:sp>
      <p:sp>
        <p:nvSpPr>
          <p:cNvPr id="21" name="Rectangle 20">
            <a:extLst>
              <a:ext uri="{FF2B5EF4-FFF2-40B4-BE49-F238E27FC236}">
                <a16:creationId xmlns:a16="http://schemas.microsoft.com/office/drawing/2014/main" id="{908104FC-229D-3ABD-8EE8-E3488DABE91E}"/>
              </a:ext>
            </a:extLst>
          </p:cNvPr>
          <p:cNvSpPr/>
          <p:nvPr/>
        </p:nvSpPr>
        <p:spPr>
          <a:xfrm>
            <a:off x="957015" y="3192280"/>
            <a:ext cx="2649894" cy="71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Cab Type</a:t>
            </a:r>
          </a:p>
        </p:txBody>
      </p:sp>
      <p:sp>
        <p:nvSpPr>
          <p:cNvPr id="22" name="Rectangle 21">
            <a:extLst>
              <a:ext uri="{FF2B5EF4-FFF2-40B4-BE49-F238E27FC236}">
                <a16:creationId xmlns:a16="http://schemas.microsoft.com/office/drawing/2014/main" id="{F1B2EC9A-9D3A-5CFC-4A68-727502E3D000}"/>
              </a:ext>
            </a:extLst>
          </p:cNvPr>
          <p:cNvSpPr/>
          <p:nvPr/>
        </p:nvSpPr>
        <p:spPr>
          <a:xfrm>
            <a:off x="4521431" y="3455378"/>
            <a:ext cx="2649894" cy="71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Transport Info</a:t>
            </a:r>
          </a:p>
        </p:txBody>
      </p:sp>
      <p:cxnSp>
        <p:nvCxnSpPr>
          <p:cNvPr id="23" name="Straight Connector 22">
            <a:extLst>
              <a:ext uri="{FF2B5EF4-FFF2-40B4-BE49-F238E27FC236}">
                <a16:creationId xmlns:a16="http://schemas.microsoft.com/office/drawing/2014/main" id="{AA44BA5E-3A77-663A-02D1-5BEC03F4EC6E}"/>
              </a:ext>
            </a:extLst>
          </p:cNvPr>
          <p:cNvCxnSpPr>
            <a:cxnSpLocks/>
            <a:stCxn id="19" idx="2"/>
          </p:cNvCxnSpPr>
          <p:nvPr/>
        </p:nvCxnSpPr>
        <p:spPr>
          <a:xfrm>
            <a:off x="5709287" y="2656065"/>
            <a:ext cx="0" cy="242595"/>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3183FC2E-64EF-3A3F-F364-8F3E29A2C499}"/>
              </a:ext>
            </a:extLst>
          </p:cNvPr>
          <p:cNvCxnSpPr/>
          <p:nvPr/>
        </p:nvCxnSpPr>
        <p:spPr>
          <a:xfrm>
            <a:off x="2267338" y="2912364"/>
            <a:ext cx="0" cy="2355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2A4F0526-AA93-5CC9-DFBD-FE77A7911303}"/>
              </a:ext>
            </a:extLst>
          </p:cNvPr>
          <p:cNvCxnSpPr/>
          <p:nvPr/>
        </p:nvCxnSpPr>
        <p:spPr>
          <a:xfrm>
            <a:off x="5709287" y="3192280"/>
            <a:ext cx="0" cy="2379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99F7DC09-EB7A-C3F6-DBB5-084D7369B34C}"/>
              </a:ext>
            </a:extLst>
          </p:cNvPr>
          <p:cNvCxnSpPr/>
          <p:nvPr/>
        </p:nvCxnSpPr>
        <p:spPr>
          <a:xfrm>
            <a:off x="9684094" y="2882038"/>
            <a:ext cx="0" cy="26588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D6CC5C33-58E4-C532-5BE0-C36079F3EF02}"/>
              </a:ext>
            </a:extLst>
          </p:cNvPr>
          <p:cNvCxnSpPr/>
          <p:nvPr/>
        </p:nvCxnSpPr>
        <p:spPr>
          <a:xfrm>
            <a:off x="5709287" y="2894076"/>
            <a:ext cx="0" cy="417189"/>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25E4EF0-89C4-4EC8-B159-A2564BBD108B}"/>
              </a:ext>
            </a:extLst>
          </p:cNvPr>
          <p:cNvSpPr txBox="1"/>
          <p:nvPr/>
        </p:nvSpPr>
        <p:spPr>
          <a:xfrm>
            <a:off x="865202" y="4533339"/>
            <a:ext cx="2741707" cy="1200329"/>
          </a:xfrm>
          <a:prstGeom prst="rect">
            <a:avLst/>
          </a:prstGeom>
          <a:noFill/>
        </p:spPr>
        <p:txBody>
          <a:bodyPr wrap="square">
            <a:spAutoFit/>
          </a:bodyPr>
          <a:lstStyle/>
          <a:p>
            <a:pPr marL="285750" indent="-285750">
              <a:buFont typeface="Wingdings" panose="05000000000000000000" pitchFamily="2" charset="2"/>
              <a:buChar char="v"/>
            </a:pPr>
            <a:r>
              <a:rPr lang="en-US" b="1" dirty="0"/>
              <a:t>Cab type</a:t>
            </a:r>
          </a:p>
          <a:p>
            <a:pPr marL="285750" indent="-285750">
              <a:buFont typeface="Wingdings" panose="05000000000000000000" pitchFamily="2" charset="2"/>
              <a:buChar char="v"/>
            </a:pPr>
            <a:r>
              <a:rPr lang="en-US" sz="1800" b="1" dirty="0"/>
              <a:t>product</a:t>
            </a:r>
            <a:r>
              <a:rPr lang="en-US" b="1" dirty="0"/>
              <a:t> id</a:t>
            </a:r>
          </a:p>
          <a:p>
            <a:pPr marL="285750" indent="-285750">
              <a:buFont typeface="Wingdings" panose="05000000000000000000" pitchFamily="2" charset="2"/>
              <a:buChar char="v"/>
            </a:pPr>
            <a:r>
              <a:rPr lang="en-US" b="1" dirty="0">
                <a:latin typeface="Century Gothic" panose="020B0502020202020204" pitchFamily="34" charset="0"/>
              </a:rPr>
              <a:t>name</a:t>
            </a:r>
          </a:p>
          <a:p>
            <a:pPr marL="285750" indent="-285750">
              <a:buFont typeface="Wingdings" panose="05000000000000000000" pitchFamily="2" charset="2"/>
              <a:buChar char="v"/>
            </a:pPr>
            <a:r>
              <a:rPr lang="en-US" b="1" dirty="0"/>
              <a:t>. . . .</a:t>
            </a:r>
          </a:p>
        </p:txBody>
      </p:sp>
      <p:sp>
        <p:nvSpPr>
          <p:cNvPr id="35" name="TextBox 34">
            <a:extLst>
              <a:ext uri="{FF2B5EF4-FFF2-40B4-BE49-F238E27FC236}">
                <a16:creationId xmlns:a16="http://schemas.microsoft.com/office/drawing/2014/main" id="{60D88F64-98BC-E8B3-A221-3BAFFB4C1FC4}"/>
              </a:ext>
            </a:extLst>
          </p:cNvPr>
          <p:cNvSpPr txBox="1"/>
          <p:nvPr/>
        </p:nvSpPr>
        <p:spPr>
          <a:xfrm>
            <a:off x="4521431" y="4556511"/>
            <a:ext cx="2649894" cy="1200329"/>
          </a:xfrm>
          <a:prstGeom prst="rect">
            <a:avLst/>
          </a:prstGeom>
          <a:noFill/>
        </p:spPr>
        <p:txBody>
          <a:bodyPr wrap="square">
            <a:spAutoFit/>
          </a:bodyPr>
          <a:lstStyle/>
          <a:p>
            <a:pPr marL="285750" indent="-285750">
              <a:buFont typeface="Wingdings" panose="05000000000000000000" pitchFamily="2" charset="2"/>
              <a:buChar char="v"/>
            </a:pPr>
            <a:r>
              <a:rPr lang="en-US" b="1" dirty="0">
                <a:solidFill>
                  <a:srgbClr val="212121"/>
                </a:solidFill>
                <a:latin typeface="Century Gothic" panose="020B0502020202020204" pitchFamily="34" charset="0"/>
              </a:rPr>
              <a:t>D</a:t>
            </a:r>
            <a:r>
              <a:rPr lang="en-US" b="1" i="0" dirty="0">
                <a:solidFill>
                  <a:srgbClr val="212121"/>
                </a:solidFill>
                <a:effectLst/>
                <a:latin typeface="Century Gothic" panose="020B0502020202020204" pitchFamily="34" charset="0"/>
              </a:rPr>
              <a:t>istance</a:t>
            </a:r>
          </a:p>
          <a:p>
            <a:pPr marL="285750" indent="-285750">
              <a:buFont typeface="Wingdings" panose="05000000000000000000" pitchFamily="2" charset="2"/>
              <a:buChar char="v"/>
            </a:pPr>
            <a:r>
              <a:rPr lang="en-US" b="1" dirty="0">
                <a:solidFill>
                  <a:srgbClr val="212121"/>
                </a:solidFill>
                <a:latin typeface="Century Gothic" panose="020B0502020202020204" pitchFamily="34" charset="0"/>
              </a:rPr>
              <a:t>Source</a:t>
            </a:r>
          </a:p>
          <a:p>
            <a:pPr marL="285750" indent="-285750">
              <a:buFont typeface="Wingdings" panose="05000000000000000000" pitchFamily="2" charset="2"/>
              <a:buChar char="v"/>
            </a:pPr>
            <a:r>
              <a:rPr lang="en-US" b="1" i="0" dirty="0">
                <a:solidFill>
                  <a:srgbClr val="212121"/>
                </a:solidFill>
                <a:effectLst/>
                <a:latin typeface="Century Gothic" panose="020B0502020202020204" pitchFamily="34" charset="0"/>
              </a:rPr>
              <a:t>Destination</a:t>
            </a:r>
          </a:p>
          <a:p>
            <a:pPr marL="285750" indent="-285750">
              <a:buFont typeface="Wingdings" panose="05000000000000000000" pitchFamily="2" charset="2"/>
              <a:buChar char="v"/>
            </a:pPr>
            <a:r>
              <a:rPr lang="en-US" b="1" dirty="0">
                <a:solidFill>
                  <a:srgbClr val="212121"/>
                </a:solidFill>
                <a:latin typeface="Courier New" panose="02070309020205020404" pitchFamily="49" charset="0"/>
              </a:rPr>
              <a:t>....</a:t>
            </a:r>
            <a:endParaRPr lang="en-US" b="1" i="0" dirty="0">
              <a:solidFill>
                <a:srgbClr val="212121"/>
              </a:solidFill>
              <a:effectLst/>
              <a:latin typeface="Courier New" panose="02070309020205020404" pitchFamily="49" charset="0"/>
            </a:endParaRPr>
          </a:p>
        </p:txBody>
      </p:sp>
      <p:sp>
        <p:nvSpPr>
          <p:cNvPr id="37" name="TextBox 36">
            <a:extLst>
              <a:ext uri="{FF2B5EF4-FFF2-40B4-BE49-F238E27FC236}">
                <a16:creationId xmlns:a16="http://schemas.microsoft.com/office/drawing/2014/main" id="{363E0156-128A-B680-2C13-8DAFF26B7769}"/>
              </a:ext>
            </a:extLst>
          </p:cNvPr>
          <p:cNvSpPr txBox="1"/>
          <p:nvPr/>
        </p:nvSpPr>
        <p:spPr>
          <a:xfrm>
            <a:off x="8167805" y="4533339"/>
            <a:ext cx="2865302" cy="1200329"/>
          </a:xfrm>
          <a:prstGeom prst="rect">
            <a:avLst/>
          </a:prstGeom>
          <a:noFill/>
        </p:spPr>
        <p:txBody>
          <a:bodyPr wrap="square">
            <a:spAutoFit/>
          </a:bodyPr>
          <a:lstStyle/>
          <a:p>
            <a:pPr marL="285750" indent="-285750">
              <a:buFont typeface="Wingdings" panose="05000000000000000000" pitchFamily="2" charset="2"/>
              <a:buChar char="v"/>
            </a:pPr>
            <a:r>
              <a:rPr lang="en-US" b="1" i="0" dirty="0">
                <a:solidFill>
                  <a:srgbClr val="212121"/>
                </a:solidFill>
                <a:effectLst/>
                <a:latin typeface="Century Gothic" panose="020B0502020202020204" pitchFamily="34" charset="0"/>
              </a:rPr>
              <a:t>Pressure</a:t>
            </a:r>
          </a:p>
          <a:p>
            <a:pPr marL="285750" indent="-285750">
              <a:buFont typeface="Wingdings" panose="05000000000000000000" pitchFamily="2" charset="2"/>
              <a:buChar char="v"/>
            </a:pPr>
            <a:r>
              <a:rPr lang="en-US" b="1" i="0" dirty="0">
                <a:solidFill>
                  <a:srgbClr val="212121"/>
                </a:solidFill>
                <a:effectLst/>
                <a:latin typeface="Century Gothic" panose="020B0502020202020204" pitchFamily="34" charset="0"/>
              </a:rPr>
              <a:t>windspeed</a:t>
            </a:r>
            <a:endParaRPr lang="en-US" b="1" dirty="0">
              <a:solidFill>
                <a:srgbClr val="212121"/>
              </a:solidFill>
              <a:latin typeface="Century Gothic" panose="020B0502020202020204" pitchFamily="34" charset="0"/>
            </a:endParaRPr>
          </a:p>
          <a:p>
            <a:pPr marL="285750" indent="-285750">
              <a:buFont typeface="Wingdings" panose="05000000000000000000" pitchFamily="2" charset="2"/>
              <a:buChar char="v"/>
            </a:pPr>
            <a:r>
              <a:rPr lang="en-US" b="1" i="0" dirty="0">
                <a:solidFill>
                  <a:srgbClr val="212121"/>
                </a:solidFill>
                <a:effectLst/>
                <a:latin typeface="Century Gothic" panose="020B0502020202020204" pitchFamily="34" charset="0"/>
              </a:rPr>
              <a:t>Humidity</a:t>
            </a:r>
          </a:p>
          <a:p>
            <a:pPr marL="285750" indent="-285750">
              <a:buFont typeface="Wingdings" panose="05000000000000000000" pitchFamily="2" charset="2"/>
              <a:buChar char="v"/>
            </a:pPr>
            <a:r>
              <a:rPr lang="en-US" b="1" dirty="0">
                <a:solidFill>
                  <a:srgbClr val="212121"/>
                </a:solidFill>
                <a:latin typeface="Courier New" panose="02070309020205020404" pitchFamily="49" charset="0"/>
              </a:rPr>
              <a:t>....</a:t>
            </a:r>
            <a:endParaRPr lang="en-US" dirty="0"/>
          </a:p>
        </p:txBody>
      </p:sp>
    </p:spTree>
    <p:extLst>
      <p:ext uri="{BB962C8B-B14F-4D97-AF65-F5344CB8AC3E}">
        <p14:creationId xmlns:p14="http://schemas.microsoft.com/office/powerpoint/2010/main" val="11405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D2615CD-B0B0-B54F-088D-44A32D753923}"/>
              </a:ext>
            </a:extLst>
          </p:cNvPr>
          <p:cNvPicPr>
            <a:picLocks noChangeAspect="1"/>
          </p:cNvPicPr>
          <p:nvPr/>
        </p:nvPicPr>
        <p:blipFill rotWithShape="1">
          <a:blip r:embed="rId2"/>
          <a:srcRect t="8721" r="9089" b="5144"/>
          <a:stretch/>
        </p:blipFill>
        <p:spPr>
          <a:xfrm>
            <a:off x="3523488" y="10"/>
            <a:ext cx="8668512" cy="6857990"/>
          </a:xfrm>
          <a:prstGeom prst="rect">
            <a:avLst/>
          </a:prstGeom>
        </p:spPr>
      </p:pic>
      <p:sp>
        <p:nvSpPr>
          <p:cNvPr id="37" name="Rectangle 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77981" y="1122363"/>
            <a:ext cx="4023360" cy="3204134"/>
          </a:xfrm>
        </p:spPr>
        <p:txBody>
          <a:bodyPr anchor="b">
            <a:normAutofit/>
          </a:bodyPr>
          <a:lstStyle/>
          <a:p>
            <a:pPr algn="l"/>
            <a:r>
              <a:rPr lang="en-US" sz="4800"/>
              <a:t>Data cleaning</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4810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3" name="Rectangle 5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62D59B-759E-6B23-6EC5-9BFEAB4CCD66}"/>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dirty="0">
                <a:solidFill>
                  <a:schemeClr val="tx1"/>
                </a:solidFill>
                <a:latin typeface="+mj-lt"/>
                <a:ea typeface="+mj-ea"/>
                <a:cs typeface="+mj-cs"/>
              </a:rPr>
              <a:t>Steps</a:t>
            </a:r>
          </a:p>
        </p:txBody>
      </p:sp>
      <p:sp>
        <p:nvSpPr>
          <p:cNvPr id="4" name="TextBox 3">
            <a:extLst>
              <a:ext uri="{FF2B5EF4-FFF2-40B4-BE49-F238E27FC236}">
                <a16:creationId xmlns:a16="http://schemas.microsoft.com/office/drawing/2014/main" id="{5546E903-2677-ED22-D48E-C5B5C3AB9B28}"/>
              </a:ext>
            </a:extLst>
          </p:cNvPr>
          <p:cNvSpPr txBox="1"/>
          <p:nvPr/>
        </p:nvSpPr>
        <p:spPr>
          <a:xfrm>
            <a:off x="633598" y="2963180"/>
            <a:ext cx="6921952" cy="3124658"/>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b="1" i="0" dirty="0">
                <a:effectLst/>
              </a:rPr>
              <a:t>Handle Data Types</a:t>
            </a:r>
          </a:p>
          <a:p>
            <a:pPr marL="342900" indent="-228600">
              <a:lnSpc>
                <a:spcPct val="90000"/>
              </a:lnSpc>
              <a:spcAft>
                <a:spcPts val="600"/>
              </a:spcAft>
              <a:buFont typeface="Arial" panose="020B0604020202020204" pitchFamily="34" charset="0"/>
              <a:buChar char="•"/>
            </a:pPr>
            <a:endParaRPr lang="en-US" sz="1900" b="1" dirty="0"/>
          </a:p>
          <a:p>
            <a:pPr marL="342900" indent="-228600">
              <a:lnSpc>
                <a:spcPct val="90000"/>
              </a:lnSpc>
              <a:spcAft>
                <a:spcPts val="600"/>
              </a:spcAft>
              <a:buFont typeface="Arial" panose="020B0604020202020204" pitchFamily="34" charset="0"/>
              <a:buChar char="•"/>
            </a:pPr>
            <a:r>
              <a:rPr lang="en-US" sz="1900" b="1" i="0" dirty="0">
                <a:effectLst/>
              </a:rPr>
              <a:t>Handle Missing Data  </a:t>
            </a:r>
            <a:r>
              <a:rPr lang="en-US" sz="1900" b="1" i="0" dirty="0">
                <a:solidFill>
                  <a:schemeClr val="accent1"/>
                </a:solidFill>
                <a:effectLst/>
              </a:rPr>
              <a:t>(using Median)</a:t>
            </a:r>
          </a:p>
          <a:p>
            <a:pPr marL="342900" indent="-228600">
              <a:lnSpc>
                <a:spcPct val="90000"/>
              </a:lnSpc>
              <a:spcAft>
                <a:spcPts val="600"/>
              </a:spcAft>
              <a:buFont typeface="Arial" panose="020B0604020202020204" pitchFamily="34" charset="0"/>
              <a:buChar char="•"/>
            </a:pPr>
            <a:endParaRPr lang="en-US" sz="1900" b="1" dirty="0"/>
          </a:p>
          <a:p>
            <a:pPr marL="342900" indent="-228600">
              <a:lnSpc>
                <a:spcPct val="90000"/>
              </a:lnSpc>
              <a:spcAft>
                <a:spcPts val="600"/>
              </a:spcAft>
              <a:buFont typeface="Arial" panose="020B0604020202020204" pitchFamily="34" charset="0"/>
              <a:buChar char="•"/>
            </a:pPr>
            <a:r>
              <a:rPr lang="en-US" sz="1900" b="1" i="0" dirty="0">
                <a:effectLst/>
              </a:rPr>
              <a:t>Check and Handle Outliers </a:t>
            </a:r>
            <a:r>
              <a:rPr lang="en-US" sz="1900" b="1" i="0" dirty="0">
                <a:solidFill>
                  <a:schemeClr val="accent1"/>
                </a:solidFill>
                <a:effectLst/>
              </a:rPr>
              <a:t>(using box plot and median)</a:t>
            </a:r>
          </a:p>
          <a:p>
            <a:pPr marL="342900" indent="-228600">
              <a:lnSpc>
                <a:spcPct val="90000"/>
              </a:lnSpc>
              <a:spcAft>
                <a:spcPts val="600"/>
              </a:spcAft>
              <a:buFont typeface="Arial" panose="020B0604020202020204" pitchFamily="34" charset="0"/>
              <a:buChar char="•"/>
            </a:pPr>
            <a:endParaRPr lang="en-US" sz="1900" b="1" dirty="0"/>
          </a:p>
          <a:p>
            <a:pPr marL="342900" indent="-228600">
              <a:lnSpc>
                <a:spcPct val="90000"/>
              </a:lnSpc>
              <a:spcAft>
                <a:spcPts val="600"/>
              </a:spcAft>
              <a:buFont typeface="Arial" panose="020B0604020202020204" pitchFamily="34" charset="0"/>
              <a:buChar char="•"/>
            </a:pPr>
            <a:r>
              <a:rPr lang="en-US" sz="1900" b="1" i="0" dirty="0">
                <a:effectLst/>
              </a:rPr>
              <a:t>Check Duplicates  </a:t>
            </a:r>
            <a:r>
              <a:rPr lang="en-US" sz="1900" b="1" i="0" dirty="0">
                <a:solidFill>
                  <a:schemeClr val="accent1"/>
                </a:solidFill>
                <a:effectLst/>
              </a:rPr>
              <a:t>(Not Found)</a:t>
            </a:r>
          </a:p>
          <a:p>
            <a:pPr marL="342900" indent="-228600">
              <a:lnSpc>
                <a:spcPct val="90000"/>
              </a:lnSpc>
              <a:spcAft>
                <a:spcPts val="600"/>
              </a:spcAft>
              <a:buFont typeface="Arial" panose="020B0604020202020204" pitchFamily="34" charset="0"/>
              <a:buChar char="•"/>
            </a:pPr>
            <a:endParaRPr lang="en-US" sz="1900" b="1" dirty="0"/>
          </a:p>
          <a:p>
            <a:pPr marL="342900" indent="-228600">
              <a:lnSpc>
                <a:spcPct val="90000"/>
              </a:lnSpc>
              <a:spcAft>
                <a:spcPts val="600"/>
              </a:spcAft>
              <a:buFont typeface="Arial" panose="020B0604020202020204" pitchFamily="34" charset="0"/>
              <a:buChar char="•"/>
            </a:pPr>
            <a:r>
              <a:rPr lang="en-US" sz="1900" b="1" dirty="0"/>
              <a:t>Inconsistent Data   </a:t>
            </a:r>
            <a:r>
              <a:rPr lang="en-US" sz="1900" b="1" dirty="0">
                <a:solidFill>
                  <a:schemeClr val="accent1"/>
                </a:solidFill>
              </a:rPr>
              <a:t>(Not Found)</a:t>
            </a:r>
          </a:p>
        </p:txBody>
      </p:sp>
      <p:cxnSp>
        <p:nvCxnSpPr>
          <p:cNvPr id="59" name="Straight Connector 5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9614BB0-B097-C6BB-D49E-A2AAD587F7B8}"/>
              </a:ext>
            </a:extLst>
          </p:cNvPr>
          <p:cNvSpPr txBox="1"/>
          <p:nvPr/>
        </p:nvSpPr>
        <p:spPr>
          <a:xfrm>
            <a:off x="7688302" y="1212756"/>
            <a:ext cx="3742265" cy="830997"/>
          </a:xfrm>
          <a:prstGeom prst="rect">
            <a:avLst/>
          </a:prstGeom>
          <a:noFill/>
        </p:spPr>
        <p:txBody>
          <a:bodyPr wrap="square">
            <a:spAutoFit/>
          </a:bodyPr>
          <a:lstStyle/>
          <a:p>
            <a:r>
              <a:rPr lang="en-US" sz="4800" dirty="0">
                <a:latin typeface="Corbel"/>
              </a:rPr>
              <a:t>Objective</a:t>
            </a:r>
            <a:r>
              <a:rPr lang="en-US" sz="2800" b="1" dirty="0">
                <a:solidFill>
                  <a:srgbClr val="FFFFFF"/>
                </a:solidFill>
                <a:latin typeface="Corbel"/>
              </a:rPr>
              <a:t>s</a:t>
            </a:r>
            <a:endParaRPr lang="en-US" sz="2800" b="1" dirty="0"/>
          </a:p>
        </p:txBody>
      </p:sp>
      <p:sp>
        <p:nvSpPr>
          <p:cNvPr id="11" name="TextBox 10">
            <a:extLst>
              <a:ext uri="{FF2B5EF4-FFF2-40B4-BE49-F238E27FC236}">
                <a16:creationId xmlns:a16="http://schemas.microsoft.com/office/drawing/2014/main" id="{BC87BF8D-3C30-9588-3273-165D9E77FF5D}"/>
              </a:ext>
            </a:extLst>
          </p:cNvPr>
          <p:cNvSpPr txBox="1"/>
          <p:nvPr/>
        </p:nvSpPr>
        <p:spPr>
          <a:xfrm>
            <a:off x="7760737" y="3289132"/>
            <a:ext cx="4226074" cy="400110"/>
          </a:xfrm>
          <a:prstGeom prst="rect">
            <a:avLst/>
          </a:prstGeom>
          <a:noFill/>
        </p:spPr>
        <p:txBody>
          <a:bodyPr wrap="square">
            <a:spAutoFit/>
          </a:bodyPr>
          <a:lstStyle/>
          <a:p>
            <a:pPr lvl="0"/>
            <a:r>
              <a:rPr lang="en-US" sz="2000" b="1" dirty="0"/>
              <a:t>1) Make the data more proportional</a:t>
            </a:r>
          </a:p>
        </p:txBody>
      </p:sp>
      <p:sp>
        <p:nvSpPr>
          <p:cNvPr id="13" name="TextBox 12">
            <a:extLst>
              <a:ext uri="{FF2B5EF4-FFF2-40B4-BE49-F238E27FC236}">
                <a16:creationId xmlns:a16="http://schemas.microsoft.com/office/drawing/2014/main" id="{37F01F58-748B-4F93-C4BA-79A559CEC7E6}"/>
              </a:ext>
            </a:extLst>
          </p:cNvPr>
          <p:cNvSpPr txBox="1"/>
          <p:nvPr/>
        </p:nvSpPr>
        <p:spPr>
          <a:xfrm>
            <a:off x="7760737" y="4032375"/>
            <a:ext cx="4570601" cy="400110"/>
          </a:xfrm>
          <a:prstGeom prst="rect">
            <a:avLst/>
          </a:prstGeom>
          <a:noFill/>
        </p:spPr>
        <p:txBody>
          <a:bodyPr wrap="square">
            <a:spAutoFit/>
          </a:bodyPr>
          <a:lstStyle/>
          <a:p>
            <a:pPr lvl="0"/>
            <a:r>
              <a:rPr lang="en-US" sz="2000" b="1" dirty="0"/>
              <a:t>2) Improve data mining analysis</a:t>
            </a:r>
          </a:p>
        </p:txBody>
      </p:sp>
    </p:spTree>
    <p:extLst>
      <p:ext uri="{BB962C8B-B14F-4D97-AF65-F5344CB8AC3E}">
        <p14:creationId xmlns:p14="http://schemas.microsoft.com/office/powerpoint/2010/main" val="92697711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49">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3810" y="3130041"/>
            <a:ext cx="4036334" cy="2387600"/>
          </a:xfrm>
        </p:spPr>
        <p:txBody>
          <a:bodyPr anchor="t">
            <a:normAutofit/>
          </a:bodyPr>
          <a:lstStyle/>
          <a:p>
            <a:pPr algn="l"/>
            <a:r>
              <a:rPr lang="en-US" sz="5400"/>
              <a:t>Exploratory Data Analysis</a:t>
            </a:r>
          </a:p>
        </p:txBody>
      </p:sp>
      <p:grpSp>
        <p:nvGrpSpPr>
          <p:cNvPr id="6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6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5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4" descr="Magnifying glass showing decling performance">
            <a:extLst>
              <a:ext uri="{FF2B5EF4-FFF2-40B4-BE49-F238E27FC236}">
                <a16:creationId xmlns:a16="http://schemas.microsoft.com/office/drawing/2014/main" id="{49063540-56C2-2A8E-0E1D-68B1B13397DF}"/>
              </a:ext>
            </a:extLst>
          </p:cNvPr>
          <p:cNvPicPr>
            <a:picLocks noChangeAspect="1"/>
          </p:cNvPicPr>
          <p:nvPr/>
        </p:nvPicPr>
        <p:blipFill rotWithShape="1">
          <a:blip r:embed="rId2"/>
          <a:srcRect r="24999"/>
          <a:stretch/>
        </p:blipFill>
        <p:spPr>
          <a:xfrm>
            <a:off x="5922492" y="928201"/>
            <a:ext cx="5536001" cy="4926942"/>
          </a:xfrm>
          <a:prstGeom prst="rect">
            <a:avLst/>
          </a:prstGeom>
        </p:spPr>
      </p:pic>
      <p:sp>
        <p:nvSpPr>
          <p:cNvPr id="67" name="Rectangle 5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391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9432C7-6894-73BC-3676-F9C0904A9FD0}"/>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1800" b="1" i="0" dirty="0">
                <a:solidFill>
                  <a:srgbClr val="31333F"/>
                </a:solidFill>
                <a:effectLst/>
                <a:latin typeface="Source Sans Pro" panose="020B0503030403020204" pitchFamily="34" charset="0"/>
              </a:rPr>
              <a:t>The number of trips for each company during the hours of day</a:t>
            </a:r>
            <a:endParaRPr lang="en-US" dirty="0"/>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Chart, bar chart&#10;&#10;Description automatically generated">
            <a:extLst>
              <a:ext uri="{FF2B5EF4-FFF2-40B4-BE49-F238E27FC236}">
                <a16:creationId xmlns:a16="http://schemas.microsoft.com/office/drawing/2014/main" id="{0632BDF6-BF10-F6A3-949C-A960210913C5}"/>
              </a:ext>
            </a:extLst>
          </p:cNvPr>
          <p:cNvPicPr>
            <a:picLocks noChangeAspect="1"/>
          </p:cNvPicPr>
          <p:nvPr/>
        </p:nvPicPr>
        <p:blipFill>
          <a:blip r:embed="rId2"/>
          <a:stretch>
            <a:fillRect/>
          </a:stretch>
        </p:blipFill>
        <p:spPr>
          <a:xfrm>
            <a:off x="0" y="1978724"/>
            <a:ext cx="5870448" cy="3444921"/>
          </a:xfrm>
          <a:prstGeom prst="rect">
            <a:avLst/>
          </a:prstGeom>
        </p:spPr>
      </p:pic>
      <p:pic>
        <p:nvPicPr>
          <p:cNvPr id="8" name="Content Placeholder 7" descr="Chart, bar chart&#10;&#10;Description automatically generated">
            <a:extLst>
              <a:ext uri="{FF2B5EF4-FFF2-40B4-BE49-F238E27FC236}">
                <a16:creationId xmlns:a16="http://schemas.microsoft.com/office/drawing/2014/main" id="{42249F2D-7FDE-E41D-244E-9E50FB574E89}"/>
              </a:ext>
            </a:extLst>
          </p:cNvPr>
          <p:cNvPicPr>
            <a:picLocks noGrp="1" noChangeAspect="1"/>
          </p:cNvPicPr>
          <p:nvPr>
            <p:ph idx="1"/>
          </p:nvPr>
        </p:nvPicPr>
        <p:blipFill>
          <a:blip r:embed="rId3"/>
          <a:stretch>
            <a:fillRect/>
          </a:stretch>
        </p:blipFill>
        <p:spPr>
          <a:xfrm>
            <a:off x="6032502" y="1978724"/>
            <a:ext cx="5664714" cy="3518325"/>
          </a:xfrm>
          <a:prstGeom prst="rect">
            <a:avLst/>
          </a:prstGeom>
        </p:spPr>
      </p:pic>
      <p:sp>
        <p:nvSpPr>
          <p:cNvPr id="9" name="AutoShape 2" descr="0">
            <a:extLst>
              <a:ext uri="{FF2B5EF4-FFF2-40B4-BE49-F238E27FC236}">
                <a16:creationId xmlns:a16="http://schemas.microsoft.com/office/drawing/2014/main" id="{ED549B0B-8902-5F49-16F2-247C5367B3F1}"/>
              </a:ext>
            </a:extLst>
          </p:cNvPr>
          <p:cNvSpPr>
            <a:spLocks noChangeAspect="1" noChangeArrowheads="1"/>
          </p:cNvSpPr>
          <p:nvPr/>
        </p:nvSpPr>
        <p:spPr bwMode="auto">
          <a:xfrm>
            <a:off x="6371082" y="3428999"/>
            <a:ext cx="1724025"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5AFE4340-2BC8-2ABC-8CF4-CB7DB748F94C}"/>
              </a:ext>
            </a:extLst>
          </p:cNvPr>
          <p:cNvSpPr txBox="1"/>
          <p:nvPr/>
        </p:nvSpPr>
        <p:spPr>
          <a:xfrm>
            <a:off x="6218940" y="753242"/>
            <a:ext cx="5058660" cy="646331"/>
          </a:xfrm>
          <a:prstGeom prst="rect">
            <a:avLst/>
          </a:prstGeom>
          <a:noFill/>
        </p:spPr>
        <p:txBody>
          <a:bodyPr wrap="square">
            <a:spAutoFit/>
          </a:bodyPr>
          <a:lstStyle/>
          <a:p>
            <a:r>
              <a:rPr lang="en-US" b="1" i="0" dirty="0">
                <a:solidFill>
                  <a:srgbClr val="31333F"/>
                </a:solidFill>
                <a:effectLst/>
                <a:latin typeface="Source Sans Pro" panose="020B0503030403020204" pitchFamily="34" charset="0"/>
              </a:rPr>
              <a:t>The number of trips for each company during the days of month</a:t>
            </a:r>
            <a:endParaRPr lang="en-US" dirty="0"/>
          </a:p>
        </p:txBody>
      </p:sp>
      <p:sp>
        <p:nvSpPr>
          <p:cNvPr id="23" name="TextBox 22">
            <a:extLst>
              <a:ext uri="{FF2B5EF4-FFF2-40B4-BE49-F238E27FC236}">
                <a16:creationId xmlns:a16="http://schemas.microsoft.com/office/drawing/2014/main" id="{631DFDA6-6CFF-8F22-CD2A-74BD3A5E169D}"/>
              </a:ext>
            </a:extLst>
          </p:cNvPr>
          <p:cNvSpPr txBox="1"/>
          <p:nvPr/>
        </p:nvSpPr>
        <p:spPr>
          <a:xfrm>
            <a:off x="494784" y="5435769"/>
            <a:ext cx="11154118" cy="1200329"/>
          </a:xfrm>
          <a:prstGeom prst="rect">
            <a:avLst/>
          </a:prstGeom>
          <a:noFill/>
        </p:spPr>
        <p:txBody>
          <a:bodyPr wrap="square">
            <a:spAutoFit/>
          </a:bodyPr>
          <a:lstStyle/>
          <a:p>
            <a:pPr marL="285750" indent="-285750">
              <a:buFontTx/>
              <a:buChar char="-"/>
            </a:pPr>
            <a:r>
              <a:rPr lang="en-US" dirty="0"/>
              <a:t>There are many differences between the days, and there are many days that have no Trips, and this is due to many circumstances, such as, for example,  the curfew and official holidays and Feasts .</a:t>
            </a:r>
          </a:p>
          <a:p>
            <a:pPr marL="285750" indent="-285750">
              <a:buFontTx/>
              <a:buChar char="-"/>
            </a:pPr>
            <a:r>
              <a:rPr lang="en-US" dirty="0"/>
              <a:t>Uber achieves more trips than Lyft ,except for the 9</a:t>
            </a:r>
            <a:r>
              <a:rPr lang="en-US" baseline="30000" dirty="0"/>
              <a:t>th</a:t>
            </a:r>
            <a:r>
              <a:rPr lang="en-US" dirty="0"/>
              <a:t> and 10</a:t>
            </a:r>
            <a:r>
              <a:rPr lang="en-US" baseline="30000" dirty="0"/>
              <a:t>th</a:t>
            </a:r>
            <a:r>
              <a:rPr lang="en-US" dirty="0"/>
              <a:t> ,and this may be due to Lyft making some offers and discounts on those two days.</a:t>
            </a:r>
          </a:p>
        </p:txBody>
      </p:sp>
    </p:spTree>
    <p:extLst>
      <p:ext uri="{BB962C8B-B14F-4D97-AF65-F5344CB8AC3E}">
        <p14:creationId xmlns:p14="http://schemas.microsoft.com/office/powerpoint/2010/main" val="3139002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D2BFF3-6013-5CAF-618C-06AF5C0DD6BA}"/>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2800" b="1" i="0" dirty="0">
                <a:effectLst/>
                <a:latin typeface="Calibri" panose="020F0502020204030204" pitchFamily="34" charset="0"/>
                <a:cs typeface="Calibri" panose="020F0502020204030204" pitchFamily="34" charset="0"/>
              </a:rPr>
              <a:t>The number of trips made by each type of each company</a:t>
            </a:r>
            <a:endParaRPr lang="en-US" sz="2800" dirty="0">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Chart, bar chart&#10;&#10;Description automatically generated">
            <a:extLst>
              <a:ext uri="{FF2B5EF4-FFF2-40B4-BE49-F238E27FC236}">
                <a16:creationId xmlns:a16="http://schemas.microsoft.com/office/drawing/2014/main" id="{3C0AFF86-FB31-ABA5-0B4C-29B29ACBA369}"/>
              </a:ext>
            </a:extLst>
          </p:cNvPr>
          <p:cNvPicPr>
            <a:picLocks noChangeAspect="1"/>
          </p:cNvPicPr>
          <p:nvPr/>
        </p:nvPicPr>
        <p:blipFill>
          <a:blip r:embed="rId2"/>
          <a:stretch>
            <a:fillRect/>
          </a:stretch>
        </p:blipFill>
        <p:spPr>
          <a:xfrm>
            <a:off x="6217366" y="1978724"/>
            <a:ext cx="5431536" cy="4060073"/>
          </a:xfrm>
          <a:prstGeom prst="rect">
            <a:avLst/>
          </a:prstGeom>
        </p:spPr>
      </p:pic>
      <p:pic>
        <p:nvPicPr>
          <p:cNvPr id="7" name="Picture 6" descr="Chart, bar chart&#10;&#10;Description automatically generated">
            <a:extLst>
              <a:ext uri="{FF2B5EF4-FFF2-40B4-BE49-F238E27FC236}">
                <a16:creationId xmlns:a16="http://schemas.microsoft.com/office/drawing/2014/main" id="{77C13314-A50D-2217-67AF-BF1FB25E78C1}"/>
              </a:ext>
            </a:extLst>
          </p:cNvPr>
          <p:cNvPicPr>
            <a:picLocks noChangeAspect="1"/>
          </p:cNvPicPr>
          <p:nvPr/>
        </p:nvPicPr>
        <p:blipFill>
          <a:blip r:embed="rId3"/>
          <a:stretch>
            <a:fillRect/>
          </a:stretch>
        </p:blipFill>
        <p:spPr>
          <a:xfrm>
            <a:off x="909031" y="1978724"/>
            <a:ext cx="5431536" cy="4046494"/>
          </a:xfrm>
          <a:prstGeom prst="rect">
            <a:avLst/>
          </a:prstGeom>
        </p:spPr>
      </p:pic>
      <p:sp>
        <p:nvSpPr>
          <p:cNvPr id="3" name="Date Placeholder 2">
            <a:extLst>
              <a:ext uri="{FF2B5EF4-FFF2-40B4-BE49-F238E27FC236}">
                <a16:creationId xmlns:a16="http://schemas.microsoft.com/office/drawing/2014/main" id="{BA37F086-E54C-F1CD-525B-AE89937B24EC}"/>
              </a:ext>
            </a:extLst>
          </p:cNvPr>
          <p:cNvSpPr>
            <a:spLocks noGrp="1"/>
          </p:cNvSpPr>
          <p:nvPr>
            <p:ph type="dt" sz="half" idx="10"/>
          </p:nvPr>
        </p:nvSpPr>
        <p:spPr>
          <a:xfrm>
            <a:off x="868680" y="6356350"/>
            <a:ext cx="2712720" cy="365125"/>
          </a:xfrm>
        </p:spPr>
        <p:txBody>
          <a:bodyPr vert="horz" lIns="91440" tIns="45720" rIns="91440" bIns="45720" rtlCol="0" anchor="ctr">
            <a:normAutofit/>
          </a:bodyPr>
          <a:lstStyle/>
          <a:p>
            <a:pPr>
              <a:spcAft>
                <a:spcPts val="600"/>
              </a:spcAft>
            </a:pPr>
            <a:fld id="{B562DF68-3089-814D-8A14-C651FE91885E}" type="datetime1">
              <a:rPr lang="en-US">
                <a:solidFill>
                  <a:schemeClr val="tx1">
                    <a:lumMod val="50000"/>
                    <a:lumOff val="50000"/>
                  </a:schemeClr>
                </a:solidFill>
              </a:rPr>
              <a:pPr>
                <a:spcAft>
                  <a:spcPts val="600"/>
                </a:spcAft>
              </a:pPr>
              <a:t>4/3/2023</a:t>
            </a:fld>
            <a:endParaRPr lang="en-US">
              <a:solidFill>
                <a:schemeClr val="tx1">
                  <a:lumMod val="50000"/>
                  <a:lumOff val="50000"/>
                </a:schemeClr>
              </a:solidFill>
            </a:endParaRPr>
          </a:p>
        </p:txBody>
      </p:sp>
      <p:sp>
        <p:nvSpPr>
          <p:cNvPr id="11" name="TextBox 10">
            <a:extLst>
              <a:ext uri="{FF2B5EF4-FFF2-40B4-BE49-F238E27FC236}">
                <a16:creationId xmlns:a16="http://schemas.microsoft.com/office/drawing/2014/main" id="{B9DF60D6-A94C-B98D-707A-AAB6F3F58A4D}"/>
              </a:ext>
            </a:extLst>
          </p:cNvPr>
          <p:cNvSpPr txBox="1"/>
          <p:nvPr/>
        </p:nvSpPr>
        <p:spPr>
          <a:xfrm>
            <a:off x="6152769" y="565679"/>
            <a:ext cx="5361036" cy="954107"/>
          </a:xfrm>
          <a:prstGeom prst="rect">
            <a:avLst/>
          </a:prstGeom>
          <a:noFill/>
        </p:spPr>
        <p:txBody>
          <a:bodyPr wrap="square">
            <a:spAutoFit/>
          </a:bodyPr>
          <a:lstStyle/>
          <a:p>
            <a:r>
              <a:rPr lang="en-US" sz="2800" b="1" i="0" dirty="0">
                <a:solidFill>
                  <a:srgbClr val="31333F"/>
                </a:solidFill>
                <a:effectLst/>
                <a:latin typeface="Calibri" panose="020F0502020204030204" pitchFamily="34" charset="0"/>
                <a:cs typeface="Calibri" panose="020F0502020204030204" pitchFamily="34" charset="0"/>
              </a:rPr>
              <a:t>Average prices of trips carried out by each type of each company</a:t>
            </a: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5647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097C4B-A45C-D326-36C3-609470970D36}"/>
              </a:ext>
            </a:extLst>
          </p:cNvPr>
          <p:cNvSpPr>
            <a:spLocks noGrp="1"/>
          </p:cNvSpPr>
          <p:nvPr>
            <p:ph type="title"/>
          </p:nvPr>
        </p:nvSpPr>
        <p:spPr>
          <a:xfrm>
            <a:off x="712783" y="405575"/>
            <a:ext cx="5290374" cy="1371600"/>
          </a:xfrm>
        </p:spPr>
        <p:txBody>
          <a:bodyPr vert="horz" lIns="91440" tIns="45720" rIns="91440" bIns="45720" rtlCol="0" anchor="ctr">
            <a:normAutofit/>
          </a:bodyPr>
          <a:lstStyle/>
          <a:p>
            <a:r>
              <a:rPr lang="en-US" sz="2000" b="1" i="0" dirty="0">
                <a:solidFill>
                  <a:srgbClr val="31333F"/>
                </a:solidFill>
                <a:effectLst/>
                <a:latin typeface="Source Sans Pro" panose="020B0503030403020204" pitchFamily="34" charset="0"/>
              </a:rPr>
              <a:t>Average distance traveled for each company</a:t>
            </a:r>
            <a:endParaRPr lang="en-US" sz="4800" dirty="0"/>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Chart, bar chart&#10;&#10;Description automatically generated">
            <a:extLst>
              <a:ext uri="{FF2B5EF4-FFF2-40B4-BE49-F238E27FC236}">
                <a16:creationId xmlns:a16="http://schemas.microsoft.com/office/drawing/2014/main" id="{C440C360-632A-3D43-9562-F24DEEC6A02A}"/>
              </a:ext>
            </a:extLst>
          </p:cNvPr>
          <p:cNvPicPr>
            <a:picLocks noChangeAspect="1"/>
          </p:cNvPicPr>
          <p:nvPr/>
        </p:nvPicPr>
        <p:blipFill>
          <a:blip r:embed="rId2"/>
          <a:stretch>
            <a:fillRect/>
          </a:stretch>
        </p:blipFill>
        <p:spPr>
          <a:xfrm>
            <a:off x="97651" y="1978342"/>
            <a:ext cx="5905506" cy="3738877"/>
          </a:xfrm>
          <a:prstGeom prst="rect">
            <a:avLst/>
          </a:prstGeom>
        </p:spPr>
      </p:pic>
      <p:pic>
        <p:nvPicPr>
          <p:cNvPr id="16" name="Picture 15" descr="Chart, bar chart&#10;&#10;Description automatically generated">
            <a:extLst>
              <a:ext uri="{FF2B5EF4-FFF2-40B4-BE49-F238E27FC236}">
                <a16:creationId xmlns:a16="http://schemas.microsoft.com/office/drawing/2014/main" id="{0F6CE94C-2179-BF3D-D846-C547A17CA527}"/>
              </a:ext>
            </a:extLst>
          </p:cNvPr>
          <p:cNvPicPr>
            <a:picLocks noChangeAspect="1"/>
          </p:cNvPicPr>
          <p:nvPr/>
        </p:nvPicPr>
        <p:blipFill>
          <a:blip r:embed="rId3"/>
          <a:stretch>
            <a:fillRect/>
          </a:stretch>
        </p:blipFill>
        <p:spPr>
          <a:xfrm>
            <a:off x="6093140" y="1978342"/>
            <a:ext cx="5555761" cy="3738877"/>
          </a:xfrm>
          <a:prstGeom prst="rect">
            <a:avLst/>
          </a:prstGeom>
        </p:spPr>
      </p:pic>
      <p:sp>
        <p:nvSpPr>
          <p:cNvPr id="19" name="TextBox 18">
            <a:extLst>
              <a:ext uri="{FF2B5EF4-FFF2-40B4-BE49-F238E27FC236}">
                <a16:creationId xmlns:a16="http://schemas.microsoft.com/office/drawing/2014/main" id="{BBEAF618-2B5A-1C3F-00B5-566006153880}"/>
              </a:ext>
            </a:extLst>
          </p:cNvPr>
          <p:cNvSpPr txBox="1"/>
          <p:nvPr/>
        </p:nvSpPr>
        <p:spPr>
          <a:xfrm>
            <a:off x="6369029" y="891742"/>
            <a:ext cx="4954291" cy="400110"/>
          </a:xfrm>
          <a:prstGeom prst="rect">
            <a:avLst/>
          </a:prstGeom>
          <a:noFill/>
        </p:spPr>
        <p:txBody>
          <a:bodyPr wrap="square">
            <a:spAutoFit/>
          </a:bodyPr>
          <a:lstStyle/>
          <a:p>
            <a:r>
              <a:rPr lang="en-US" sz="2000" b="1" i="0" dirty="0">
                <a:solidFill>
                  <a:srgbClr val="31333F"/>
                </a:solidFill>
                <a:effectLst/>
                <a:latin typeface="Source Sans Pro" panose="020B0503030403020204" pitchFamily="34" charset="0"/>
              </a:rPr>
              <a:t>The average trip price for each company.</a:t>
            </a:r>
            <a:endParaRPr lang="en-US" sz="2000" dirty="0"/>
          </a:p>
        </p:txBody>
      </p:sp>
      <p:sp>
        <p:nvSpPr>
          <p:cNvPr id="21" name="TextBox 20">
            <a:extLst>
              <a:ext uri="{FF2B5EF4-FFF2-40B4-BE49-F238E27FC236}">
                <a16:creationId xmlns:a16="http://schemas.microsoft.com/office/drawing/2014/main" id="{CA967519-1CA7-AC5D-4B31-623CA2A399E2}"/>
              </a:ext>
            </a:extLst>
          </p:cNvPr>
          <p:cNvSpPr txBox="1"/>
          <p:nvPr/>
        </p:nvSpPr>
        <p:spPr>
          <a:xfrm>
            <a:off x="434684" y="5976816"/>
            <a:ext cx="11136945" cy="646331"/>
          </a:xfrm>
          <a:prstGeom prst="rect">
            <a:avLst/>
          </a:prstGeom>
          <a:noFill/>
        </p:spPr>
        <p:txBody>
          <a:bodyPr wrap="square">
            <a:spAutoFit/>
          </a:bodyPr>
          <a:lstStyle/>
          <a:p>
            <a:r>
              <a:rPr lang="en-US" b="1" dirty="0">
                <a:solidFill>
                  <a:srgbClr val="31333F"/>
                </a:solidFill>
                <a:latin typeface="Source Sans Pro" panose="020B0503030403020204" pitchFamily="34" charset="0"/>
              </a:rPr>
              <a:t>- Here we will notice that despite the equal distance traveled for each company, the average price of the trip for Lyft is more expensive  </a:t>
            </a:r>
            <a:endParaRPr lang="en-US" dirty="0"/>
          </a:p>
        </p:txBody>
      </p:sp>
    </p:spTree>
    <p:extLst>
      <p:ext uri="{BB962C8B-B14F-4D97-AF65-F5344CB8AC3E}">
        <p14:creationId xmlns:p14="http://schemas.microsoft.com/office/powerpoint/2010/main" val="333756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8C0100-39F1-2924-72EC-B99D11A13146}"/>
              </a:ext>
            </a:extLst>
          </p:cNvPr>
          <p:cNvSpPr>
            <a:spLocks noGrp="1"/>
          </p:cNvSpPr>
          <p:nvPr>
            <p:ph type="title"/>
          </p:nvPr>
        </p:nvSpPr>
        <p:spPr>
          <a:xfrm>
            <a:off x="622800" y="405575"/>
            <a:ext cx="5378238" cy="1371600"/>
          </a:xfrm>
        </p:spPr>
        <p:txBody>
          <a:bodyPr vert="horz" lIns="91440" tIns="45720" rIns="91440" bIns="45720" rtlCol="0" anchor="ctr">
            <a:normAutofit/>
          </a:bodyPr>
          <a:lstStyle/>
          <a:p>
            <a:r>
              <a:rPr lang="en-US" sz="2000" b="1" i="0" dirty="0">
                <a:solidFill>
                  <a:srgbClr val="31333F"/>
                </a:solidFill>
                <a:effectLst/>
                <a:latin typeface="Source Sans Pro" panose="020B0503030403020204" pitchFamily="34" charset="0"/>
              </a:rPr>
              <a:t>The number of trips for each company over the month</a:t>
            </a:r>
            <a:endParaRPr lang="en-US" sz="4800" dirty="0"/>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Chart&#10;&#10;Description automatically generated">
            <a:extLst>
              <a:ext uri="{FF2B5EF4-FFF2-40B4-BE49-F238E27FC236}">
                <a16:creationId xmlns:a16="http://schemas.microsoft.com/office/drawing/2014/main" id="{31D06C8C-F2F7-BCBE-1F59-D5BD87932A47}"/>
              </a:ext>
            </a:extLst>
          </p:cNvPr>
          <p:cNvPicPr>
            <a:picLocks noGrp="1" noChangeAspect="1"/>
          </p:cNvPicPr>
          <p:nvPr>
            <p:ph idx="1"/>
          </p:nvPr>
        </p:nvPicPr>
        <p:blipFill>
          <a:blip r:embed="rId2"/>
          <a:stretch>
            <a:fillRect/>
          </a:stretch>
        </p:blipFill>
        <p:spPr>
          <a:xfrm>
            <a:off x="5992583" y="1873712"/>
            <a:ext cx="5647864" cy="3737157"/>
          </a:xfrm>
          <a:prstGeom prst="rect">
            <a:avLst/>
          </a:prstGeom>
        </p:spPr>
      </p:pic>
      <p:pic>
        <p:nvPicPr>
          <p:cNvPr id="10" name="Picture 9" descr="Chart, bar chart&#10;&#10;Description automatically generated">
            <a:extLst>
              <a:ext uri="{FF2B5EF4-FFF2-40B4-BE49-F238E27FC236}">
                <a16:creationId xmlns:a16="http://schemas.microsoft.com/office/drawing/2014/main" id="{89344D0A-65BD-8EA0-9871-7514B68E6F90}"/>
              </a:ext>
            </a:extLst>
          </p:cNvPr>
          <p:cNvPicPr>
            <a:picLocks noChangeAspect="1"/>
          </p:cNvPicPr>
          <p:nvPr/>
        </p:nvPicPr>
        <p:blipFill>
          <a:blip r:embed="rId3"/>
          <a:stretch>
            <a:fillRect/>
          </a:stretch>
        </p:blipFill>
        <p:spPr>
          <a:xfrm>
            <a:off x="157252" y="1877948"/>
            <a:ext cx="5843786" cy="3737157"/>
          </a:xfrm>
          <a:prstGeom prst="rect">
            <a:avLst/>
          </a:prstGeom>
        </p:spPr>
      </p:pic>
      <p:sp>
        <p:nvSpPr>
          <p:cNvPr id="14" name="TextBox 13">
            <a:extLst>
              <a:ext uri="{FF2B5EF4-FFF2-40B4-BE49-F238E27FC236}">
                <a16:creationId xmlns:a16="http://schemas.microsoft.com/office/drawing/2014/main" id="{58AFC6E6-D598-88F7-4247-4014977B2100}"/>
              </a:ext>
            </a:extLst>
          </p:cNvPr>
          <p:cNvSpPr txBox="1"/>
          <p:nvPr/>
        </p:nvSpPr>
        <p:spPr>
          <a:xfrm>
            <a:off x="6280252" y="764424"/>
            <a:ext cx="6094520" cy="400110"/>
          </a:xfrm>
          <a:prstGeom prst="rect">
            <a:avLst/>
          </a:prstGeom>
          <a:noFill/>
        </p:spPr>
        <p:txBody>
          <a:bodyPr wrap="square">
            <a:spAutoFit/>
          </a:bodyPr>
          <a:lstStyle/>
          <a:p>
            <a:r>
              <a:rPr lang="en-US" sz="2000" b="1" i="0" dirty="0">
                <a:solidFill>
                  <a:srgbClr val="31333F"/>
                </a:solidFill>
                <a:effectLst/>
                <a:latin typeface="Source Sans Pro" panose="020B0503030403020204" pitchFamily="34" charset="0"/>
              </a:rPr>
              <a:t>Average trips prices for each month</a:t>
            </a:r>
            <a:endParaRPr lang="en-US" sz="2000" dirty="0"/>
          </a:p>
        </p:txBody>
      </p:sp>
      <p:sp>
        <p:nvSpPr>
          <p:cNvPr id="18" name="TextBox 17">
            <a:extLst>
              <a:ext uri="{FF2B5EF4-FFF2-40B4-BE49-F238E27FC236}">
                <a16:creationId xmlns:a16="http://schemas.microsoft.com/office/drawing/2014/main" id="{6A915EE2-0E7B-003E-4F67-904236076B38}"/>
              </a:ext>
            </a:extLst>
          </p:cNvPr>
          <p:cNvSpPr txBox="1"/>
          <p:nvPr/>
        </p:nvSpPr>
        <p:spPr>
          <a:xfrm>
            <a:off x="370270" y="5581383"/>
            <a:ext cx="11270177" cy="1477328"/>
          </a:xfrm>
          <a:prstGeom prst="rect">
            <a:avLst/>
          </a:prstGeom>
          <a:noFill/>
        </p:spPr>
        <p:txBody>
          <a:bodyPr wrap="square">
            <a:spAutoFit/>
          </a:bodyPr>
          <a:lstStyle/>
          <a:p>
            <a:r>
              <a:rPr lang="en-US" b="1" dirty="0">
                <a:solidFill>
                  <a:srgbClr val="31333F"/>
                </a:solidFill>
                <a:latin typeface="Source Sans Pro" panose="020B0503030403020204" pitchFamily="34" charset="0"/>
              </a:rPr>
              <a:t>- </a:t>
            </a:r>
            <a:r>
              <a:rPr lang="en-US" dirty="0">
                <a:solidFill>
                  <a:srgbClr val="31333F"/>
                </a:solidFill>
                <a:latin typeface="Calibri" panose="020F0502020204030204" pitchFamily="34" charset="0"/>
                <a:cs typeface="Calibri" panose="020F0502020204030204" pitchFamily="34" charset="0"/>
              </a:rPr>
              <a:t>The number of trips that took place in the month of 12 is more, although the average price of trip during the two months is equal</a:t>
            </a:r>
          </a:p>
          <a:p>
            <a:r>
              <a:rPr lang="en-US" dirty="0">
                <a:latin typeface="Calibri" panose="020F0502020204030204" pitchFamily="34" charset="0"/>
                <a:cs typeface="Calibri" panose="020F0502020204030204" pitchFamily="34" charset="0"/>
              </a:rPr>
              <a:t>- The increase in the number of trips in the month of 12 in particular , may be due to the year-end vacations and the large number of outings</a:t>
            </a:r>
          </a:p>
          <a:p>
            <a:endParaRPr lang="en-US" dirty="0"/>
          </a:p>
        </p:txBody>
      </p:sp>
    </p:spTree>
    <p:extLst>
      <p:ext uri="{BB962C8B-B14F-4D97-AF65-F5344CB8AC3E}">
        <p14:creationId xmlns:p14="http://schemas.microsoft.com/office/powerpoint/2010/main" val="34288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513788" y="279400"/>
            <a:ext cx="4840010" cy="1807305"/>
          </a:xfrm>
        </p:spPr>
        <p:txBody>
          <a:bodyPr>
            <a:normAutofit/>
          </a:bodyPr>
          <a:lstStyle/>
          <a:p>
            <a:r>
              <a:rPr lang="en-US" dirty="0"/>
              <a:t>Agenda</a:t>
            </a:r>
          </a:p>
        </p:txBody>
      </p:sp>
      <p:pic>
        <p:nvPicPr>
          <p:cNvPr id="8" name="Picture 7" descr="Person watching empty phone">
            <a:extLst>
              <a:ext uri="{FF2B5EF4-FFF2-40B4-BE49-F238E27FC236}">
                <a16:creationId xmlns:a16="http://schemas.microsoft.com/office/drawing/2014/main" id="{0A0D7E45-31FA-AB18-455F-2AF3D29F9F02}"/>
              </a:ext>
            </a:extLst>
          </p:cNvPr>
          <p:cNvPicPr>
            <a:picLocks noChangeAspect="1"/>
          </p:cNvPicPr>
          <p:nvPr/>
        </p:nvPicPr>
        <p:blipFill rotWithShape="1">
          <a:blip r:embed="rId2"/>
          <a:srcRect l="35168" r="5298" b="-1"/>
          <a:stretch/>
        </p:blipFill>
        <p:spPr>
          <a:xfrm>
            <a:off x="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37588" y="2210540"/>
            <a:ext cx="4840010" cy="4145810"/>
          </a:xfrm>
        </p:spPr>
        <p:txBody>
          <a:bodyPr vert="horz" lIns="91440" tIns="45720" rIns="91440" bIns="45720" rtlCol="0">
            <a:normAutofit/>
          </a:bodyPr>
          <a:lstStyle/>
          <a:p>
            <a:r>
              <a:rPr lang="en-US" sz="2000" b="1" dirty="0"/>
              <a:t>Problem Statement</a:t>
            </a:r>
          </a:p>
          <a:p>
            <a:r>
              <a:rPr lang="en-US" sz="2000" b="1" dirty="0"/>
              <a:t>Data Sets</a:t>
            </a:r>
            <a:endParaRPr lang="en-US" sz="1200" b="1" dirty="0"/>
          </a:p>
          <a:p>
            <a:r>
              <a:rPr lang="en-US" sz="2000" b="1" dirty="0"/>
              <a:t>Data cleaning</a:t>
            </a:r>
          </a:p>
          <a:p>
            <a:r>
              <a:rPr lang="en-US" sz="2000" b="1" dirty="0"/>
              <a:t> Exploratory</a:t>
            </a:r>
            <a:r>
              <a:rPr lang="en-US" sz="3000" dirty="0"/>
              <a:t> </a:t>
            </a:r>
            <a:r>
              <a:rPr lang="en-US" sz="2000" b="1" dirty="0"/>
              <a:t>Data</a:t>
            </a:r>
            <a:r>
              <a:rPr lang="en-US" sz="3000" dirty="0"/>
              <a:t> </a:t>
            </a:r>
            <a:r>
              <a:rPr lang="en-US" sz="2000" b="1" dirty="0"/>
              <a:t>Analysis  (EDA)</a:t>
            </a:r>
            <a:endParaRPr lang="en-US" sz="1400" b="1" dirty="0"/>
          </a:p>
          <a:p>
            <a:r>
              <a:rPr lang="en-US" sz="2000" b="1" dirty="0"/>
              <a:t> Data preprocessing</a:t>
            </a:r>
          </a:p>
          <a:p>
            <a:r>
              <a:rPr lang="en-US" sz="2000" b="1" dirty="0"/>
              <a:t> Models Evaluation</a:t>
            </a:r>
          </a:p>
          <a:p>
            <a:r>
              <a:rPr lang="en-US" sz="2000" b="1" dirty="0"/>
              <a:t> Deployment (Web App)</a:t>
            </a:r>
          </a:p>
          <a:p>
            <a:endParaRPr lang="en-US" sz="20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a:xfrm>
            <a:off x="838200" y="6356350"/>
            <a:ext cx="2743200" cy="365125"/>
          </a:xfrm>
        </p:spPr>
        <p:txBody>
          <a:bodyPr>
            <a:normAutofit/>
          </a:bodyPr>
          <a:lstStyle/>
          <a:p>
            <a:pPr>
              <a:spcAft>
                <a:spcPts val="600"/>
              </a:spcAft>
            </a:pPr>
            <a:fld id="{495D8227-9DE4-4D42-8C1B-E10C828BC634}" type="datetime1">
              <a:rPr lang="en-US">
                <a:solidFill>
                  <a:srgbClr val="FFFFFF"/>
                </a:solidFill>
              </a:rPr>
              <a:pPr>
                <a:spcAft>
                  <a:spcPts val="600"/>
                </a:spcAft>
              </a:pPr>
              <a:t>4/3/2023</a:t>
            </a:fld>
            <a:endParaRPr lang="en-US">
              <a:solidFill>
                <a:srgbClr val="FFFFFF"/>
              </a:solidFill>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132560859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9A937E-8052-7CC2-7176-1035DD50563B}"/>
              </a:ext>
            </a:extLst>
          </p:cNvPr>
          <p:cNvSpPr>
            <a:spLocks noGrp="1"/>
          </p:cNvSpPr>
          <p:nvPr>
            <p:ph type="title"/>
          </p:nvPr>
        </p:nvSpPr>
        <p:spPr>
          <a:xfrm>
            <a:off x="609534" y="423048"/>
            <a:ext cx="5483607" cy="1371600"/>
          </a:xfrm>
        </p:spPr>
        <p:txBody>
          <a:bodyPr vert="horz" lIns="91440" tIns="45720" rIns="91440" bIns="45720" rtlCol="0" anchor="ctr">
            <a:normAutofit/>
          </a:bodyPr>
          <a:lstStyle/>
          <a:p>
            <a:r>
              <a:rPr lang="en-US" sz="3100" b="1" i="0" dirty="0">
                <a:effectLst/>
              </a:rPr>
              <a:t>The number of trips for each company over weather conditions</a:t>
            </a:r>
            <a:endParaRPr lang="en-US" sz="3100" dirty="0"/>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Chart, bar chart&#10;&#10;Description automatically generated">
            <a:extLst>
              <a:ext uri="{FF2B5EF4-FFF2-40B4-BE49-F238E27FC236}">
                <a16:creationId xmlns:a16="http://schemas.microsoft.com/office/drawing/2014/main" id="{6756B8D0-7064-9447-03C4-B123AF498116}"/>
              </a:ext>
            </a:extLst>
          </p:cNvPr>
          <p:cNvPicPr>
            <a:picLocks noChangeAspect="1"/>
          </p:cNvPicPr>
          <p:nvPr/>
        </p:nvPicPr>
        <p:blipFill>
          <a:blip r:embed="rId2"/>
          <a:stretch>
            <a:fillRect/>
          </a:stretch>
        </p:blipFill>
        <p:spPr>
          <a:xfrm>
            <a:off x="5555761" y="1912894"/>
            <a:ext cx="6093141" cy="4046494"/>
          </a:xfrm>
          <a:prstGeom prst="rect">
            <a:avLst/>
          </a:prstGeom>
        </p:spPr>
      </p:pic>
      <p:pic>
        <p:nvPicPr>
          <p:cNvPr id="8" name="Picture 7" descr="Chart, bar chart&#10;&#10;Description automatically generated">
            <a:extLst>
              <a:ext uri="{FF2B5EF4-FFF2-40B4-BE49-F238E27FC236}">
                <a16:creationId xmlns:a16="http://schemas.microsoft.com/office/drawing/2014/main" id="{B32BBA64-D86E-1635-2931-5B9270A05F40}"/>
              </a:ext>
            </a:extLst>
          </p:cNvPr>
          <p:cNvPicPr>
            <a:picLocks noChangeAspect="1"/>
          </p:cNvPicPr>
          <p:nvPr/>
        </p:nvPicPr>
        <p:blipFill>
          <a:blip r:embed="rId3"/>
          <a:stretch>
            <a:fillRect/>
          </a:stretch>
        </p:blipFill>
        <p:spPr>
          <a:xfrm>
            <a:off x="0" y="1912894"/>
            <a:ext cx="5629842" cy="4046494"/>
          </a:xfrm>
          <a:prstGeom prst="rect">
            <a:avLst/>
          </a:prstGeom>
        </p:spPr>
      </p:pic>
      <p:sp>
        <p:nvSpPr>
          <p:cNvPr id="12" name="TextBox 11">
            <a:extLst>
              <a:ext uri="{FF2B5EF4-FFF2-40B4-BE49-F238E27FC236}">
                <a16:creationId xmlns:a16="http://schemas.microsoft.com/office/drawing/2014/main" id="{DDF06BB6-E26B-9177-8012-BAC45F494191}"/>
              </a:ext>
            </a:extLst>
          </p:cNvPr>
          <p:cNvSpPr txBox="1"/>
          <p:nvPr/>
        </p:nvSpPr>
        <p:spPr>
          <a:xfrm>
            <a:off x="6152768" y="599354"/>
            <a:ext cx="5378525" cy="954107"/>
          </a:xfrm>
          <a:prstGeom prst="rect">
            <a:avLst/>
          </a:prstGeom>
          <a:noFill/>
        </p:spPr>
        <p:txBody>
          <a:bodyPr wrap="square">
            <a:spAutoFit/>
          </a:bodyPr>
          <a:lstStyle/>
          <a:p>
            <a:r>
              <a:rPr lang="en-US" sz="2800" i="0" dirty="0">
                <a:solidFill>
                  <a:srgbClr val="31333F"/>
                </a:solidFill>
                <a:effectLst/>
                <a:latin typeface="Source Sans Pro" panose="020B0503030403020204" pitchFamily="34" charset="0"/>
              </a:rPr>
              <a:t>The relationship between weather conditions and trip prices</a:t>
            </a:r>
            <a:endParaRPr lang="en-US" sz="2800" dirty="0"/>
          </a:p>
        </p:txBody>
      </p:sp>
      <p:sp>
        <p:nvSpPr>
          <p:cNvPr id="14" name="TextBox 13">
            <a:extLst>
              <a:ext uri="{FF2B5EF4-FFF2-40B4-BE49-F238E27FC236}">
                <a16:creationId xmlns:a16="http://schemas.microsoft.com/office/drawing/2014/main" id="{4B240416-80C9-50E0-9DE9-9C8BB9165B57}"/>
              </a:ext>
            </a:extLst>
          </p:cNvPr>
          <p:cNvSpPr txBox="1"/>
          <p:nvPr/>
        </p:nvSpPr>
        <p:spPr>
          <a:xfrm>
            <a:off x="410018" y="5905975"/>
            <a:ext cx="10921759" cy="646331"/>
          </a:xfrm>
          <a:prstGeom prst="rect">
            <a:avLst/>
          </a:prstGeom>
          <a:noFill/>
        </p:spPr>
        <p:txBody>
          <a:bodyPr wrap="square">
            <a:spAutoFit/>
          </a:bodyPr>
          <a:lstStyle/>
          <a:p>
            <a:r>
              <a:rPr lang="en-US" b="1" dirty="0">
                <a:solidFill>
                  <a:srgbClr val="31333F"/>
                </a:solidFill>
                <a:latin typeface="Source Sans Pro" panose="020B0503030403020204" pitchFamily="34" charset="0"/>
              </a:rPr>
              <a:t>- Cloudy weather is the most common condition during trips.</a:t>
            </a:r>
          </a:p>
          <a:p>
            <a:r>
              <a:rPr lang="en-US" b="1" dirty="0">
                <a:solidFill>
                  <a:srgbClr val="31333F"/>
                </a:solidFill>
                <a:latin typeface="Source Sans Pro" panose="020B0503030403020204" pitchFamily="34" charset="0"/>
              </a:rPr>
              <a:t>- Weather condition don’t affect the price of the trip.</a:t>
            </a:r>
            <a:endParaRPr lang="en-US" dirty="0"/>
          </a:p>
        </p:txBody>
      </p:sp>
    </p:spTree>
    <p:extLst>
      <p:ext uri="{BB962C8B-B14F-4D97-AF65-F5344CB8AC3E}">
        <p14:creationId xmlns:p14="http://schemas.microsoft.com/office/powerpoint/2010/main" val="106062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E38F6086-084A-0B26-CC3B-566149F0A96C}"/>
              </a:ext>
            </a:extLst>
          </p:cNvPr>
          <p:cNvSpPr>
            <a:spLocks noGrp="1"/>
          </p:cNvSpPr>
          <p:nvPr>
            <p:ph type="title"/>
          </p:nvPr>
        </p:nvSpPr>
        <p:spPr>
          <a:xfrm>
            <a:off x="679569" y="506351"/>
            <a:ext cx="5001768" cy="1371600"/>
          </a:xfrm>
        </p:spPr>
        <p:txBody>
          <a:bodyPr vert="horz" lIns="91440" tIns="45720" rIns="91440" bIns="45720" rtlCol="0" anchor="ctr">
            <a:normAutofit/>
          </a:bodyPr>
          <a:lstStyle/>
          <a:p>
            <a:r>
              <a:rPr lang="en-US" sz="2000" b="1" i="0" dirty="0">
                <a:solidFill>
                  <a:srgbClr val="31333F"/>
                </a:solidFill>
                <a:effectLst/>
                <a:latin typeface="Source Sans Pro" panose="020B0503030403020204" pitchFamily="34" charset="0"/>
              </a:rPr>
              <a:t>The number of trips originating from each source</a:t>
            </a:r>
            <a:endParaRPr lang="en-US" sz="5400" dirty="0"/>
          </a:p>
        </p:txBody>
      </p:sp>
      <p:sp>
        <p:nvSpPr>
          <p:cNvPr id="42" name="Rectangle 4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10;&#10;Description automatically generated with medium confidence">
            <a:extLst>
              <a:ext uri="{FF2B5EF4-FFF2-40B4-BE49-F238E27FC236}">
                <a16:creationId xmlns:a16="http://schemas.microsoft.com/office/drawing/2014/main" id="{C512923C-39E7-B5C6-EC38-E5C79BD88F6F}"/>
              </a:ext>
            </a:extLst>
          </p:cNvPr>
          <p:cNvPicPr>
            <a:picLocks noChangeAspect="1"/>
          </p:cNvPicPr>
          <p:nvPr/>
        </p:nvPicPr>
        <p:blipFill>
          <a:blip r:embed="rId2"/>
          <a:stretch>
            <a:fillRect/>
          </a:stretch>
        </p:blipFill>
        <p:spPr>
          <a:xfrm>
            <a:off x="-10513" y="1848014"/>
            <a:ext cx="6102285" cy="4046494"/>
          </a:xfrm>
          <a:prstGeom prst="rect">
            <a:avLst/>
          </a:prstGeom>
        </p:spPr>
      </p:pic>
      <p:pic>
        <p:nvPicPr>
          <p:cNvPr id="10" name="Picture 9" descr="Chart&#10;&#10;Description automatically generated">
            <a:extLst>
              <a:ext uri="{FF2B5EF4-FFF2-40B4-BE49-F238E27FC236}">
                <a16:creationId xmlns:a16="http://schemas.microsoft.com/office/drawing/2014/main" id="{6027D1DD-5956-1907-6EBA-CF1EEDEE94D6}"/>
              </a:ext>
            </a:extLst>
          </p:cNvPr>
          <p:cNvPicPr>
            <a:picLocks noChangeAspect="1"/>
          </p:cNvPicPr>
          <p:nvPr/>
        </p:nvPicPr>
        <p:blipFill>
          <a:blip r:embed="rId3"/>
          <a:stretch>
            <a:fillRect/>
          </a:stretch>
        </p:blipFill>
        <p:spPr>
          <a:xfrm>
            <a:off x="6091772" y="1940149"/>
            <a:ext cx="5548675" cy="3979759"/>
          </a:xfrm>
          <a:prstGeom prst="rect">
            <a:avLst/>
          </a:prstGeom>
        </p:spPr>
      </p:pic>
      <p:sp>
        <p:nvSpPr>
          <p:cNvPr id="17" name="TextBox 16">
            <a:extLst>
              <a:ext uri="{FF2B5EF4-FFF2-40B4-BE49-F238E27FC236}">
                <a16:creationId xmlns:a16="http://schemas.microsoft.com/office/drawing/2014/main" id="{84375439-2DB1-0DCB-E76F-CDE7EA6EE390}"/>
              </a:ext>
            </a:extLst>
          </p:cNvPr>
          <p:cNvSpPr txBox="1"/>
          <p:nvPr/>
        </p:nvSpPr>
        <p:spPr>
          <a:xfrm>
            <a:off x="6189762" y="812516"/>
            <a:ext cx="5450685" cy="707886"/>
          </a:xfrm>
          <a:prstGeom prst="rect">
            <a:avLst/>
          </a:prstGeom>
          <a:noFill/>
        </p:spPr>
        <p:txBody>
          <a:bodyPr wrap="square">
            <a:spAutoFit/>
          </a:bodyPr>
          <a:lstStyle/>
          <a:p>
            <a:r>
              <a:rPr lang="en-US" sz="2000" b="1" i="0" dirty="0">
                <a:solidFill>
                  <a:srgbClr val="31333F"/>
                </a:solidFill>
                <a:effectLst/>
                <a:latin typeface="Source Sans Pro" panose="020B0503030403020204" pitchFamily="34" charset="0"/>
              </a:rPr>
              <a:t>The number of trips originating from each </a:t>
            </a:r>
            <a:r>
              <a:rPr lang="en-US" sz="2000" b="1" dirty="0">
                <a:solidFill>
                  <a:srgbClr val="31333F"/>
                </a:solidFill>
                <a:latin typeface="Source Sans Pro" panose="020B0503030403020204" pitchFamily="34" charset="0"/>
              </a:rPr>
              <a:t>destination</a:t>
            </a:r>
            <a:endParaRPr lang="en-US" sz="2000" dirty="0"/>
          </a:p>
        </p:txBody>
      </p:sp>
      <p:sp>
        <p:nvSpPr>
          <p:cNvPr id="19" name="TextBox 18">
            <a:extLst>
              <a:ext uri="{FF2B5EF4-FFF2-40B4-BE49-F238E27FC236}">
                <a16:creationId xmlns:a16="http://schemas.microsoft.com/office/drawing/2014/main" id="{1959EB21-B5CA-87FD-FE84-53FAFB409534}"/>
              </a:ext>
            </a:extLst>
          </p:cNvPr>
          <p:cNvSpPr txBox="1"/>
          <p:nvPr/>
        </p:nvSpPr>
        <p:spPr>
          <a:xfrm>
            <a:off x="196671" y="6065536"/>
            <a:ext cx="11337244" cy="646331"/>
          </a:xfrm>
          <a:prstGeom prst="rect">
            <a:avLst/>
          </a:prstGeom>
          <a:noFill/>
        </p:spPr>
        <p:txBody>
          <a:bodyPr wrap="square">
            <a:spAutoFit/>
          </a:bodyPr>
          <a:lstStyle/>
          <a:p>
            <a:r>
              <a:rPr lang="en-US" b="1" i="0" dirty="0">
                <a:solidFill>
                  <a:srgbClr val="31333F"/>
                </a:solidFill>
                <a:effectLst/>
                <a:latin typeface="Source Sans Pro" panose="020B0503030403020204" pitchFamily="34" charset="0"/>
              </a:rPr>
              <a:t>- The </a:t>
            </a:r>
            <a:r>
              <a:rPr lang="en-US" b="1" dirty="0">
                <a:solidFill>
                  <a:srgbClr val="31333F"/>
                </a:solidFill>
                <a:latin typeface="Source Sans Pro" panose="020B0503030403020204" pitchFamily="34" charset="0"/>
              </a:rPr>
              <a:t>most requested source for trips is Theatre District , while the most popular destination for trips is Boston University and Northeastern University.</a:t>
            </a:r>
            <a:endParaRPr lang="en-US" dirty="0"/>
          </a:p>
        </p:txBody>
      </p:sp>
    </p:spTree>
    <p:extLst>
      <p:ext uri="{BB962C8B-B14F-4D97-AF65-F5344CB8AC3E}">
        <p14:creationId xmlns:p14="http://schemas.microsoft.com/office/powerpoint/2010/main" val="1722078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4" name="Straight Connector 1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BC75A931-F692-1534-0E96-34D22E876F20}"/>
              </a:ext>
            </a:extLst>
          </p:cNvPr>
          <p:cNvPicPr>
            <a:picLocks noChangeAspect="1"/>
          </p:cNvPicPr>
          <p:nvPr/>
        </p:nvPicPr>
        <p:blipFill>
          <a:blip r:embed="rId2"/>
          <a:stretch>
            <a:fillRect/>
          </a:stretch>
        </p:blipFill>
        <p:spPr>
          <a:xfrm>
            <a:off x="5386597" y="1233996"/>
            <a:ext cx="6116779" cy="5244104"/>
          </a:xfrm>
          <a:prstGeom prst="rect">
            <a:avLst/>
          </a:prstGeom>
        </p:spPr>
      </p:pic>
      <p:sp>
        <p:nvSpPr>
          <p:cNvPr id="9" name="TextBox 8">
            <a:extLst>
              <a:ext uri="{FF2B5EF4-FFF2-40B4-BE49-F238E27FC236}">
                <a16:creationId xmlns:a16="http://schemas.microsoft.com/office/drawing/2014/main" id="{B77B0704-E8D6-8925-C341-EB2354831313}"/>
              </a:ext>
            </a:extLst>
          </p:cNvPr>
          <p:cNvSpPr txBox="1"/>
          <p:nvPr/>
        </p:nvSpPr>
        <p:spPr>
          <a:xfrm>
            <a:off x="5766816" y="679731"/>
            <a:ext cx="6096000" cy="461665"/>
          </a:xfrm>
          <a:prstGeom prst="rect">
            <a:avLst/>
          </a:prstGeom>
          <a:noFill/>
        </p:spPr>
        <p:txBody>
          <a:bodyPr wrap="square">
            <a:spAutoFit/>
          </a:bodyPr>
          <a:lstStyle/>
          <a:p>
            <a:r>
              <a:rPr lang="en-US" sz="2400" b="1" i="0" dirty="0">
                <a:solidFill>
                  <a:srgbClr val="31333F"/>
                </a:solidFill>
                <a:effectLst/>
                <a:latin typeface="Source Sans Pro" panose="020B0503030403020204" pitchFamily="34" charset="0"/>
              </a:rPr>
              <a:t>Most popular trips</a:t>
            </a:r>
            <a:endParaRPr lang="en-US" sz="2400" dirty="0"/>
          </a:p>
        </p:txBody>
      </p:sp>
      <p:sp>
        <p:nvSpPr>
          <p:cNvPr id="10" name="Rectangle: Rounded Corners 9">
            <a:extLst>
              <a:ext uri="{FF2B5EF4-FFF2-40B4-BE49-F238E27FC236}">
                <a16:creationId xmlns:a16="http://schemas.microsoft.com/office/drawing/2014/main" id="{010E93DB-1B9F-310C-8F5E-66596741E96E}"/>
              </a:ext>
            </a:extLst>
          </p:cNvPr>
          <p:cNvSpPr/>
          <p:nvPr/>
        </p:nvSpPr>
        <p:spPr>
          <a:xfrm>
            <a:off x="582091" y="658399"/>
            <a:ext cx="3941685" cy="83450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i="0" dirty="0">
                <a:solidFill>
                  <a:srgbClr val="212121"/>
                </a:solidFill>
                <a:effectLst/>
                <a:latin typeface="Roboto" panose="02000000000000000000" pitchFamily="2" charset="0"/>
              </a:rPr>
              <a:t>West End -&gt; Fenway</a:t>
            </a:r>
            <a:endParaRPr lang="en-US" sz="2800" b="1" dirty="0"/>
          </a:p>
        </p:txBody>
      </p:sp>
      <p:sp>
        <p:nvSpPr>
          <p:cNvPr id="27" name="TextBox 26">
            <a:extLst>
              <a:ext uri="{FF2B5EF4-FFF2-40B4-BE49-F238E27FC236}">
                <a16:creationId xmlns:a16="http://schemas.microsoft.com/office/drawing/2014/main" id="{F65BBAD8-0A13-645D-18AE-09853CD5516C}"/>
              </a:ext>
            </a:extLst>
          </p:cNvPr>
          <p:cNvSpPr txBox="1"/>
          <p:nvPr/>
        </p:nvSpPr>
        <p:spPr>
          <a:xfrm>
            <a:off x="381713" y="2281797"/>
            <a:ext cx="4862191" cy="369332"/>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212121"/>
                </a:solidFill>
                <a:effectLst/>
                <a:latin typeface="Roboto" panose="02000000000000000000" pitchFamily="2" charset="0"/>
              </a:rPr>
              <a:t>1489 Trips from West End to Fenway</a:t>
            </a:r>
            <a:endParaRPr lang="en-US" dirty="0"/>
          </a:p>
        </p:txBody>
      </p:sp>
      <p:sp>
        <p:nvSpPr>
          <p:cNvPr id="29" name="TextBox 28">
            <a:extLst>
              <a:ext uri="{FF2B5EF4-FFF2-40B4-BE49-F238E27FC236}">
                <a16:creationId xmlns:a16="http://schemas.microsoft.com/office/drawing/2014/main" id="{3914E54E-0BBE-7578-2787-D812181B0792}"/>
              </a:ext>
            </a:extLst>
          </p:cNvPr>
          <p:cNvSpPr txBox="1"/>
          <p:nvPr/>
        </p:nvSpPr>
        <p:spPr>
          <a:xfrm>
            <a:off x="381713" y="2900536"/>
            <a:ext cx="4708414" cy="646331"/>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212121"/>
                </a:solidFill>
                <a:effectLst/>
                <a:latin typeface="Roboto" panose="02000000000000000000" pitchFamily="2" charset="0"/>
              </a:rPr>
              <a:t>800 of them are Lyft trips , and 689 trips are Uber trips.</a:t>
            </a:r>
            <a:endParaRPr lang="en-US" dirty="0"/>
          </a:p>
        </p:txBody>
      </p:sp>
      <p:sp>
        <p:nvSpPr>
          <p:cNvPr id="31" name="TextBox 30">
            <a:extLst>
              <a:ext uri="{FF2B5EF4-FFF2-40B4-BE49-F238E27FC236}">
                <a16:creationId xmlns:a16="http://schemas.microsoft.com/office/drawing/2014/main" id="{44110F37-A2CA-3B3E-1767-E266EEF9D4F2}"/>
              </a:ext>
            </a:extLst>
          </p:cNvPr>
          <p:cNvSpPr txBox="1"/>
          <p:nvPr/>
        </p:nvSpPr>
        <p:spPr>
          <a:xfrm>
            <a:off x="383864" y="3641482"/>
            <a:ext cx="4697974"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212121"/>
                </a:solidFill>
                <a:latin typeface="Roboto" panose="02000000000000000000" pitchFamily="2" charset="0"/>
              </a:rPr>
              <a:t>The lowest price for a Lyft trip was $3, while the highest was $52.5.</a:t>
            </a:r>
            <a:endParaRPr lang="en-US" dirty="0"/>
          </a:p>
        </p:txBody>
      </p:sp>
      <p:sp>
        <p:nvSpPr>
          <p:cNvPr id="33" name="TextBox 32">
            <a:extLst>
              <a:ext uri="{FF2B5EF4-FFF2-40B4-BE49-F238E27FC236}">
                <a16:creationId xmlns:a16="http://schemas.microsoft.com/office/drawing/2014/main" id="{0806D3A9-D59F-AEE0-520D-8A9A76D96D7C}"/>
              </a:ext>
            </a:extLst>
          </p:cNvPr>
          <p:cNvSpPr txBox="1"/>
          <p:nvPr/>
        </p:nvSpPr>
        <p:spPr>
          <a:xfrm>
            <a:off x="381713" y="4466696"/>
            <a:ext cx="4862191"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212121"/>
                </a:solidFill>
                <a:latin typeface="Roboto" panose="02000000000000000000" pitchFamily="2" charset="0"/>
              </a:rPr>
              <a:t>The lowest price for an Uber trip was $7.5, while the highest was $35.</a:t>
            </a:r>
            <a:endParaRPr lang="en-US" dirty="0"/>
          </a:p>
        </p:txBody>
      </p:sp>
      <p:sp>
        <p:nvSpPr>
          <p:cNvPr id="35" name="TextBox 34">
            <a:extLst>
              <a:ext uri="{FF2B5EF4-FFF2-40B4-BE49-F238E27FC236}">
                <a16:creationId xmlns:a16="http://schemas.microsoft.com/office/drawing/2014/main" id="{34FA9198-C94B-A740-640D-BB18F7732F08}"/>
              </a:ext>
            </a:extLst>
          </p:cNvPr>
          <p:cNvSpPr txBox="1"/>
          <p:nvPr/>
        </p:nvSpPr>
        <p:spPr>
          <a:xfrm>
            <a:off x="381713" y="5302257"/>
            <a:ext cx="5063505"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rgbClr val="000000"/>
                </a:solidFill>
                <a:latin typeface="Calibri" panose="020F0502020204030204" pitchFamily="34" charset="0"/>
                <a:cs typeface="Calibri" panose="020F0502020204030204" pitchFamily="34" charset="0"/>
              </a:rPr>
              <a:t>The average trip distance is 2.9 kilometers</a:t>
            </a:r>
            <a:r>
              <a:rPr lang="en-US" sz="1600" b="1" dirty="0">
                <a:solidFill>
                  <a:srgbClr val="000000"/>
                </a:solidFill>
                <a:latin typeface="Calibri" panose="020F0502020204030204" pitchFamily="34" charset="0"/>
                <a:cs typeface="Calibri" panose="020F0502020204030204" pitchFamily="34" charset="0"/>
              </a:rPr>
              <a:t>.</a:t>
            </a:r>
            <a:endParaRPr lang="en-US" sz="1600" b="1" dirty="0">
              <a:solidFill>
                <a:srgbClr val="000000"/>
              </a:solidFill>
              <a:effectLst/>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E3B3C51D-928F-F757-A80A-CF1EF957ECF3}"/>
              </a:ext>
            </a:extLst>
          </p:cNvPr>
          <p:cNvSpPr txBox="1"/>
          <p:nvPr/>
        </p:nvSpPr>
        <p:spPr>
          <a:xfrm>
            <a:off x="381713" y="5881577"/>
            <a:ext cx="4796764"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rgbClr val="000000"/>
                </a:solidFill>
                <a:latin typeface="Calibri" panose="020F0502020204030204" pitchFamily="34" charset="0"/>
                <a:cs typeface="Calibri" panose="020F0502020204030204" pitchFamily="34" charset="0"/>
              </a:rPr>
              <a:t>Average taxes charged for a trip are 1$</a:t>
            </a:r>
            <a:r>
              <a:rPr lang="en-US" sz="2000" b="1" dirty="0">
                <a:solidFill>
                  <a:srgbClr val="000000"/>
                </a:solidFill>
                <a:latin typeface="Calibri" panose="020F0502020204030204" pitchFamily="34" charset="0"/>
                <a:cs typeface="Calibri" panose="020F0502020204030204" pitchFamily="34" charset="0"/>
              </a:rPr>
              <a:t>.</a:t>
            </a:r>
            <a:endParaRPr lang="en-US" sz="2000" b="1"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44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D8F6-1268-067E-5386-6BDB7D5B2B61}"/>
              </a:ext>
            </a:extLst>
          </p:cNvPr>
          <p:cNvSpPr>
            <a:spLocks noGrp="1"/>
          </p:cNvSpPr>
          <p:nvPr>
            <p:ph type="title"/>
          </p:nvPr>
        </p:nvSpPr>
        <p:spPr>
          <a:xfrm>
            <a:off x="6431269" y="251085"/>
            <a:ext cx="5760731" cy="1325563"/>
          </a:xfrm>
        </p:spPr>
        <p:txBody>
          <a:bodyPr>
            <a:noAutofit/>
          </a:bodyPr>
          <a:lstStyle/>
          <a:p>
            <a:r>
              <a:rPr lang="en-US" sz="2400" b="1" i="0" dirty="0">
                <a:solidFill>
                  <a:srgbClr val="31333F"/>
                </a:solidFill>
                <a:effectLst/>
                <a:latin typeface="Source Sans Pro" panose="020B0503030403020204" pitchFamily="34" charset="0"/>
              </a:rPr>
              <a:t>Distribution of number of trips on the days of the week</a:t>
            </a:r>
            <a:endParaRPr lang="en-US" sz="2400" dirty="0"/>
          </a:p>
        </p:txBody>
      </p:sp>
      <p:pic>
        <p:nvPicPr>
          <p:cNvPr id="7" name="Picture 6">
            <a:extLst>
              <a:ext uri="{FF2B5EF4-FFF2-40B4-BE49-F238E27FC236}">
                <a16:creationId xmlns:a16="http://schemas.microsoft.com/office/drawing/2014/main" id="{4A74C41A-1BF1-148D-1CF7-D617663D53D3}"/>
              </a:ext>
            </a:extLst>
          </p:cNvPr>
          <p:cNvPicPr>
            <a:picLocks noChangeAspect="1"/>
          </p:cNvPicPr>
          <p:nvPr/>
        </p:nvPicPr>
        <p:blipFill>
          <a:blip r:embed="rId2"/>
          <a:stretch>
            <a:fillRect/>
          </a:stretch>
        </p:blipFill>
        <p:spPr>
          <a:xfrm>
            <a:off x="6582122" y="1546535"/>
            <a:ext cx="4846330" cy="4176712"/>
          </a:xfrm>
          <a:prstGeom prst="rect">
            <a:avLst/>
          </a:prstGeom>
        </p:spPr>
      </p:pic>
      <p:pic>
        <p:nvPicPr>
          <p:cNvPr id="9" name="Picture 8" descr="Chart, bar chart&#10;&#10;Description automatically generated">
            <a:extLst>
              <a:ext uri="{FF2B5EF4-FFF2-40B4-BE49-F238E27FC236}">
                <a16:creationId xmlns:a16="http://schemas.microsoft.com/office/drawing/2014/main" id="{C02EE381-55E0-EFBB-39B6-BC8826887B42}"/>
              </a:ext>
            </a:extLst>
          </p:cNvPr>
          <p:cNvPicPr>
            <a:picLocks noChangeAspect="1"/>
          </p:cNvPicPr>
          <p:nvPr/>
        </p:nvPicPr>
        <p:blipFill>
          <a:blip r:embed="rId3"/>
          <a:stretch>
            <a:fillRect/>
          </a:stretch>
        </p:blipFill>
        <p:spPr>
          <a:xfrm>
            <a:off x="148838" y="1486047"/>
            <a:ext cx="5760731" cy="4297689"/>
          </a:xfrm>
          <a:prstGeom prst="rect">
            <a:avLst/>
          </a:prstGeom>
        </p:spPr>
      </p:pic>
      <p:sp>
        <p:nvSpPr>
          <p:cNvPr id="11" name="TextBox 10">
            <a:extLst>
              <a:ext uri="{FF2B5EF4-FFF2-40B4-BE49-F238E27FC236}">
                <a16:creationId xmlns:a16="http://schemas.microsoft.com/office/drawing/2014/main" id="{63C4E744-5BBB-9A4A-7FA3-BF2D119B27A6}"/>
              </a:ext>
            </a:extLst>
          </p:cNvPr>
          <p:cNvSpPr txBox="1"/>
          <p:nvPr/>
        </p:nvSpPr>
        <p:spPr>
          <a:xfrm>
            <a:off x="420210" y="498367"/>
            <a:ext cx="6096000" cy="830997"/>
          </a:xfrm>
          <a:prstGeom prst="rect">
            <a:avLst/>
          </a:prstGeom>
          <a:noFill/>
        </p:spPr>
        <p:txBody>
          <a:bodyPr wrap="square">
            <a:spAutoFit/>
          </a:bodyPr>
          <a:lstStyle/>
          <a:p>
            <a:r>
              <a:rPr lang="en-US" sz="2400" b="1" i="0" dirty="0">
                <a:solidFill>
                  <a:srgbClr val="31333F"/>
                </a:solidFill>
                <a:effectLst/>
                <a:latin typeface="Source Sans Pro" panose="020B0503030403020204" pitchFamily="34" charset="0"/>
              </a:rPr>
              <a:t>Trip prices throughout the week for both companies</a:t>
            </a:r>
            <a:endParaRPr lang="en-US" sz="2400" dirty="0"/>
          </a:p>
        </p:txBody>
      </p:sp>
      <p:sp>
        <p:nvSpPr>
          <p:cNvPr id="13" name="TextBox 12">
            <a:extLst>
              <a:ext uri="{FF2B5EF4-FFF2-40B4-BE49-F238E27FC236}">
                <a16:creationId xmlns:a16="http://schemas.microsoft.com/office/drawing/2014/main" id="{E567D7E5-5849-23A6-2546-A9D986D01EB5}"/>
              </a:ext>
            </a:extLst>
          </p:cNvPr>
          <p:cNvSpPr txBox="1"/>
          <p:nvPr/>
        </p:nvSpPr>
        <p:spPr>
          <a:xfrm>
            <a:off x="342900" y="5878275"/>
            <a:ext cx="11506200" cy="646331"/>
          </a:xfrm>
          <a:prstGeom prst="rect">
            <a:avLst/>
          </a:prstGeom>
          <a:noFill/>
        </p:spPr>
        <p:txBody>
          <a:bodyPr wrap="square">
            <a:spAutoFit/>
          </a:bodyPr>
          <a:lstStyle/>
          <a:p>
            <a:r>
              <a:rPr lang="en-US" b="1" dirty="0">
                <a:solidFill>
                  <a:srgbClr val="31333F"/>
                </a:solidFill>
                <a:latin typeface="Source Sans Pro" panose="020B0503030403020204" pitchFamily="34" charset="0"/>
              </a:rPr>
              <a:t>- Days of the week don’t affect the prices of trips</a:t>
            </a:r>
          </a:p>
          <a:p>
            <a:r>
              <a:rPr lang="en-US" b="1" dirty="0">
                <a:solidFill>
                  <a:srgbClr val="31333F"/>
                </a:solidFill>
                <a:latin typeface="Source Sans Pro" panose="020B0503030403020204" pitchFamily="34" charset="0"/>
              </a:rPr>
              <a:t>- The beginning of the week (Monday and Tuesday) are the busiest with trips </a:t>
            </a:r>
            <a:endParaRPr lang="en-US" dirty="0"/>
          </a:p>
        </p:txBody>
      </p:sp>
    </p:spTree>
    <p:extLst>
      <p:ext uri="{BB962C8B-B14F-4D97-AF65-F5344CB8AC3E}">
        <p14:creationId xmlns:p14="http://schemas.microsoft.com/office/powerpoint/2010/main" val="151839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CA1940-4618-7456-C252-281FEE3B0147}"/>
              </a:ext>
            </a:extLst>
          </p:cNvPr>
          <p:cNvSpPr>
            <a:spLocks noGrp="1"/>
          </p:cNvSpPr>
          <p:nvPr>
            <p:ph type="title"/>
          </p:nvPr>
        </p:nvSpPr>
        <p:spPr>
          <a:xfrm>
            <a:off x="5282634" y="644739"/>
            <a:ext cx="6197404" cy="1645920"/>
          </a:xfrm>
        </p:spPr>
        <p:txBody>
          <a:bodyPr vert="horz" lIns="91440" tIns="45720" rIns="91440" bIns="45720" rtlCol="0" anchor="ctr">
            <a:normAutofit/>
          </a:bodyPr>
          <a:lstStyle/>
          <a:p>
            <a:r>
              <a:rPr lang="en-US" sz="2700" b="1" i="0" dirty="0">
                <a:effectLst/>
              </a:rPr>
              <a:t>The relationship between the time period and price of the trip</a:t>
            </a:r>
            <a:endParaRPr lang="en-US" sz="2700" dirty="0"/>
          </a:p>
        </p:txBody>
      </p:sp>
      <p:sp>
        <p:nvSpPr>
          <p:cNvPr id="33" name="Rectangle 3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pie chart&#10;&#10;Description automatically generated">
            <a:extLst>
              <a:ext uri="{FF2B5EF4-FFF2-40B4-BE49-F238E27FC236}">
                <a16:creationId xmlns:a16="http://schemas.microsoft.com/office/drawing/2014/main" id="{C1F3D207-6E1F-BCD9-1C93-7AB857DA4E7B}"/>
              </a:ext>
            </a:extLst>
          </p:cNvPr>
          <p:cNvPicPr>
            <a:picLocks noChangeAspect="1"/>
          </p:cNvPicPr>
          <p:nvPr/>
        </p:nvPicPr>
        <p:blipFill>
          <a:blip r:embed="rId2"/>
          <a:stretch>
            <a:fillRect/>
          </a:stretch>
        </p:blipFill>
        <p:spPr>
          <a:xfrm>
            <a:off x="490408" y="2507483"/>
            <a:ext cx="4229497" cy="3483864"/>
          </a:xfrm>
          <a:prstGeom prst="rect">
            <a:avLst/>
          </a:prstGeom>
        </p:spPr>
      </p:pic>
      <p:pic>
        <p:nvPicPr>
          <p:cNvPr id="10" name="Picture 9" descr="Chart, bar chart&#10;&#10;Description automatically generated">
            <a:extLst>
              <a:ext uri="{FF2B5EF4-FFF2-40B4-BE49-F238E27FC236}">
                <a16:creationId xmlns:a16="http://schemas.microsoft.com/office/drawing/2014/main" id="{14CED8F3-9811-C494-E45E-44ABAD8E5D60}"/>
              </a:ext>
            </a:extLst>
          </p:cNvPr>
          <p:cNvPicPr>
            <a:picLocks noChangeAspect="1"/>
          </p:cNvPicPr>
          <p:nvPr/>
        </p:nvPicPr>
        <p:blipFill>
          <a:blip r:embed="rId3"/>
          <a:stretch>
            <a:fillRect/>
          </a:stretch>
        </p:blipFill>
        <p:spPr>
          <a:xfrm>
            <a:off x="5584055" y="2581873"/>
            <a:ext cx="6117537" cy="3245022"/>
          </a:xfrm>
          <a:prstGeom prst="rect">
            <a:avLst/>
          </a:prstGeom>
        </p:spPr>
      </p:pic>
      <p:sp>
        <p:nvSpPr>
          <p:cNvPr id="16" name="TextBox 15">
            <a:extLst>
              <a:ext uri="{FF2B5EF4-FFF2-40B4-BE49-F238E27FC236}">
                <a16:creationId xmlns:a16="http://schemas.microsoft.com/office/drawing/2014/main" id="{AFFB57AE-AA79-BB64-9126-C5A4B6FED2CA}"/>
              </a:ext>
            </a:extLst>
          </p:cNvPr>
          <p:cNvSpPr txBox="1"/>
          <p:nvPr/>
        </p:nvSpPr>
        <p:spPr>
          <a:xfrm>
            <a:off x="711962" y="1057739"/>
            <a:ext cx="3976747" cy="757130"/>
          </a:xfrm>
          <a:prstGeom prst="rect">
            <a:avLst/>
          </a:prstGeom>
          <a:noFill/>
        </p:spPr>
        <p:txBody>
          <a:bodyPr wrap="square">
            <a:spAutoFit/>
          </a:bodyPr>
          <a:lstStyle/>
          <a:p>
            <a:pPr>
              <a:lnSpc>
                <a:spcPct val="90000"/>
              </a:lnSpc>
              <a:spcAft>
                <a:spcPts val="600"/>
              </a:spcAft>
            </a:pPr>
            <a:r>
              <a:rPr lang="en-US" sz="2400" b="1" i="0" dirty="0">
                <a:effectLst/>
              </a:rPr>
              <a:t>Distribution of number of trips to the periods of the day</a:t>
            </a:r>
            <a:endParaRPr lang="en-US" sz="2400" dirty="0"/>
          </a:p>
        </p:txBody>
      </p:sp>
      <p:sp>
        <p:nvSpPr>
          <p:cNvPr id="18" name="TextBox 17">
            <a:extLst>
              <a:ext uri="{FF2B5EF4-FFF2-40B4-BE49-F238E27FC236}">
                <a16:creationId xmlns:a16="http://schemas.microsoft.com/office/drawing/2014/main" id="{042209D3-E011-4B76-E6AF-D7A083C2ED8B}"/>
              </a:ext>
            </a:extLst>
          </p:cNvPr>
          <p:cNvSpPr txBox="1"/>
          <p:nvPr/>
        </p:nvSpPr>
        <p:spPr>
          <a:xfrm>
            <a:off x="554416" y="5954326"/>
            <a:ext cx="11066454" cy="667875"/>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b="1" dirty="0"/>
              <a:t>Most of the trips depart in the morning</a:t>
            </a:r>
          </a:p>
          <a:p>
            <a:pPr indent="-228600">
              <a:lnSpc>
                <a:spcPct val="90000"/>
              </a:lnSpc>
              <a:spcAft>
                <a:spcPts val="600"/>
              </a:spcAft>
              <a:buFont typeface="Arial" panose="020B0604020202020204" pitchFamily="34" charset="0"/>
              <a:buChar char="•"/>
            </a:pPr>
            <a:r>
              <a:rPr lang="en-US" b="1" dirty="0"/>
              <a:t>The period of day is irrelevant to the price of the trip</a:t>
            </a:r>
            <a:endParaRPr lang="en-US" dirty="0"/>
          </a:p>
        </p:txBody>
      </p:sp>
    </p:spTree>
    <p:extLst>
      <p:ext uri="{BB962C8B-B14F-4D97-AF65-F5344CB8AC3E}">
        <p14:creationId xmlns:p14="http://schemas.microsoft.com/office/powerpoint/2010/main" val="1922446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27DEDC-7916-7C23-DBAC-EB383AD2703D}"/>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3" name="Footer Placeholder 2">
            <a:extLst>
              <a:ext uri="{FF2B5EF4-FFF2-40B4-BE49-F238E27FC236}">
                <a16:creationId xmlns:a16="http://schemas.microsoft.com/office/drawing/2014/main" id="{E0A13C6F-4236-2DB2-22FD-56FAAC5F64E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548B225-F4BC-2568-6008-24F53A7E2DDE}"/>
              </a:ext>
            </a:extLst>
          </p:cNvPr>
          <p:cNvSpPr>
            <a:spLocks noGrp="1"/>
          </p:cNvSpPr>
          <p:nvPr>
            <p:ph type="sldNum" sz="quarter" idx="12"/>
          </p:nvPr>
        </p:nvSpPr>
        <p:spPr/>
        <p:txBody>
          <a:bodyPr/>
          <a:lstStyle/>
          <a:p>
            <a:fld id="{294A09A9-5501-47C1-A89A-A340965A2BE2}" type="slidenum">
              <a:rPr lang="en-US" smtClean="0"/>
              <a:pPr/>
              <a:t>25</a:t>
            </a:fld>
            <a:endParaRPr lang="en-US" dirty="0"/>
          </a:p>
        </p:txBody>
      </p:sp>
      <p:sp>
        <p:nvSpPr>
          <p:cNvPr id="5" name="Oval 4">
            <a:extLst>
              <a:ext uri="{FF2B5EF4-FFF2-40B4-BE49-F238E27FC236}">
                <a16:creationId xmlns:a16="http://schemas.microsoft.com/office/drawing/2014/main" id="{CFCB4E17-C92B-A3E9-E82F-3110D8937C44}"/>
              </a:ext>
            </a:extLst>
          </p:cNvPr>
          <p:cNvSpPr/>
          <p:nvPr/>
        </p:nvSpPr>
        <p:spPr>
          <a:xfrm>
            <a:off x="3740828" y="2441661"/>
            <a:ext cx="4710344" cy="1713391"/>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dirty="0">
                <a:solidFill>
                  <a:schemeClr val="tx1"/>
                </a:solidFill>
                <a:latin typeface="Calibri" panose="020F0502020204030204" pitchFamily="34" charset="0"/>
                <a:ea typeface="+mj-ea"/>
                <a:cs typeface="Calibri" panose="020F0502020204030204" pitchFamily="34" charset="0"/>
              </a:rPr>
              <a:t> M</a:t>
            </a:r>
            <a:r>
              <a:rPr lang="en-US" sz="2800" b="1" kern="1200" dirty="0">
                <a:solidFill>
                  <a:schemeClr val="tx1"/>
                </a:solidFill>
                <a:latin typeface="Calibri" panose="020F0502020204030204" pitchFamily="34" charset="0"/>
                <a:ea typeface="+mj-ea"/>
                <a:cs typeface="Calibri" panose="020F0502020204030204" pitchFamily="34" charset="0"/>
              </a:rPr>
              <a:t>ost expensive trip price</a:t>
            </a:r>
            <a:r>
              <a:rPr lang="en-US" sz="2800" kern="1200" dirty="0">
                <a:solidFill>
                  <a:schemeClr val="tx1"/>
                </a:solidFill>
                <a:latin typeface="Calibri" panose="020F0502020204030204" pitchFamily="34" charset="0"/>
                <a:ea typeface="+mj-ea"/>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A0A8568F-5B62-7841-FED2-31A6F162C49E}"/>
              </a:ext>
            </a:extLst>
          </p:cNvPr>
          <p:cNvSpPr/>
          <p:nvPr/>
        </p:nvSpPr>
        <p:spPr>
          <a:xfrm>
            <a:off x="1483865" y="845597"/>
            <a:ext cx="3005462" cy="727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212121"/>
                </a:solidFill>
                <a:effectLst/>
                <a:latin typeface="Courier New" panose="02070309020205020404" pitchFamily="49" charset="0"/>
              </a:rPr>
              <a:t>surge_multiplier:2$</a:t>
            </a:r>
            <a:endParaRPr lang="en-US" dirty="0"/>
          </a:p>
        </p:txBody>
      </p:sp>
      <p:sp>
        <p:nvSpPr>
          <p:cNvPr id="12" name="Rectangle: Rounded Corners 11">
            <a:extLst>
              <a:ext uri="{FF2B5EF4-FFF2-40B4-BE49-F238E27FC236}">
                <a16:creationId xmlns:a16="http://schemas.microsoft.com/office/drawing/2014/main" id="{8E35FD8A-163B-AAEE-8C52-1105D081DC07}"/>
              </a:ext>
            </a:extLst>
          </p:cNvPr>
          <p:cNvSpPr/>
          <p:nvPr/>
        </p:nvSpPr>
        <p:spPr>
          <a:xfrm>
            <a:off x="541538" y="2840825"/>
            <a:ext cx="2095130" cy="727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Roboto" panose="02000000000000000000" pitchFamily="2" charset="0"/>
              </a:rPr>
              <a:t>Cab name:</a:t>
            </a:r>
          </a:p>
          <a:p>
            <a:pPr algn="ctr"/>
            <a:r>
              <a:rPr lang="en-US" b="0" i="0" dirty="0">
                <a:solidFill>
                  <a:srgbClr val="212121"/>
                </a:solidFill>
                <a:effectLst/>
                <a:latin typeface="Roboto" panose="02000000000000000000" pitchFamily="2" charset="0"/>
              </a:rPr>
              <a:t>Lux Black XL</a:t>
            </a:r>
            <a:endParaRPr lang="en-US" dirty="0"/>
          </a:p>
        </p:txBody>
      </p:sp>
      <p:sp>
        <p:nvSpPr>
          <p:cNvPr id="14" name="Rectangle: Rounded Corners 13">
            <a:extLst>
              <a:ext uri="{FF2B5EF4-FFF2-40B4-BE49-F238E27FC236}">
                <a16:creationId xmlns:a16="http://schemas.microsoft.com/office/drawing/2014/main" id="{8D79FF07-C787-F234-190D-187C3336665C}"/>
              </a:ext>
            </a:extLst>
          </p:cNvPr>
          <p:cNvSpPr/>
          <p:nvPr/>
        </p:nvSpPr>
        <p:spPr>
          <a:xfrm>
            <a:off x="1483865" y="4634097"/>
            <a:ext cx="1987858" cy="656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solidFill>
                  <a:srgbClr val="212121"/>
                </a:solidFill>
                <a:effectLst/>
                <a:latin typeface="Courier New" panose="02070309020205020404" pitchFamily="49" charset="0"/>
              </a:rPr>
              <a:t>Cab type:</a:t>
            </a:r>
          </a:p>
          <a:p>
            <a:pPr algn="ctr"/>
            <a:r>
              <a:rPr lang="en-US" b="1">
                <a:solidFill>
                  <a:srgbClr val="212121"/>
                </a:solidFill>
                <a:latin typeface="Courier New" panose="02070309020205020404" pitchFamily="49" charset="0"/>
              </a:rPr>
              <a:t>Lyft</a:t>
            </a:r>
            <a:endParaRPr lang="en-US" dirty="0"/>
          </a:p>
        </p:txBody>
      </p:sp>
      <p:sp>
        <p:nvSpPr>
          <p:cNvPr id="15" name="Rectangle: Rounded Corners 14">
            <a:extLst>
              <a:ext uri="{FF2B5EF4-FFF2-40B4-BE49-F238E27FC236}">
                <a16:creationId xmlns:a16="http://schemas.microsoft.com/office/drawing/2014/main" id="{2BF5C1D7-5094-743E-75D8-13C3EEB51DC9}"/>
              </a:ext>
            </a:extLst>
          </p:cNvPr>
          <p:cNvSpPr/>
          <p:nvPr/>
        </p:nvSpPr>
        <p:spPr>
          <a:xfrm>
            <a:off x="4731799" y="5113534"/>
            <a:ext cx="2450237" cy="656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solidFill>
                  <a:srgbClr val="212121"/>
                </a:solidFill>
                <a:effectLst/>
                <a:latin typeface="Courier New" panose="02070309020205020404" pitchFamily="49" charset="0"/>
              </a:rPr>
              <a:t>Destination:</a:t>
            </a:r>
          </a:p>
          <a:p>
            <a:pPr algn="ctr"/>
            <a:r>
              <a:rPr lang="en-US" b="0" i="0">
                <a:solidFill>
                  <a:srgbClr val="212121"/>
                </a:solidFill>
                <a:effectLst/>
                <a:latin typeface="Roboto" panose="02000000000000000000" pitchFamily="2" charset="0"/>
              </a:rPr>
              <a:t>Financial District</a:t>
            </a:r>
            <a:endParaRPr lang="en-US" dirty="0"/>
          </a:p>
        </p:txBody>
      </p:sp>
      <p:sp>
        <p:nvSpPr>
          <p:cNvPr id="16" name="Rectangle: Rounded Corners 15">
            <a:extLst>
              <a:ext uri="{FF2B5EF4-FFF2-40B4-BE49-F238E27FC236}">
                <a16:creationId xmlns:a16="http://schemas.microsoft.com/office/drawing/2014/main" id="{8E1D277A-B3DF-0C90-C8F2-C7B9337210D3}"/>
              </a:ext>
            </a:extLst>
          </p:cNvPr>
          <p:cNvSpPr/>
          <p:nvPr/>
        </p:nvSpPr>
        <p:spPr>
          <a:xfrm>
            <a:off x="8401605" y="4554237"/>
            <a:ext cx="2104008" cy="85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rPr>
              <a:t>number of trips: 2</a:t>
            </a:r>
            <a:endParaRPr lang="en-US" b="1" dirty="0">
              <a:solidFill>
                <a:schemeClr val="tx1"/>
              </a:solidFill>
            </a:endParaRPr>
          </a:p>
        </p:txBody>
      </p:sp>
      <p:sp>
        <p:nvSpPr>
          <p:cNvPr id="17" name="Rectangle: Rounded Corners 16">
            <a:extLst>
              <a:ext uri="{FF2B5EF4-FFF2-40B4-BE49-F238E27FC236}">
                <a16:creationId xmlns:a16="http://schemas.microsoft.com/office/drawing/2014/main" id="{65F8EA9E-28AF-F2C9-BE18-3B60237B3154}"/>
              </a:ext>
            </a:extLst>
          </p:cNvPr>
          <p:cNvSpPr/>
          <p:nvPr/>
        </p:nvSpPr>
        <p:spPr>
          <a:xfrm>
            <a:off x="9161755" y="2840825"/>
            <a:ext cx="2104008" cy="85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Max price:</a:t>
            </a:r>
            <a:r>
              <a:rPr lang="en-US" sz="1800" b="1" i="0" dirty="0">
                <a:solidFill>
                  <a:schemeClr val="tx1"/>
                </a:solidFill>
                <a:effectLst/>
              </a:rPr>
              <a:t> 92.0 $</a:t>
            </a:r>
            <a:endParaRPr lang="en-US" b="1" dirty="0">
              <a:solidFill>
                <a:schemeClr val="tx1"/>
              </a:solidFill>
            </a:endParaRPr>
          </a:p>
        </p:txBody>
      </p:sp>
      <p:sp>
        <p:nvSpPr>
          <p:cNvPr id="18" name="Rectangle: Rounded Corners 17">
            <a:extLst>
              <a:ext uri="{FF2B5EF4-FFF2-40B4-BE49-F238E27FC236}">
                <a16:creationId xmlns:a16="http://schemas.microsoft.com/office/drawing/2014/main" id="{0F5C5566-7A4C-D096-5E24-8BCFA6D2AABD}"/>
              </a:ext>
            </a:extLst>
          </p:cNvPr>
          <p:cNvSpPr/>
          <p:nvPr/>
        </p:nvSpPr>
        <p:spPr>
          <a:xfrm>
            <a:off x="7182036" y="892209"/>
            <a:ext cx="3169328" cy="710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rPr>
              <a:t> Average distance : </a:t>
            </a:r>
            <a:r>
              <a:rPr lang="en-US" b="1" i="0" dirty="0">
                <a:solidFill>
                  <a:srgbClr val="212121"/>
                </a:solidFill>
                <a:effectLst/>
                <a:latin typeface="Courier New" panose="02070309020205020404" pitchFamily="49" charset="0"/>
              </a:rPr>
              <a:t>3.82</a:t>
            </a:r>
            <a:r>
              <a:rPr lang="en-US" sz="1800" b="1" i="0" dirty="0">
                <a:solidFill>
                  <a:schemeClr val="tx1"/>
                </a:solidFill>
                <a:effectLst/>
              </a:rPr>
              <a:t> KM</a:t>
            </a:r>
            <a:endParaRPr lang="en-US" b="1" dirty="0">
              <a:solidFill>
                <a:schemeClr val="tx1"/>
              </a:solidFill>
            </a:endParaRPr>
          </a:p>
        </p:txBody>
      </p:sp>
      <p:sp>
        <p:nvSpPr>
          <p:cNvPr id="23" name="Freeform: Shape 22">
            <a:extLst>
              <a:ext uri="{FF2B5EF4-FFF2-40B4-BE49-F238E27FC236}">
                <a16:creationId xmlns:a16="http://schemas.microsoft.com/office/drawing/2014/main" id="{3732478B-4C16-ABBE-4832-0B81582C8C75}"/>
              </a:ext>
            </a:extLst>
          </p:cNvPr>
          <p:cNvSpPr/>
          <p:nvPr/>
        </p:nvSpPr>
        <p:spPr>
          <a:xfrm>
            <a:off x="4172505" y="1597981"/>
            <a:ext cx="1165024" cy="914400"/>
          </a:xfrm>
          <a:custGeom>
            <a:avLst/>
            <a:gdLst>
              <a:gd name="connsiteX0" fmla="*/ 0 w 1165024"/>
              <a:gd name="connsiteY0" fmla="*/ 0 h 914400"/>
              <a:gd name="connsiteX1" fmla="*/ 26633 w 1165024"/>
              <a:gd name="connsiteY1" fmla="*/ 44388 h 914400"/>
              <a:gd name="connsiteX2" fmla="*/ 79899 w 1165024"/>
              <a:gd name="connsiteY2" fmla="*/ 159798 h 914400"/>
              <a:gd name="connsiteX3" fmla="*/ 159798 w 1165024"/>
              <a:gd name="connsiteY3" fmla="*/ 275207 h 914400"/>
              <a:gd name="connsiteX4" fmla="*/ 230819 w 1165024"/>
              <a:gd name="connsiteY4" fmla="*/ 328473 h 914400"/>
              <a:gd name="connsiteX5" fmla="*/ 488272 w 1165024"/>
              <a:gd name="connsiteY5" fmla="*/ 470516 h 914400"/>
              <a:gd name="connsiteX6" fmla="*/ 639192 w 1165024"/>
              <a:gd name="connsiteY6" fmla="*/ 532660 h 914400"/>
              <a:gd name="connsiteX7" fmla="*/ 754602 w 1165024"/>
              <a:gd name="connsiteY7" fmla="*/ 585926 h 914400"/>
              <a:gd name="connsiteX8" fmla="*/ 870012 w 1165024"/>
              <a:gd name="connsiteY8" fmla="*/ 621436 h 914400"/>
              <a:gd name="connsiteX9" fmla="*/ 994299 w 1165024"/>
              <a:gd name="connsiteY9" fmla="*/ 692458 h 914400"/>
              <a:gd name="connsiteX10" fmla="*/ 1136342 w 1165024"/>
              <a:gd name="connsiteY10" fmla="*/ 790112 h 914400"/>
              <a:gd name="connsiteX11" fmla="*/ 1154097 w 1165024"/>
              <a:gd name="connsiteY11" fmla="*/ 807868 h 914400"/>
              <a:gd name="connsiteX12" fmla="*/ 1162975 w 1165024"/>
              <a:gd name="connsiteY12"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024" h="914400">
                <a:moveTo>
                  <a:pt x="0" y="0"/>
                </a:moveTo>
                <a:cubicBezTo>
                  <a:pt x="8878" y="14796"/>
                  <a:pt x="18916" y="28955"/>
                  <a:pt x="26633" y="44388"/>
                </a:cubicBezTo>
                <a:cubicBezTo>
                  <a:pt x="45581" y="82285"/>
                  <a:pt x="58726" y="123098"/>
                  <a:pt x="79899" y="159798"/>
                </a:cubicBezTo>
                <a:cubicBezTo>
                  <a:pt x="103281" y="200326"/>
                  <a:pt x="128599" y="240338"/>
                  <a:pt x="159798" y="275207"/>
                </a:cubicBezTo>
                <a:cubicBezTo>
                  <a:pt x="179530" y="297260"/>
                  <a:pt x="205384" y="313349"/>
                  <a:pt x="230819" y="328473"/>
                </a:cubicBezTo>
                <a:cubicBezTo>
                  <a:pt x="315064" y="378565"/>
                  <a:pt x="397642" y="433197"/>
                  <a:pt x="488272" y="470516"/>
                </a:cubicBezTo>
                <a:cubicBezTo>
                  <a:pt x="538579" y="491231"/>
                  <a:pt x="589273" y="511028"/>
                  <a:pt x="639192" y="532660"/>
                </a:cubicBezTo>
                <a:cubicBezTo>
                  <a:pt x="678069" y="549507"/>
                  <a:pt x="715056" y="570716"/>
                  <a:pt x="754602" y="585926"/>
                </a:cubicBezTo>
                <a:cubicBezTo>
                  <a:pt x="792169" y="600375"/>
                  <a:pt x="833231" y="605089"/>
                  <a:pt x="870012" y="621436"/>
                </a:cubicBezTo>
                <a:cubicBezTo>
                  <a:pt x="913615" y="640815"/>
                  <a:pt x="954597" y="665990"/>
                  <a:pt x="994299" y="692458"/>
                </a:cubicBezTo>
                <a:cubicBezTo>
                  <a:pt x="1012673" y="704707"/>
                  <a:pt x="1101520" y="761093"/>
                  <a:pt x="1136342" y="790112"/>
                </a:cubicBezTo>
                <a:cubicBezTo>
                  <a:pt x="1142772" y="795470"/>
                  <a:pt x="1148179" y="801949"/>
                  <a:pt x="1154097" y="807868"/>
                </a:cubicBezTo>
                <a:cubicBezTo>
                  <a:pt x="1171397" y="859767"/>
                  <a:pt x="1162975" y="825143"/>
                  <a:pt x="1162975" y="914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5A20ADD-E1F9-CC7E-E19E-80ED83FC13B2}"/>
              </a:ext>
            </a:extLst>
          </p:cNvPr>
          <p:cNvSpPr/>
          <p:nvPr/>
        </p:nvSpPr>
        <p:spPr>
          <a:xfrm>
            <a:off x="2636668" y="3140737"/>
            <a:ext cx="1091953" cy="90735"/>
          </a:xfrm>
          <a:custGeom>
            <a:avLst/>
            <a:gdLst>
              <a:gd name="connsiteX0" fmla="*/ 0 w 1091953"/>
              <a:gd name="connsiteY0" fmla="*/ 10836 h 90735"/>
              <a:gd name="connsiteX1" fmla="*/ 470516 w 1091953"/>
              <a:gd name="connsiteY1" fmla="*/ 10836 h 90735"/>
              <a:gd name="connsiteX2" fmla="*/ 514905 w 1091953"/>
              <a:gd name="connsiteY2" fmla="*/ 28591 h 90735"/>
              <a:gd name="connsiteX3" fmla="*/ 630315 w 1091953"/>
              <a:gd name="connsiteY3" fmla="*/ 64102 h 90735"/>
              <a:gd name="connsiteX4" fmla="*/ 719091 w 1091953"/>
              <a:gd name="connsiteY4" fmla="*/ 81857 h 90735"/>
              <a:gd name="connsiteX5" fmla="*/ 1091953 w 1091953"/>
              <a:gd name="connsiteY5" fmla="*/ 90735 h 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953" h="90735">
                <a:moveTo>
                  <a:pt x="0" y="10836"/>
                </a:moveTo>
                <a:cubicBezTo>
                  <a:pt x="196600" y="-87"/>
                  <a:pt x="235929" y="-6758"/>
                  <a:pt x="470516" y="10836"/>
                </a:cubicBezTo>
                <a:cubicBezTo>
                  <a:pt x="486407" y="12028"/>
                  <a:pt x="499928" y="23145"/>
                  <a:pt x="514905" y="28591"/>
                </a:cubicBezTo>
                <a:cubicBezTo>
                  <a:pt x="543850" y="39116"/>
                  <a:pt x="601697" y="57368"/>
                  <a:pt x="630315" y="64102"/>
                </a:cubicBezTo>
                <a:cubicBezTo>
                  <a:pt x="659691" y="71014"/>
                  <a:pt x="688965" y="80085"/>
                  <a:pt x="719091" y="81857"/>
                </a:cubicBezTo>
                <a:cubicBezTo>
                  <a:pt x="843199" y="89157"/>
                  <a:pt x="967630" y="90735"/>
                  <a:pt x="1091953" y="9073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9680F94-96DE-7601-9826-DB8391A81ADA}"/>
              </a:ext>
            </a:extLst>
          </p:cNvPr>
          <p:cNvSpPr/>
          <p:nvPr/>
        </p:nvSpPr>
        <p:spPr>
          <a:xfrm>
            <a:off x="3471169" y="4020932"/>
            <a:ext cx="1358283" cy="737499"/>
          </a:xfrm>
          <a:custGeom>
            <a:avLst/>
            <a:gdLst>
              <a:gd name="connsiteX0" fmla="*/ 0 w 1358283"/>
              <a:gd name="connsiteY0" fmla="*/ 737499 h 737499"/>
              <a:gd name="connsiteX1" fmla="*/ 177553 w 1358283"/>
              <a:gd name="connsiteY1" fmla="*/ 595456 h 737499"/>
              <a:gd name="connsiteX2" fmla="*/ 310718 w 1358283"/>
              <a:gd name="connsiteY2" fmla="*/ 542190 h 737499"/>
              <a:gd name="connsiteX3" fmla="*/ 932155 w 1358283"/>
              <a:gd name="connsiteY3" fmla="*/ 488924 h 737499"/>
              <a:gd name="connsiteX4" fmla="*/ 1180730 w 1358283"/>
              <a:gd name="connsiteY4" fmla="*/ 409025 h 737499"/>
              <a:gd name="connsiteX5" fmla="*/ 1189608 w 1358283"/>
              <a:gd name="connsiteY5" fmla="*/ 373515 h 737499"/>
              <a:gd name="connsiteX6" fmla="*/ 1207363 w 1358283"/>
              <a:gd name="connsiteY6" fmla="*/ 329126 h 737499"/>
              <a:gd name="connsiteX7" fmla="*/ 1225118 w 1358283"/>
              <a:gd name="connsiteY7" fmla="*/ 275860 h 737499"/>
              <a:gd name="connsiteX8" fmla="*/ 1242874 w 1358283"/>
              <a:gd name="connsiteY8" fmla="*/ 133818 h 737499"/>
              <a:gd name="connsiteX9" fmla="*/ 1269507 w 1358283"/>
              <a:gd name="connsiteY9" fmla="*/ 89429 h 737499"/>
              <a:gd name="connsiteX10" fmla="*/ 1278384 w 1358283"/>
              <a:gd name="connsiteY10" fmla="*/ 62796 h 737499"/>
              <a:gd name="connsiteX11" fmla="*/ 1349406 w 1358283"/>
              <a:gd name="connsiteY11" fmla="*/ 652 h 737499"/>
              <a:gd name="connsiteX12" fmla="*/ 1358283 w 1358283"/>
              <a:gd name="connsiteY12" fmla="*/ 652 h 73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8283" h="737499">
                <a:moveTo>
                  <a:pt x="0" y="737499"/>
                </a:moveTo>
                <a:cubicBezTo>
                  <a:pt x="59184" y="690151"/>
                  <a:pt x="107181" y="623605"/>
                  <a:pt x="177553" y="595456"/>
                </a:cubicBezTo>
                <a:cubicBezTo>
                  <a:pt x="221941" y="577701"/>
                  <a:pt x="264265" y="553489"/>
                  <a:pt x="310718" y="542190"/>
                </a:cubicBezTo>
                <a:cubicBezTo>
                  <a:pt x="448162" y="508758"/>
                  <a:pt x="871228" y="492732"/>
                  <a:pt x="932155" y="488924"/>
                </a:cubicBezTo>
                <a:cubicBezTo>
                  <a:pt x="1151587" y="422141"/>
                  <a:pt x="1070286" y="453204"/>
                  <a:pt x="1180730" y="409025"/>
                </a:cubicBezTo>
                <a:cubicBezTo>
                  <a:pt x="1183689" y="397188"/>
                  <a:pt x="1185750" y="385090"/>
                  <a:pt x="1189608" y="373515"/>
                </a:cubicBezTo>
                <a:cubicBezTo>
                  <a:pt x="1194647" y="358397"/>
                  <a:pt x="1201917" y="344103"/>
                  <a:pt x="1207363" y="329126"/>
                </a:cubicBezTo>
                <a:cubicBezTo>
                  <a:pt x="1213759" y="311537"/>
                  <a:pt x="1219200" y="293615"/>
                  <a:pt x="1225118" y="275860"/>
                </a:cubicBezTo>
                <a:cubicBezTo>
                  <a:pt x="1226813" y="253824"/>
                  <a:pt x="1223711" y="172145"/>
                  <a:pt x="1242874" y="133818"/>
                </a:cubicBezTo>
                <a:cubicBezTo>
                  <a:pt x="1250591" y="118384"/>
                  <a:pt x="1261790" y="104863"/>
                  <a:pt x="1269507" y="89429"/>
                </a:cubicBezTo>
                <a:cubicBezTo>
                  <a:pt x="1273692" y="81059"/>
                  <a:pt x="1274199" y="71166"/>
                  <a:pt x="1278384" y="62796"/>
                </a:cubicBezTo>
                <a:cubicBezTo>
                  <a:pt x="1295547" y="28470"/>
                  <a:pt x="1312123" y="21957"/>
                  <a:pt x="1349406" y="652"/>
                </a:cubicBezTo>
                <a:cubicBezTo>
                  <a:pt x="1351975" y="-816"/>
                  <a:pt x="1355324" y="652"/>
                  <a:pt x="1358283" y="6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86F89C-19E4-347D-872C-7CC3EE32DCB1}"/>
              </a:ext>
            </a:extLst>
          </p:cNvPr>
          <p:cNvSpPr/>
          <p:nvPr/>
        </p:nvSpPr>
        <p:spPr>
          <a:xfrm>
            <a:off x="5903400" y="4199138"/>
            <a:ext cx="142293" cy="923278"/>
          </a:xfrm>
          <a:custGeom>
            <a:avLst/>
            <a:gdLst>
              <a:gd name="connsiteX0" fmla="*/ 97905 w 142293"/>
              <a:gd name="connsiteY0" fmla="*/ 923278 h 923278"/>
              <a:gd name="connsiteX1" fmla="*/ 115660 w 142293"/>
              <a:gd name="connsiteY1" fmla="*/ 878889 h 923278"/>
              <a:gd name="connsiteX2" fmla="*/ 133416 w 142293"/>
              <a:gd name="connsiteY2" fmla="*/ 843379 h 923278"/>
              <a:gd name="connsiteX3" fmla="*/ 142293 w 142293"/>
              <a:gd name="connsiteY3" fmla="*/ 781235 h 923278"/>
              <a:gd name="connsiteX4" fmla="*/ 124538 w 142293"/>
              <a:gd name="connsiteY4" fmla="*/ 506027 h 923278"/>
              <a:gd name="connsiteX5" fmla="*/ 106783 w 142293"/>
              <a:gd name="connsiteY5" fmla="*/ 470516 h 923278"/>
              <a:gd name="connsiteX6" fmla="*/ 80150 w 142293"/>
              <a:gd name="connsiteY6" fmla="*/ 408373 h 923278"/>
              <a:gd name="connsiteX7" fmla="*/ 71272 w 142293"/>
              <a:gd name="connsiteY7" fmla="*/ 363984 h 923278"/>
              <a:gd name="connsiteX8" fmla="*/ 53517 w 142293"/>
              <a:gd name="connsiteY8" fmla="*/ 337351 h 923278"/>
              <a:gd name="connsiteX9" fmla="*/ 26883 w 142293"/>
              <a:gd name="connsiteY9" fmla="*/ 284085 h 923278"/>
              <a:gd name="connsiteX10" fmla="*/ 18006 w 142293"/>
              <a:gd name="connsiteY10" fmla="*/ 177553 h 923278"/>
              <a:gd name="connsiteX11" fmla="*/ 18006 w 142293"/>
              <a:gd name="connsiteY11" fmla="*/ 35511 h 923278"/>
              <a:gd name="connsiteX12" fmla="*/ 44639 w 142293"/>
              <a:gd name="connsiteY12" fmla="*/ 0 h 923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293" h="923278">
                <a:moveTo>
                  <a:pt x="97905" y="923278"/>
                </a:moveTo>
                <a:cubicBezTo>
                  <a:pt x="103823" y="908482"/>
                  <a:pt x="109188" y="893452"/>
                  <a:pt x="115660" y="878889"/>
                </a:cubicBezTo>
                <a:cubicBezTo>
                  <a:pt x="121035" y="866796"/>
                  <a:pt x="129934" y="856147"/>
                  <a:pt x="133416" y="843379"/>
                </a:cubicBezTo>
                <a:cubicBezTo>
                  <a:pt x="138922" y="823191"/>
                  <a:pt x="139334" y="801950"/>
                  <a:pt x="142293" y="781235"/>
                </a:cubicBezTo>
                <a:cubicBezTo>
                  <a:pt x="136375" y="689499"/>
                  <a:pt x="134976" y="597359"/>
                  <a:pt x="124538" y="506027"/>
                </a:cubicBezTo>
                <a:cubicBezTo>
                  <a:pt x="123035" y="492878"/>
                  <a:pt x="111430" y="482907"/>
                  <a:pt x="106783" y="470516"/>
                </a:cubicBezTo>
                <a:cubicBezTo>
                  <a:pt x="82215" y="405001"/>
                  <a:pt x="116130" y="462345"/>
                  <a:pt x="80150" y="408373"/>
                </a:cubicBezTo>
                <a:cubicBezTo>
                  <a:pt x="77191" y="393577"/>
                  <a:pt x="76570" y="378113"/>
                  <a:pt x="71272" y="363984"/>
                </a:cubicBezTo>
                <a:cubicBezTo>
                  <a:pt x="67526" y="353994"/>
                  <a:pt x="58699" y="346678"/>
                  <a:pt x="53517" y="337351"/>
                </a:cubicBezTo>
                <a:cubicBezTo>
                  <a:pt x="43876" y="319998"/>
                  <a:pt x="35761" y="301840"/>
                  <a:pt x="26883" y="284085"/>
                </a:cubicBezTo>
                <a:cubicBezTo>
                  <a:pt x="23924" y="248574"/>
                  <a:pt x="22426" y="212912"/>
                  <a:pt x="18006" y="177553"/>
                </a:cubicBezTo>
                <a:cubicBezTo>
                  <a:pt x="9349" y="108298"/>
                  <a:pt x="-17774" y="151794"/>
                  <a:pt x="18006" y="35511"/>
                </a:cubicBezTo>
                <a:cubicBezTo>
                  <a:pt x="53061" y="-78417"/>
                  <a:pt x="44639" y="132987"/>
                  <a:pt x="4463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966E587-2E39-55C2-66C6-F227B58EE42E}"/>
              </a:ext>
            </a:extLst>
          </p:cNvPr>
          <p:cNvSpPr/>
          <p:nvPr/>
        </p:nvSpPr>
        <p:spPr>
          <a:xfrm>
            <a:off x="7244179" y="4030462"/>
            <a:ext cx="1242873" cy="577049"/>
          </a:xfrm>
          <a:custGeom>
            <a:avLst/>
            <a:gdLst>
              <a:gd name="connsiteX0" fmla="*/ 1242873 w 1242873"/>
              <a:gd name="connsiteY0" fmla="*/ 577049 h 577049"/>
              <a:gd name="connsiteX1" fmla="*/ 1189607 w 1242873"/>
              <a:gd name="connsiteY1" fmla="*/ 568171 h 577049"/>
              <a:gd name="connsiteX2" fmla="*/ 1109708 w 1242873"/>
              <a:gd name="connsiteY2" fmla="*/ 559293 h 577049"/>
              <a:gd name="connsiteX3" fmla="*/ 976543 w 1242873"/>
              <a:gd name="connsiteY3" fmla="*/ 514905 h 577049"/>
              <a:gd name="connsiteX4" fmla="*/ 825623 w 1242873"/>
              <a:gd name="connsiteY4" fmla="*/ 479394 h 577049"/>
              <a:gd name="connsiteX5" fmla="*/ 497149 w 1242873"/>
              <a:gd name="connsiteY5" fmla="*/ 328474 h 577049"/>
              <a:gd name="connsiteX6" fmla="*/ 417250 w 1242873"/>
              <a:gd name="connsiteY6" fmla="*/ 284086 h 577049"/>
              <a:gd name="connsiteX7" fmla="*/ 292963 w 1242873"/>
              <a:gd name="connsiteY7" fmla="*/ 168676 h 577049"/>
              <a:gd name="connsiteX8" fmla="*/ 266330 w 1242873"/>
              <a:gd name="connsiteY8" fmla="*/ 133165 h 577049"/>
              <a:gd name="connsiteX9" fmla="*/ 204186 w 1242873"/>
              <a:gd name="connsiteY9" fmla="*/ 71021 h 577049"/>
              <a:gd name="connsiteX10" fmla="*/ 97654 w 1242873"/>
              <a:gd name="connsiteY10" fmla="*/ 44388 h 577049"/>
              <a:gd name="connsiteX11" fmla="*/ 71021 w 1242873"/>
              <a:gd name="connsiteY11" fmla="*/ 26633 h 577049"/>
              <a:gd name="connsiteX12" fmla="*/ 0 w 1242873"/>
              <a:gd name="connsiteY12" fmla="*/ 0 h 57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2873" h="577049">
                <a:moveTo>
                  <a:pt x="1242873" y="577049"/>
                </a:moveTo>
                <a:cubicBezTo>
                  <a:pt x="1225118" y="574090"/>
                  <a:pt x="1207449" y="570550"/>
                  <a:pt x="1189607" y="568171"/>
                </a:cubicBezTo>
                <a:cubicBezTo>
                  <a:pt x="1163045" y="564629"/>
                  <a:pt x="1135705" y="565792"/>
                  <a:pt x="1109708" y="559293"/>
                </a:cubicBezTo>
                <a:cubicBezTo>
                  <a:pt x="1064316" y="547945"/>
                  <a:pt x="1021585" y="527573"/>
                  <a:pt x="976543" y="514905"/>
                </a:cubicBezTo>
                <a:cubicBezTo>
                  <a:pt x="926793" y="500913"/>
                  <a:pt x="874293" y="496776"/>
                  <a:pt x="825623" y="479394"/>
                </a:cubicBezTo>
                <a:cubicBezTo>
                  <a:pt x="747746" y="451581"/>
                  <a:pt x="587357" y="375726"/>
                  <a:pt x="497149" y="328474"/>
                </a:cubicBezTo>
                <a:cubicBezTo>
                  <a:pt x="470160" y="314337"/>
                  <a:pt x="442600" y="300986"/>
                  <a:pt x="417250" y="284086"/>
                </a:cubicBezTo>
                <a:cubicBezTo>
                  <a:pt x="388168" y="264698"/>
                  <a:pt x="308039" y="188777"/>
                  <a:pt x="292963" y="168676"/>
                </a:cubicBezTo>
                <a:cubicBezTo>
                  <a:pt x="284085" y="156839"/>
                  <a:pt x="276283" y="144113"/>
                  <a:pt x="266330" y="133165"/>
                </a:cubicBezTo>
                <a:cubicBezTo>
                  <a:pt x="246624" y="111488"/>
                  <a:pt x="232354" y="79069"/>
                  <a:pt x="204186" y="71021"/>
                </a:cubicBezTo>
                <a:cubicBezTo>
                  <a:pt x="127533" y="49121"/>
                  <a:pt x="163167" y="57491"/>
                  <a:pt x="97654" y="44388"/>
                </a:cubicBezTo>
                <a:cubicBezTo>
                  <a:pt x="88776" y="38470"/>
                  <a:pt x="81143" y="30007"/>
                  <a:pt x="71021" y="26633"/>
                </a:cubicBezTo>
                <a:cubicBezTo>
                  <a:pt x="-5881" y="999"/>
                  <a:pt x="37634" y="37634"/>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5DF14B0-7EA6-25BD-3405-6945A0F29FFC}"/>
              </a:ext>
            </a:extLst>
          </p:cNvPr>
          <p:cNvSpPr/>
          <p:nvPr/>
        </p:nvSpPr>
        <p:spPr>
          <a:xfrm>
            <a:off x="8442664" y="3222594"/>
            <a:ext cx="719091" cy="177554"/>
          </a:xfrm>
          <a:custGeom>
            <a:avLst/>
            <a:gdLst>
              <a:gd name="connsiteX0" fmla="*/ 719091 w 719091"/>
              <a:gd name="connsiteY0" fmla="*/ 0 h 177554"/>
              <a:gd name="connsiteX1" fmla="*/ 665825 w 719091"/>
              <a:gd name="connsiteY1" fmla="*/ 62144 h 177554"/>
              <a:gd name="connsiteX2" fmla="*/ 612559 w 719091"/>
              <a:gd name="connsiteY2" fmla="*/ 97655 h 177554"/>
              <a:gd name="connsiteX3" fmla="*/ 506027 w 719091"/>
              <a:gd name="connsiteY3" fmla="*/ 133165 h 177554"/>
              <a:gd name="connsiteX4" fmla="*/ 435006 w 719091"/>
              <a:gd name="connsiteY4" fmla="*/ 159798 h 177554"/>
              <a:gd name="connsiteX5" fmla="*/ 292963 w 719091"/>
              <a:gd name="connsiteY5" fmla="*/ 177554 h 177554"/>
              <a:gd name="connsiteX6" fmla="*/ 106532 w 719091"/>
              <a:gd name="connsiteY6" fmla="*/ 168676 h 177554"/>
              <a:gd name="connsiteX7" fmla="*/ 0 w 719091"/>
              <a:gd name="connsiteY7" fmla="*/ 159798 h 17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9091" h="177554">
                <a:moveTo>
                  <a:pt x="719091" y="0"/>
                </a:moveTo>
                <a:cubicBezTo>
                  <a:pt x="713607" y="6856"/>
                  <a:pt x="681407" y="50458"/>
                  <a:pt x="665825" y="62144"/>
                </a:cubicBezTo>
                <a:cubicBezTo>
                  <a:pt x="648753" y="74948"/>
                  <a:pt x="632803" y="90907"/>
                  <a:pt x="612559" y="97655"/>
                </a:cubicBezTo>
                <a:cubicBezTo>
                  <a:pt x="577048" y="109492"/>
                  <a:pt x="541075" y="120022"/>
                  <a:pt x="506027" y="133165"/>
                </a:cubicBezTo>
                <a:cubicBezTo>
                  <a:pt x="482353" y="142043"/>
                  <a:pt x="459758" y="154641"/>
                  <a:pt x="435006" y="159798"/>
                </a:cubicBezTo>
                <a:cubicBezTo>
                  <a:pt x="388293" y="169530"/>
                  <a:pt x="292963" y="177554"/>
                  <a:pt x="292963" y="177554"/>
                </a:cubicBezTo>
                <a:lnTo>
                  <a:pt x="106532" y="168676"/>
                </a:lnTo>
                <a:cubicBezTo>
                  <a:pt x="-40200" y="159209"/>
                  <a:pt x="57856" y="159798"/>
                  <a:pt x="0" y="1597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7A1AE96-F865-0A20-4FD4-06B3D7ED7007}"/>
              </a:ext>
            </a:extLst>
          </p:cNvPr>
          <p:cNvSpPr/>
          <p:nvPr/>
        </p:nvSpPr>
        <p:spPr>
          <a:xfrm>
            <a:off x="7190913" y="1624614"/>
            <a:ext cx="1722268" cy="941637"/>
          </a:xfrm>
          <a:custGeom>
            <a:avLst/>
            <a:gdLst>
              <a:gd name="connsiteX0" fmla="*/ 1722268 w 1722268"/>
              <a:gd name="connsiteY0" fmla="*/ 0 h 941637"/>
              <a:gd name="connsiteX1" fmla="*/ 1553592 w 1722268"/>
              <a:gd name="connsiteY1" fmla="*/ 26633 h 941637"/>
              <a:gd name="connsiteX2" fmla="*/ 1349405 w 1722268"/>
              <a:gd name="connsiteY2" fmla="*/ 35510 h 941637"/>
              <a:gd name="connsiteX3" fmla="*/ 1109708 w 1722268"/>
              <a:gd name="connsiteY3" fmla="*/ 71021 h 941637"/>
              <a:gd name="connsiteX4" fmla="*/ 1012054 w 1722268"/>
              <a:gd name="connsiteY4" fmla="*/ 106532 h 941637"/>
              <a:gd name="connsiteX5" fmla="*/ 958788 w 1722268"/>
              <a:gd name="connsiteY5" fmla="*/ 142042 h 941637"/>
              <a:gd name="connsiteX6" fmla="*/ 896644 w 1722268"/>
              <a:gd name="connsiteY6" fmla="*/ 177553 h 941637"/>
              <a:gd name="connsiteX7" fmla="*/ 843378 w 1722268"/>
              <a:gd name="connsiteY7" fmla="*/ 213064 h 941637"/>
              <a:gd name="connsiteX8" fmla="*/ 790112 w 1722268"/>
              <a:gd name="connsiteY8" fmla="*/ 239697 h 941637"/>
              <a:gd name="connsiteX9" fmla="*/ 745724 w 1722268"/>
              <a:gd name="connsiteY9" fmla="*/ 275207 h 941637"/>
              <a:gd name="connsiteX10" fmla="*/ 639192 w 1722268"/>
              <a:gd name="connsiteY10" fmla="*/ 355106 h 941637"/>
              <a:gd name="connsiteX11" fmla="*/ 541537 w 1722268"/>
              <a:gd name="connsiteY11" fmla="*/ 452761 h 941637"/>
              <a:gd name="connsiteX12" fmla="*/ 470516 w 1722268"/>
              <a:gd name="connsiteY12" fmla="*/ 523782 h 941637"/>
              <a:gd name="connsiteX13" fmla="*/ 435005 w 1722268"/>
              <a:gd name="connsiteY13" fmla="*/ 559293 h 941637"/>
              <a:gd name="connsiteX14" fmla="*/ 399495 w 1722268"/>
              <a:gd name="connsiteY14" fmla="*/ 630314 h 941637"/>
              <a:gd name="connsiteX15" fmla="*/ 390617 w 1722268"/>
              <a:gd name="connsiteY15" fmla="*/ 656947 h 941637"/>
              <a:gd name="connsiteX16" fmla="*/ 363984 w 1722268"/>
              <a:gd name="connsiteY16" fmla="*/ 674703 h 941637"/>
              <a:gd name="connsiteX17" fmla="*/ 310718 w 1722268"/>
              <a:gd name="connsiteY17" fmla="*/ 745724 h 941637"/>
              <a:gd name="connsiteX18" fmla="*/ 284085 w 1722268"/>
              <a:gd name="connsiteY18" fmla="*/ 781235 h 941637"/>
              <a:gd name="connsiteX19" fmla="*/ 257452 w 1722268"/>
              <a:gd name="connsiteY19" fmla="*/ 798990 h 941637"/>
              <a:gd name="connsiteX20" fmla="*/ 177553 w 1722268"/>
              <a:gd name="connsiteY20" fmla="*/ 852256 h 941637"/>
              <a:gd name="connsiteX21" fmla="*/ 124287 w 1722268"/>
              <a:gd name="connsiteY21" fmla="*/ 905522 h 941637"/>
              <a:gd name="connsiteX22" fmla="*/ 106532 w 1722268"/>
              <a:gd name="connsiteY22" fmla="*/ 932155 h 941637"/>
              <a:gd name="connsiteX23" fmla="*/ 0 w 1722268"/>
              <a:gd name="connsiteY23" fmla="*/ 941033 h 94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22268" h="941637">
                <a:moveTo>
                  <a:pt x="1722268" y="0"/>
                </a:moveTo>
                <a:cubicBezTo>
                  <a:pt x="1675409" y="8520"/>
                  <a:pt x="1603887" y="23388"/>
                  <a:pt x="1553592" y="26633"/>
                </a:cubicBezTo>
                <a:cubicBezTo>
                  <a:pt x="1485607" y="31019"/>
                  <a:pt x="1417467" y="32551"/>
                  <a:pt x="1349405" y="35510"/>
                </a:cubicBezTo>
                <a:cubicBezTo>
                  <a:pt x="1302879" y="41326"/>
                  <a:pt x="1165316" y="55855"/>
                  <a:pt x="1109708" y="71021"/>
                </a:cubicBezTo>
                <a:cubicBezTo>
                  <a:pt x="1076292" y="80135"/>
                  <a:pt x="1043394" y="91784"/>
                  <a:pt x="1012054" y="106532"/>
                </a:cubicBezTo>
                <a:cubicBezTo>
                  <a:pt x="992746" y="115618"/>
                  <a:pt x="976962" y="130858"/>
                  <a:pt x="958788" y="142042"/>
                </a:cubicBezTo>
                <a:cubicBezTo>
                  <a:pt x="938469" y="154546"/>
                  <a:pt x="916963" y="165049"/>
                  <a:pt x="896644" y="177553"/>
                </a:cubicBezTo>
                <a:cubicBezTo>
                  <a:pt x="878470" y="188737"/>
                  <a:pt x="861810" y="202312"/>
                  <a:pt x="843378" y="213064"/>
                </a:cubicBezTo>
                <a:cubicBezTo>
                  <a:pt x="826231" y="223066"/>
                  <a:pt x="806860" y="229040"/>
                  <a:pt x="790112" y="239697"/>
                </a:cubicBezTo>
                <a:cubicBezTo>
                  <a:pt x="774126" y="249870"/>
                  <a:pt x="761048" y="264062"/>
                  <a:pt x="745724" y="275207"/>
                </a:cubicBezTo>
                <a:cubicBezTo>
                  <a:pt x="685117" y="319285"/>
                  <a:pt x="695975" y="301664"/>
                  <a:pt x="639192" y="355106"/>
                </a:cubicBezTo>
                <a:cubicBezTo>
                  <a:pt x="605669" y="386657"/>
                  <a:pt x="574089" y="420209"/>
                  <a:pt x="541537" y="452761"/>
                </a:cubicBezTo>
                <a:lnTo>
                  <a:pt x="470516" y="523782"/>
                </a:lnTo>
                <a:cubicBezTo>
                  <a:pt x="458679" y="535619"/>
                  <a:pt x="442491" y="544320"/>
                  <a:pt x="435005" y="559293"/>
                </a:cubicBezTo>
                <a:cubicBezTo>
                  <a:pt x="423168" y="582967"/>
                  <a:pt x="407865" y="605204"/>
                  <a:pt x="399495" y="630314"/>
                </a:cubicBezTo>
                <a:cubicBezTo>
                  <a:pt x="396536" y="639192"/>
                  <a:pt x="396463" y="649640"/>
                  <a:pt x="390617" y="656947"/>
                </a:cubicBezTo>
                <a:cubicBezTo>
                  <a:pt x="383952" y="665279"/>
                  <a:pt x="372862" y="668784"/>
                  <a:pt x="363984" y="674703"/>
                </a:cubicBezTo>
                <a:cubicBezTo>
                  <a:pt x="332831" y="737010"/>
                  <a:pt x="363065" y="685898"/>
                  <a:pt x="310718" y="745724"/>
                </a:cubicBezTo>
                <a:cubicBezTo>
                  <a:pt x="300975" y="756859"/>
                  <a:pt x="294547" y="770773"/>
                  <a:pt x="284085" y="781235"/>
                </a:cubicBezTo>
                <a:cubicBezTo>
                  <a:pt x="276540" y="788780"/>
                  <a:pt x="265874" y="792440"/>
                  <a:pt x="257452" y="798990"/>
                </a:cubicBezTo>
                <a:cubicBezTo>
                  <a:pt x="189440" y="851888"/>
                  <a:pt x="229172" y="835049"/>
                  <a:pt x="177553" y="852256"/>
                </a:cubicBezTo>
                <a:cubicBezTo>
                  <a:pt x="103408" y="975829"/>
                  <a:pt x="190445" y="852594"/>
                  <a:pt x="124287" y="905522"/>
                </a:cubicBezTo>
                <a:cubicBezTo>
                  <a:pt x="115956" y="912187"/>
                  <a:pt x="115796" y="926861"/>
                  <a:pt x="106532" y="932155"/>
                </a:cubicBezTo>
                <a:cubicBezTo>
                  <a:pt x="83886" y="945096"/>
                  <a:pt x="19500" y="941033"/>
                  <a:pt x="0" y="9410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898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AF36B-5826-28B1-AFE2-B59693F0BC1D}"/>
              </a:ext>
            </a:extLst>
          </p:cNvPr>
          <p:cNvSpPr>
            <a:spLocks noGrp="1"/>
          </p:cNvSpPr>
          <p:nvPr>
            <p:ph type="dt" sz="half" idx="10"/>
          </p:nvPr>
        </p:nvSpPr>
        <p:spPr/>
        <p:txBody>
          <a:bodyPr/>
          <a:lstStyle/>
          <a:p>
            <a:fld id="{B562DF68-3089-814D-8A14-C651FE91885E}" type="datetime1">
              <a:rPr lang="en-US" smtClean="0"/>
              <a:pPr/>
              <a:t>4/3/2023</a:t>
            </a:fld>
            <a:endParaRPr lang="en-US" dirty="0"/>
          </a:p>
        </p:txBody>
      </p:sp>
      <p:sp>
        <p:nvSpPr>
          <p:cNvPr id="3" name="Footer Placeholder 2">
            <a:extLst>
              <a:ext uri="{FF2B5EF4-FFF2-40B4-BE49-F238E27FC236}">
                <a16:creationId xmlns:a16="http://schemas.microsoft.com/office/drawing/2014/main" id="{A5E8D731-DF4A-EDC4-1459-28A7F8EB652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F17406D-9666-6720-698C-449088B67183}"/>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
        <p:nvSpPr>
          <p:cNvPr id="5" name="Oval 4">
            <a:extLst>
              <a:ext uri="{FF2B5EF4-FFF2-40B4-BE49-F238E27FC236}">
                <a16:creationId xmlns:a16="http://schemas.microsoft.com/office/drawing/2014/main" id="{FF2AF515-D259-87FD-91E4-60F726DF88CA}"/>
              </a:ext>
            </a:extLst>
          </p:cNvPr>
          <p:cNvSpPr/>
          <p:nvPr/>
        </p:nvSpPr>
        <p:spPr>
          <a:xfrm>
            <a:off x="3691261" y="2463579"/>
            <a:ext cx="4710344" cy="1713391"/>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kern="1200" dirty="0">
                <a:solidFill>
                  <a:schemeClr val="tx1"/>
                </a:solidFill>
                <a:latin typeface="Calibri" panose="020F0502020204030204" pitchFamily="34" charset="0"/>
                <a:ea typeface="+mj-ea"/>
                <a:cs typeface="Calibri" panose="020F0502020204030204" pitchFamily="34" charset="0"/>
              </a:rPr>
              <a:t>Cheapest trip price</a:t>
            </a:r>
            <a:r>
              <a:rPr lang="en-US" sz="2800" kern="1200" dirty="0">
                <a:solidFill>
                  <a:schemeClr val="tx1"/>
                </a:solidFill>
                <a:latin typeface="Calibri" panose="020F0502020204030204" pitchFamily="34" charset="0"/>
                <a:ea typeface="+mj-ea"/>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020D21EC-D8BA-5B07-3D2B-41C11D402115}"/>
              </a:ext>
            </a:extLst>
          </p:cNvPr>
          <p:cNvSpPr/>
          <p:nvPr/>
        </p:nvSpPr>
        <p:spPr>
          <a:xfrm>
            <a:off x="9161755" y="2840825"/>
            <a:ext cx="2104008" cy="85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Max price:</a:t>
            </a:r>
            <a:r>
              <a:rPr lang="en-US" sz="1800" b="1" i="0" dirty="0">
                <a:solidFill>
                  <a:schemeClr val="tx1"/>
                </a:solidFill>
                <a:effectLst/>
              </a:rPr>
              <a:t> 2.5 $</a:t>
            </a:r>
            <a:endParaRPr lang="en-US" b="1" dirty="0">
              <a:solidFill>
                <a:schemeClr val="tx1"/>
              </a:solidFill>
            </a:endParaRPr>
          </a:p>
        </p:txBody>
      </p:sp>
      <p:sp>
        <p:nvSpPr>
          <p:cNvPr id="7" name="Rectangle: Rounded Corners 6">
            <a:extLst>
              <a:ext uri="{FF2B5EF4-FFF2-40B4-BE49-F238E27FC236}">
                <a16:creationId xmlns:a16="http://schemas.microsoft.com/office/drawing/2014/main" id="{29B5267E-FA80-F529-32F2-B9453967F138}"/>
              </a:ext>
            </a:extLst>
          </p:cNvPr>
          <p:cNvSpPr/>
          <p:nvPr/>
        </p:nvSpPr>
        <p:spPr>
          <a:xfrm>
            <a:off x="8401605" y="4554237"/>
            <a:ext cx="2104008" cy="85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rPr>
              <a:t>number of trips: 31</a:t>
            </a:r>
            <a:endParaRPr lang="en-US" b="1" dirty="0">
              <a:solidFill>
                <a:schemeClr val="tx1"/>
              </a:solidFill>
            </a:endParaRPr>
          </a:p>
        </p:txBody>
      </p:sp>
      <p:sp>
        <p:nvSpPr>
          <p:cNvPr id="8" name="Rectangle: Rounded Corners 7">
            <a:extLst>
              <a:ext uri="{FF2B5EF4-FFF2-40B4-BE49-F238E27FC236}">
                <a16:creationId xmlns:a16="http://schemas.microsoft.com/office/drawing/2014/main" id="{FB77AFB5-5C58-9751-AABE-CFDEE38D8594}"/>
              </a:ext>
            </a:extLst>
          </p:cNvPr>
          <p:cNvSpPr/>
          <p:nvPr/>
        </p:nvSpPr>
        <p:spPr>
          <a:xfrm>
            <a:off x="1483865" y="4634097"/>
            <a:ext cx="1987858" cy="656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solidFill>
                  <a:srgbClr val="212121"/>
                </a:solidFill>
                <a:effectLst/>
                <a:latin typeface="Courier New" panose="02070309020205020404" pitchFamily="49" charset="0"/>
              </a:rPr>
              <a:t>Cab type:</a:t>
            </a:r>
          </a:p>
          <a:p>
            <a:pPr algn="ctr"/>
            <a:r>
              <a:rPr lang="en-US" b="1">
                <a:solidFill>
                  <a:srgbClr val="212121"/>
                </a:solidFill>
                <a:latin typeface="Courier New" panose="02070309020205020404" pitchFamily="49" charset="0"/>
              </a:rPr>
              <a:t>Lyft</a:t>
            </a:r>
            <a:endParaRPr lang="en-US" dirty="0"/>
          </a:p>
        </p:txBody>
      </p:sp>
      <p:sp>
        <p:nvSpPr>
          <p:cNvPr id="11" name="Rectangle: Rounded Corners 10">
            <a:extLst>
              <a:ext uri="{FF2B5EF4-FFF2-40B4-BE49-F238E27FC236}">
                <a16:creationId xmlns:a16="http://schemas.microsoft.com/office/drawing/2014/main" id="{6120C12E-0938-547D-A8B9-0FB5ECD79FDE}"/>
              </a:ext>
            </a:extLst>
          </p:cNvPr>
          <p:cNvSpPr/>
          <p:nvPr/>
        </p:nvSpPr>
        <p:spPr>
          <a:xfrm>
            <a:off x="541538" y="2840825"/>
            <a:ext cx="2095130" cy="727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Roboto" panose="02000000000000000000" pitchFamily="2" charset="0"/>
              </a:rPr>
              <a:t>Cab name:</a:t>
            </a:r>
          </a:p>
          <a:p>
            <a:pPr algn="ctr"/>
            <a:r>
              <a:rPr lang="en-US" b="1" i="0" dirty="0">
                <a:solidFill>
                  <a:srgbClr val="212121"/>
                </a:solidFill>
                <a:effectLst/>
                <a:latin typeface="Courier New" panose="02070309020205020404" pitchFamily="49" charset="0"/>
              </a:rPr>
              <a:t>Shared</a:t>
            </a:r>
            <a:endParaRPr lang="en-US" b="1" dirty="0"/>
          </a:p>
        </p:txBody>
      </p:sp>
      <p:sp>
        <p:nvSpPr>
          <p:cNvPr id="12" name="Rectangle: Rounded Corners 11">
            <a:extLst>
              <a:ext uri="{FF2B5EF4-FFF2-40B4-BE49-F238E27FC236}">
                <a16:creationId xmlns:a16="http://schemas.microsoft.com/office/drawing/2014/main" id="{460497D9-A725-BF24-2278-752EC0EEB2CE}"/>
              </a:ext>
            </a:extLst>
          </p:cNvPr>
          <p:cNvSpPr/>
          <p:nvPr/>
        </p:nvSpPr>
        <p:spPr>
          <a:xfrm>
            <a:off x="7182036" y="892209"/>
            <a:ext cx="3169328" cy="710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rPr>
              <a:t> Average distance :</a:t>
            </a:r>
            <a:r>
              <a:rPr lang="en-US" sz="1800" b="1" i="0" dirty="0">
                <a:solidFill>
                  <a:schemeClr val="tx1"/>
                </a:solidFill>
                <a:effectLst/>
                <a:latin typeface="Calibri" panose="020F0502020204030204" pitchFamily="34" charset="0"/>
                <a:cs typeface="Calibri" panose="020F0502020204030204" pitchFamily="34" charset="0"/>
              </a:rPr>
              <a:t> </a:t>
            </a:r>
            <a:r>
              <a:rPr lang="en-US" b="1" i="0" dirty="0">
                <a:solidFill>
                  <a:srgbClr val="212121"/>
                </a:solidFill>
                <a:effectLst/>
                <a:latin typeface="Calibri" panose="020F0502020204030204" pitchFamily="34" charset="0"/>
                <a:cs typeface="Calibri" panose="020F0502020204030204" pitchFamily="34" charset="0"/>
              </a:rPr>
              <a:t>1.27 </a:t>
            </a:r>
            <a:r>
              <a:rPr lang="en-US" sz="1800" b="1" i="0" dirty="0">
                <a:solidFill>
                  <a:schemeClr val="tx1"/>
                </a:solidFill>
                <a:effectLst/>
              </a:rPr>
              <a:t>KM</a:t>
            </a:r>
            <a:endParaRPr lang="en-US" b="1" dirty="0">
              <a:solidFill>
                <a:schemeClr val="tx1"/>
              </a:solidFill>
            </a:endParaRPr>
          </a:p>
        </p:txBody>
      </p:sp>
      <p:sp>
        <p:nvSpPr>
          <p:cNvPr id="13" name="Rectangle: Rounded Corners 12">
            <a:extLst>
              <a:ext uri="{FF2B5EF4-FFF2-40B4-BE49-F238E27FC236}">
                <a16:creationId xmlns:a16="http://schemas.microsoft.com/office/drawing/2014/main" id="{52135205-A644-D671-50E3-DEF68CE5013C}"/>
              </a:ext>
            </a:extLst>
          </p:cNvPr>
          <p:cNvSpPr/>
          <p:nvPr/>
        </p:nvSpPr>
        <p:spPr>
          <a:xfrm>
            <a:off x="1483865" y="845597"/>
            <a:ext cx="3005462" cy="727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212121"/>
                </a:solidFill>
                <a:effectLst/>
                <a:latin typeface="Courier New" panose="02070309020205020404" pitchFamily="49" charset="0"/>
              </a:rPr>
              <a:t>surge_multiplier:1$</a:t>
            </a:r>
            <a:endParaRPr lang="en-US" dirty="0"/>
          </a:p>
        </p:txBody>
      </p:sp>
      <p:sp>
        <p:nvSpPr>
          <p:cNvPr id="14" name="Freeform: Shape 13">
            <a:extLst>
              <a:ext uri="{FF2B5EF4-FFF2-40B4-BE49-F238E27FC236}">
                <a16:creationId xmlns:a16="http://schemas.microsoft.com/office/drawing/2014/main" id="{82E6CB6F-FE81-1D7E-A833-39E9AD4E65D0}"/>
              </a:ext>
            </a:extLst>
          </p:cNvPr>
          <p:cNvSpPr/>
          <p:nvPr/>
        </p:nvSpPr>
        <p:spPr>
          <a:xfrm>
            <a:off x="3488924" y="1606858"/>
            <a:ext cx="1698654" cy="905523"/>
          </a:xfrm>
          <a:custGeom>
            <a:avLst/>
            <a:gdLst>
              <a:gd name="connsiteX0" fmla="*/ 0 w 1698654"/>
              <a:gd name="connsiteY0" fmla="*/ 0 h 905523"/>
              <a:gd name="connsiteX1" fmla="*/ 35511 w 1698654"/>
              <a:gd name="connsiteY1" fmla="*/ 44389 h 905523"/>
              <a:gd name="connsiteX2" fmla="*/ 88777 w 1698654"/>
              <a:gd name="connsiteY2" fmla="*/ 71022 h 905523"/>
              <a:gd name="connsiteX3" fmla="*/ 443884 w 1698654"/>
              <a:gd name="connsiteY3" fmla="*/ 168676 h 905523"/>
              <a:gd name="connsiteX4" fmla="*/ 594804 w 1698654"/>
              <a:gd name="connsiteY4" fmla="*/ 204187 h 905523"/>
              <a:gd name="connsiteX5" fmla="*/ 1340528 w 1698654"/>
              <a:gd name="connsiteY5" fmla="*/ 328474 h 905523"/>
              <a:gd name="connsiteX6" fmla="*/ 1473693 w 1698654"/>
              <a:gd name="connsiteY6" fmla="*/ 381740 h 905523"/>
              <a:gd name="connsiteX7" fmla="*/ 1544715 w 1698654"/>
              <a:gd name="connsiteY7" fmla="*/ 488272 h 905523"/>
              <a:gd name="connsiteX8" fmla="*/ 1562470 w 1698654"/>
              <a:gd name="connsiteY8" fmla="*/ 541538 h 905523"/>
              <a:gd name="connsiteX9" fmla="*/ 1589103 w 1698654"/>
              <a:gd name="connsiteY9" fmla="*/ 585926 h 905523"/>
              <a:gd name="connsiteX10" fmla="*/ 1624614 w 1698654"/>
              <a:gd name="connsiteY10" fmla="*/ 656948 h 905523"/>
              <a:gd name="connsiteX11" fmla="*/ 1686758 w 1698654"/>
              <a:gd name="connsiteY11" fmla="*/ 745725 h 905523"/>
              <a:gd name="connsiteX12" fmla="*/ 1686758 w 1698654"/>
              <a:gd name="connsiteY12" fmla="*/ 896645 h 905523"/>
              <a:gd name="connsiteX13" fmla="*/ 1677880 w 1698654"/>
              <a:gd name="connsiteY13" fmla="*/ 905523 h 9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8654" h="905523">
                <a:moveTo>
                  <a:pt x="0" y="0"/>
                </a:moveTo>
                <a:cubicBezTo>
                  <a:pt x="11837" y="14796"/>
                  <a:pt x="20715" y="32552"/>
                  <a:pt x="35511" y="44389"/>
                </a:cubicBezTo>
                <a:cubicBezTo>
                  <a:pt x="51012" y="56790"/>
                  <a:pt x="70753" y="62703"/>
                  <a:pt x="88777" y="71022"/>
                </a:cubicBezTo>
                <a:cubicBezTo>
                  <a:pt x="219515" y="131362"/>
                  <a:pt x="234976" y="118538"/>
                  <a:pt x="443884" y="168676"/>
                </a:cubicBezTo>
                <a:cubicBezTo>
                  <a:pt x="494137" y="180737"/>
                  <a:pt x="543827" y="195691"/>
                  <a:pt x="594804" y="204187"/>
                </a:cubicBezTo>
                <a:lnTo>
                  <a:pt x="1340528" y="328474"/>
                </a:lnTo>
                <a:cubicBezTo>
                  <a:pt x="1384916" y="346229"/>
                  <a:pt x="1433044" y="356576"/>
                  <a:pt x="1473693" y="381740"/>
                </a:cubicBezTo>
                <a:cubicBezTo>
                  <a:pt x="1515372" y="407542"/>
                  <a:pt x="1529651" y="446848"/>
                  <a:pt x="1544715" y="488272"/>
                </a:cubicBezTo>
                <a:cubicBezTo>
                  <a:pt x="1551111" y="505861"/>
                  <a:pt x="1554725" y="524500"/>
                  <a:pt x="1562470" y="541538"/>
                </a:cubicBezTo>
                <a:cubicBezTo>
                  <a:pt x="1569610" y="557246"/>
                  <a:pt x="1580922" y="570733"/>
                  <a:pt x="1589103" y="585926"/>
                </a:cubicBezTo>
                <a:cubicBezTo>
                  <a:pt x="1601652" y="609231"/>
                  <a:pt x="1611482" y="633967"/>
                  <a:pt x="1624614" y="656948"/>
                </a:cubicBezTo>
                <a:cubicBezTo>
                  <a:pt x="1642099" y="687547"/>
                  <a:pt x="1665511" y="717395"/>
                  <a:pt x="1686758" y="745725"/>
                </a:cubicBezTo>
                <a:cubicBezTo>
                  <a:pt x="1703300" y="811896"/>
                  <a:pt x="1701924" y="790483"/>
                  <a:pt x="1686758" y="896645"/>
                </a:cubicBezTo>
                <a:cubicBezTo>
                  <a:pt x="1686166" y="900788"/>
                  <a:pt x="1680839" y="902564"/>
                  <a:pt x="1677880" y="9055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60E8FD3-D8E9-8A68-3A00-1439020AAFFE}"/>
              </a:ext>
            </a:extLst>
          </p:cNvPr>
          <p:cNvSpPr/>
          <p:nvPr/>
        </p:nvSpPr>
        <p:spPr>
          <a:xfrm>
            <a:off x="2654423" y="3160450"/>
            <a:ext cx="1074198" cy="53267"/>
          </a:xfrm>
          <a:custGeom>
            <a:avLst/>
            <a:gdLst>
              <a:gd name="connsiteX0" fmla="*/ 0 w 1074198"/>
              <a:gd name="connsiteY0" fmla="*/ 0 h 53267"/>
              <a:gd name="connsiteX1" fmla="*/ 142043 w 1074198"/>
              <a:gd name="connsiteY1" fmla="*/ 17756 h 53267"/>
              <a:gd name="connsiteX2" fmla="*/ 195309 w 1074198"/>
              <a:gd name="connsiteY2" fmla="*/ 26633 h 53267"/>
              <a:gd name="connsiteX3" fmla="*/ 1038688 w 1074198"/>
              <a:gd name="connsiteY3" fmla="*/ 35511 h 53267"/>
              <a:gd name="connsiteX4" fmla="*/ 1074198 w 1074198"/>
              <a:gd name="connsiteY4" fmla="*/ 53267 h 53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198" h="53267">
                <a:moveTo>
                  <a:pt x="0" y="0"/>
                </a:moveTo>
                <a:cubicBezTo>
                  <a:pt x="93324" y="18665"/>
                  <a:pt x="-7213" y="197"/>
                  <a:pt x="142043" y="17756"/>
                </a:cubicBezTo>
                <a:cubicBezTo>
                  <a:pt x="159920" y="19859"/>
                  <a:pt x="177312" y="26277"/>
                  <a:pt x="195309" y="26633"/>
                </a:cubicBezTo>
                <a:lnTo>
                  <a:pt x="1038688" y="35511"/>
                </a:lnTo>
                <a:cubicBezTo>
                  <a:pt x="1069291" y="45712"/>
                  <a:pt x="1058704" y="37772"/>
                  <a:pt x="1074198" y="532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500D83F-912B-726B-CAF7-D6B39609256B}"/>
              </a:ext>
            </a:extLst>
          </p:cNvPr>
          <p:cNvSpPr/>
          <p:nvPr/>
        </p:nvSpPr>
        <p:spPr>
          <a:xfrm>
            <a:off x="3329126" y="4110361"/>
            <a:ext cx="1704513" cy="577049"/>
          </a:xfrm>
          <a:custGeom>
            <a:avLst/>
            <a:gdLst>
              <a:gd name="connsiteX0" fmla="*/ 0 w 1704513"/>
              <a:gd name="connsiteY0" fmla="*/ 577049 h 577049"/>
              <a:gd name="connsiteX1" fmla="*/ 337352 w 1704513"/>
              <a:gd name="connsiteY1" fmla="*/ 523783 h 577049"/>
              <a:gd name="connsiteX2" fmla="*/ 417251 w 1704513"/>
              <a:gd name="connsiteY2" fmla="*/ 514905 h 577049"/>
              <a:gd name="connsiteX3" fmla="*/ 736847 w 1704513"/>
              <a:gd name="connsiteY3" fmla="*/ 443884 h 577049"/>
              <a:gd name="connsiteX4" fmla="*/ 914400 w 1704513"/>
              <a:gd name="connsiteY4" fmla="*/ 381740 h 577049"/>
              <a:gd name="connsiteX5" fmla="*/ 1251752 w 1704513"/>
              <a:gd name="connsiteY5" fmla="*/ 284086 h 577049"/>
              <a:gd name="connsiteX6" fmla="*/ 1402672 w 1704513"/>
              <a:gd name="connsiteY6" fmla="*/ 230820 h 577049"/>
              <a:gd name="connsiteX7" fmla="*/ 1562470 w 1704513"/>
              <a:gd name="connsiteY7" fmla="*/ 159798 h 577049"/>
              <a:gd name="connsiteX8" fmla="*/ 1597981 w 1704513"/>
              <a:gd name="connsiteY8" fmla="*/ 150921 h 577049"/>
              <a:gd name="connsiteX9" fmla="*/ 1624614 w 1704513"/>
              <a:gd name="connsiteY9" fmla="*/ 97655 h 577049"/>
              <a:gd name="connsiteX10" fmla="*/ 1704513 w 1704513"/>
              <a:gd name="connsiteY10" fmla="*/ 35511 h 577049"/>
              <a:gd name="connsiteX11" fmla="*/ 1704513 w 1704513"/>
              <a:gd name="connsiteY11" fmla="*/ 0 h 57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04513" h="577049">
                <a:moveTo>
                  <a:pt x="0" y="577049"/>
                </a:moveTo>
                <a:cubicBezTo>
                  <a:pt x="119862" y="553076"/>
                  <a:pt x="169397" y="542445"/>
                  <a:pt x="337352" y="523783"/>
                </a:cubicBezTo>
                <a:cubicBezTo>
                  <a:pt x="363985" y="520824"/>
                  <a:pt x="390819" y="519310"/>
                  <a:pt x="417251" y="514905"/>
                </a:cubicBezTo>
                <a:cubicBezTo>
                  <a:pt x="490517" y="502694"/>
                  <a:pt x="679306" y="460725"/>
                  <a:pt x="736847" y="443884"/>
                </a:cubicBezTo>
                <a:cubicBezTo>
                  <a:pt x="797027" y="426270"/>
                  <a:pt x="854468" y="400181"/>
                  <a:pt x="914400" y="381740"/>
                </a:cubicBezTo>
                <a:cubicBezTo>
                  <a:pt x="1380910" y="238199"/>
                  <a:pt x="783415" y="440198"/>
                  <a:pt x="1251752" y="284086"/>
                </a:cubicBezTo>
                <a:cubicBezTo>
                  <a:pt x="1302362" y="267216"/>
                  <a:pt x="1353140" y="250633"/>
                  <a:pt x="1402672" y="230820"/>
                </a:cubicBezTo>
                <a:cubicBezTo>
                  <a:pt x="1429766" y="219982"/>
                  <a:pt x="1517402" y="174821"/>
                  <a:pt x="1562470" y="159798"/>
                </a:cubicBezTo>
                <a:cubicBezTo>
                  <a:pt x="1574045" y="155940"/>
                  <a:pt x="1586144" y="153880"/>
                  <a:pt x="1597981" y="150921"/>
                </a:cubicBezTo>
                <a:cubicBezTo>
                  <a:pt x="1604041" y="132741"/>
                  <a:pt x="1608726" y="110895"/>
                  <a:pt x="1624614" y="97655"/>
                </a:cubicBezTo>
                <a:cubicBezTo>
                  <a:pt x="1644847" y="80794"/>
                  <a:pt x="1704513" y="73045"/>
                  <a:pt x="1704513" y="35511"/>
                </a:cubicBezTo>
                <a:lnTo>
                  <a:pt x="170451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CEA90C3-0543-AC9F-9DEF-EF034BD829F1}"/>
              </a:ext>
            </a:extLst>
          </p:cNvPr>
          <p:cNvSpPr/>
          <p:nvPr/>
        </p:nvSpPr>
        <p:spPr>
          <a:xfrm>
            <a:off x="6862439" y="4163627"/>
            <a:ext cx="1518081" cy="568171"/>
          </a:xfrm>
          <a:custGeom>
            <a:avLst/>
            <a:gdLst>
              <a:gd name="connsiteX0" fmla="*/ 1518081 w 1518081"/>
              <a:gd name="connsiteY0" fmla="*/ 568171 h 568171"/>
              <a:gd name="connsiteX1" fmla="*/ 781235 w 1518081"/>
              <a:gd name="connsiteY1" fmla="*/ 523783 h 568171"/>
              <a:gd name="connsiteX2" fmla="*/ 506027 w 1518081"/>
              <a:gd name="connsiteY2" fmla="*/ 372862 h 568171"/>
              <a:gd name="connsiteX3" fmla="*/ 408373 w 1518081"/>
              <a:gd name="connsiteY3" fmla="*/ 310719 h 568171"/>
              <a:gd name="connsiteX4" fmla="*/ 213064 w 1518081"/>
              <a:gd name="connsiteY4" fmla="*/ 159798 h 568171"/>
              <a:gd name="connsiteX5" fmla="*/ 142043 w 1518081"/>
              <a:gd name="connsiteY5" fmla="*/ 133165 h 568171"/>
              <a:gd name="connsiteX6" fmla="*/ 97654 w 1518081"/>
              <a:gd name="connsiteY6" fmla="*/ 97655 h 568171"/>
              <a:gd name="connsiteX7" fmla="*/ 62144 w 1518081"/>
              <a:gd name="connsiteY7" fmla="*/ 62144 h 568171"/>
              <a:gd name="connsiteX8" fmla="*/ 26633 w 1518081"/>
              <a:gd name="connsiteY8" fmla="*/ 44389 h 568171"/>
              <a:gd name="connsiteX9" fmla="*/ 0 w 1518081"/>
              <a:gd name="connsiteY9" fmla="*/ 0 h 56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081" h="568171">
                <a:moveTo>
                  <a:pt x="1518081" y="568171"/>
                </a:moveTo>
                <a:cubicBezTo>
                  <a:pt x="1272466" y="553375"/>
                  <a:pt x="1026175" y="547235"/>
                  <a:pt x="781235" y="523783"/>
                </a:cubicBezTo>
                <a:cubicBezTo>
                  <a:pt x="696310" y="515652"/>
                  <a:pt x="551483" y="402188"/>
                  <a:pt x="506027" y="372862"/>
                </a:cubicBezTo>
                <a:cubicBezTo>
                  <a:pt x="473606" y="351945"/>
                  <a:pt x="438013" y="335419"/>
                  <a:pt x="408373" y="310719"/>
                </a:cubicBezTo>
                <a:cubicBezTo>
                  <a:pt x="358365" y="269045"/>
                  <a:pt x="273855" y="193571"/>
                  <a:pt x="213064" y="159798"/>
                </a:cubicBezTo>
                <a:cubicBezTo>
                  <a:pt x="190962" y="147519"/>
                  <a:pt x="165717" y="142043"/>
                  <a:pt x="142043" y="133165"/>
                </a:cubicBezTo>
                <a:cubicBezTo>
                  <a:pt x="127247" y="121328"/>
                  <a:pt x="111816" y="110244"/>
                  <a:pt x="97654" y="97655"/>
                </a:cubicBezTo>
                <a:cubicBezTo>
                  <a:pt x="85142" y="86534"/>
                  <a:pt x="75536" y="72188"/>
                  <a:pt x="62144" y="62144"/>
                </a:cubicBezTo>
                <a:cubicBezTo>
                  <a:pt x="51557" y="54204"/>
                  <a:pt x="38470" y="50307"/>
                  <a:pt x="26633" y="44389"/>
                </a:cubicBezTo>
                <a:cubicBezTo>
                  <a:pt x="2261" y="20016"/>
                  <a:pt x="11525" y="34573"/>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1B84D0E-2BD9-4424-A9F3-7CAAF59D60A9}"/>
              </a:ext>
            </a:extLst>
          </p:cNvPr>
          <p:cNvSpPr/>
          <p:nvPr/>
        </p:nvSpPr>
        <p:spPr>
          <a:xfrm>
            <a:off x="8389398" y="3187083"/>
            <a:ext cx="745724" cy="97655"/>
          </a:xfrm>
          <a:custGeom>
            <a:avLst/>
            <a:gdLst>
              <a:gd name="connsiteX0" fmla="*/ 745724 w 745724"/>
              <a:gd name="connsiteY0" fmla="*/ 0 h 97655"/>
              <a:gd name="connsiteX1" fmla="*/ 221942 w 745724"/>
              <a:gd name="connsiteY1" fmla="*/ 26634 h 97655"/>
              <a:gd name="connsiteX2" fmla="*/ 159798 w 745724"/>
              <a:gd name="connsiteY2" fmla="*/ 44389 h 97655"/>
              <a:gd name="connsiteX3" fmla="*/ 133165 w 745724"/>
              <a:gd name="connsiteY3" fmla="*/ 62144 h 97655"/>
              <a:gd name="connsiteX4" fmla="*/ 88777 w 745724"/>
              <a:gd name="connsiteY4" fmla="*/ 71022 h 97655"/>
              <a:gd name="connsiteX5" fmla="*/ 0 w 745724"/>
              <a:gd name="connsiteY5" fmla="*/ 97655 h 9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5724" h="97655">
                <a:moveTo>
                  <a:pt x="745724" y="0"/>
                </a:moveTo>
                <a:lnTo>
                  <a:pt x="221942" y="26634"/>
                </a:lnTo>
                <a:cubicBezTo>
                  <a:pt x="215422" y="27048"/>
                  <a:pt x="168808" y="39884"/>
                  <a:pt x="159798" y="44389"/>
                </a:cubicBezTo>
                <a:cubicBezTo>
                  <a:pt x="150255" y="49161"/>
                  <a:pt x="143155" y="58398"/>
                  <a:pt x="133165" y="62144"/>
                </a:cubicBezTo>
                <a:cubicBezTo>
                  <a:pt x="119037" y="67442"/>
                  <a:pt x="103480" y="67629"/>
                  <a:pt x="88777" y="71022"/>
                </a:cubicBezTo>
                <a:cubicBezTo>
                  <a:pt x="16865" y="87617"/>
                  <a:pt x="38082" y="78613"/>
                  <a:pt x="0" y="976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F18722-E1EE-79FC-5D00-AFF8983495F0}"/>
              </a:ext>
            </a:extLst>
          </p:cNvPr>
          <p:cNvSpPr/>
          <p:nvPr/>
        </p:nvSpPr>
        <p:spPr>
          <a:xfrm>
            <a:off x="7261934" y="1633491"/>
            <a:ext cx="1553592" cy="967666"/>
          </a:xfrm>
          <a:custGeom>
            <a:avLst/>
            <a:gdLst>
              <a:gd name="connsiteX0" fmla="*/ 1553592 w 1553592"/>
              <a:gd name="connsiteY0" fmla="*/ 0 h 967666"/>
              <a:gd name="connsiteX1" fmla="*/ 1447060 w 1553592"/>
              <a:gd name="connsiteY1" fmla="*/ 17756 h 967666"/>
              <a:gd name="connsiteX2" fmla="*/ 1171852 w 1553592"/>
              <a:gd name="connsiteY2" fmla="*/ 88777 h 967666"/>
              <a:gd name="connsiteX3" fmla="*/ 1047565 w 1553592"/>
              <a:gd name="connsiteY3" fmla="*/ 97655 h 967666"/>
              <a:gd name="connsiteX4" fmla="*/ 683581 w 1553592"/>
              <a:gd name="connsiteY4" fmla="*/ 186431 h 967666"/>
              <a:gd name="connsiteX5" fmla="*/ 532660 w 1553592"/>
              <a:gd name="connsiteY5" fmla="*/ 266330 h 967666"/>
              <a:gd name="connsiteX6" fmla="*/ 355107 w 1553592"/>
              <a:gd name="connsiteY6" fmla="*/ 390618 h 967666"/>
              <a:gd name="connsiteX7" fmla="*/ 204186 w 1553592"/>
              <a:gd name="connsiteY7" fmla="*/ 523783 h 967666"/>
              <a:gd name="connsiteX8" fmla="*/ 159798 w 1553592"/>
              <a:gd name="connsiteY8" fmla="*/ 559293 h 967666"/>
              <a:gd name="connsiteX9" fmla="*/ 115410 w 1553592"/>
              <a:gd name="connsiteY9" fmla="*/ 603682 h 967666"/>
              <a:gd name="connsiteX10" fmla="*/ 97654 w 1553592"/>
              <a:gd name="connsiteY10" fmla="*/ 665826 h 967666"/>
              <a:gd name="connsiteX11" fmla="*/ 71021 w 1553592"/>
              <a:gd name="connsiteY11" fmla="*/ 692459 h 967666"/>
              <a:gd name="connsiteX12" fmla="*/ 26633 w 1553592"/>
              <a:gd name="connsiteY12" fmla="*/ 763480 h 967666"/>
              <a:gd name="connsiteX13" fmla="*/ 17755 w 1553592"/>
              <a:gd name="connsiteY13" fmla="*/ 825624 h 967666"/>
              <a:gd name="connsiteX14" fmla="*/ 8878 w 1553592"/>
              <a:gd name="connsiteY14" fmla="*/ 852257 h 967666"/>
              <a:gd name="connsiteX15" fmla="*/ 0 w 1553592"/>
              <a:gd name="connsiteY15" fmla="*/ 967666 h 96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53592" h="967666">
                <a:moveTo>
                  <a:pt x="1553592" y="0"/>
                </a:moveTo>
                <a:cubicBezTo>
                  <a:pt x="1518081" y="5919"/>
                  <a:pt x="1481598" y="7598"/>
                  <a:pt x="1447060" y="17756"/>
                </a:cubicBezTo>
                <a:cubicBezTo>
                  <a:pt x="1358093" y="43923"/>
                  <a:pt x="1264511" y="75540"/>
                  <a:pt x="1171852" y="88777"/>
                </a:cubicBezTo>
                <a:cubicBezTo>
                  <a:pt x="1130735" y="94651"/>
                  <a:pt x="1088994" y="94696"/>
                  <a:pt x="1047565" y="97655"/>
                </a:cubicBezTo>
                <a:cubicBezTo>
                  <a:pt x="934446" y="120278"/>
                  <a:pt x="791186" y="143955"/>
                  <a:pt x="683581" y="186431"/>
                </a:cubicBezTo>
                <a:cubicBezTo>
                  <a:pt x="630635" y="207331"/>
                  <a:pt x="582419" y="238686"/>
                  <a:pt x="532660" y="266330"/>
                </a:cubicBezTo>
                <a:cubicBezTo>
                  <a:pt x="470932" y="300623"/>
                  <a:pt x="405443" y="340283"/>
                  <a:pt x="355107" y="390618"/>
                </a:cubicBezTo>
                <a:cubicBezTo>
                  <a:pt x="198469" y="547255"/>
                  <a:pt x="316102" y="442390"/>
                  <a:pt x="204186" y="523783"/>
                </a:cubicBezTo>
                <a:cubicBezTo>
                  <a:pt x="188862" y="534928"/>
                  <a:pt x="173882" y="546617"/>
                  <a:pt x="159798" y="559293"/>
                </a:cubicBezTo>
                <a:cubicBezTo>
                  <a:pt x="144245" y="573291"/>
                  <a:pt x="115410" y="603682"/>
                  <a:pt x="115410" y="603682"/>
                </a:cubicBezTo>
                <a:cubicBezTo>
                  <a:pt x="114226" y="608417"/>
                  <a:pt x="102748" y="658185"/>
                  <a:pt x="97654" y="665826"/>
                </a:cubicBezTo>
                <a:cubicBezTo>
                  <a:pt x="90690" y="676272"/>
                  <a:pt x="79899" y="683581"/>
                  <a:pt x="71021" y="692459"/>
                </a:cubicBezTo>
                <a:cubicBezTo>
                  <a:pt x="49892" y="755847"/>
                  <a:pt x="68839" y="735344"/>
                  <a:pt x="26633" y="763480"/>
                </a:cubicBezTo>
                <a:cubicBezTo>
                  <a:pt x="23674" y="784195"/>
                  <a:pt x="21859" y="805105"/>
                  <a:pt x="17755" y="825624"/>
                </a:cubicBezTo>
                <a:cubicBezTo>
                  <a:pt x="15920" y="834800"/>
                  <a:pt x="10115" y="842981"/>
                  <a:pt x="8878" y="852257"/>
                </a:cubicBezTo>
                <a:cubicBezTo>
                  <a:pt x="-246" y="920686"/>
                  <a:pt x="0" y="926564"/>
                  <a:pt x="0" y="9676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917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77981" y="1122363"/>
            <a:ext cx="4023360" cy="3204134"/>
          </a:xfrm>
        </p:spPr>
        <p:txBody>
          <a:bodyPr anchor="b">
            <a:normAutofit/>
          </a:bodyPr>
          <a:lstStyle/>
          <a:p>
            <a:pPr algn="l"/>
            <a:r>
              <a:rPr lang="en-US" sz="4800" dirty="0"/>
              <a:t>Data preprocessing</a:t>
            </a:r>
          </a:p>
        </p:txBody>
      </p:sp>
      <p:sp>
        <p:nvSpPr>
          <p:cNvPr id="10" name="Rectangle 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A78B2C93-3F4A-3B7D-E621-DB95E15E8A88}"/>
              </a:ext>
            </a:extLst>
          </p:cNvPr>
          <p:cNvPicPr>
            <a:picLocks noChangeAspect="1"/>
          </p:cNvPicPr>
          <p:nvPr/>
        </p:nvPicPr>
        <p:blipFill>
          <a:blip r:embed="rId2"/>
          <a:stretch>
            <a:fillRect/>
          </a:stretch>
        </p:blipFill>
        <p:spPr>
          <a:xfrm>
            <a:off x="4864608" y="905798"/>
            <a:ext cx="6846363" cy="4895150"/>
          </a:xfrm>
          <a:prstGeom prst="rect">
            <a:avLst/>
          </a:prstGeom>
          <a:noFill/>
        </p:spPr>
      </p:pic>
    </p:spTree>
    <p:extLst>
      <p:ext uri="{BB962C8B-B14F-4D97-AF65-F5344CB8AC3E}">
        <p14:creationId xmlns:p14="http://schemas.microsoft.com/office/powerpoint/2010/main" val="1491997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7E0CE6-EE72-C03F-860D-DC726C1943D2}"/>
              </a:ext>
            </a:extLst>
          </p:cNvPr>
          <p:cNvSpPr>
            <a:spLocks noGrp="1"/>
          </p:cNvSpPr>
          <p:nvPr>
            <p:ph type="dt" sz="half" idx="10"/>
          </p:nvPr>
        </p:nvSpPr>
        <p:spPr>
          <a:xfrm>
            <a:off x="8837612" y="6378128"/>
            <a:ext cx="1600200" cy="365125"/>
          </a:xfrm>
        </p:spPr>
        <p:txBody>
          <a:bodyPr vert="horz" lIns="91440" tIns="45720" rIns="91440" bIns="45720" rtlCol="0" anchor="ctr">
            <a:normAutofit/>
          </a:bodyPr>
          <a:lstStyle/>
          <a:p>
            <a:pPr>
              <a:spcAft>
                <a:spcPts val="600"/>
              </a:spcAft>
            </a:pPr>
            <a:fld id="{DD9C8446-696E-6942-B6C8-CC9CAD0B34E0}" type="datetime1">
              <a:rPr lang="en-US" smtClean="0"/>
              <a:pPr>
                <a:spcAft>
                  <a:spcPts val="600"/>
                </a:spcAft>
              </a:pPr>
              <a:t>4/3/2023</a:t>
            </a:fld>
            <a:endParaRPr lang="en-US"/>
          </a:p>
        </p:txBody>
      </p:sp>
      <p:sp>
        <p:nvSpPr>
          <p:cNvPr id="6" name="Slide Number Placeholder 5">
            <a:extLst>
              <a:ext uri="{FF2B5EF4-FFF2-40B4-BE49-F238E27FC236}">
                <a16:creationId xmlns:a16="http://schemas.microsoft.com/office/drawing/2014/main" id="{A63A5809-BE76-488D-62B9-E080B0F2D50E}"/>
              </a:ext>
            </a:extLst>
          </p:cNvPr>
          <p:cNvSpPr>
            <a:spLocks noGrp="1"/>
          </p:cNvSpPr>
          <p:nvPr>
            <p:ph type="sldNum" sz="quarter" idx="12"/>
          </p:nvPr>
        </p:nvSpPr>
        <p:spPr>
          <a:xfrm>
            <a:off x="10514012" y="6378128"/>
            <a:ext cx="551167"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28</a:t>
            </a:fld>
            <a:endParaRPr lang="en-US"/>
          </a:p>
        </p:txBody>
      </p:sp>
      <p:sp>
        <p:nvSpPr>
          <p:cNvPr id="18" name="TextBox 17">
            <a:extLst>
              <a:ext uri="{FF2B5EF4-FFF2-40B4-BE49-F238E27FC236}">
                <a16:creationId xmlns:a16="http://schemas.microsoft.com/office/drawing/2014/main" id="{5DCCEC4C-0F4D-699C-D7F7-CF1FFEB2FC52}"/>
              </a:ext>
            </a:extLst>
          </p:cNvPr>
          <p:cNvSpPr txBox="1"/>
          <p:nvPr/>
        </p:nvSpPr>
        <p:spPr>
          <a:xfrm>
            <a:off x="882699" y="2721605"/>
            <a:ext cx="6096000" cy="707886"/>
          </a:xfrm>
          <a:prstGeom prst="rect">
            <a:avLst/>
          </a:prstGeom>
          <a:noFill/>
        </p:spPr>
        <p:txBody>
          <a:bodyPr wrap="square">
            <a:spAutoFit/>
          </a:bodyPr>
          <a:lstStyle/>
          <a:p>
            <a:r>
              <a:rPr lang="en-US" sz="4000" b="1" dirty="0">
                <a:solidFill>
                  <a:schemeClr val="accent2"/>
                </a:solidFill>
              </a:rPr>
              <a:t>steps</a:t>
            </a:r>
          </a:p>
        </p:txBody>
      </p:sp>
      <p:sp>
        <p:nvSpPr>
          <p:cNvPr id="19" name="TextBox 18">
            <a:extLst>
              <a:ext uri="{FF2B5EF4-FFF2-40B4-BE49-F238E27FC236}">
                <a16:creationId xmlns:a16="http://schemas.microsoft.com/office/drawing/2014/main" id="{7F1EF355-429F-83C4-958F-AAE7BD28ECC5}"/>
              </a:ext>
            </a:extLst>
          </p:cNvPr>
          <p:cNvSpPr txBox="1"/>
          <p:nvPr/>
        </p:nvSpPr>
        <p:spPr>
          <a:xfrm>
            <a:off x="882699" y="1801249"/>
            <a:ext cx="10426602" cy="707886"/>
          </a:xfrm>
          <a:prstGeom prst="rect">
            <a:avLst/>
          </a:prstGeom>
          <a:noFill/>
        </p:spPr>
        <p:txBody>
          <a:bodyPr wrap="square">
            <a:spAutoFit/>
          </a:bodyPr>
          <a:lstStyle/>
          <a:p>
            <a:pPr marL="342900" indent="-342900">
              <a:buFont typeface="Wingdings" panose="05000000000000000000" pitchFamily="2" charset="2"/>
              <a:buChar cha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The process of converting raw data into a form that can be easily processed by machine learning models</a:t>
            </a: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a:t>
            </a:r>
            <a:endParaRPr lang="en-US" sz="2000" dirty="0"/>
          </a:p>
        </p:txBody>
      </p:sp>
      <p:sp>
        <p:nvSpPr>
          <p:cNvPr id="3" name="TextBox 2">
            <a:extLst>
              <a:ext uri="{FF2B5EF4-FFF2-40B4-BE49-F238E27FC236}">
                <a16:creationId xmlns:a16="http://schemas.microsoft.com/office/drawing/2014/main" id="{1BC4276A-F603-AC18-FC75-F7ACFF13F0AC}"/>
              </a:ext>
            </a:extLst>
          </p:cNvPr>
          <p:cNvSpPr txBox="1"/>
          <p:nvPr/>
        </p:nvSpPr>
        <p:spPr>
          <a:xfrm>
            <a:off x="1021019" y="3641961"/>
            <a:ext cx="5637233" cy="2862322"/>
          </a:xfrm>
          <a:prstGeom prst="rect">
            <a:avLst/>
          </a:prstGeom>
          <a:noFill/>
        </p:spPr>
        <p:txBody>
          <a:bodyPr wrap="square">
            <a:spAutoFit/>
          </a:bodyPr>
          <a:lstStyle/>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Splitting data into input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 X ) </a:t>
            </a: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and output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 Y )</a:t>
            </a:r>
          </a:p>
          <a:p>
            <a:pPr marL="342900" indent="-342900">
              <a:buAutoNum type="arabicParenR"/>
            </a:pPr>
            <a:endParaRPr lang="en-US" sz="2000" b="1" dirty="0">
              <a:effectLst>
                <a:glow rad="38100">
                  <a:schemeClr val="bg1">
                    <a:lumMod val="65000"/>
                    <a:lumOff val="35000"/>
                    <a:alpha val="50000"/>
                  </a:schemeClr>
                </a:glow>
                <a:outerShdw blurRad="28575" dist="31750" dir="13200000" algn="tl" rotWithShape="0">
                  <a:srgbClr val="000000">
                    <a:alpha val="25000"/>
                  </a:srgbClr>
                </a:outerShdw>
              </a:effectLst>
            </a:endParaRPr>
          </a:p>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Feature Encoding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 One Hot Encoder )</a:t>
            </a:r>
          </a:p>
          <a:p>
            <a:pPr marL="342900" indent="-342900">
              <a:buAutoNum type="arabicParenR"/>
            </a:pPr>
            <a:endParaRPr lang="en-US" sz="2000" b="1" dirty="0">
              <a:effectLst>
                <a:glow rad="38100">
                  <a:schemeClr val="bg1">
                    <a:lumMod val="65000"/>
                    <a:lumOff val="35000"/>
                    <a:alpha val="50000"/>
                  </a:schemeClr>
                </a:glow>
                <a:outerShdw blurRad="28575" dist="31750" dir="13200000" algn="tl" rotWithShape="0">
                  <a:srgbClr val="000000">
                    <a:alpha val="25000"/>
                  </a:srgbClr>
                </a:outerShdw>
              </a:effectLst>
            </a:endParaRPr>
          </a:p>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Splitting data into train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(80%) </a:t>
            </a: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and test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(20%)</a:t>
            </a:r>
          </a:p>
          <a:p>
            <a:pPr marL="342900" indent="-342900">
              <a:buAutoNum type="arabicParenR"/>
            </a:pPr>
            <a:endParaRPr lang="en-US" sz="2000" b="1" dirty="0">
              <a:effectLst>
                <a:glow rad="38100">
                  <a:schemeClr val="bg1">
                    <a:lumMod val="65000"/>
                    <a:lumOff val="35000"/>
                    <a:alpha val="50000"/>
                  </a:schemeClr>
                </a:glow>
                <a:outerShdw blurRad="28575" dist="31750" dir="13200000" algn="tl" rotWithShape="0">
                  <a:srgbClr val="000000">
                    <a:alpha val="25000"/>
                  </a:srgbClr>
                </a:outerShdw>
              </a:effectLst>
            </a:endParaRPr>
          </a:p>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Feature Scaling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 Standardization) </a:t>
            </a:r>
          </a:p>
          <a:p>
            <a:pPr marL="342900" indent="-342900">
              <a:buAutoNum type="arabicParenR"/>
            </a:pPr>
            <a:endPar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endParaRPr>
          </a:p>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Dimensionality Reduction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(PCA : 90% )</a:t>
            </a:r>
            <a:endParaRPr lang="en-US" sz="2000" dirty="0">
              <a:solidFill>
                <a:schemeClr val="accent1"/>
              </a:solidFill>
            </a:endParaRPr>
          </a:p>
        </p:txBody>
      </p:sp>
      <p:sp>
        <p:nvSpPr>
          <p:cNvPr id="5" name="TextBox 4">
            <a:extLst>
              <a:ext uri="{FF2B5EF4-FFF2-40B4-BE49-F238E27FC236}">
                <a16:creationId xmlns:a16="http://schemas.microsoft.com/office/drawing/2014/main" id="{C5519454-C3E0-A259-A7FC-E05B14A270B9}"/>
              </a:ext>
            </a:extLst>
          </p:cNvPr>
          <p:cNvSpPr txBox="1"/>
          <p:nvPr/>
        </p:nvSpPr>
        <p:spPr>
          <a:xfrm>
            <a:off x="1021019" y="668423"/>
            <a:ext cx="6094520" cy="646331"/>
          </a:xfrm>
          <a:prstGeom prst="rect">
            <a:avLst/>
          </a:prstGeom>
          <a:noFill/>
        </p:spPr>
        <p:txBody>
          <a:bodyPr wrap="square">
            <a:spAutoFit/>
          </a:bodyPr>
          <a:lstStyle/>
          <a:p>
            <a:r>
              <a:rPr lang="en-US" sz="3600" b="1" dirty="0"/>
              <a:t>Data preprocessing</a:t>
            </a:r>
          </a:p>
        </p:txBody>
      </p:sp>
    </p:spTree>
    <p:extLst>
      <p:ext uri="{BB962C8B-B14F-4D97-AF65-F5344CB8AC3E}">
        <p14:creationId xmlns:p14="http://schemas.microsoft.com/office/powerpoint/2010/main" val="138576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A0066-D581-FF20-44B6-7E0C209BA70E}"/>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Feature Selection</a:t>
            </a: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347F955F-BAFD-912C-2884-F645AF0B3255}"/>
              </a:ext>
            </a:extLst>
          </p:cNvPr>
          <p:cNvSpPr txBox="1"/>
          <p:nvPr/>
        </p:nvSpPr>
        <p:spPr>
          <a:xfrm>
            <a:off x="835225" y="2121655"/>
            <a:ext cx="5256524" cy="330540"/>
          </a:xfrm>
          <a:prstGeom prst="rect">
            <a:avLst/>
          </a:prstGeom>
          <a:noFill/>
        </p:spPr>
        <p:txBody>
          <a:bodyPr wrap="square">
            <a:spAutoFit/>
          </a:bodyPr>
          <a:lstStyle/>
          <a:p>
            <a:pPr defTabSz="786384">
              <a:spcAft>
                <a:spcPts val="600"/>
              </a:spcAft>
            </a:pPr>
            <a:r>
              <a:rPr lang="en-US" sz="1548" b="1" kern="1200" dirty="0">
                <a:solidFill>
                  <a:schemeClr val="tx1"/>
                </a:solidFill>
                <a:latin typeface="+mn-lt"/>
                <a:ea typeface="+mn-ea"/>
                <a:cs typeface="+mn-cs"/>
              </a:rPr>
              <a:t>Feature Selection : using Mutual Information (MI)</a:t>
            </a:r>
            <a:endParaRPr lang="en-US" b="1" dirty="0"/>
          </a:p>
        </p:txBody>
      </p:sp>
      <p:pic>
        <p:nvPicPr>
          <p:cNvPr id="9" name="Picture 8">
            <a:extLst>
              <a:ext uri="{FF2B5EF4-FFF2-40B4-BE49-F238E27FC236}">
                <a16:creationId xmlns:a16="http://schemas.microsoft.com/office/drawing/2014/main" id="{91B81C74-8640-0853-3148-DE2632A98D54}"/>
              </a:ext>
            </a:extLst>
          </p:cNvPr>
          <p:cNvPicPr>
            <a:picLocks noChangeAspect="1"/>
          </p:cNvPicPr>
          <p:nvPr/>
        </p:nvPicPr>
        <p:blipFill>
          <a:blip r:embed="rId2"/>
          <a:stretch>
            <a:fillRect/>
          </a:stretch>
        </p:blipFill>
        <p:spPr>
          <a:xfrm>
            <a:off x="680991" y="2518810"/>
            <a:ext cx="11123355" cy="3091396"/>
          </a:xfrm>
          <a:prstGeom prst="rect">
            <a:avLst/>
          </a:prstGeom>
        </p:spPr>
      </p:pic>
      <p:sp>
        <p:nvSpPr>
          <p:cNvPr id="13" name="TextBox 12">
            <a:extLst>
              <a:ext uri="{FF2B5EF4-FFF2-40B4-BE49-F238E27FC236}">
                <a16:creationId xmlns:a16="http://schemas.microsoft.com/office/drawing/2014/main" id="{04EFADAF-C912-50F5-08A2-69E06A0E8B05}"/>
              </a:ext>
            </a:extLst>
          </p:cNvPr>
          <p:cNvSpPr txBox="1"/>
          <p:nvPr/>
        </p:nvSpPr>
        <p:spPr>
          <a:xfrm>
            <a:off x="835224" y="5664763"/>
            <a:ext cx="9258687" cy="369332"/>
          </a:xfrm>
          <a:prstGeom prst="rect">
            <a:avLst/>
          </a:prstGeom>
          <a:noFill/>
        </p:spPr>
        <p:txBody>
          <a:bodyPr wrap="square">
            <a:spAutoFit/>
          </a:bodyPr>
          <a:lstStyle/>
          <a:p>
            <a:r>
              <a:rPr lang="en-US" b="1" dirty="0"/>
              <a:t>Most Important Features: </a:t>
            </a:r>
            <a:r>
              <a:rPr lang="fr-FR" b="0" dirty="0">
                <a:solidFill>
                  <a:srgbClr val="008000"/>
                </a:solidFill>
                <a:effectLst/>
                <a:latin typeface="Courier New" panose="02070309020205020404" pitchFamily="49" charset="0"/>
              </a:rPr>
              <a:t> </a:t>
            </a:r>
            <a:r>
              <a:rPr lang="fr-FR" dirty="0">
                <a:latin typeface="Calibri" panose="020F0502020204030204" pitchFamily="34" charset="0"/>
                <a:cs typeface="Calibri" panose="020F0502020204030204" pitchFamily="34" charset="0"/>
              </a:rPr>
              <a:t>distance</a:t>
            </a:r>
            <a:r>
              <a:rPr lang="fr-FR" b="0" dirty="0">
                <a:solidFill>
                  <a:srgbClr val="008000"/>
                </a:solidFill>
                <a:effectLst/>
                <a:latin typeface="Courier New" panose="02070309020205020404" pitchFamily="49" charset="0"/>
              </a:rPr>
              <a:t> , </a:t>
            </a:r>
            <a:r>
              <a:rPr lang="fr-FR" b="0" dirty="0">
                <a:effectLst/>
                <a:latin typeface="Calibri" panose="020F0502020204030204" pitchFamily="34" charset="0"/>
                <a:cs typeface="Calibri" panose="020F0502020204030204" pitchFamily="34" charset="0"/>
              </a:rPr>
              <a:t>source</a:t>
            </a:r>
            <a:r>
              <a:rPr lang="fr-FR" b="0" dirty="0">
                <a:solidFill>
                  <a:srgbClr val="008000"/>
                </a:solidFill>
                <a:effectLst/>
                <a:latin typeface="Courier New" panose="02070309020205020404" pitchFamily="49" charset="0"/>
              </a:rPr>
              <a:t> , </a:t>
            </a:r>
            <a:r>
              <a:rPr lang="fr-FR" b="0" dirty="0" err="1">
                <a:effectLst/>
                <a:latin typeface="Calibri" panose="020F0502020204030204" pitchFamily="34" charset="0"/>
                <a:cs typeface="Calibri" panose="020F0502020204030204" pitchFamily="34" charset="0"/>
              </a:rPr>
              <a:t>name</a:t>
            </a:r>
            <a:r>
              <a:rPr lang="fr-FR" b="0" dirty="0">
                <a:solidFill>
                  <a:srgbClr val="008000"/>
                </a:solidFill>
                <a:effectLst/>
                <a:latin typeface="Courier New" panose="02070309020205020404" pitchFamily="49" charset="0"/>
              </a:rPr>
              <a:t> , </a:t>
            </a:r>
            <a:r>
              <a:rPr lang="fr-FR" b="0" dirty="0" err="1">
                <a:effectLst/>
                <a:latin typeface="Calibri" panose="020F0502020204030204" pitchFamily="34" charset="0"/>
                <a:cs typeface="Calibri" panose="020F0502020204030204" pitchFamily="34" charset="0"/>
              </a:rPr>
              <a:t>cab_type</a:t>
            </a:r>
            <a:r>
              <a:rPr lang="fr-FR" b="0" dirty="0">
                <a:effectLst/>
                <a:latin typeface="Calibri" panose="020F0502020204030204" pitchFamily="34" charset="0"/>
                <a:cs typeface="Calibri" panose="020F0502020204030204" pitchFamily="34" charset="0"/>
              </a:rPr>
              <a:t>  ,  </a:t>
            </a:r>
            <a:r>
              <a:rPr lang="fr-FR" b="0" dirty="0" err="1">
                <a:effectLst/>
                <a:latin typeface="Calibri" panose="020F0502020204030204" pitchFamily="34" charset="0"/>
                <a:cs typeface="Calibri" panose="020F0502020204030204" pitchFamily="34" charset="0"/>
              </a:rPr>
              <a:t>surge_multiplie</a:t>
            </a:r>
            <a:r>
              <a:rPr lang="fr-FR" dirty="0" err="1">
                <a:latin typeface="Calibri" panose="020F0502020204030204" pitchFamily="34" charset="0"/>
                <a:cs typeface="Calibri" panose="020F0502020204030204" pitchFamily="34" charset="0"/>
              </a:rPr>
              <a:t>r</a:t>
            </a:r>
            <a:endParaRPr lang="fr-FR"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932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30408B7-02B2-4EC4-8EE8-B53E74642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5200" y="4428318"/>
            <a:ext cx="8508512" cy="1274076"/>
          </a:xfrm>
        </p:spPr>
        <p:txBody>
          <a:bodyPr>
            <a:normAutofit/>
          </a:bodyPr>
          <a:lstStyle/>
          <a:p>
            <a:pPr algn="l"/>
            <a:r>
              <a:rPr lang="en-US"/>
              <a:t>Problem Statement</a:t>
            </a:r>
          </a:p>
        </p:txBody>
      </p:sp>
      <p:pic>
        <p:nvPicPr>
          <p:cNvPr id="11" name="Picture 3" descr="Person with idea concept">
            <a:extLst>
              <a:ext uri="{FF2B5EF4-FFF2-40B4-BE49-F238E27FC236}">
                <a16:creationId xmlns:a16="http://schemas.microsoft.com/office/drawing/2014/main" id="{47ACC610-CD73-ED42-391B-A4AF472221AE}"/>
              </a:ext>
            </a:extLst>
          </p:cNvPr>
          <p:cNvPicPr>
            <a:picLocks noChangeAspect="1"/>
          </p:cNvPicPr>
          <p:nvPr/>
        </p:nvPicPr>
        <p:blipFill rotWithShape="1">
          <a:blip r:embed="rId2"/>
          <a:srcRect t="17055" b="30994"/>
          <a:stretch/>
        </p:blipFill>
        <p:spPr>
          <a:xfrm>
            <a:off x="20" y="10"/>
            <a:ext cx="12188804" cy="4226709"/>
          </a:xfrm>
          <a:prstGeom prst="rect">
            <a:avLst/>
          </a:prstGeom>
        </p:spPr>
      </p:pic>
      <p:grpSp>
        <p:nvGrpSpPr>
          <p:cNvPr id="18" name="Group 17">
            <a:extLst>
              <a:ext uri="{FF2B5EF4-FFF2-40B4-BE49-F238E27FC236}">
                <a16:creationId xmlns:a16="http://schemas.microsoft.com/office/drawing/2014/main" id="{3CA30F3A-949D-4014-A5BD-809F81E84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77969" y="4641753"/>
            <a:ext cx="1128382" cy="847206"/>
            <a:chOff x="8183879" y="1000124"/>
            <a:chExt cx="1562267" cy="1172973"/>
          </a:xfrm>
        </p:grpSpPr>
        <p:sp>
          <p:nvSpPr>
            <p:cNvPr id="19" name="Freeform 5">
              <a:extLst>
                <a:ext uri="{FF2B5EF4-FFF2-40B4-BE49-F238E27FC236}">
                  <a16:creationId xmlns:a16="http://schemas.microsoft.com/office/drawing/2014/main" id="{A486C148-F247-4847-8096-6992A8A97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F05C5920-B89E-417C-9583-B3DC913A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38719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7" descr="White bulbs with a yellow one standing out">
            <a:extLst>
              <a:ext uri="{FF2B5EF4-FFF2-40B4-BE49-F238E27FC236}">
                <a16:creationId xmlns:a16="http://schemas.microsoft.com/office/drawing/2014/main" id="{EBEEE0C9-81F0-BD1D-0D6F-2B795E563F35}"/>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FCA497-8B60-4047-BD23-A114076E11F5}"/>
              </a:ext>
            </a:extLst>
          </p:cNvPr>
          <p:cNvSpPr>
            <a:spLocks noGrp="1"/>
          </p:cNvSpPr>
          <p:nvPr>
            <p:ph type="title"/>
          </p:nvPr>
        </p:nvSpPr>
        <p:spPr>
          <a:xfrm>
            <a:off x="7935402" y="743447"/>
            <a:ext cx="3445765" cy="3692028"/>
          </a:xfrm>
          <a:noFill/>
        </p:spPr>
        <p:txBody>
          <a:bodyPr vert="horz" lIns="91440" tIns="45720" rIns="91440" bIns="45720" rtlCol="0" anchor="b">
            <a:normAutofit/>
          </a:bodyPr>
          <a:lstStyle/>
          <a:p>
            <a:r>
              <a:rPr lang="en-US" sz="5200" dirty="0">
                <a:effectLst>
                  <a:glow rad="38100">
                    <a:schemeClr val="bg1">
                      <a:lumMod val="65000"/>
                      <a:lumOff val="35000"/>
                      <a:alpha val="50000"/>
                    </a:schemeClr>
                  </a:glow>
                  <a:outerShdw blurRad="28575" dist="31750" dir="13200000" algn="tl" rotWithShape="0">
                    <a:srgbClr val="000000">
                      <a:alpha val="25000"/>
                    </a:srgbClr>
                  </a:outerShdw>
                </a:effectLst>
              </a:rPr>
              <a:t>Models Evaluation</a:t>
            </a:r>
          </a:p>
        </p:txBody>
      </p:sp>
      <p:sp>
        <p:nvSpPr>
          <p:cNvPr id="4" name="Date Placeholder 3">
            <a:extLst>
              <a:ext uri="{FF2B5EF4-FFF2-40B4-BE49-F238E27FC236}">
                <a16:creationId xmlns:a16="http://schemas.microsoft.com/office/drawing/2014/main" id="{6357BE82-7BDB-7D7A-6DC3-E02086C95E6D}"/>
              </a:ext>
            </a:extLst>
          </p:cNvPr>
          <p:cNvSpPr>
            <a:spLocks noGrp="1"/>
          </p:cNvSpPr>
          <p:nvPr>
            <p:ph type="dt" sz="half" idx="10"/>
          </p:nvPr>
        </p:nvSpPr>
        <p:spPr>
          <a:xfrm>
            <a:off x="838200" y="6356350"/>
            <a:ext cx="2156946" cy="365125"/>
          </a:xfrm>
        </p:spPr>
        <p:txBody>
          <a:bodyPr vert="horz" lIns="91440" tIns="45720" rIns="91440" bIns="45720" rtlCol="0" anchor="ctr">
            <a:normAutofit/>
          </a:bodyPr>
          <a:lstStyle/>
          <a:p>
            <a:pPr>
              <a:spcAft>
                <a:spcPts val="600"/>
              </a:spcAft>
              <a:defRPr/>
            </a:pPr>
            <a:fld id="{DD9C8446-696E-6942-B6C8-CC9CAD0B34E0}" type="datetime1">
              <a:rPr lang="en-US">
                <a:solidFill>
                  <a:srgbClr val="FFFFFF"/>
                </a:solidFill>
                <a:latin typeface="Calibri" panose="020F0502020204030204"/>
              </a:rPr>
              <a:pPr>
                <a:spcAft>
                  <a:spcPts val="600"/>
                </a:spcAft>
                <a:defRPr/>
              </a:pPr>
              <a:t>4/3/2023</a:t>
            </a:fld>
            <a:endParaRPr lang="en-US">
              <a:solidFill>
                <a:srgbClr val="FFFFFF"/>
              </a:solidFill>
              <a:latin typeface="Calibri" panose="020F0502020204030204"/>
            </a:endParaRPr>
          </a:p>
        </p:txBody>
      </p:sp>
      <p:sp>
        <p:nvSpPr>
          <p:cNvPr id="5" name="Footer Placeholder 4">
            <a:extLst>
              <a:ext uri="{FF2B5EF4-FFF2-40B4-BE49-F238E27FC236}">
                <a16:creationId xmlns:a16="http://schemas.microsoft.com/office/drawing/2014/main" id="{8AC74751-C431-C746-5513-F43E7960116D}"/>
              </a:ext>
            </a:extLst>
          </p:cNvPr>
          <p:cNvSpPr>
            <a:spLocks noGrp="1"/>
          </p:cNvSpPr>
          <p:nvPr>
            <p:ph type="ftr" sz="quarter" idx="11"/>
          </p:nvPr>
        </p:nvSpPr>
        <p:spPr>
          <a:xfrm>
            <a:off x="3187673" y="6356350"/>
            <a:ext cx="3615866" cy="365125"/>
          </a:xfrm>
        </p:spPr>
        <p:txBody>
          <a:bodyPr vert="horz" lIns="91440" tIns="45720" rIns="91440" bIns="45720" rtlCol="0" anchor="ctr">
            <a:normAutofit/>
          </a:bodyPr>
          <a:lstStyle/>
          <a:p>
            <a:pPr algn="r">
              <a:spcAft>
                <a:spcPts val="600"/>
              </a:spcAft>
              <a:defRPr/>
            </a:pPr>
            <a:r>
              <a:rPr lang="en-US" kern="1200">
                <a:solidFill>
                  <a:srgbClr val="FFFFFF"/>
                </a:solidFill>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C2F2EA7-C1DE-26A1-BEC3-4A5233F1F06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mtClean="0">
                <a:solidFill>
                  <a:prstClr val="black">
                    <a:tint val="75000"/>
                  </a:prstClr>
                </a:solidFill>
                <a:latin typeface="Calibri" panose="020F0502020204030204"/>
              </a:rPr>
              <a:pPr>
                <a:spcAft>
                  <a:spcPts val="600"/>
                </a:spcAft>
                <a:defRPr/>
              </a:pPr>
              <a:t>30</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04646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0CFA-D4F3-D558-C382-B2BBF57F7564}"/>
              </a:ext>
            </a:extLst>
          </p:cNvPr>
          <p:cNvSpPr>
            <a:spLocks noGrp="1"/>
          </p:cNvSpPr>
          <p:nvPr>
            <p:ph type="title"/>
          </p:nvPr>
        </p:nvSpPr>
        <p:spPr>
          <a:xfrm>
            <a:off x="838200" y="365125"/>
            <a:ext cx="2242351" cy="1325563"/>
          </a:xfrm>
        </p:spPr>
        <p:txBody>
          <a:bodyPr/>
          <a:lstStyle/>
          <a:p>
            <a:r>
              <a:rPr lang="en-US" sz="4400" dirty="0"/>
              <a:t>R2 score</a:t>
            </a:r>
            <a:endParaRPr lang="en-US" dirty="0"/>
          </a:p>
        </p:txBody>
      </p:sp>
      <p:sp>
        <p:nvSpPr>
          <p:cNvPr id="4" name="Footer Placeholder 3">
            <a:extLst>
              <a:ext uri="{FF2B5EF4-FFF2-40B4-BE49-F238E27FC236}">
                <a16:creationId xmlns:a16="http://schemas.microsoft.com/office/drawing/2014/main" id="{DB413FD8-5BFC-2329-F7DC-10B4A37036A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8A1D81D-F653-5C59-4F36-4EE8ADCFA8FB}"/>
              </a:ext>
            </a:extLst>
          </p:cNvPr>
          <p:cNvSpPr>
            <a:spLocks noGrp="1"/>
          </p:cNvSpPr>
          <p:nvPr>
            <p:ph type="sldNum" sz="quarter" idx="12"/>
          </p:nvPr>
        </p:nvSpPr>
        <p:spPr/>
        <p:txBody>
          <a:bodyPr/>
          <a:lstStyle/>
          <a:p>
            <a:fld id="{294A09A9-5501-47C1-A89A-A340965A2BE2}" type="slidenum">
              <a:rPr lang="en-US" smtClean="0"/>
              <a:pPr/>
              <a:t>31</a:t>
            </a:fld>
            <a:endParaRPr lang="en-US" dirty="0"/>
          </a:p>
        </p:txBody>
      </p:sp>
      <p:graphicFrame>
        <p:nvGraphicFramePr>
          <p:cNvPr id="6" name="Table 6">
            <a:extLst>
              <a:ext uri="{FF2B5EF4-FFF2-40B4-BE49-F238E27FC236}">
                <a16:creationId xmlns:a16="http://schemas.microsoft.com/office/drawing/2014/main" id="{5449606E-25F0-1693-2D11-8F0DFAE7952E}"/>
              </a:ext>
            </a:extLst>
          </p:cNvPr>
          <p:cNvGraphicFramePr>
            <a:graphicFrameLocks noGrp="1"/>
          </p:cNvGraphicFramePr>
          <p:nvPr>
            <p:extLst>
              <p:ext uri="{D42A27DB-BD31-4B8C-83A1-F6EECF244321}">
                <p14:modId xmlns:p14="http://schemas.microsoft.com/office/powerpoint/2010/main" val="361664656"/>
              </p:ext>
            </p:extLst>
          </p:nvPr>
        </p:nvGraphicFramePr>
        <p:xfrm>
          <a:off x="838199" y="1563148"/>
          <a:ext cx="8776317" cy="2225040"/>
        </p:xfrm>
        <a:graphic>
          <a:graphicData uri="http://schemas.openxmlformats.org/drawingml/2006/table">
            <a:tbl>
              <a:tblPr firstRow="1" bandRow="1">
                <a:tableStyleId>{21E4AEA4-8DFA-4A89-87EB-49C32662AFE0}</a:tableStyleId>
              </a:tblPr>
              <a:tblGrid>
                <a:gridCol w="3995644">
                  <a:extLst>
                    <a:ext uri="{9D8B030D-6E8A-4147-A177-3AD203B41FA5}">
                      <a16:colId xmlns:a16="http://schemas.microsoft.com/office/drawing/2014/main" val="1542946546"/>
                    </a:ext>
                  </a:extLst>
                </a:gridCol>
                <a:gridCol w="2359151">
                  <a:extLst>
                    <a:ext uri="{9D8B030D-6E8A-4147-A177-3AD203B41FA5}">
                      <a16:colId xmlns:a16="http://schemas.microsoft.com/office/drawing/2014/main" val="1081293873"/>
                    </a:ext>
                  </a:extLst>
                </a:gridCol>
                <a:gridCol w="2421522">
                  <a:extLst>
                    <a:ext uri="{9D8B030D-6E8A-4147-A177-3AD203B41FA5}">
                      <a16:colId xmlns:a16="http://schemas.microsoft.com/office/drawing/2014/main" val="3503560708"/>
                    </a:ext>
                  </a:extLst>
                </a:gridCol>
              </a:tblGrid>
              <a:tr h="370840">
                <a:tc>
                  <a:txBody>
                    <a:bodyPr/>
                    <a:lstStyle/>
                    <a:p>
                      <a:r>
                        <a:rPr lang="en-US" dirty="0"/>
                        <a:t>Model</a:t>
                      </a:r>
                    </a:p>
                  </a:txBody>
                  <a:tcPr/>
                </a:tc>
                <a:tc>
                  <a:txBody>
                    <a:bodyPr/>
                    <a:lstStyle/>
                    <a:p>
                      <a:r>
                        <a:rPr lang="en-US" dirty="0"/>
                        <a:t>Train</a:t>
                      </a:r>
                    </a:p>
                  </a:txBody>
                  <a:tcPr/>
                </a:tc>
                <a:tc>
                  <a:txBody>
                    <a:bodyPr/>
                    <a:lstStyle/>
                    <a:p>
                      <a:r>
                        <a:rPr lang="en-US" dirty="0"/>
                        <a:t>Test</a:t>
                      </a:r>
                    </a:p>
                  </a:txBody>
                  <a:tcPr/>
                </a:tc>
                <a:extLst>
                  <a:ext uri="{0D108BD9-81ED-4DB2-BD59-A6C34878D82A}">
                    <a16:rowId xmlns:a16="http://schemas.microsoft.com/office/drawing/2014/main" val="2272314620"/>
                  </a:ext>
                </a:extLst>
              </a:tr>
              <a:tr h="370840">
                <a:tc>
                  <a:txBody>
                    <a:bodyPr/>
                    <a:lstStyle/>
                    <a:p>
                      <a:r>
                        <a:rPr lang="en-US" dirty="0"/>
                        <a:t>Linear Regression</a:t>
                      </a:r>
                    </a:p>
                  </a:txBody>
                  <a:tcPr/>
                </a:tc>
                <a:tc>
                  <a:txBody>
                    <a:bodyPr/>
                    <a:lstStyle/>
                    <a:p>
                      <a:r>
                        <a:rPr lang="en-US" sz="1800" b="0" kern="1200" dirty="0">
                          <a:solidFill>
                            <a:schemeClr val="dk1"/>
                          </a:solidFill>
                          <a:effectLst/>
                        </a:rPr>
                        <a:t>0.928</a:t>
                      </a:r>
                      <a:endParaRPr lang="en-US" dirty="0"/>
                    </a:p>
                  </a:txBody>
                  <a:tcPr/>
                </a:tc>
                <a:tc>
                  <a:txBody>
                    <a:bodyPr/>
                    <a:lstStyle/>
                    <a:p>
                      <a:r>
                        <a:rPr lang="en-US" sz="1800" b="0" kern="1200" dirty="0">
                          <a:solidFill>
                            <a:schemeClr val="dk1"/>
                          </a:solidFill>
                          <a:effectLst/>
                        </a:rPr>
                        <a:t>0.927</a:t>
                      </a:r>
                      <a:endParaRPr lang="en-US" dirty="0"/>
                    </a:p>
                  </a:txBody>
                  <a:tcPr/>
                </a:tc>
                <a:extLst>
                  <a:ext uri="{0D108BD9-81ED-4DB2-BD59-A6C34878D82A}">
                    <a16:rowId xmlns:a16="http://schemas.microsoft.com/office/drawing/2014/main" val="819397618"/>
                  </a:ext>
                </a:extLst>
              </a:tr>
              <a:tr h="370840">
                <a:tc>
                  <a:txBody>
                    <a:bodyPr/>
                    <a:lstStyle/>
                    <a:p>
                      <a:r>
                        <a:rPr lang="en-US" dirty="0"/>
                        <a:t>KNN</a:t>
                      </a:r>
                    </a:p>
                  </a:txBody>
                  <a:tcPr/>
                </a:tc>
                <a:tc>
                  <a:txBody>
                    <a:bodyPr/>
                    <a:lstStyle/>
                    <a:p>
                      <a:r>
                        <a:rPr lang="en-US" sz="1800" b="0" kern="1200" dirty="0">
                          <a:solidFill>
                            <a:schemeClr val="dk1"/>
                          </a:solidFill>
                          <a:effectLst/>
                        </a:rPr>
                        <a:t>0.965</a:t>
                      </a:r>
                      <a:endParaRPr lang="en-US" dirty="0"/>
                    </a:p>
                  </a:txBody>
                  <a:tcPr/>
                </a:tc>
                <a:tc>
                  <a:txBody>
                    <a:bodyPr/>
                    <a:lstStyle/>
                    <a:p>
                      <a:r>
                        <a:rPr lang="en-US" sz="1800" b="0" kern="1200" dirty="0">
                          <a:solidFill>
                            <a:schemeClr val="dk1"/>
                          </a:solidFill>
                          <a:effectLst/>
                        </a:rPr>
                        <a:t>0.957</a:t>
                      </a:r>
                      <a:endParaRPr lang="en-US" dirty="0"/>
                    </a:p>
                  </a:txBody>
                  <a:tcPr/>
                </a:tc>
                <a:extLst>
                  <a:ext uri="{0D108BD9-81ED-4DB2-BD59-A6C34878D82A}">
                    <a16:rowId xmlns:a16="http://schemas.microsoft.com/office/drawing/2014/main" val="4178013047"/>
                  </a:ext>
                </a:extLst>
              </a:tr>
              <a:tr h="370840">
                <a:tc>
                  <a:txBody>
                    <a:bodyPr/>
                    <a:lstStyle/>
                    <a:p>
                      <a:r>
                        <a:rPr lang="en-US" dirty="0"/>
                        <a:t>Decision Tree</a:t>
                      </a:r>
                    </a:p>
                  </a:txBody>
                  <a:tcPr/>
                </a:tc>
                <a:tc>
                  <a:txBody>
                    <a:bodyPr/>
                    <a:lstStyle/>
                    <a:p>
                      <a:r>
                        <a:rPr lang="en-US" sz="1800" b="0" kern="1200" dirty="0">
                          <a:solidFill>
                            <a:schemeClr val="dk1"/>
                          </a:solidFill>
                          <a:effectLst/>
                        </a:rPr>
                        <a:t>0.998</a:t>
                      </a:r>
                      <a:endParaRPr lang="en-US" dirty="0"/>
                    </a:p>
                  </a:txBody>
                  <a:tcPr/>
                </a:tc>
                <a:tc>
                  <a:txBody>
                    <a:bodyPr/>
                    <a:lstStyle/>
                    <a:p>
                      <a:r>
                        <a:rPr lang="en-US" sz="1800" b="0" kern="1200" dirty="0">
                          <a:solidFill>
                            <a:schemeClr val="dk1"/>
                          </a:solidFill>
                          <a:effectLst/>
                        </a:rPr>
                        <a:t>0.962</a:t>
                      </a:r>
                      <a:endParaRPr lang="en-US" dirty="0"/>
                    </a:p>
                  </a:txBody>
                  <a:tcPr/>
                </a:tc>
                <a:extLst>
                  <a:ext uri="{0D108BD9-81ED-4DB2-BD59-A6C34878D82A}">
                    <a16:rowId xmlns:a16="http://schemas.microsoft.com/office/drawing/2014/main" val="2150012263"/>
                  </a:ext>
                </a:extLst>
              </a:tr>
              <a:tr h="370840">
                <a:tc>
                  <a:txBody>
                    <a:bodyPr/>
                    <a:lstStyle/>
                    <a:p>
                      <a:r>
                        <a:rPr lang="en-US" dirty="0" err="1"/>
                        <a:t>Xgboost</a:t>
                      </a:r>
                      <a:endParaRPr lang="en-US" dirty="0"/>
                    </a:p>
                  </a:txBody>
                  <a:tcPr/>
                </a:tc>
                <a:tc>
                  <a:txBody>
                    <a:bodyPr/>
                    <a:lstStyle/>
                    <a:p>
                      <a:r>
                        <a:rPr lang="en-US" sz="1800" b="0" kern="1200" dirty="0">
                          <a:solidFill>
                            <a:schemeClr val="dk1"/>
                          </a:solidFill>
                          <a:effectLst/>
                        </a:rPr>
                        <a:t>0.969</a:t>
                      </a:r>
                      <a:endParaRPr lang="en-US" dirty="0"/>
                    </a:p>
                  </a:txBody>
                  <a:tcPr/>
                </a:tc>
                <a:tc>
                  <a:txBody>
                    <a:bodyPr/>
                    <a:lstStyle/>
                    <a:p>
                      <a:r>
                        <a:rPr lang="en-US" sz="1800" b="0" kern="1200" dirty="0">
                          <a:solidFill>
                            <a:schemeClr val="dk1"/>
                          </a:solidFill>
                          <a:effectLst/>
                        </a:rPr>
                        <a:t>0.965</a:t>
                      </a:r>
                      <a:endParaRPr lang="en-US" dirty="0"/>
                    </a:p>
                  </a:txBody>
                  <a:tcPr/>
                </a:tc>
                <a:extLst>
                  <a:ext uri="{0D108BD9-81ED-4DB2-BD59-A6C34878D82A}">
                    <a16:rowId xmlns:a16="http://schemas.microsoft.com/office/drawing/2014/main" val="2102321353"/>
                  </a:ext>
                </a:extLst>
              </a:tr>
              <a:tr h="370840">
                <a:tc>
                  <a:txBody>
                    <a:bodyPr/>
                    <a:lstStyle/>
                    <a:p>
                      <a:r>
                        <a:rPr lang="en-US" dirty="0" err="1"/>
                        <a:t>LightGBM</a:t>
                      </a:r>
                      <a:endParaRPr lang="en-US" dirty="0"/>
                    </a:p>
                  </a:txBody>
                  <a:tcPr/>
                </a:tc>
                <a:tc>
                  <a:txBody>
                    <a:bodyPr/>
                    <a:lstStyle/>
                    <a:p>
                      <a:r>
                        <a:rPr lang="en-US" sz="1800" b="0" kern="1200" dirty="0">
                          <a:solidFill>
                            <a:schemeClr val="dk1"/>
                          </a:solidFill>
                          <a:effectLst/>
                        </a:rPr>
                        <a:t>0.967</a:t>
                      </a:r>
                      <a:endParaRPr lang="en-US" dirty="0"/>
                    </a:p>
                  </a:txBody>
                  <a:tcPr/>
                </a:tc>
                <a:tc>
                  <a:txBody>
                    <a:bodyPr/>
                    <a:lstStyle/>
                    <a:p>
                      <a:r>
                        <a:rPr lang="en-US" sz="1800" b="0" kern="1200" dirty="0">
                          <a:solidFill>
                            <a:schemeClr val="dk1"/>
                          </a:solidFill>
                          <a:effectLst/>
                        </a:rPr>
                        <a:t>0.967</a:t>
                      </a:r>
                      <a:endParaRPr lang="en-US" dirty="0"/>
                    </a:p>
                  </a:txBody>
                  <a:tcPr/>
                </a:tc>
                <a:extLst>
                  <a:ext uri="{0D108BD9-81ED-4DB2-BD59-A6C34878D82A}">
                    <a16:rowId xmlns:a16="http://schemas.microsoft.com/office/drawing/2014/main" val="2755050549"/>
                  </a:ext>
                </a:extLst>
              </a:tr>
            </a:tbl>
          </a:graphicData>
        </a:graphic>
      </p:graphicFrame>
      <p:sp>
        <p:nvSpPr>
          <p:cNvPr id="10" name="TextBox 9">
            <a:extLst>
              <a:ext uri="{FF2B5EF4-FFF2-40B4-BE49-F238E27FC236}">
                <a16:creationId xmlns:a16="http://schemas.microsoft.com/office/drawing/2014/main" id="{D2CEDECD-5C6F-9A4B-2E96-6EF8C244ED94}"/>
              </a:ext>
            </a:extLst>
          </p:cNvPr>
          <p:cNvSpPr txBox="1"/>
          <p:nvPr/>
        </p:nvSpPr>
        <p:spPr>
          <a:xfrm>
            <a:off x="700966" y="4333605"/>
            <a:ext cx="10790068" cy="369332"/>
          </a:xfrm>
          <a:prstGeom prst="rect">
            <a:avLst/>
          </a:prstGeom>
          <a:noFill/>
        </p:spPr>
        <p:txBody>
          <a:bodyPr wrap="square">
            <a:spAutoFit/>
          </a:bodyPr>
          <a:lstStyle/>
          <a:p>
            <a:pPr marL="285750" indent="-285750">
              <a:buFont typeface="Wingdings" panose="05000000000000000000" pitchFamily="2" charset="2"/>
              <a:buChar char="ü"/>
            </a:pPr>
            <a:r>
              <a:rPr lang="en-US" b="1" dirty="0"/>
              <a:t>Accuracy Values for each model after hyper parameter Tuning</a:t>
            </a:r>
            <a:r>
              <a:rPr lang="en-US" dirty="0"/>
              <a:t>.</a:t>
            </a:r>
          </a:p>
        </p:txBody>
      </p:sp>
      <p:sp>
        <p:nvSpPr>
          <p:cNvPr id="12" name="TextBox 11">
            <a:extLst>
              <a:ext uri="{FF2B5EF4-FFF2-40B4-BE49-F238E27FC236}">
                <a16:creationId xmlns:a16="http://schemas.microsoft.com/office/drawing/2014/main" id="{A5B55AA8-7D1F-B0DC-BF92-A973A0A4BFC1}"/>
              </a:ext>
            </a:extLst>
          </p:cNvPr>
          <p:cNvSpPr txBox="1"/>
          <p:nvPr/>
        </p:nvSpPr>
        <p:spPr>
          <a:xfrm>
            <a:off x="700966" y="4957991"/>
            <a:ext cx="6094520" cy="369332"/>
          </a:xfrm>
          <a:prstGeom prst="rect">
            <a:avLst/>
          </a:prstGeom>
          <a:noFill/>
        </p:spPr>
        <p:txBody>
          <a:bodyPr wrap="square">
            <a:spAutoFit/>
          </a:bodyPr>
          <a:lstStyle/>
          <a:p>
            <a:pPr marL="285750" indent="-285750">
              <a:buFont typeface="Wingdings" panose="05000000000000000000" pitchFamily="2" charset="2"/>
              <a:buChar char="ü"/>
            </a:pPr>
            <a:r>
              <a:rPr lang="en-US" b="1" dirty="0" err="1"/>
              <a:t>LightGBM</a:t>
            </a:r>
            <a:r>
              <a:rPr lang="en-US" b="1" dirty="0"/>
              <a:t> is the best model</a:t>
            </a:r>
          </a:p>
        </p:txBody>
      </p:sp>
    </p:spTree>
    <p:extLst>
      <p:ext uri="{BB962C8B-B14F-4D97-AF65-F5344CB8AC3E}">
        <p14:creationId xmlns:p14="http://schemas.microsoft.com/office/powerpoint/2010/main" val="2253216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7D68A-2BC4-22DE-5F35-CE8B5438EB6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Pipeline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C088B1A-8A2C-909E-CADC-80A4B39A40EF}"/>
              </a:ext>
            </a:extLst>
          </p:cNvPr>
          <p:cNvPicPr>
            <a:picLocks noChangeAspect="1"/>
          </p:cNvPicPr>
          <p:nvPr/>
        </p:nvPicPr>
        <p:blipFill>
          <a:blip r:embed="rId2"/>
          <a:stretch>
            <a:fillRect/>
          </a:stretch>
        </p:blipFill>
        <p:spPr>
          <a:xfrm>
            <a:off x="4654296" y="1404210"/>
            <a:ext cx="7214616" cy="4022147"/>
          </a:xfrm>
          <a:prstGeom prst="rect">
            <a:avLst/>
          </a:prstGeom>
        </p:spPr>
      </p:pic>
      <p:sp>
        <p:nvSpPr>
          <p:cNvPr id="3" name="Date Placeholder 2">
            <a:extLst>
              <a:ext uri="{FF2B5EF4-FFF2-40B4-BE49-F238E27FC236}">
                <a16:creationId xmlns:a16="http://schemas.microsoft.com/office/drawing/2014/main" id="{3C40F9F8-E835-B145-D585-94CFD4C0C91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B562DF68-3089-814D-8A14-C651FE91885E}" type="datetime1">
              <a:rPr lang="en-US" smtClean="0"/>
              <a:pPr>
                <a:spcAft>
                  <a:spcPts val="600"/>
                </a:spcAft>
              </a:pPr>
              <a:t>4/3/2023</a:t>
            </a:fld>
            <a:endParaRPr lang="en-US"/>
          </a:p>
        </p:txBody>
      </p:sp>
      <p:sp>
        <p:nvSpPr>
          <p:cNvPr id="4" name="Footer Placeholder 3">
            <a:extLst>
              <a:ext uri="{FF2B5EF4-FFF2-40B4-BE49-F238E27FC236}">
                <a16:creationId xmlns:a16="http://schemas.microsoft.com/office/drawing/2014/main" id="{89D594EA-730A-7DCD-D668-F0EB099E6C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2D399AEE-F20A-CFCC-8FA8-A75E003F0E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32</a:t>
            </a:fld>
            <a:endParaRPr lang="en-US"/>
          </a:p>
        </p:txBody>
      </p:sp>
    </p:spTree>
    <p:extLst>
      <p:ext uri="{BB962C8B-B14F-4D97-AF65-F5344CB8AC3E}">
        <p14:creationId xmlns:p14="http://schemas.microsoft.com/office/powerpoint/2010/main" val="3278865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a:extLst>
              <a:ext uri="{FF2B5EF4-FFF2-40B4-BE49-F238E27FC236}">
                <a16:creationId xmlns:a16="http://schemas.microsoft.com/office/drawing/2014/main" id="{DB2BE8B9-5960-DAB1-75FD-F174BAE2D66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263" r="17154"/>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3"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15BBC6-72C6-B757-5C57-76936DBD44EB}"/>
              </a:ext>
            </a:extLst>
          </p:cNvPr>
          <p:cNvSpPr>
            <a:spLocks noGrp="1"/>
          </p:cNvSpPr>
          <p:nvPr>
            <p:ph type="title"/>
          </p:nvPr>
        </p:nvSpPr>
        <p:spPr>
          <a:xfrm>
            <a:off x="613108" y="2831705"/>
            <a:ext cx="4335779" cy="793944"/>
          </a:xfrm>
        </p:spPr>
        <p:txBody>
          <a:bodyPr vert="horz" lIns="91440" tIns="45720" rIns="91440" bIns="45720" rtlCol="0" anchor="b">
            <a:normAutofit/>
          </a:bodyPr>
          <a:lstStyle/>
          <a:p>
            <a:r>
              <a:rPr lang="en-US" sz="4100" b="1" dirty="0"/>
              <a:t>Deployment</a:t>
            </a:r>
            <a:endParaRPr lang="en-US" sz="4100" dirty="0"/>
          </a:p>
        </p:txBody>
      </p:sp>
      <p:sp>
        <p:nvSpPr>
          <p:cNvPr id="35"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6A3B753D-4F5B-875D-C8E8-B29264326225}"/>
              </a:ext>
            </a:extLst>
          </p:cNvPr>
          <p:cNvSpPr>
            <a:spLocks noGrp="1"/>
          </p:cNvSpPr>
          <p:nvPr>
            <p:ph type="dt" sz="half" idx="10"/>
          </p:nvPr>
        </p:nvSpPr>
        <p:spPr>
          <a:xfrm>
            <a:off x="477981" y="6356350"/>
            <a:ext cx="2743200" cy="365125"/>
          </a:xfrm>
        </p:spPr>
        <p:txBody>
          <a:bodyPr vert="horz" lIns="91440" tIns="45720" rIns="91440" bIns="45720" rtlCol="0" anchor="ctr">
            <a:normAutofit/>
          </a:bodyPr>
          <a:lstStyle/>
          <a:p>
            <a:pPr>
              <a:spcAft>
                <a:spcPts val="600"/>
              </a:spcAft>
              <a:defRPr/>
            </a:pPr>
            <a:fld id="{B562DF68-3089-814D-8A14-C651FE91885E}" type="datetime1">
              <a:rPr lang="en-US">
                <a:solidFill>
                  <a:schemeClr val="tx1">
                    <a:lumMod val="50000"/>
                    <a:lumOff val="50000"/>
                  </a:schemeClr>
                </a:solidFill>
                <a:latin typeface="Calibri" panose="020F0502020204030204"/>
              </a:rPr>
              <a:pPr>
                <a:spcAft>
                  <a:spcPts val="600"/>
                </a:spcAft>
                <a:defRPr/>
              </a:pPr>
              <a:t>4/3/2023</a:t>
            </a:fld>
            <a:endParaRPr lang="en-US">
              <a:solidFill>
                <a:schemeClr val="tx1">
                  <a:lumMod val="50000"/>
                  <a:lumOff val="50000"/>
                </a:schemeClr>
              </a:solidFill>
              <a:latin typeface="Calibri" panose="020F0502020204030204"/>
            </a:endParaRPr>
          </a:p>
        </p:txBody>
      </p:sp>
      <p:sp>
        <p:nvSpPr>
          <p:cNvPr id="4" name="Footer Placeholder 3">
            <a:extLst>
              <a:ext uri="{FF2B5EF4-FFF2-40B4-BE49-F238E27FC236}">
                <a16:creationId xmlns:a16="http://schemas.microsoft.com/office/drawing/2014/main" id="{E79AA005-5AAC-491E-659C-7DA614BDDC00}"/>
              </a:ext>
            </a:extLst>
          </p:cNvPr>
          <p:cNvSpPr>
            <a:spLocks noGrp="1"/>
          </p:cNvSpPr>
          <p:nvPr>
            <p:ph type="ftr" sz="quarter" idx="11"/>
          </p:nvPr>
        </p:nvSpPr>
        <p:spPr>
          <a:xfrm>
            <a:off x="5374178" y="6356350"/>
            <a:ext cx="4114800" cy="365125"/>
          </a:xfrm>
        </p:spPr>
        <p:txBody>
          <a:bodyPr vert="horz" lIns="91440" tIns="45720" rIns="91440" bIns="45720" rtlCol="0" anchor="ctr">
            <a:normAutofit/>
          </a:bodyPr>
          <a:lstStyle/>
          <a:p>
            <a:pPr algn="l">
              <a:spcAft>
                <a:spcPts val="600"/>
              </a:spcAft>
              <a:defRPr/>
            </a:pPr>
            <a:r>
              <a:rPr lang="en-US" kern="1200">
                <a:solidFill>
                  <a:schemeClr val="bg1"/>
                </a:solidFill>
                <a:latin typeface="Calibri" panose="020F0502020204030204"/>
                <a:ea typeface="+mn-ea"/>
                <a:cs typeface="+mn-cs"/>
              </a:rPr>
              <a:t>PRESENTATION TITLE</a:t>
            </a:r>
          </a:p>
        </p:txBody>
      </p:sp>
      <p:sp>
        <p:nvSpPr>
          <p:cNvPr id="5" name="Slide Number Placeholder 4">
            <a:extLst>
              <a:ext uri="{FF2B5EF4-FFF2-40B4-BE49-F238E27FC236}">
                <a16:creationId xmlns:a16="http://schemas.microsoft.com/office/drawing/2014/main" id="{44DCCD05-461A-9F34-0B27-76B2A3B68EBF}"/>
              </a:ext>
            </a:extLst>
          </p:cNvPr>
          <p:cNvSpPr>
            <a:spLocks noGrp="1"/>
          </p:cNvSpPr>
          <p:nvPr>
            <p:ph type="sldNum" sz="quarter" idx="12"/>
          </p:nvPr>
        </p:nvSpPr>
        <p:spPr>
          <a:xfrm>
            <a:off x="9753600" y="6356350"/>
            <a:ext cx="1600200" cy="365125"/>
          </a:xfrm>
        </p:spPr>
        <p:txBody>
          <a:bodyPr vert="horz" lIns="91440" tIns="45720" rIns="91440" bIns="45720" rtlCol="0" anchor="ctr">
            <a:normAutofit/>
          </a:bodyPr>
          <a:lstStyle/>
          <a:p>
            <a:pPr>
              <a:spcAft>
                <a:spcPts val="600"/>
              </a:spcAft>
              <a:defRPr/>
            </a:pPr>
            <a:fld id="{294A09A9-5501-47C1-A89A-A340965A2BE2}" type="slidenum">
              <a:rPr lang="en-US">
                <a:solidFill>
                  <a:schemeClr val="bg1"/>
                </a:solidFill>
                <a:latin typeface="Calibri" panose="020F0502020204030204"/>
              </a:rPr>
              <a:pPr>
                <a:spcAft>
                  <a:spcPts val="600"/>
                </a:spcAft>
                <a:defRPr/>
              </a:pPr>
              <a:t>33</a:t>
            </a:fld>
            <a:endParaRPr lang="en-US">
              <a:solidFill>
                <a:schemeClr val="bg1"/>
              </a:solidFill>
              <a:latin typeface="Calibri" panose="020F0502020204030204"/>
            </a:endParaRPr>
          </a:p>
        </p:txBody>
      </p:sp>
      <p:sp>
        <p:nvSpPr>
          <p:cNvPr id="8" name="TextBox 7">
            <a:extLst>
              <a:ext uri="{FF2B5EF4-FFF2-40B4-BE49-F238E27FC236}">
                <a16:creationId xmlns:a16="http://schemas.microsoft.com/office/drawing/2014/main" id="{78EBF803-AAF1-049C-2D7F-C9E3DD885FBA}"/>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echnofaq.org/posts/2020/02/how-to-choose-a-web-development-compan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
        <p:nvSpPr>
          <p:cNvPr id="11" name="TextBox 10">
            <a:extLst>
              <a:ext uri="{FF2B5EF4-FFF2-40B4-BE49-F238E27FC236}">
                <a16:creationId xmlns:a16="http://schemas.microsoft.com/office/drawing/2014/main" id="{B7A9D614-15D2-C60B-C973-EEDC75606E74}"/>
              </a:ext>
            </a:extLst>
          </p:cNvPr>
          <p:cNvSpPr txBox="1"/>
          <p:nvPr/>
        </p:nvSpPr>
        <p:spPr>
          <a:xfrm>
            <a:off x="385203" y="3756308"/>
            <a:ext cx="4023360" cy="584775"/>
          </a:xfrm>
          <a:prstGeom prst="rect">
            <a:avLst/>
          </a:prstGeom>
          <a:noFill/>
        </p:spPr>
        <p:txBody>
          <a:bodyPr wrap="square">
            <a:spAutoFit/>
          </a:bodyPr>
          <a:lstStyle/>
          <a:p>
            <a:r>
              <a:rPr lang="en-US" sz="3200" dirty="0"/>
              <a:t>(Web Application)</a:t>
            </a:r>
          </a:p>
        </p:txBody>
      </p:sp>
      <p:sp>
        <p:nvSpPr>
          <p:cNvPr id="9" name="TextBox 8">
            <a:extLst>
              <a:ext uri="{FF2B5EF4-FFF2-40B4-BE49-F238E27FC236}">
                <a16:creationId xmlns:a16="http://schemas.microsoft.com/office/drawing/2014/main" id="{FE30A19E-2905-8165-0ECD-B7BE6FC9DD5D}"/>
              </a:ext>
            </a:extLst>
          </p:cNvPr>
          <p:cNvSpPr txBox="1"/>
          <p:nvPr/>
        </p:nvSpPr>
        <p:spPr>
          <a:xfrm>
            <a:off x="707995" y="5118147"/>
            <a:ext cx="6103398" cy="369332"/>
          </a:xfrm>
          <a:prstGeom prst="rect">
            <a:avLst/>
          </a:prstGeom>
          <a:noFill/>
        </p:spPr>
        <p:txBody>
          <a:bodyPr wrap="square">
            <a:spAutoFit/>
          </a:bodyPr>
          <a:lstStyle/>
          <a:p>
            <a:r>
              <a:rPr lang="en-US" b="1" dirty="0"/>
              <a:t>https://uber-web.streamlit.app/</a:t>
            </a:r>
          </a:p>
        </p:txBody>
      </p:sp>
    </p:spTree>
    <p:extLst>
      <p:ext uri="{BB962C8B-B14F-4D97-AF65-F5344CB8AC3E}">
        <p14:creationId xmlns:p14="http://schemas.microsoft.com/office/powerpoint/2010/main" val="1317111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73524-4601-DE5E-4F95-A59A036E3CEC}"/>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b="1" kern="1200" dirty="0">
                <a:solidFill>
                  <a:schemeClr val="tx1"/>
                </a:solidFill>
                <a:latin typeface="+mj-lt"/>
                <a:ea typeface="+mj-ea"/>
                <a:cs typeface="+mj-cs"/>
              </a:rPr>
              <a:t>Thank you</a:t>
            </a:r>
            <a:endParaRPr lang="en-US" sz="6000" kern="1200" dirty="0">
              <a:solidFill>
                <a:schemeClr val="tx1"/>
              </a:solidFill>
              <a:latin typeface="+mj-lt"/>
              <a:ea typeface="+mj-ea"/>
              <a:cs typeface="+mj-cs"/>
            </a:endParaRPr>
          </a:p>
        </p:txBody>
      </p:sp>
      <p:grpSp>
        <p:nvGrpSpPr>
          <p:cNvPr id="27" name="Group 2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8" name="Straight Connector 27">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andshake">
            <a:extLst>
              <a:ext uri="{FF2B5EF4-FFF2-40B4-BE49-F238E27FC236}">
                <a16:creationId xmlns:a16="http://schemas.microsoft.com/office/drawing/2014/main" id="{F26BDA2F-3F90-D2BF-7C0E-F1C561670A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0572" y="569297"/>
            <a:ext cx="5608830" cy="5608830"/>
          </a:xfrm>
          <a:prstGeom prst="rect">
            <a:avLst/>
          </a:prstGeom>
        </p:spPr>
      </p:pic>
      <p:sp>
        <p:nvSpPr>
          <p:cNvPr id="4" name="Date Placeholder 3">
            <a:extLst>
              <a:ext uri="{FF2B5EF4-FFF2-40B4-BE49-F238E27FC236}">
                <a16:creationId xmlns:a16="http://schemas.microsoft.com/office/drawing/2014/main" id="{A6B1198C-97D9-EB1A-6398-6D7563669DBD}"/>
              </a:ext>
            </a:extLst>
          </p:cNvPr>
          <p:cNvSpPr>
            <a:spLocks noGrp="1"/>
          </p:cNvSpPr>
          <p:nvPr>
            <p:ph type="dt" sz="half" idx="10"/>
          </p:nvPr>
        </p:nvSpPr>
        <p:spPr>
          <a:xfrm>
            <a:off x="603504" y="6492240"/>
            <a:ext cx="2743200" cy="365125"/>
          </a:xfrm>
        </p:spPr>
        <p:txBody>
          <a:bodyPr vert="horz" lIns="91440" tIns="45720" rIns="91440" bIns="45720" rtlCol="0" anchor="ctr">
            <a:normAutofit/>
          </a:bodyPr>
          <a:lstStyle/>
          <a:p>
            <a:pPr>
              <a:spcAft>
                <a:spcPts val="600"/>
              </a:spcAft>
            </a:pPr>
            <a:fld id="{DD9C8446-696E-6942-B6C8-CC9CAD0B34E0}" type="datetime1">
              <a:rPr lang="en-US" smtClean="0"/>
              <a:pPr>
                <a:spcAft>
                  <a:spcPts val="600"/>
                </a:spcAft>
              </a:pPr>
              <a:t>4/3/2023</a:t>
            </a:fld>
            <a:endParaRPr lang="en-US"/>
          </a:p>
        </p:txBody>
      </p:sp>
      <p:sp>
        <p:nvSpPr>
          <p:cNvPr id="5" name="Footer Placeholder 4">
            <a:extLst>
              <a:ext uri="{FF2B5EF4-FFF2-40B4-BE49-F238E27FC236}">
                <a16:creationId xmlns:a16="http://schemas.microsoft.com/office/drawing/2014/main" id="{E20D5B01-A8CB-D9B3-3F74-AF476EBF170B}"/>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B0F2D8AA-1713-05EA-E867-37D8BB4ABBD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34</a:t>
            </a:fld>
            <a:endParaRPr lang="en-US"/>
          </a:p>
        </p:txBody>
      </p:sp>
    </p:spTree>
    <p:extLst>
      <p:ext uri="{BB962C8B-B14F-4D97-AF65-F5344CB8AC3E}">
        <p14:creationId xmlns:p14="http://schemas.microsoft.com/office/powerpoint/2010/main" val="301073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50FF-5AEF-1542-4CF7-D3C61213E1D3}"/>
              </a:ext>
            </a:extLst>
          </p:cNvPr>
          <p:cNvSpPr>
            <a:spLocks noGrp="1"/>
          </p:cNvSpPr>
          <p:nvPr>
            <p:ph type="title"/>
          </p:nvPr>
        </p:nvSpPr>
        <p:spPr>
          <a:xfrm>
            <a:off x="838200" y="346464"/>
            <a:ext cx="10515600" cy="1325563"/>
          </a:xfrm>
        </p:spPr>
        <p:txBody>
          <a:bodyPr/>
          <a:lstStyle/>
          <a:p>
            <a:r>
              <a:rPr lang="en-US" sz="4400" dirty="0"/>
              <a:t>Dynamic Pricing</a:t>
            </a:r>
            <a:endParaRPr lang="en-US" dirty="0"/>
          </a:p>
        </p:txBody>
      </p:sp>
      <p:sp>
        <p:nvSpPr>
          <p:cNvPr id="4" name="Date Placeholder 3">
            <a:extLst>
              <a:ext uri="{FF2B5EF4-FFF2-40B4-BE49-F238E27FC236}">
                <a16:creationId xmlns:a16="http://schemas.microsoft.com/office/drawing/2014/main" id="{250B63F7-CD76-A25A-0FA8-F746B1A71733}"/>
              </a:ext>
            </a:extLst>
          </p:cNvPr>
          <p:cNvSpPr>
            <a:spLocks noGrp="1"/>
          </p:cNvSpPr>
          <p:nvPr>
            <p:ph type="dt" sz="half" idx="10"/>
          </p:nvPr>
        </p:nvSpPr>
        <p:spPr/>
        <p:txBody>
          <a:bodyPr/>
          <a:lstStyle/>
          <a:p>
            <a:fld id="{DD9C8446-696E-6942-B6C8-CC9CAD0B34E0}" type="datetime1">
              <a:rPr lang="en-US" smtClean="0"/>
              <a:pPr/>
              <a:t>4/3/2023</a:t>
            </a:fld>
            <a:endParaRPr lang="en-US" dirty="0"/>
          </a:p>
        </p:txBody>
      </p:sp>
      <p:sp>
        <p:nvSpPr>
          <p:cNvPr id="5" name="Footer Placeholder 4">
            <a:extLst>
              <a:ext uri="{FF2B5EF4-FFF2-40B4-BE49-F238E27FC236}">
                <a16:creationId xmlns:a16="http://schemas.microsoft.com/office/drawing/2014/main" id="{1F3F9895-0A32-4604-5935-C1483C1DAB1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74276A9-DE56-E56C-B914-119C2453C93D}"/>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7" name="Content Placeholder 6">
            <a:extLst>
              <a:ext uri="{FF2B5EF4-FFF2-40B4-BE49-F238E27FC236}">
                <a16:creationId xmlns:a16="http://schemas.microsoft.com/office/drawing/2014/main" id="{C7AEA53A-8ECC-03E8-CFA5-582598840E38}"/>
              </a:ext>
            </a:extLst>
          </p:cNvPr>
          <p:cNvSpPr txBox="1">
            <a:spLocks noGrp="1"/>
          </p:cNvSpPr>
          <p:nvPr>
            <p:ph idx="1"/>
          </p:nvPr>
        </p:nvSpPr>
        <p:spPr>
          <a:xfrm>
            <a:off x="838199" y="2150045"/>
            <a:ext cx="10515600" cy="369332"/>
          </a:xfrm>
          <a:prstGeom prst="rect">
            <a:avLst/>
          </a:prstGeom>
          <a:noFill/>
        </p:spPr>
        <p:txBody>
          <a:bodyPr wrap="square">
            <a:spAutoFit/>
          </a:bodyPr>
          <a:lstStyle/>
          <a:p>
            <a:pPr>
              <a:buFont typeface="Wingdings" panose="05000000000000000000" pitchFamily="2" charset="2"/>
              <a:buChar char="Ø"/>
            </a:pPr>
            <a:r>
              <a:rPr lang="en-US" sz="2000" dirty="0"/>
              <a:t> One of the problems facing transport companies is the Dynamic price problem</a:t>
            </a:r>
          </a:p>
        </p:txBody>
      </p:sp>
      <p:sp>
        <p:nvSpPr>
          <p:cNvPr id="9" name="TextBox 8">
            <a:extLst>
              <a:ext uri="{FF2B5EF4-FFF2-40B4-BE49-F238E27FC236}">
                <a16:creationId xmlns:a16="http://schemas.microsoft.com/office/drawing/2014/main" id="{71112A3C-7CD7-333D-5A68-CEA7B69852D9}"/>
              </a:ext>
            </a:extLst>
          </p:cNvPr>
          <p:cNvSpPr txBox="1"/>
          <p:nvPr/>
        </p:nvSpPr>
        <p:spPr>
          <a:xfrm>
            <a:off x="838199" y="2960366"/>
            <a:ext cx="10153261" cy="707886"/>
          </a:xfrm>
          <a:prstGeom prst="rect">
            <a:avLst/>
          </a:prstGeom>
          <a:noFill/>
        </p:spPr>
        <p:txBody>
          <a:bodyPr wrap="square">
            <a:spAutoFit/>
          </a:bodyPr>
          <a:lstStyle/>
          <a:p>
            <a:pPr marL="285750" indent="-285750">
              <a:buFont typeface="Wingdings" panose="05000000000000000000" pitchFamily="2" charset="2"/>
              <a:buChar char="Ø"/>
            </a:pPr>
            <a:r>
              <a:rPr lang="en-US" sz="2000" dirty="0"/>
              <a:t>Where the company is required to determine the best and most appropriate price for a trip, taking into account the increase in its revenue and profits</a:t>
            </a:r>
          </a:p>
        </p:txBody>
      </p:sp>
      <p:sp>
        <p:nvSpPr>
          <p:cNvPr id="11" name="TextBox 10">
            <a:extLst>
              <a:ext uri="{FF2B5EF4-FFF2-40B4-BE49-F238E27FC236}">
                <a16:creationId xmlns:a16="http://schemas.microsoft.com/office/drawing/2014/main" id="{0F421607-BC7E-F5F8-60D2-DE27FB662782}"/>
              </a:ext>
            </a:extLst>
          </p:cNvPr>
          <p:cNvSpPr txBox="1"/>
          <p:nvPr/>
        </p:nvSpPr>
        <p:spPr>
          <a:xfrm>
            <a:off x="838199" y="3933424"/>
            <a:ext cx="10515600" cy="400110"/>
          </a:xfrm>
          <a:prstGeom prst="rect">
            <a:avLst/>
          </a:prstGeom>
          <a:noFill/>
        </p:spPr>
        <p:txBody>
          <a:bodyPr wrap="square">
            <a:spAutoFit/>
          </a:bodyPr>
          <a:lstStyle/>
          <a:p>
            <a:pPr marL="285750" indent="-285750">
              <a:buFont typeface="Wingdings" panose="05000000000000000000" pitchFamily="2" charset="2"/>
              <a:buChar char="Ø"/>
            </a:pPr>
            <a:r>
              <a:rPr lang="en-US" sz="2000" dirty="0"/>
              <a:t>The company's revenue depends on the trip price and the number of trips</a:t>
            </a:r>
          </a:p>
        </p:txBody>
      </p:sp>
      <p:sp>
        <p:nvSpPr>
          <p:cNvPr id="13" name="TextBox 12">
            <a:extLst>
              <a:ext uri="{FF2B5EF4-FFF2-40B4-BE49-F238E27FC236}">
                <a16:creationId xmlns:a16="http://schemas.microsoft.com/office/drawing/2014/main" id="{DAC3F02F-1C69-4AF4-2D60-B13EE5034EBE}"/>
              </a:ext>
            </a:extLst>
          </p:cNvPr>
          <p:cNvSpPr txBox="1"/>
          <p:nvPr/>
        </p:nvSpPr>
        <p:spPr>
          <a:xfrm>
            <a:off x="838199" y="4708009"/>
            <a:ext cx="9667876" cy="400110"/>
          </a:xfrm>
          <a:prstGeom prst="rect">
            <a:avLst/>
          </a:prstGeom>
          <a:noFill/>
        </p:spPr>
        <p:txBody>
          <a:bodyPr wrap="square">
            <a:spAutoFit/>
          </a:bodyPr>
          <a:lstStyle/>
          <a:p>
            <a:pPr marL="285750" indent="-285750">
              <a:buFont typeface="Wingdings" panose="05000000000000000000" pitchFamily="2" charset="2"/>
              <a:buChar char="Ø"/>
            </a:pPr>
            <a:r>
              <a:rPr lang="en-US" sz="2000" dirty="0"/>
              <a:t>An increase in the trip price does not necessarily mean higher profits for the company</a:t>
            </a:r>
          </a:p>
        </p:txBody>
      </p:sp>
    </p:spTree>
    <p:extLst>
      <p:ext uri="{BB962C8B-B14F-4D97-AF65-F5344CB8AC3E}">
        <p14:creationId xmlns:p14="http://schemas.microsoft.com/office/powerpoint/2010/main" val="265031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8707EF9D-6880-88AB-DE66-2F9813CE7824}"/>
              </a:ext>
            </a:extLst>
          </p:cNvPr>
          <p:cNvSpPr>
            <a:spLocks noGrp="1"/>
          </p:cNvSpPr>
          <p:nvPr>
            <p:ph type="dt" sz="half" idx="10"/>
          </p:nvPr>
        </p:nvSpPr>
        <p:spPr>
          <a:xfrm>
            <a:off x="645064" y="6492240"/>
            <a:ext cx="2936336" cy="365125"/>
          </a:xfrm>
        </p:spPr>
        <p:txBody>
          <a:bodyPr>
            <a:normAutofit/>
          </a:bodyPr>
          <a:lstStyle/>
          <a:p>
            <a:pPr>
              <a:spcAft>
                <a:spcPts val="600"/>
              </a:spcAft>
            </a:pPr>
            <a:fld id="{DD9C8446-696E-6942-B6C8-CC9CAD0B34E0}" type="datetime1">
              <a:rPr lang="en-US" smtClean="0"/>
              <a:pPr>
                <a:spcAft>
                  <a:spcPts val="600"/>
                </a:spcAft>
              </a:pPr>
              <a:t>4/3/2023</a:t>
            </a:fld>
            <a:endParaRPr lang="en-US"/>
          </a:p>
        </p:txBody>
      </p:sp>
      <p:sp>
        <p:nvSpPr>
          <p:cNvPr id="5" name="Footer Placeholder 4">
            <a:extLst>
              <a:ext uri="{FF2B5EF4-FFF2-40B4-BE49-F238E27FC236}">
                <a16:creationId xmlns:a16="http://schemas.microsoft.com/office/drawing/2014/main" id="{97EE4412-5642-F30F-54C3-D972E885E87B}"/>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92E91A5-5B19-6392-234A-DC95D4AB16DD}"/>
              </a:ext>
            </a:extLst>
          </p:cNvPr>
          <p:cNvSpPr>
            <a:spLocks noGrp="1"/>
          </p:cNvSpPr>
          <p:nvPr>
            <p:ph type="sldNum" sz="quarter" idx="12"/>
          </p:nvPr>
        </p:nvSpPr>
        <p:spPr>
          <a:xfrm>
            <a:off x="8610600" y="6492240"/>
            <a:ext cx="2743200" cy="365125"/>
          </a:xfrm>
        </p:spPr>
        <p:txBody>
          <a:bodyPr>
            <a:normAutofit/>
          </a:bodyPr>
          <a:lstStyle/>
          <a:p>
            <a:pPr>
              <a:spcAft>
                <a:spcPts val="600"/>
              </a:spcAft>
            </a:pPr>
            <a:fld id="{294A09A9-5501-47C1-A89A-A340965A2BE2}" type="slidenum">
              <a:rPr lang="en-US" smtClean="0"/>
              <a:pPr>
                <a:spcAft>
                  <a:spcPts val="600"/>
                </a:spcAft>
              </a:pPr>
              <a:t>5</a:t>
            </a:fld>
            <a:endParaRPr lang="en-US"/>
          </a:p>
        </p:txBody>
      </p:sp>
      <p:sp>
        <p:nvSpPr>
          <p:cNvPr id="21" name="Title 20">
            <a:extLst>
              <a:ext uri="{FF2B5EF4-FFF2-40B4-BE49-F238E27FC236}">
                <a16:creationId xmlns:a16="http://schemas.microsoft.com/office/drawing/2014/main" id="{F804FDD0-A688-3F93-CBD7-23474CCA709E}"/>
              </a:ext>
            </a:extLst>
          </p:cNvPr>
          <p:cNvSpPr>
            <a:spLocks noGrp="1"/>
          </p:cNvSpPr>
          <p:nvPr>
            <p:ph type="title"/>
          </p:nvPr>
        </p:nvSpPr>
        <p:spPr/>
        <p:txBody>
          <a:bodyPr/>
          <a:lstStyle/>
          <a:p>
            <a:r>
              <a:rPr lang="en-US" dirty="0"/>
              <a:t>Price Problem</a:t>
            </a:r>
          </a:p>
        </p:txBody>
      </p:sp>
      <p:pic>
        <p:nvPicPr>
          <p:cNvPr id="23" name="Content Placeholder 7" descr="A picture containing diagram&#10;&#10;Description automatically generated">
            <a:extLst>
              <a:ext uri="{FF2B5EF4-FFF2-40B4-BE49-F238E27FC236}">
                <a16:creationId xmlns:a16="http://schemas.microsoft.com/office/drawing/2014/main" id="{B871EF01-4207-ECC3-0091-26E6A482F7C1}"/>
              </a:ext>
            </a:extLst>
          </p:cNvPr>
          <p:cNvPicPr>
            <a:picLocks noChangeAspect="1"/>
          </p:cNvPicPr>
          <p:nvPr/>
        </p:nvPicPr>
        <p:blipFill>
          <a:blip r:embed="rId2"/>
          <a:stretch>
            <a:fillRect/>
          </a:stretch>
        </p:blipFill>
        <p:spPr>
          <a:xfrm>
            <a:off x="6095999" y="2055813"/>
            <a:ext cx="5628018" cy="2560747"/>
          </a:xfrm>
          <a:prstGeom prst="rect">
            <a:avLst/>
          </a:prstGeom>
        </p:spPr>
      </p:pic>
      <p:sp>
        <p:nvSpPr>
          <p:cNvPr id="27" name="TextBox 26">
            <a:extLst>
              <a:ext uri="{FF2B5EF4-FFF2-40B4-BE49-F238E27FC236}">
                <a16:creationId xmlns:a16="http://schemas.microsoft.com/office/drawing/2014/main" id="{DC60383B-88BC-42AE-62BD-A3857A563877}"/>
              </a:ext>
            </a:extLst>
          </p:cNvPr>
          <p:cNvSpPr txBox="1"/>
          <p:nvPr/>
        </p:nvSpPr>
        <p:spPr>
          <a:xfrm>
            <a:off x="616533" y="2421314"/>
            <a:ext cx="5080258" cy="923330"/>
          </a:xfrm>
          <a:prstGeom prst="rect">
            <a:avLst/>
          </a:prstGeom>
          <a:noFill/>
        </p:spPr>
        <p:txBody>
          <a:bodyPr wrap="square">
            <a:spAutoFit/>
          </a:bodyPr>
          <a:lstStyle/>
          <a:p>
            <a:pPr marL="285750" indent="-285750">
              <a:buFont typeface="Wingdings" panose="05000000000000000000" pitchFamily="2" charset="2"/>
              <a:buChar char="§"/>
            </a:pPr>
            <a:r>
              <a:rPr lang="en-US" dirty="0"/>
              <a:t>Here, if the company increases the price of the trip, the number of trips will decrease, and thus its profits will decrease</a:t>
            </a:r>
          </a:p>
        </p:txBody>
      </p:sp>
      <p:sp>
        <p:nvSpPr>
          <p:cNvPr id="31" name="TextBox 30">
            <a:extLst>
              <a:ext uri="{FF2B5EF4-FFF2-40B4-BE49-F238E27FC236}">
                <a16:creationId xmlns:a16="http://schemas.microsoft.com/office/drawing/2014/main" id="{0AB2F5D2-B95E-21D0-EED1-666B8F354CF5}"/>
              </a:ext>
            </a:extLst>
          </p:cNvPr>
          <p:cNvSpPr txBox="1"/>
          <p:nvPr/>
        </p:nvSpPr>
        <p:spPr>
          <a:xfrm>
            <a:off x="645064" y="3793613"/>
            <a:ext cx="4794928" cy="923330"/>
          </a:xfrm>
          <a:prstGeom prst="rect">
            <a:avLst/>
          </a:prstGeom>
          <a:noFill/>
        </p:spPr>
        <p:txBody>
          <a:bodyPr wrap="square">
            <a:spAutoFit/>
          </a:bodyPr>
          <a:lstStyle/>
          <a:p>
            <a:pPr marL="285750" indent="-285750">
              <a:buFont typeface="Wingdings" panose="05000000000000000000" pitchFamily="2" charset="2"/>
              <a:buChar char="§"/>
            </a:pPr>
            <a:r>
              <a:rPr lang="en-US" dirty="0"/>
              <a:t>And vice versa, if the price of the trip decreases, the number of trips will increase and the company’s profits will also decrease</a:t>
            </a:r>
          </a:p>
        </p:txBody>
      </p:sp>
    </p:spTree>
    <p:extLst>
      <p:ext uri="{BB962C8B-B14F-4D97-AF65-F5344CB8AC3E}">
        <p14:creationId xmlns:p14="http://schemas.microsoft.com/office/powerpoint/2010/main" val="298706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D35AB-A7AB-E8FA-71C6-7B894DD95B0C}"/>
              </a:ext>
            </a:extLst>
          </p:cNvPr>
          <p:cNvSpPr>
            <a:spLocks noGrp="1"/>
          </p:cNvSpPr>
          <p:nvPr>
            <p:ph type="title"/>
          </p:nvPr>
        </p:nvSpPr>
        <p:spPr>
          <a:xfrm>
            <a:off x="643278" y="399993"/>
            <a:ext cx="3429000" cy="1719072"/>
          </a:xfrm>
        </p:spPr>
        <p:txBody>
          <a:bodyPr anchor="b">
            <a:normAutofit/>
          </a:bodyPr>
          <a:lstStyle/>
          <a:p>
            <a:r>
              <a:rPr lang="en-US" sz="5400" dirty="0"/>
              <a:t>Solution</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D08EDE66-5D5E-EED2-66D3-8A196D155D9A}"/>
              </a:ext>
            </a:extLst>
          </p:cNvPr>
          <p:cNvSpPr>
            <a:spLocks noGrp="1"/>
          </p:cNvSpPr>
          <p:nvPr>
            <p:ph idx="1"/>
          </p:nvPr>
        </p:nvSpPr>
        <p:spPr>
          <a:xfrm>
            <a:off x="628251" y="2833896"/>
            <a:ext cx="4556885" cy="3410712"/>
          </a:xfrm>
        </p:spPr>
        <p:txBody>
          <a:bodyPr anchor="t">
            <a:normAutofit/>
          </a:bodyPr>
          <a:lstStyle/>
          <a:p>
            <a:r>
              <a:rPr lang="en-US" sz="2000" dirty="0"/>
              <a:t>Search for the best price that achieves profits for the company and is suitable for the customer</a:t>
            </a:r>
          </a:p>
        </p:txBody>
      </p:sp>
      <p:pic>
        <p:nvPicPr>
          <p:cNvPr id="11" name="Content Placeholder 10" descr="A picture containing text, device, gauge&#10;&#10;Description automatically generated">
            <a:extLst>
              <a:ext uri="{FF2B5EF4-FFF2-40B4-BE49-F238E27FC236}">
                <a16:creationId xmlns:a16="http://schemas.microsoft.com/office/drawing/2014/main" id="{CDD45304-E455-52DD-66E3-BF6948617464}"/>
              </a:ext>
            </a:extLst>
          </p:cNvPr>
          <p:cNvPicPr>
            <a:picLocks noChangeAspect="1"/>
          </p:cNvPicPr>
          <p:nvPr/>
        </p:nvPicPr>
        <p:blipFill>
          <a:blip r:embed="rId2"/>
          <a:stretch>
            <a:fillRect/>
          </a:stretch>
        </p:blipFill>
        <p:spPr>
          <a:xfrm>
            <a:off x="6096000" y="2347374"/>
            <a:ext cx="5702808" cy="3089414"/>
          </a:xfrm>
          <a:prstGeom prst="rect">
            <a:avLst/>
          </a:prstGeom>
        </p:spPr>
      </p:pic>
      <p:sp>
        <p:nvSpPr>
          <p:cNvPr id="5" name="Footer Placeholder 4">
            <a:extLst>
              <a:ext uri="{FF2B5EF4-FFF2-40B4-BE49-F238E27FC236}">
                <a16:creationId xmlns:a16="http://schemas.microsoft.com/office/drawing/2014/main" id="{76AB9F3E-93D0-C301-A30A-2058DEDCA46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7E8AD80-010A-7993-8507-96D207761F71}"/>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6</a:t>
            </a:fld>
            <a:endParaRPr lang="en-US"/>
          </a:p>
        </p:txBody>
      </p:sp>
      <p:sp>
        <p:nvSpPr>
          <p:cNvPr id="13" name="TextBox 12">
            <a:extLst>
              <a:ext uri="{FF2B5EF4-FFF2-40B4-BE49-F238E27FC236}">
                <a16:creationId xmlns:a16="http://schemas.microsoft.com/office/drawing/2014/main" id="{67119E11-18F5-C274-9FB2-C057DB9C845A}"/>
              </a:ext>
            </a:extLst>
          </p:cNvPr>
          <p:cNvSpPr txBox="1"/>
          <p:nvPr/>
        </p:nvSpPr>
        <p:spPr>
          <a:xfrm>
            <a:off x="628251" y="3892081"/>
            <a:ext cx="4393794" cy="984885"/>
          </a:xfrm>
          <a:prstGeom prst="rect">
            <a:avLst/>
          </a:prstGeom>
          <a:noFill/>
        </p:spPr>
        <p:txBody>
          <a:bodyPr wrap="square">
            <a:spAutoFit/>
          </a:bodyPr>
          <a:lstStyle/>
          <a:p>
            <a:pPr marL="285750" indent="-285750">
              <a:buFont typeface="Arial" panose="020B0604020202020204" pitchFamily="34" charset="0"/>
              <a:buChar char="•"/>
            </a:pPr>
            <a:r>
              <a:rPr lang="en-US" sz="2000" dirty="0"/>
              <a:t>Determine the places that will have pressure on trips.</a:t>
            </a:r>
          </a:p>
          <a:p>
            <a:endParaRPr lang="en-US" dirty="0"/>
          </a:p>
        </p:txBody>
      </p:sp>
      <p:sp>
        <p:nvSpPr>
          <p:cNvPr id="16" name="TextBox 15">
            <a:extLst>
              <a:ext uri="{FF2B5EF4-FFF2-40B4-BE49-F238E27FC236}">
                <a16:creationId xmlns:a16="http://schemas.microsoft.com/office/drawing/2014/main" id="{8055162C-F966-5921-3A64-790C291DA74E}"/>
              </a:ext>
            </a:extLst>
          </p:cNvPr>
          <p:cNvSpPr txBox="1"/>
          <p:nvPr/>
        </p:nvSpPr>
        <p:spPr>
          <a:xfrm>
            <a:off x="628251" y="4742497"/>
            <a:ext cx="4942125" cy="1323439"/>
          </a:xfrm>
          <a:prstGeom prst="rect">
            <a:avLst/>
          </a:prstGeom>
          <a:noFill/>
        </p:spPr>
        <p:txBody>
          <a:bodyPr wrap="square">
            <a:spAutoFit/>
          </a:bodyPr>
          <a:lstStyle/>
          <a:p>
            <a:r>
              <a:rPr lang="en-US" sz="2000" dirty="0"/>
              <a:t>so that the company can send a notification </a:t>
            </a:r>
          </a:p>
          <a:p>
            <a:r>
              <a:rPr lang="en-US" sz="2000" dirty="0"/>
              <a:t>to the drivers so that they head towards the place that have pressure.</a:t>
            </a:r>
          </a:p>
          <a:p>
            <a:r>
              <a:rPr lang="en-US" sz="2000" dirty="0"/>
              <a:t> </a:t>
            </a:r>
          </a:p>
        </p:txBody>
      </p:sp>
      <p:sp>
        <p:nvSpPr>
          <p:cNvPr id="19" name="TextBox 18">
            <a:extLst>
              <a:ext uri="{FF2B5EF4-FFF2-40B4-BE49-F238E27FC236}">
                <a16:creationId xmlns:a16="http://schemas.microsoft.com/office/drawing/2014/main" id="{38417D89-CC58-E23F-5B59-7212C1CE80D8}"/>
              </a:ext>
            </a:extLst>
          </p:cNvPr>
          <p:cNvSpPr txBox="1"/>
          <p:nvPr/>
        </p:nvSpPr>
        <p:spPr>
          <a:xfrm>
            <a:off x="438272" y="5891479"/>
            <a:ext cx="11360536" cy="400110"/>
          </a:xfrm>
          <a:prstGeom prst="rect">
            <a:avLst/>
          </a:prstGeom>
          <a:noFill/>
        </p:spPr>
        <p:txBody>
          <a:bodyPr wrap="square">
            <a:spAutoFit/>
          </a:bodyPr>
          <a:lstStyle/>
          <a:p>
            <a:pPr marL="285750" indent="-285750">
              <a:buFont typeface="Wingdings" panose="05000000000000000000" pitchFamily="2" charset="2"/>
              <a:buChar char="ü"/>
            </a:pPr>
            <a:r>
              <a:rPr lang="en-US" sz="2000" dirty="0"/>
              <a:t>and this will lead to an increase in the number of trips and an increase in the company’s revenues</a:t>
            </a:r>
          </a:p>
        </p:txBody>
      </p:sp>
    </p:spTree>
    <p:extLst>
      <p:ext uri="{BB962C8B-B14F-4D97-AF65-F5344CB8AC3E}">
        <p14:creationId xmlns:p14="http://schemas.microsoft.com/office/powerpoint/2010/main" val="427241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6" name="Straight Connector 3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DD0753A-3B22-DA51-96AB-0F7373A42755}"/>
              </a:ext>
            </a:extLst>
          </p:cNvPr>
          <p:cNvPicPr>
            <a:picLocks noChangeAspect="1"/>
          </p:cNvPicPr>
          <p:nvPr/>
        </p:nvPicPr>
        <p:blipFill>
          <a:blip r:embed="rId2"/>
          <a:stretch>
            <a:fillRect/>
          </a:stretch>
        </p:blipFill>
        <p:spPr>
          <a:xfrm>
            <a:off x="137953" y="1786489"/>
            <a:ext cx="3900647" cy="4798377"/>
          </a:xfrm>
          <a:prstGeom prst="rect">
            <a:avLst/>
          </a:prstGeom>
        </p:spPr>
      </p:pic>
      <p:sp>
        <p:nvSpPr>
          <p:cNvPr id="4" name="Date Placeholder 3">
            <a:extLst>
              <a:ext uri="{FF2B5EF4-FFF2-40B4-BE49-F238E27FC236}">
                <a16:creationId xmlns:a16="http://schemas.microsoft.com/office/drawing/2014/main" id="{8707EF9D-6880-88AB-DE66-2F9813CE7824}"/>
              </a:ext>
            </a:extLst>
          </p:cNvPr>
          <p:cNvSpPr>
            <a:spLocks noGrp="1"/>
          </p:cNvSpPr>
          <p:nvPr>
            <p:ph type="dt" sz="half" idx="10"/>
          </p:nvPr>
        </p:nvSpPr>
        <p:spPr>
          <a:xfrm>
            <a:off x="603504" y="6492240"/>
            <a:ext cx="2743200" cy="365125"/>
          </a:xfrm>
        </p:spPr>
        <p:txBody>
          <a:bodyPr vert="horz" lIns="91440" tIns="45720" rIns="91440" bIns="45720" rtlCol="0" anchor="ctr">
            <a:normAutofit/>
          </a:bodyPr>
          <a:lstStyle/>
          <a:p>
            <a:pPr>
              <a:spcAft>
                <a:spcPts val="600"/>
              </a:spcAft>
            </a:pPr>
            <a:fld id="{DD9C8446-696E-6942-B6C8-CC9CAD0B34E0}" type="datetime1">
              <a:rPr lang="en-US" smtClean="0"/>
              <a:pPr>
                <a:spcAft>
                  <a:spcPts val="600"/>
                </a:spcAft>
              </a:pPr>
              <a:t>4/3/2023</a:t>
            </a:fld>
            <a:endParaRPr lang="en-US"/>
          </a:p>
        </p:txBody>
      </p:sp>
      <p:sp>
        <p:nvSpPr>
          <p:cNvPr id="5" name="Footer Placeholder 4">
            <a:extLst>
              <a:ext uri="{FF2B5EF4-FFF2-40B4-BE49-F238E27FC236}">
                <a16:creationId xmlns:a16="http://schemas.microsoft.com/office/drawing/2014/main" id="{97EE4412-5642-F30F-54C3-D972E885E87B}"/>
              </a:ext>
            </a:extLst>
          </p:cNvPr>
          <p:cNvSpPr>
            <a:spLocks noGrp="1"/>
          </p:cNvSpPr>
          <p:nvPr>
            <p:ph type="ftr" sz="quarter" idx="11"/>
          </p:nvPr>
        </p:nvSpPr>
        <p:spPr>
          <a:xfrm>
            <a:off x="4038600" y="6510901"/>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192E91A5-5B19-6392-234A-DC95D4AB16D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7</a:t>
            </a:fld>
            <a:endParaRPr lang="en-US"/>
          </a:p>
        </p:txBody>
      </p:sp>
      <p:sp>
        <p:nvSpPr>
          <p:cNvPr id="8" name="TextBox 7">
            <a:extLst>
              <a:ext uri="{FF2B5EF4-FFF2-40B4-BE49-F238E27FC236}">
                <a16:creationId xmlns:a16="http://schemas.microsoft.com/office/drawing/2014/main" id="{255F4B18-F21A-F988-6A80-9C520C70D719}"/>
              </a:ext>
            </a:extLst>
          </p:cNvPr>
          <p:cNvSpPr txBox="1"/>
          <p:nvPr/>
        </p:nvSpPr>
        <p:spPr>
          <a:xfrm>
            <a:off x="297926" y="725888"/>
            <a:ext cx="6097554" cy="923330"/>
          </a:xfrm>
          <a:prstGeom prst="rect">
            <a:avLst/>
          </a:prstGeom>
          <a:noFill/>
        </p:spPr>
        <p:txBody>
          <a:bodyPr wrap="square">
            <a:spAutoFit/>
          </a:bodyPr>
          <a:lstStyle/>
          <a:p>
            <a:pPr algn="ctr"/>
            <a:r>
              <a:rPr lang="en-US" sz="1800" b="1" kern="1200" dirty="0">
                <a:solidFill>
                  <a:schemeClr val="tx1">
                    <a:lumMod val="95000"/>
                    <a:lumOff val="5000"/>
                  </a:schemeClr>
                </a:solidFill>
                <a:latin typeface="+mj-lt"/>
                <a:ea typeface="+mj-ea"/>
                <a:cs typeface="+mj-cs"/>
              </a:rPr>
              <a:t>Why are the prices different for </a:t>
            </a:r>
          </a:p>
          <a:p>
            <a:pPr algn="ctr"/>
            <a:r>
              <a:rPr lang="en-US" sz="1800" b="1" kern="1200" dirty="0">
                <a:solidFill>
                  <a:schemeClr val="tx1">
                    <a:lumMod val="95000"/>
                    <a:lumOff val="5000"/>
                  </a:schemeClr>
                </a:solidFill>
                <a:latin typeface="+mj-lt"/>
                <a:ea typeface="+mj-ea"/>
                <a:cs typeface="+mj-cs"/>
              </a:rPr>
              <a:t>the same trip?</a:t>
            </a:r>
          </a:p>
          <a:p>
            <a:pPr algn="ctr"/>
            <a:endParaRPr lang="en-US" dirty="0"/>
          </a:p>
        </p:txBody>
      </p:sp>
      <p:sp>
        <p:nvSpPr>
          <p:cNvPr id="9" name="Thought Bubble: Cloud 8">
            <a:extLst>
              <a:ext uri="{FF2B5EF4-FFF2-40B4-BE49-F238E27FC236}">
                <a16:creationId xmlns:a16="http://schemas.microsoft.com/office/drawing/2014/main" id="{1AAD057E-3152-27F2-ED7D-F66D66C19047}"/>
              </a:ext>
            </a:extLst>
          </p:cNvPr>
          <p:cNvSpPr/>
          <p:nvPr/>
        </p:nvSpPr>
        <p:spPr>
          <a:xfrm>
            <a:off x="1355055" y="274543"/>
            <a:ext cx="3983297" cy="1515999"/>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3" name="TextBox 12">
            <a:extLst>
              <a:ext uri="{FF2B5EF4-FFF2-40B4-BE49-F238E27FC236}">
                <a16:creationId xmlns:a16="http://schemas.microsoft.com/office/drawing/2014/main" id="{E48E57E6-3D8F-6F72-DD5E-1799CA86B866}"/>
              </a:ext>
            </a:extLst>
          </p:cNvPr>
          <p:cNvSpPr txBox="1"/>
          <p:nvPr/>
        </p:nvSpPr>
        <p:spPr>
          <a:xfrm>
            <a:off x="5431696" y="1430667"/>
            <a:ext cx="6097554" cy="646331"/>
          </a:xfrm>
          <a:prstGeom prst="rect">
            <a:avLst/>
          </a:prstGeom>
          <a:noFill/>
        </p:spPr>
        <p:txBody>
          <a:bodyPr wrap="square">
            <a:spAutoFit/>
          </a:bodyPr>
          <a:lstStyle/>
          <a:p>
            <a:r>
              <a:rPr lang="en-US" b="1" u="sng" dirty="0"/>
              <a:t>This is due to many reasons, the most important of which are:</a:t>
            </a:r>
          </a:p>
          <a:p>
            <a:endParaRPr lang="en-US" b="1" dirty="0"/>
          </a:p>
        </p:txBody>
      </p:sp>
      <p:sp>
        <p:nvSpPr>
          <p:cNvPr id="15" name="TextBox 14">
            <a:extLst>
              <a:ext uri="{FF2B5EF4-FFF2-40B4-BE49-F238E27FC236}">
                <a16:creationId xmlns:a16="http://schemas.microsoft.com/office/drawing/2014/main" id="{AB8EE534-7D27-7233-B07B-D85BB28A0DE3}"/>
              </a:ext>
            </a:extLst>
          </p:cNvPr>
          <p:cNvSpPr txBox="1"/>
          <p:nvPr/>
        </p:nvSpPr>
        <p:spPr>
          <a:xfrm>
            <a:off x="5561823" y="2109632"/>
            <a:ext cx="5941554" cy="1200329"/>
          </a:xfrm>
          <a:prstGeom prst="rect">
            <a:avLst/>
          </a:prstGeom>
          <a:noFill/>
        </p:spPr>
        <p:txBody>
          <a:bodyPr wrap="square">
            <a:spAutoFit/>
          </a:bodyPr>
          <a:lstStyle/>
          <a:p>
            <a:pPr marL="342900" indent="-342900">
              <a:buAutoNum type="arabicParenR"/>
            </a:pPr>
            <a:r>
              <a:rPr lang="en-US" b="1" dirty="0"/>
              <a:t>Supply and demand policy : </a:t>
            </a:r>
          </a:p>
          <a:p>
            <a:endParaRPr lang="en-US" dirty="0"/>
          </a:p>
          <a:p>
            <a:r>
              <a:rPr lang="en-US" dirty="0"/>
              <a:t>      This is due to the fact that the number of required trips is</a:t>
            </a:r>
          </a:p>
          <a:p>
            <a:r>
              <a:rPr lang="en-US" dirty="0"/>
              <a:t>      more than the number of cars available in the place</a:t>
            </a:r>
          </a:p>
        </p:txBody>
      </p:sp>
      <p:sp>
        <p:nvSpPr>
          <p:cNvPr id="17" name="TextBox 16">
            <a:extLst>
              <a:ext uri="{FF2B5EF4-FFF2-40B4-BE49-F238E27FC236}">
                <a16:creationId xmlns:a16="http://schemas.microsoft.com/office/drawing/2014/main" id="{26C5E246-CDD2-6FA5-A314-452B3831D74D}"/>
              </a:ext>
            </a:extLst>
          </p:cNvPr>
          <p:cNvSpPr txBox="1"/>
          <p:nvPr/>
        </p:nvSpPr>
        <p:spPr>
          <a:xfrm>
            <a:off x="5652019" y="3428682"/>
            <a:ext cx="6097554" cy="923330"/>
          </a:xfrm>
          <a:prstGeom prst="rect">
            <a:avLst/>
          </a:prstGeom>
          <a:noFill/>
        </p:spPr>
        <p:txBody>
          <a:bodyPr wrap="square">
            <a:spAutoFit/>
          </a:bodyPr>
          <a:lstStyle/>
          <a:p>
            <a:r>
              <a:rPr lang="en-US" b="1" dirty="0"/>
              <a:t>2)  Weather conditions :</a:t>
            </a:r>
          </a:p>
          <a:p>
            <a:endParaRPr lang="en-US" b="1" dirty="0"/>
          </a:p>
          <a:p>
            <a:r>
              <a:rPr lang="en-US" dirty="0"/>
              <a:t> Certainly weather conditions affect the price of the trip</a:t>
            </a:r>
          </a:p>
        </p:txBody>
      </p:sp>
      <p:sp>
        <p:nvSpPr>
          <p:cNvPr id="19" name="TextBox 18">
            <a:extLst>
              <a:ext uri="{FF2B5EF4-FFF2-40B4-BE49-F238E27FC236}">
                <a16:creationId xmlns:a16="http://schemas.microsoft.com/office/drawing/2014/main" id="{BFE741EC-2426-D2FD-99E4-85EC0CE3CE50}"/>
              </a:ext>
            </a:extLst>
          </p:cNvPr>
          <p:cNvSpPr txBox="1"/>
          <p:nvPr/>
        </p:nvSpPr>
        <p:spPr>
          <a:xfrm>
            <a:off x="5652019" y="4699036"/>
            <a:ext cx="6097554" cy="1200329"/>
          </a:xfrm>
          <a:prstGeom prst="rect">
            <a:avLst/>
          </a:prstGeom>
          <a:noFill/>
        </p:spPr>
        <p:txBody>
          <a:bodyPr wrap="square">
            <a:spAutoFit/>
          </a:bodyPr>
          <a:lstStyle/>
          <a:p>
            <a:r>
              <a:rPr lang="en-US" b="1" dirty="0"/>
              <a:t>3) Traffic congestion :</a:t>
            </a:r>
          </a:p>
          <a:p>
            <a:endParaRPr lang="en-US" b="1" dirty="0"/>
          </a:p>
          <a:p>
            <a:r>
              <a:rPr lang="en-US" dirty="0"/>
              <a:t> There is no doubt that the price of the trip varies according</a:t>
            </a:r>
          </a:p>
          <a:p>
            <a:r>
              <a:rPr lang="en-US" dirty="0"/>
              <a:t>  to road conditions</a:t>
            </a:r>
          </a:p>
        </p:txBody>
      </p:sp>
    </p:spTree>
    <p:extLst>
      <p:ext uri="{BB962C8B-B14F-4D97-AF65-F5344CB8AC3E}">
        <p14:creationId xmlns:p14="http://schemas.microsoft.com/office/powerpoint/2010/main" val="14726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88F3A2-5B9D-197E-D921-DD9472D934FB}"/>
              </a:ext>
            </a:extLst>
          </p:cNvPr>
          <p:cNvSpPr txBox="1"/>
          <p:nvPr/>
        </p:nvSpPr>
        <p:spPr>
          <a:xfrm>
            <a:off x="2103121" y="310343"/>
            <a:ext cx="7985759" cy="86882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a:solidFill>
                  <a:schemeClr val="tx1"/>
                </a:solidFill>
                <a:latin typeface="+mj-lt"/>
                <a:ea typeface="+mj-ea"/>
                <a:cs typeface="+mj-cs"/>
              </a:rPr>
              <a:t>The Pipeline of the Project</a:t>
            </a:r>
          </a:p>
        </p:txBody>
      </p:sp>
      <p:sp>
        <p:nvSpPr>
          <p:cNvPr id="28" name="Rectangle: Rounded Corners 2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Picture 1">
            <a:extLst>
              <a:ext uri="{FF2B5EF4-FFF2-40B4-BE49-F238E27FC236}">
                <a16:creationId xmlns:a16="http://schemas.microsoft.com/office/drawing/2014/main" id="{2B2586E0-6648-3533-6B99-0B7C149297F6}"/>
              </a:ext>
            </a:extLst>
          </p:cNvPr>
          <p:cNvPicPr>
            <a:picLocks noChangeAspect="1"/>
          </p:cNvPicPr>
          <p:nvPr/>
        </p:nvPicPr>
        <p:blipFill>
          <a:blip r:embed="rId2"/>
          <a:stretch>
            <a:fillRect/>
          </a:stretch>
        </p:blipFill>
        <p:spPr>
          <a:xfrm>
            <a:off x="385572" y="2631648"/>
            <a:ext cx="11420856" cy="3112183"/>
          </a:xfrm>
          <a:prstGeom prst="rect">
            <a:avLst/>
          </a:prstGeom>
        </p:spPr>
      </p:pic>
      <p:sp>
        <p:nvSpPr>
          <p:cNvPr id="4" name="Date Placeholder 3">
            <a:extLst>
              <a:ext uri="{FF2B5EF4-FFF2-40B4-BE49-F238E27FC236}">
                <a16:creationId xmlns:a16="http://schemas.microsoft.com/office/drawing/2014/main" id="{2FA5256C-9BB4-6C5E-B594-7C94E4EBE1C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D9C8446-696E-6942-B6C8-CC9CAD0B34E0}" type="datetime1">
              <a:rPr lang="en-US">
                <a:solidFill>
                  <a:schemeClr val="tx1">
                    <a:lumMod val="50000"/>
                    <a:lumOff val="50000"/>
                  </a:schemeClr>
                </a:solidFill>
              </a:rPr>
              <a:pPr>
                <a:spcAft>
                  <a:spcPts val="600"/>
                </a:spcAft>
              </a:pPr>
              <a:t>4/3/2023</a:t>
            </a:fld>
            <a:endParaRPr lang="en-US">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63D2FE10-3C7B-AA0F-A802-0DC399A30B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lumMod val="50000"/>
                    <a:lumOff val="50000"/>
                  </a:schemeClr>
                </a:solidFill>
              </a:rPr>
              <a:pPr>
                <a:spcAft>
                  <a:spcPts val="600"/>
                </a:spcAft>
              </a:pPr>
              <a:t>8</a:t>
            </a:fld>
            <a:endParaRPr lang="en-US">
              <a:solidFill>
                <a:schemeClr val="tx1">
                  <a:lumMod val="50000"/>
                  <a:lumOff val="50000"/>
                </a:schemeClr>
              </a:solidFill>
            </a:endParaRPr>
          </a:p>
        </p:txBody>
      </p:sp>
    </p:spTree>
    <p:extLst>
      <p:ext uri="{BB962C8B-B14F-4D97-AF65-F5344CB8AC3E}">
        <p14:creationId xmlns:p14="http://schemas.microsoft.com/office/powerpoint/2010/main" val="71143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4F2FB2CF-6766-C95D-AB4F-750E7C53338B}"/>
              </a:ext>
            </a:extLst>
          </p:cNvPr>
          <p:cNvPicPr>
            <a:picLocks noChangeAspect="1"/>
          </p:cNvPicPr>
          <p:nvPr/>
        </p:nvPicPr>
        <p:blipFill rotWithShape="1">
          <a:blip r:embed="rId2"/>
          <a:srcRect l="9091" t="22673" b="71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04553" y="3091928"/>
            <a:ext cx="9078562" cy="2387600"/>
          </a:xfrm>
        </p:spPr>
        <p:txBody>
          <a:bodyPr>
            <a:normAutofit/>
          </a:bodyPr>
          <a:lstStyle/>
          <a:p>
            <a:pPr algn="l"/>
            <a:r>
              <a:rPr lang="en-US" sz="6600" dirty="0"/>
              <a:t> Data Sets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79733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d121a70-ac9b-4f5a-97d2-fa98004c338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FB05080766D348B2C94E10E4ABB86F" ma:contentTypeVersion="4" ma:contentTypeDescription="Create a new document." ma:contentTypeScope="" ma:versionID="c42dcdb97414bc0434e0d51c834f45f2">
  <xsd:schema xmlns:xsd="http://www.w3.org/2001/XMLSchema" xmlns:xs="http://www.w3.org/2001/XMLSchema" xmlns:p="http://schemas.microsoft.com/office/2006/metadata/properties" xmlns:ns3="fd121a70-ac9b-4f5a-97d2-fa98004c338e" targetNamespace="http://schemas.microsoft.com/office/2006/metadata/properties" ma:root="true" ma:fieldsID="ce0dd1cf92cd36c76e036e4f417e0e22" ns3:_="">
    <xsd:import namespace="fd121a70-ac9b-4f5a-97d2-fa98004c338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121a70-ac9b-4f5a-97d2-fa98004c33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purl.org/dc/terms/"/>
    <ds:schemaRef ds:uri="http://schemas.microsoft.com/office/2006/documentManagement/types"/>
    <ds:schemaRef ds:uri="http://purl.org/dc/elements/1.1/"/>
    <ds:schemaRef ds:uri="http://www.w3.org/XML/1998/namespace"/>
    <ds:schemaRef ds:uri="fd121a70-ac9b-4f5a-97d2-fa98004c338e"/>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79532DE-77FC-4B4E-91F2-435E0AA6E7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121a70-ac9b-4f5a-97d2-fa98004c3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Integral</Template>
  <TotalTime>9003</TotalTime>
  <Words>1293</Words>
  <Application>Microsoft Office PowerPoint</Application>
  <PresentationFormat>Widescreen</PresentationFormat>
  <Paragraphs>238</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Calibri Light</vt:lpstr>
      <vt:lpstr>Century Gothic</vt:lpstr>
      <vt:lpstr>Corbel</vt:lpstr>
      <vt:lpstr>Courier New</vt:lpstr>
      <vt:lpstr>Inter</vt:lpstr>
      <vt:lpstr>Roboto</vt:lpstr>
      <vt:lpstr>Source Sans Pro</vt:lpstr>
      <vt:lpstr>Wingdings</vt:lpstr>
      <vt:lpstr>Office Theme</vt:lpstr>
      <vt:lpstr> Dynamic Price Prediction </vt:lpstr>
      <vt:lpstr>Agenda</vt:lpstr>
      <vt:lpstr>Problem Statement</vt:lpstr>
      <vt:lpstr>Dynamic Pricing</vt:lpstr>
      <vt:lpstr>Price Problem</vt:lpstr>
      <vt:lpstr>Solution</vt:lpstr>
      <vt:lpstr>PowerPoint Presentation</vt:lpstr>
      <vt:lpstr>PowerPoint Presentation</vt:lpstr>
      <vt:lpstr> Data Sets</vt:lpstr>
      <vt:lpstr>PowerPoint Presentation</vt:lpstr>
      <vt:lpstr>PowerPoint Presentation</vt:lpstr>
      <vt:lpstr>PowerPoint Presentation</vt:lpstr>
      <vt:lpstr>Data cleaning</vt:lpstr>
      <vt:lpstr>PowerPoint Presentation</vt:lpstr>
      <vt:lpstr>Exploratory Data Analysis</vt:lpstr>
      <vt:lpstr>The number of trips for each company during the hours of day</vt:lpstr>
      <vt:lpstr>The number of trips made by each type of each company</vt:lpstr>
      <vt:lpstr>Average distance traveled for each company</vt:lpstr>
      <vt:lpstr>The number of trips for each company over the month</vt:lpstr>
      <vt:lpstr>The number of trips for each company over weather conditions</vt:lpstr>
      <vt:lpstr>The number of trips originating from each source</vt:lpstr>
      <vt:lpstr>PowerPoint Presentation</vt:lpstr>
      <vt:lpstr>Distribution of number of trips on the days of the week</vt:lpstr>
      <vt:lpstr>The relationship between the time period and price of the trip</vt:lpstr>
      <vt:lpstr>PowerPoint Presentation</vt:lpstr>
      <vt:lpstr>PowerPoint Presentation</vt:lpstr>
      <vt:lpstr>Data preprocessing</vt:lpstr>
      <vt:lpstr>PowerPoint Presentation</vt:lpstr>
      <vt:lpstr>Feature Selection</vt:lpstr>
      <vt:lpstr>Models Evaluation</vt:lpstr>
      <vt:lpstr>R2 score</vt:lpstr>
      <vt:lpstr>Pipeline</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dc:title>
  <dc:creator>mahmoud192536@fci.bu.edu.eg</dc:creator>
  <cp:lastModifiedBy>mahmoud192536@fci.bu.edu.eg</cp:lastModifiedBy>
  <cp:revision>15</cp:revision>
  <dcterms:created xsi:type="dcterms:W3CDTF">2023-01-06T12:14:41Z</dcterms:created>
  <dcterms:modified xsi:type="dcterms:W3CDTF">2023-04-03T13:10:49Z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0x010100F9FB05080766D348B2C94E10E4ABB86F</vt:lpwstr>
  </property>
</Properties>
</file>