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0" r:id="rId3"/>
    <p:sldId id="257" r:id="rId4"/>
    <p:sldId id="261" r:id="rId6"/>
    <p:sldId id="277" r:id="rId7"/>
    <p:sldId id="281" r:id="rId8"/>
    <p:sldId id="282" r:id="rId9"/>
    <p:sldId id="336" r:id="rId10"/>
    <p:sldId id="361" r:id="rId11"/>
    <p:sldId id="351" r:id="rId12"/>
    <p:sldId id="362" r:id="rId13"/>
    <p:sldId id="363" r:id="rId14"/>
    <p:sldId id="374" r:id="rId15"/>
    <p:sldId id="385" r:id="rId16"/>
    <p:sldId id="384" r:id="rId17"/>
    <p:sldId id="386" r:id="rId18"/>
    <p:sldId id="387" r:id="rId19"/>
    <p:sldId id="3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ucity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0T22:24:32.260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0T23:17:00.423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2987-2A8C-4ACB-991D-FEE9BB22250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C9B4-5025-459D-B513-3D743B4C31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584-862F-4852-B58B-C688E4265D7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8BCA6E-84A0-48CB-8241-D50ACDAB5D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D5D584-862F-4852-B58B-C688E4265D7C}" type="slidenum">
              <a:rPr lang="en-US" smtClean="0"/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1152504" y="6492875"/>
            <a:ext cx="103949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94E45B0-FF38-490B-9F99-611A0C54866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comb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Rounded 17"/>
          <p:cNvSpPr/>
          <p:nvPr/>
        </p:nvSpPr>
        <p:spPr>
          <a:xfrm>
            <a:off x="1868805" y="0"/>
            <a:ext cx="9623425" cy="55524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ar-EG" sz="96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 in C</a:t>
            </a:r>
            <a:endParaRPr lang="en-US" altLang="ar-EG" sz="96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with Function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2825115" y="1615440"/>
            <a:ext cx="8599170" cy="582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 Function that returns a struct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0275" y="1982470"/>
            <a:ext cx="5251450" cy="4724400"/>
          </a:xfrm>
          <a:prstGeom prst="rect">
            <a:avLst/>
          </a:prstGeom>
        </p:spPr>
      </p:pic>
      <p:sp>
        <p:nvSpPr>
          <p:cNvPr id="6" name="Bent Arrow 5"/>
          <p:cNvSpPr/>
          <p:nvPr/>
        </p:nvSpPr>
        <p:spPr>
          <a:xfrm flipH="1">
            <a:off x="9008110" y="3506470"/>
            <a:ext cx="891540" cy="551180"/>
          </a:xfrm>
          <a:prstGeom prst="ben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9008110" y="4266565"/>
            <a:ext cx="2862580" cy="1035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Note 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you can return more than one value from function by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struct 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2" grpId="0"/>
      <p:bldP spid="22" grpId="1"/>
      <p:bldP spid="6" grpId="0" animBg="1"/>
      <p:bldP spid="6" grpId="1" animBg="1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with Function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2825115" y="1615440"/>
            <a:ext cx="8599170" cy="582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3) Function that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takes a struct as a parameter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returns a struct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2759075" y="2387600"/>
            <a:ext cx="8599170" cy="582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Note : not allowed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declare or define </a:t>
            </a:r>
            <a:r>
              <a:rPr lang="en-US" sz="2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inside </a:t>
            </a:r>
            <a:r>
              <a:rPr lang="en-US" sz="2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</a:t>
            </a:r>
            <a:endParaRPr lang="en-US" sz="2000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8765" y="3054350"/>
            <a:ext cx="4013835" cy="309499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8438515" y="3701415"/>
            <a:ext cx="900430" cy="28511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Box 4"/>
          <p:cNvSpPr txBox="1"/>
          <p:nvPr/>
        </p:nvSpPr>
        <p:spPr>
          <a:xfrm>
            <a:off x="9674860" y="3590290"/>
            <a:ext cx="2651125" cy="506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Synatax Error </a:t>
            </a:r>
            <a:endParaRPr lang="en-US" sz="2000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2" grpId="0"/>
      <p:bldP spid="22" grpId="1"/>
      <p:bldP spid="2" grpId="0"/>
      <p:bldP spid="2" grpId="1"/>
      <p:bldP spid="8" grpId="0" animBg="1"/>
      <p:bldP spid="8" grpId="1" animBg="1"/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with Array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2825115" y="1167765"/>
            <a:ext cx="8599170" cy="582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  Create member inside struct as an Array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  Create an array of structs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1895475"/>
            <a:ext cx="4620260" cy="4650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90" y="3491230"/>
            <a:ext cx="6069965" cy="2914650"/>
          </a:xfrm>
          <a:prstGeom prst="rect">
            <a:avLst/>
          </a:prstGeom>
        </p:spPr>
      </p:pic>
      <p:sp>
        <p:nvSpPr>
          <p:cNvPr id="8" name="Left-Up Arrow 7"/>
          <p:cNvSpPr/>
          <p:nvPr/>
        </p:nvSpPr>
        <p:spPr>
          <a:xfrm flipV="1">
            <a:off x="5977890" y="2569845"/>
            <a:ext cx="957580" cy="706755"/>
          </a:xfrm>
          <a:prstGeom prst="left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2" grpId="0"/>
      <p:bldP spid="22" grpId="1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with Pointer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2825115" y="1167765"/>
            <a:ext cx="8599170" cy="582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  Create member inside struct as a Pointer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5075" y="1995170"/>
            <a:ext cx="4641850" cy="423545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2" grpId="0"/>
      <p:bldP spid="2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with Pointer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2825115" y="1167765"/>
            <a:ext cx="8599170" cy="987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  Create a Pinter that point to struct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: The arrow operator -&gt; is used with pointer to struct as replacement to the dereference operator * and the dot operator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2304415"/>
            <a:ext cx="2971800" cy="358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605" y="3342640"/>
            <a:ext cx="3460750" cy="314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0" y="2304415"/>
            <a:ext cx="2748915" cy="3581400"/>
          </a:xfrm>
          <a:prstGeom prst="rect">
            <a:avLst/>
          </a:prstGeom>
        </p:spPr>
      </p:pic>
      <p:sp>
        <p:nvSpPr>
          <p:cNvPr id="10" name="Bent-Up Arrow 9"/>
          <p:cNvSpPr/>
          <p:nvPr/>
        </p:nvSpPr>
        <p:spPr>
          <a:xfrm flipH="1" flipV="1">
            <a:off x="7054850" y="2818130"/>
            <a:ext cx="946150" cy="611505"/>
          </a:xfrm>
          <a:prstGeom prst="bent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flipV="1">
            <a:off x="4472305" y="2818765"/>
            <a:ext cx="1040765" cy="610870"/>
          </a:xfrm>
          <a:prstGeom prst="bent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2" grpId="0"/>
      <p:bldP spid="22" grpId="1"/>
      <p:bldP spid="11" grpId="0" animBg="1"/>
      <p:bldP spid="11" grpId="1" animBg="1"/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with Bit field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3001010" y="1167765"/>
            <a:ext cx="8423275" cy="1537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Bit 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: is a member of a struct that has size of certain number of bits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used to  1) optimize memory usage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	   2) to store and modify data at the bit level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Syntax : 			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type   </a:t>
            </a:r>
            <a:r>
              <a:rPr lang="en-US" sz="20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number_of_bits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0" y="2766695"/>
            <a:ext cx="3569335" cy="3705860"/>
          </a:xfrm>
          <a:prstGeom prst="rect">
            <a:avLst/>
          </a:prstGeom>
        </p:spPr>
      </p:pic>
      <p:sp>
        <p:nvSpPr>
          <p:cNvPr id="5" name="Bent-Up Arrow 4"/>
          <p:cNvSpPr/>
          <p:nvPr/>
        </p:nvSpPr>
        <p:spPr>
          <a:xfrm flipV="1">
            <a:off x="5541010" y="3843655"/>
            <a:ext cx="2139315" cy="559435"/>
          </a:xfrm>
          <a:prstGeom prst="bent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Box 4"/>
          <p:cNvSpPr txBox="1"/>
          <p:nvPr/>
        </p:nvSpPr>
        <p:spPr>
          <a:xfrm>
            <a:off x="6924675" y="4521200"/>
            <a:ext cx="5120640" cy="572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size of struct : 2 Byte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2" grpId="0"/>
      <p:bldP spid="22" grpId="1"/>
      <p:bldP spid="5" grpId="0" animBg="1"/>
      <p:bldP spid="5" grpId="1" animBg="1"/>
      <p:bldP spid="6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Size of Struct 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2825115" y="1167765"/>
            <a:ext cx="8599170" cy="582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45720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Size of 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&gt; =   </a:t>
            </a:r>
            <a:r>
              <a:rPr lang="en-US" sz="2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 of its member sizes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790" y="2599690"/>
            <a:ext cx="2670175" cy="227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8540" y="2264410"/>
            <a:ext cx="8599170" cy="582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Assuming 32 bit memory width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782945" y="3097530"/>
            <a:ext cx="800735" cy="46101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782945" y="3712210"/>
            <a:ext cx="3489960" cy="58166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782945" y="4446905"/>
            <a:ext cx="1744980" cy="54991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782945" y="5270500"/>
            <a:ext cx="3489325" cy="54864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6660515" y="3108325"/>
            <a:ext cx="2546350" cy="439420"/>
          </a:xfrm>
          <a:prstGeom prst="rect">
            <a:avLst/>
          </a:prstGeom>
        </p:spPr>
        <p:style>
          <a:lnRef idx="0">
            <a:srgbClr val="FFFFFF"/>
          </a:lnRef>
          <a:fillRef idx="3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padding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7593330" y="4491355"/>
            <a:ext cx="1645920" cy="438785"/>
          </a:xfrm>
          <a:prstGeom prst="rect">
            <a:avLst/>
          </a:prstGeom>
        </p:spPr>
        <p:style>
          <a:lnRef idx="0">
            <a:srgbClr val="FFFFFF"/>
          </a:lnRef>
          <a:fillRef idx="3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padding</a:t>
            </a:r>
            <a:endParaRPr 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2" grpId="0"/>
      <p:bldP spid="22" grpId="1"/>
      <p:bldP spid="5" grpId="0"/>
      <p:bldP spid="5" grpId="1"/>
      <p:bldP spid="6" grpId="0" animBg="1"/>
      <p:bldP spid="6" grpId="1" animBg="1"/>
      <p:bldP spid="10" grpId="0" animBg="1"/>
      <p:bldP spid="10" grpId="1" animBg="1"/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Size of Struct 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2254885" y="1167765"/>
            <a:ext cx="9169400" cy="582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general rule states that always arrange the members in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ascending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order or        	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descending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order to get the lowest size.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8540" y="2264410"/>
            <a:ext cx="8599170" cy="582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Assuming 32 bit memory width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706745" y="3108325"/>
            <a:ext cx="800735" cy="46101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706745" y="3712210"/>
            <a:ext cx="3807460" cy="58166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583680" y="3063875"/>
            <a:ext cx="1744980" cy="54991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706745" y="4446905"/>
            <a:ext cx="3807460" cy="54864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8437880" y="3119755"/>
            <a:ext cx="1076325" cy="439420"/>
          </a:xfrm>
          <a:prstGeom prst="rect">
            <a:avLst/>
          </a:prstGeom>
        </p:spPr>
        <p:style>
          <a:lnRef idx="0">
            <a:srgbClr val="FFFFFF"/>
          </a:lnRef>
          <a:fillRef idx="3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padding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795905"/>
            <a:ext cx="2780665" cy="2413635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2" grpId="0"/>
      <p:bldP spid="22" grpId="1"/>
      <p:bldP spid="5" grpId="0"/>
      <p:bldP spid="5" grpId="1"/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1077" y="1007165"/>
            <a:ext cx="9634331" cy="48370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464364" y="530088"/>
            <a:ext cx="649357" cy="553708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/>
          <p:cNvSpPr/>
          <p:nvPr/>
        </p:nvSpPr>
        <p:spPr>
          <a:xfrm>
            <a:off x="1517015" y="720090"/>
            <a:ext cx="596900" cy="4819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Elephant" panose="02020904090505020303" pitchFamily="18" charset="0"/>
              </a:rPr>
              <a:t>1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2258695" y="813435"/>
            <a:ext cx="8028305" cy="46291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: Rounded Corners 41"/>
          <p:cNvSpPr/>
          <p:nvPr/>
        </p:nvSpPr>
        <p:spPr>
          <a:xfrm>
            <a:off x="2260600" y="1810385"/>
            <a:ext cx="8049895" cy="4064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Arithmetic 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3" name="Rectangle: Rounded Corners 42"/>
          <p:cNvSpPr/>
          <p:nvPr/>
        </p:nvSpPr>
        <p:spPr>
          <a:xfrm>
            <a:off x="2260600" y="2322195"/>
            <a:ext cx="8049895" cy="5715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with typedef 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4" name="Rectangle: Rounded Corners 43"/>
          <p:cNvSpPr/>
          <p:nvPr/>
        </p:nvSpPr>
        <p:spPr>
          <a:xfrm>
            <a:off x="2259965" y="2982595"/>
            <a:ext cx="8050530" cy="52133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with Function</a:t>
            </a:r>
            <a:endParaRPr lang="en-US" sz="2400" b="1">
              <a:solidFill>
                <a:srgbClr val="372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2261235" y="3592195"/>
            <a:ext cx="8050530" cy="5092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with Array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6" name="Rectangle: Rounded Corners 45"/>
          <p:cNvSpPr/>
          <p:nvPr/>
        </p:nvSpPr>
        <p:spPr>
          <a:xfrm>
            <a:off x="2236470" y="4189095"/>
            <a:ext cx="8074660" cy="560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with Pointer</a:t>
            </a:r>
            <a:endParaRPr lang="en-US" sz="2400" b="1" dirty="0">
              <a:solidFill>
                <a:srgbClr val="372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/>
          <p:cNvSpPr/>
          <p:nvPr/>
        </p:nvSpPr>
        <p:spPr>
          <a:xfrm>
            <a:off x="2259330" y="4836795"/>
            <a:ext cx="8051800" cy="4965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with Bit field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8" name="Rectangle: Rounded Corners 57"/>
          <p:cNvSpPr/>
          <p:nvPr/>
        </p:nvSpPr>
        <p:spPr>
          <a:xfrm>
            <a:off x="3773556" y="83091"/>
            <a:ext cx="4976744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of content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2261235" y="1362710"/>
            <a:ext cx="8048625" cy="36131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Syntax 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Simple Code 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1490980" y="1268730"/>
            <a:ext cx="596900" cy="4552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>
                <a:latin typeface="Elephant" panose="02020904090505020303" pitchFamily="18" charset="0"/>
              </a:rPr>
              <a:t>2</a:t>
            </a:r>
            <a:endParaRPr lang="en-US" dirty="0">
              <a:latin typeface="Elephant" panose="02020904090505020303" pitchFamily="18" charset="0"/>
            </a:endParaRPr>
          </a:p>
        </p:txBody>
      </p:sp>
      <p:sp>
        <p:nvSpPr>
          <p:cNvPr id="28" name="Rectangle: Rounded Corners 27"/>
          <p:cNvSpPr/>
          <p:nvPr/>
        </p:nvSpPr>
        <p:spPr>
          <a:xfrm>
            <a:off x="1497330" y="1791335"/>
            <a:ext cx="616585" cy="4305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3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1503680" y="2336800"/>
            <a:ext cx="610235" cy="499110"/>
          </a:xfrm>
          <a:prstGeom prst="roundRect">
            <a:avLst>
              <a:gd name="adj" fmla="val 4691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4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1490980" y="2920365"/>
            <a:ext cx="610235" cy="5702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5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31" name="Rectangle: Rounded Corners 30"/>
          <p:cNvSpPr/>
          <p:nvPr/>
        </p:nvSpPr>
        <p:spPr>
          <a:xfrm>
            <a:off x="1497330" y="3566160"/>
            <a:ext cx="603250" cy="5251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6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1477645" y="4189095"/>
            <a:ext cx="596900" cy="5861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7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1477645" y="4822190"/>
            <a:ext cx="616585" cy="5651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1600" dirty="0">
                <a:latin typeface="Elephant" panose="02020904090505020303" pitchFamily="18" charset="0"/>
              </a:rPr>
              <a:t>8</a:t>
            </a:r>
            <a:endParaRPr lang="en-US" sz="1600" dirty="0">
              <a:latin typeface="Elephant" panose="02020904090505020303" pitchFamily="18" charset="0"/>
            </a:endParaRPr>
          </a:p>
        </p:txBody>
      </p:sp>
      <p:sp>
        <p:nvSpPr>
          <p:cNvPr id="5" name="Rectangle: Rounded Corners 53"/>
          <p:cNvSpPr/>
          <p:nvPr/>
        </p:nvSpPr>
        <p:spPr>
          <a:xfrm>
            <a:off x="2259330" y="5420995"/>
            <a:ext cx="8051165" cy="4965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Size of Struct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Rectangle: Rounded Corners 32"/>
          <p:cNvSpPr/>
          <p:nvPr/>
        </p:nvSpPr>
        <p:spPr>
          <a:xfrm>
            <a:off x="1497330" y="5434965"/>
            <a:ext cx="615950" cy="5480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dirty="0">
                <a:latin typeface="Elephant" panose="02020904090505020303" pitchFamily="18" charset="0"/>
              </a:rPr>
              <a:t>9</a:t>
            </a:r>
            <a:endParaRPr lang="en-US" sz="1600" dirty="0">
              <a:latin typeface="Elephant" panose="02020904090505020303" pitchFamily="18" charset="0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3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54" grpId="0" bldLvl="0" animBg="1"/>
      <p:bldP spid="58" grpId="0" animBg="1"/>
      <p:bldP spid="18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5" grpId="0" bldLvl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Beveled 2"/>
          <p:cNvSpPr/>
          <p:nvPr/>
        </p:nvSpPr>
        <p:spPr>
          <a:xfrm>
            <a:off x="3556000" y="150026"/>
            <a:ext cx="5080000" cy="1104900"/>
          </a:xfrm>
          <a:prstGeom prst="bevel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sz="2800" b="1" dirty="0">
              <a:solidFill>
                <a:schemeClr val="tx2"/>
              </a:solidFill>
              <a:latin typeface="Bodoni MT Black" panose="02070A030806060202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6085" y="1543685"/>
            <a:ext cx="9970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user-defined data type that allows you to make  a collection of variables of different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   types under a single name 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compucity\Desktop\Capture.PNGCapture"/>
          <p:cNvPicPr>
            <a:picLocks noChangeAspect="1"/>
          </p:cNvPicPr>
          <p:nvPr/>
        </p:nvPicPr>
        <p:blipFill>
          <a:blip r:embed="rId1"/>
          <a:srcRect l="-391" r="-243"/>
          <a:stretch>
            <a:fillRect/>
          </a:stretch>
        </p:blipFill>
        <p:spPr>
          <a:xfrm>
            <a:off x="7674610" y="2346325"/>
            <a:ext cx="4421505" cy="3248025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1794510" y="2607945"/>
            <a:ext cx="5629275" cy="3837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 </a:t>
            </a:r>
            <a:r>
              <a:rPr 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Organizing related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Structures allow you to group together related variables of different types under a single name. This helps in organizing data in a logical and meaningful way, making the code more readable and maintainable.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complex data structures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Structures enable the creation of more complex data structures by combining multiple variables and structures. For example, you can create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linked lists, trees, queues.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/>
          <p:cNvSpPr/>
          <p:nvPr/>
        </p:nvSpPr>
        <p:spPr>
          <a:xfrm>
            <a:off x="4072835" y="226116"/>
            <a:ext cx="5080000" cy="1104900"/>
          </a:xfrm>
          <a:prstGeom prst="bevel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1465" y="1716405"/>
            <a:ext cx="867600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u="sng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Syntax :</a:t>
            </a:r>
            <a:endParaRPr lang="en-US" sz="2000" u="sng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u="sng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struct_name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member_1_Type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member_1_Name 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member_2_Type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member_2_Name 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457200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----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	----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struct_name </a:t>
            </a:r>
            <a:r>
              <a:rPr lang="en-US" sz="200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object_name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struct_name </a:t>
            </a:r>
            <a:r>
              <a:rPr lang="en-US" sz="200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object_name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{ member_1_Value , Member_2_Value, …. };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use the dot operator ( . ) to access any member in the structure.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object_name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.member_name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099300" y="1986280"/>
            <a:ext cx="3714115" cy="308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60920" y="2282190"/>
            <a:ext cx="1245870" cy="7010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char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360285" y="3150870"/>
            <a:ext cx="3152140" cy="7537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double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359650" y="4146550"/>
            <a:ext cx="2000885" cy="6584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int</a:t>
            </a:r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434080" y="4227830"/>
            <a:ext cx="4001135" cy="316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No memory consume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Bent Arrow 10"/>
          <p:cNvSpPr/>
          <p:nvPr/>
        </p:nvSpPr>
        <p:spPr>
          <a:xfrm flipH="1">
            <a:off x="3538855" y="3769995"/>
            <a:ext cx="534035" cy="3765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Beveled 1"/>
          <p:cNvSpPr/>
          <p:nvPr/>
        </p:nvSpPr>
        <p:spPr>
          <a:xfrm>
            <a:off x="3364065" y="145138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Simple Code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3225" y="1269365"/>
            <a:ext cx="336613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1140" y="1269365"/>
            <a:ext cx="60166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335" y="1374140"/>
            <a:ext cx="4022725" cy="4772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490" y="2095500"/>
            <a:ext cx="3536950" cy="339979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346190" y="354457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9140" y="1477010"/>
            <a:ext cx="3926205" cy="4251325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7647305" y="3924935"/>
            <a:ext cx="4001135" cy="619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Global Object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TextBox 4"/>
          <p:cNvSpPr txBox="1"/>
          <p:nvPr/>
        </p:nvSpPr>
        <p:spPr>
          <a:xfrm flipH="1">
            <a:off x="7647305" y="5086350"/>
            <a:ext cx="2122170" cy="516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Local Object</a:t>
            </a:r>
            <a:endParaRPr 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606415" y="3810635"/>
            <a:ext cx="1816735" cy="29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733415" y="5086350"/>
            <a:ext cx="1816735" cy="29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236085" y="2788920"/>
            <a:ext cx="3187065" cy="29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Box 4"/>
          <p:cNvSpPr txBox="1"/>
          <p:nvPr/>
        </p:nvSpPr>
        <p:spPr>
          <a:xfrm>
            <a:off x="7423150" y="2788920"/>
            <a:ext cx="4001135" cy="619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: Never make init value in struct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animBg="1"/>
      <p:bldP spid="11" grpId="1" animBg="1"/>
      <p:bldP spid="7" grpId="0"/>
      <p:bldP spid="7" grpId="1"/>
      <p:bldP spid="20" grpId="0" animBg="1"/>
      <p:bldP spid="20" grpId="1" animBg="1"/>
      <p:bldP spid="9" grpId="0"/>
      <p:bldP spid="9" grpId="1"/>
      <p:bldP spid="21" grpId="0" animBg="1"/>
      <p:bldP spid="21" grpId="1" animBg="1"/>
      <p:bldP spid="22" grpId="0"/>
      <p:bldP spid="2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Arithmetic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2825115" y="1615440"/>
            <a:ext cx="8599170" cy="1134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 algn="just"/>
            <a:r>
              <a:rPr lang="en-US" sz="2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 </a:t>
            </a:r>
            <a:r>
              <a:rPr lang="en-US" sz="2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Arithmetic operation allowed on the struct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Only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US" sz="20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assignment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operator can be used with the structure, to copy a content of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structure to another structure.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020" y="2750185"/>
            <a:ext cx="4311650" cy="375158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148830" y="5270500"/>
            <a:ext cx="2189480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Box 4"/>
          <p:cNvSpPr txBox="1"/>
          <p:nvPr/>
        </p:nvSpPr>
        <p:spPr>
          <a:xfrm>
            <a:off x="9547225" y="5079365"/>
            <a:ext cx="1148715" cy="389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Allowed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148830" y="5682615"/>
            <a:ext cx="2189480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Box 4"/>
          <p:cNvSpPr txBox="1"/>
          <p:nvPr/>
        </p:nvSpPr>
        <p:spPr>
          <a:xfrm>
            <a:off x="9547225" y="5491480"/>
            <a:ext cx="1795780" cy="389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 Allowed</a:t>
            </a:r>
            <a:endParaRPr lang="en-US" sz="2000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148830" y="6061710"/>
            <a:ext cx="2189480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Box 4"/>
          <p:cNvSpPr txBox="1"/>
          <p:nvPr/>
        </p:nvSpPr>
        <p:spPr>
          <a:xfrm>
            <a:off x="9547225" y="5870575"/>
            <a:ext cx="1795780" cy="389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 Allowed</a:t>
            </a:r>
            <a:endParaRPr lang="en-US" sz="2000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2" grpId="0"/>
      <p:bldP spid="22" grpId="1"/>
      <p:bldP spid="11" grpId="0" bldLvl="0" animBg="1"/>
      <p:bldP spid="11" grpId="1" animBg="1"/>
      <p:bldP spid="19" grpId="0"/>
      <p:bldP spid="19" grpId="1"/>
      <p:bldP spid="20" grpId="0" bldLvl="0" animBg="1"/>
      <p:bldP spid="20" grpId="1" animBg="1"/>
      <p:bldP spid="21" grpId="0"/>
      <p:bldP spid="21" grpId="1"/>
      <p:bldP spid="23" grpId="0" bldLvl="0" animBg="1"/>
      <p:bldP spid="23" grpId="1" animBg="1"/>
      <p:bldP spid="24" grpId="0"/>
      <p:bldP spid="2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with typedef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2825115" y="1615440"/>
            <a:ext cx="8599170" cy="1352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typedef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can be used with structure. It would add the value of defining an object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structure by the structure name only without mentioning the word struct.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457200"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Syntax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     			typedef   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Old_Type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sz="20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New_Type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;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278890" y="2809875"/>
            <a:ext cx="1784985" cy="619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without typedef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10024110" y="2809875"/>
            <a:ext cx="1784985" cy="619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typedef 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0" y="3429000"/>
            <a:ext cx="3580130" cy="2924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0" y="3429000"/>
            <a:ext cx="3577590" cy="2883535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2" grpId="0"/>
      <p:bldP spid="22" grpId="1"/>
      <p:bldP spid="7" grpId="0"/>
      <p:bldP spid="7" grpId="1"/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Beveled 3"/>
          <p:cNvSpPr/>
          <p:nvPr/>
        </p:nvSpPr>
        <p:spPr>
          <a:xfrm>
            <a:off x="3379305" y="145773"/>
            <a:ext cx="6520070" cy="940905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 with Function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2825115" y="1615440"/>
            <a:ext cx="8599170" cy="582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 Function that takes a struct as a parameter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0" y="2197735"/>
            <a:ext cx="5080000" cy="419735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2" grpId="0"/>
      <p:bldP spid="2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2960</Words>
  <Application>WPS Presentation</Application>
  <PresentationFormat>Widescreen</PresentationFormat>
  <Paragraphs>215</Paragraphs>
  <Slides>18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Arial</vt:lpstr>
      <vt:lpstr>Elephant</vt:lpstr>
      <vt:lpstr>Segoe Print</vt:lpstr>
      <vt:lpstr>Times New Roman</vt:lpstr>
      <vt:lpstr>Bodoni MT Black</vt:lpstr>
      <vt:lpstr>Corbel</vt:lpstr>
      <vt:lpstr>Microsoft YaHei</vt:lpstr>
      <vt:lpstr>Arial Unicode MS</vt:lpstr>
      <vt:lpstr>Calibri</vt:lpstr>
      <vt:lpstr>Tahoma</vt:lpstr>
      <vt:lpstr>Aldhabi</vt:lpstr>
      <vt:lpstr>Parallax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compucity</cp:lastModifiedBy>
  <cp:revision>149</cp:revision>
  <dcterms:created xsi:type="dcterms:W3CDTF">2021-07-03T20:17:00Z</dcterms:created>
  <dcterms:modified xsi:type="dcterms:W3CDTF">2023-09-11T01:44:53Z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5DC554B005F247B799F934FB9115D729</vt:lpwstr>
  </property>
  <property fmtid="{D5CDD505-2E9C-101B-9397-08002B2CF9AE}" pid="3" name="KSOProductBuildVer">
    <vt:lpwstr>1033-12.2.0.13201</vt:lpwstr>
  </property>
</Properties>
</file>