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b="1" sz="4400"/>
              <a:t>Database Management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sz="2800"/>
              <a:t>Comprehensive Site Database for Security Personnel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sz="3600"/>
              <a:t>Conclusion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828800"/>
            <a:ext cx="8229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2400"/>
            </a:pPr>
            <a:r>
              <a:t>Successfully implemented comprehensive database solution</a:t>
            </a:r>
          </a:p>
          <a:p>
            <a:pPr algn="ctr">
              <a:defRPr sz="2400"/>
            </a:pPr>
            <a:r>
              <a:t>Achieved significant improvements in efficiency and accuracy</a:t>
            </a:r>
          </a:p>
          <a:p>
            <a:pPr algn="ctr">
              <a:defRPr sz="2400"/>
            </a:pPr>
            <a:r>
              <a:t>Established foundation for data-driven decision making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sz="4400"/>
              <a:t>Thank You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228600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3200" b="1"/>
            </a:pPr>
            <a:r>
              <a:t>Mahmoud Hussein</a:t>
            </a:r>
          </a:p>
          <a:p>
            <a:pPr algn="ctr">
              <a:defRPr sz="2400"/>
            </a:pPr>
            <a:r>
              <a:t>Administration &amp; Operations Professional</a:t>
            </a:r>
          </a:p>
          <a:p>
            <a:pPr algn="ctr">
              <a:defRPr sz="2000"/>
            </a:pPr>
            <a:r>
              <a:t>mahmoudhussein11101@gmail.com | +966 59 836 1779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b="1" sz="4000"/>
              <a:t>Executive Summary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sz="3600"/>
              <a:t>Key Results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828800"/>
            <a:ext cx="30480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4800" b="1"/>
            </a:pPr>
            <a:r>
              <a:t>85%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3200400"/>
            <a:ext cx="3048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2000"/>
            </a:pPr>
            <a:r>
              <a:t>Faster Information Retrieval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05200" y="1828800"/>
            <a:ext cx="30480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4800" b="1"/>
            </a:pPr>
            <a:r>
              <a:t>95%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505200" y="3200400"/>
            <a:ext cx="3048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2000"/>
            </a:pPr>
            <a:r>
              <a:t>Reduction in Scheduling Conflicts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553200" y="1828800"/>
            <a:ext cx="30480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4800" b="1"/>
            </a:pPr>
            <a:r>
              <a:t>60%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553200" y="3200400"/>
            <a:ext cx="3048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2000"/>
            </a:pPr>
            <a:r>
              <a:t>Improved Reporting Efficiency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sz="3600"/>
              <a:t>Business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400"/>
            </a:pPr>
            <a:r>
              <a:t>Comprehensive tracking of 200+ security personnel</a:t>
            </a:r>
          </a:p>
          <a:p>
            <a:pPr>
              <a:defRPr sz="2400"/>
            </a:pPr>
            <a:r>
              <a:t>Site-specific security requirements management</a:t>
            </a:r>
          </a:p>
          <a:p>
            <a:pPr>
              <a:defRPr sz="2400"/>
            </a:pPr>
            <a:r>
              <a:t>Efficient scheduling with conflict detection</a:t>
            </a:r>
          </a:p>
          <a:p>
            <a:pPr>
              <a:defRPr sz="2400"/>
            </a:pPr>
            <a:r>
              <a:t>Performance tracking and evaluation</a:t>
            </a:r>
          </a:p>
          <a:p>
            <a:pPr>
              <a:defRPr sz="2400"/>
            </a:pPr>
            <a:r>
              <a:t>Customizable reporting for management and clients</a:t>
            </a:r>
          </a:p>
          <a:p>
            <a:pPr>
              <a:defRPr sz="2400"/>
            </a:pPr>
            <a:r>
              <a:t>Document storage and retrieval</a:t>
            </a:r>
          </a:p>
          <a:p>
            <a:pPr>
              <a:defRPr sz="2400"/>
            </a:pPr>
            <a:r>
              <a:t>Role-based access control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sz="3600"/>
              <a:t>Database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/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  <p:sp>
        <p:nvSpPr>
          <p:cNvPr id="5" name="TextBox 4"/>
          <p:cNvSpPr txBox="1"/>
          <p:nvPr/>
        </p:nvSpPr>
        <p:spPr>
          <a:xfrm>
            <a:off x="457200" y="1828800"/>
            <a:ext cx="41148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2400"/>
            </a:pPr>
            <a:r>
              <a:t>Design Principles</a:t>
            </a:r>
          </a:p>
          <a:p>
            <a:pPr>
              <a:defRPr sz="2000"/>
            </a:pPr>
            <a:r>
              <a:t>Normalization to third normal form (3NF)</a:t>
            </a:r>
          </a:p>
          <a:p>
            <a:pPr>
              <a:defRPr sz="2000"/>
            </a:pPr>
            <a:r>
              <a:t>Scalable structure for growth</a:t>
            </a:r>
          </a:p>
          <a:p>
            <a:pPr>
              <a:defRPr sz="2000"/>
            </a:pPr>
            <a:r>
              <a:t>Data integrity constraints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29200" y="1828800"/>
            <a:ext cx="41148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2400"/>
            </a:pPr>
            <a:r>
              <a:t>Technical Features</a:t>
            </a:r>
          </a:p>
          <a:p>
            <a:pPr>
              <a:defRPr sz="2000"/>
            </a:pPr>
            <a:r>
              <a:t>Optimized for quick retrieval</a:t>
            </a:r>
          </a:p>
          <a:p>
            <a:pPr>
              <a:defRPr sz="2000"/>
            </a:pPr>
            <a:r>
              <a:t>Role-based security model</a:t>
            </a:r>
          </a:p>
          <a:p>
            <a:pPr>
              <a:defRPr sz="2000"/>
            </a:pPr>
            <a:r>
              <a:t>Comprehensive audit trails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sz="3600"/>
              <a:t>Implementation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400"/>
            </a:pPr>
            <a:r>
              <a:t>1. Requirements gathering and analysis</a:t>
            </a:r>
          </a:p>
          <a:p>
            <a:pPr>
              <a:defRPr sz="2400"/>
            </a:pPr>
            <a:r>
              <a:t>2. Database schema design and normalization</a:t>
            </a:r>
          </a:p>
          <a:p>
            <a:pPr>
              <a:defRPr sz="2400"/>
            </a:pPr>
            <a:r>
              <a:t>3. Development of core functionality</a:t>
            </a:r>
          </a:p>
          <a:p>
            <a:pPr>
              <a:defRPr sz="2400"/>
            </a:pPr>
            <a:r>
              <a:t>4. Data cleaning and migration</a:t>
            </a:r>
          </a:p>
          <a:p>
            <a:pPr>
              <a:defRPr sz="2400"/>
            </a:pPr>
            <a:r>
              <a:t>5. Testing and validation</a:t>
            </a:r>
          </a:p>
          <a:p>
            <a:pPr>
              <a:defRPr sz="2400"/>
            </a:pPr>
            <a:r>
              <a:t>6. User training and deployment</a:t>
            </a:r>
          </a:p>
          <a:p>
            <a:pPr>
              <a:defRPr sz="2400"/>
            </a:pPr>
            <a:r>
              <a:t>7. Post-implementation support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sz="3600"/>
              <a:t>Key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/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  <p:sp>
        <p:nvSpPr>
          <p:cNvPr id="5" name="TextBox 4"/>
          <p:cNvSpPr txBox="1"/>
          <p:nvPr/>
        </p:nvSpPr>
        <p:spPr>
          <a:xfrm>
            <a:off x="457200" y="1828800"/>
            <a:ext cx="41148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2400"/>
            </a:pPr>
            <a:r>
              <a:t>Data Management</a:t>
            </a:r>
          </a:p>
          <a:p>
            <a:pPr>
              <a:defRPr sz="2000"/>
            </a:pPr>
            <a:r>
              <a:t>Comprehensive personnel profiles</a:t>
            </a:r>
          </a:p>
          <a:p>
            <a:pPr>
              <a:defRPr sz="2000"/>
            </a:pPr>
            <a:r>
              <a:t>Qualification tracking with alerts</a:t>
            </a:r>
          </a:p>
          <a:p>
            <a:pPr>
              <a:defRPr sz="2000"/>
            </a:pPr>
            <a:r>
              <a:t>Site-specific security protocols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29200" y="1828800"/>
            <a:ext cx="41148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2400"/>
            </a:pPr>
            <a:r>
              <a:t>User Interface</a:t>
            </a:r>
          </a:p>
          <a:p>
            <a:pPr>
              <a:defRPr sz="2000"/>
            </a:pPr>
            <a:r>
              <a:t>Visual scheduling interface</a:t>
            </a:r>
          </a:p>
          <a:p>
            <a:pPr>
              <a:defRPr sz="2000"/>
            </a:pPr>
            <a:r>
              <a:t>Performance analytics dashboard</a:t>
            </a:r>
          </a:p>
          <a:p>
            <a:pPr>
              <a:defRPr sz="2000"/>
            </a:pPr>
            <a:r>
              <a:t>Customizable reporting tools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sz="3600"/>
              <a:t>Results and Impact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/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</p:txBody>
      </p:sp>
      <p:sp>
        <p:nvSpPr>
          <p:cNvPr id="5" name="TextBox 4"/>
          <p:cNvSpPr txBox="1"/>
          <p:nvPr/>
        </p:nvSpPr>
        <p:spPr>
          <a:xfrm>
            <a:off x="457200" y="1828800"/>
            <a:ext cx="41148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2400"/>
            </a:pPr>
            <a:r>
              <a:t>Quantitative Benefits</a:t>
            </a:r>
          </a:p>
          <a:p>
            <a:pPr>
              <a:defRPr sz="2000"/>
            </a:pPr>
            <a:r>
              <a:t>85% faster information retrieval</a:t>
            </a:r>
          </a:p>
          <a:p>
            <a:pPr>
              <a:defRPr sz="2000"/>
            </a:pPr>
            <a:r>
              <a:t>95% reduction in scheduling conflicts</a:t>
            </a:r>
          </a:p>
          <a:p>
            <a:pPr>
              <a:defRPr sz="2000"/>
            </a:pPr>
            <a:r>
              <a:t>60% improvement in reporting time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29200" y="1828800"/>
            <a:ext cx="41148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2400"/>
            </a:pPr>
            <a:r>
              <a:t>Qualitative Benefits</a:t>
            </a:r>
          </a:p>
          <a:p>
            <a:pPr>
              <a:defRPr sz="2000"/>
            </a:pPr>
            <a:r>
              <a:t>Enhanced decision-making capabilities</a:t>
            </a:r>
          </a:p>
          <a:p>
            <a:pPr>
              <a:defRPr sz="2000"/>
            </a:pPr>
            <a:r>
              <a:t>Improved client satisfaction</a:t>
            </a:r>
          </a:p>
          <a:p>
            <a:pPr>
              <a:defRPr sz="2000"/>
            </a:pPr>
            <a:r>
              <a:t>Better resource allocation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sz="3600"/>
              <a:t>Skills Demonstrated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828800"/>
            <a:ext cx="27432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2000"/>
            </a:pPr>
            <a:r>
              <a:t>Database Design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383280" y="1828800"/>
            <a:ext cx="27432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2000"/>
            </a:pPr>
            <a:r>
              <a:t>SQL Development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309360" y="1828800"/>
            <a:ext cx="27432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2000"/>
            </a:pPr>
            <a:r>
              <a:t>Data Modeling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2560320"/>
            <a:ext cx="27432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2000"/>
            </a:pPr>
            <a:r>
              <a:t>Data Migration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383280" y="2560320"/>
            <a:ext cx="27432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2000"/>
            </a:pPr>
            <a:r>
              <a:t>Requirements Analysis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309360" y="2560320"/>
            <a:ext cx="27432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2000"/>
            </a:pPr>
            <a:r>
              <a:t>Project Management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3291840"/>
            <a:ext cx="27432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2000"/>
            </a:pPr>
            <a:r>
              <a:t>System Integration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383280" y="3291840"/>
            <a:ext cx="27432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2000"/>
            </a:pPr>
            <a:r>
              <a:t>User Training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309360" y="3291840"/>
            <a:ext cx="27432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2000"/>
            </a:pPr>
            <a:r>
              <a:t>Performance Optimization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7200" y="4023360"/>
            <a:ext cx="27432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2000"/>
            </a:pPr>
            <a:r>
              <a:t>Reporting &amp; Analytics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