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472F0-7A6E-476F-8FD4-7E0E8C1462A3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6FD1FC-45C1-4876-B04D-434CE9A89FFD}">
      <dgm:prSet/>
      <dgm:spPr/>
      <dgm:t>
        <a:bodyPr/>
        <a:lstStyle/>
        <a:p>
          <a:r>
            <a:rPr lang="en-US" b="1"/>
            <a:t>Analysis of Gender, Education Type, and Income Distribution</a:t>
          </a:r>
          <a:endParaRPr lang="en-US"/>
        </a:p>
      </dgm:t>
    </dgm:pt>
    <dgm:pt modelId="{012BFB3E-E380-41BC-B4A7-4B686044965E}" type="parTrans" cxnId="{E2D41F08-DEEB-4810-A908-4FC5FB976ED5}">
      <dgm:prSet/>
      <dgm:spPr/>
      <dgm:t>
        <a:bodyPr/>
        <a:lstStyle/>
        <a:p>
          <a:endParaRPr lang="en-US"/>
        </a:p>
      </dgm:t>
    </dgm:pt>
    <dgm:pt modelId="{5A425B02-BBBF-4CB8-A996-112752806E9E}" type="sibTrans" cxnId="{E2D41F08-DEEB-4810-A908-4FC5FB976ED5}">
      <dgm:prSet/>
      <dgm:spPr/>
      <dgm:t>
        <a:bodyPr/>
        <a:lstStyle/>
        <a:p>
          <a:endParaRPr lang="en-US"/>
        </a:p>
      </dgm:t>
    </dgm:pt>
    <dgm:pt modelId="{E276CAA1-3A95-4934-9746-294F29CF0452}">
      <dgm:prSet/>
      <dgm:spPr/>
      <dgm:t>
        <a:bodyPr/>
        <a:lstStyle/>
        <a:p>
          <a:r>
            <a:rPr lang="en-US" b="1"/>
            <a:t>Gender Distribution:</a:t>
          </a:r>
          <a:endParaRPr lang="en-US"/>
        </a:p>
      </dgm:t>
    </dgm:pt>
    <dgm:pt modelId="{EAD65FC9-923D-4526-9645-60999C6855E6}" type="parTrans" cxnId="{5F3BA288-8566-47FA-A05F-2CB1ED88AEE0}">
      <dgm:prSet/>
      <dgm:spPr/>
      <dgm:t>
        <a:bodyPr/>
        <a:lstStyle/>
        <a:p>
          <a:endParaRPr lang="en-US"/>
        </a:p>
      </dgm:t>
    </dgm:pt>
    <dgm:pt modelId="{12B94CDF-B305-44A4-B3A4-BCB3F2B23836}" type="sibTrans" cxnId="{5F3BA288-8566-47FA-A05F-2CB1ED88AEE0}">
      <dgm:prSet/>
      <dgm:spPr/>
      <dgm:t>
        <a:bodyPr/>
        <a:lstStyle/>
        <a:p>
          <a:endParaRPr lang="en-US"/>
        </a:p>
      </dgm:t>
    </dgm:pt>
    <dgm:pt modelId="{B1B47506-039C-44C3-A12E-EA9C068BA239}">
      <dgm:prSet/>
      <dgm:spPr/>
      <dgm:t>
        <a:bodyPr/>
        <a:lstStyle/>
        <a:p>
          <a:r>
            <a:rPr lang="en-US"/>
            <a:t>Analyze the distribution of loans based on gender.</a:t>
          </a:r>
        </a:p>
      </dgm:t>
    </dgm:pt>
    <dgm:pt modelId="{4B46F971-2214-44F4-9AD7-2E2199A45198}" type="parTrans" cxnId="{C1C9F759-56F7-419F-ADFE-5EEFF253E84D}">
      <dgm:prSet/>
      <dgm:spPr/>
      <dgm:t>
        <a:bodyPr/>
        <a:lstStyle/>
        <a:p>
          <a:endParaRPr lang="en-US"/>
        </a:p>
      </dgm:t>
    </dgm:pt>
    <dgm:pt modelId="{8FC2487F-713B-4728-90B3-09EBE4E99F9F}" type="sibTrans" cxnId="{C1C9F759-56F7-419F-ADFE-5EEFF253E84D}">
      <dgm:prSet/>
      <dgm:spPr/>
      <dgm:t>
        <a:bodyPr/>
        <a:lstStyle/>
        <a:p>
          <a:endParaRPr lang="en-US"/>
        </a:p>
      </dgm:t>
    </dgm:pt>
    <dgm:pt modelId="{645AB4CF-0CC3-425A-9DFF-13EB5891E599}">
      <dgm:prSet/>
      <dgm:spPr/>
      <dgm:t>
        <a:bodyPr/>
        <a:lstStyle/>
        <a:p>
          <a:r>
            <a:rPr lang="en-US"/>
            <a:t>Calculate the percentage of loans granted to males and females.</a:t>
          </a:r>
        </a:p>
      </dgm:t>
    </dgm:pt>
    <dgm:pt modelId="{C6661035-8C5B-42B9-B8EA-AB2D63AE56DC}" type="parTrans" cxnId="{2C52C490-7E62-4EC7-9BD8-AA4454F380A8}">
      <dgm:prSet/>
      <dgm:spPr/>
      <dgm:t>
        <a:bodyPr/>
        <a:lstStyle/>
        <a:p>
          <a:endParaRPr lang="en-US"/>
        </a:p>
      </dgm:t>
    </dgm:pt>
    <dgm:pt modelId="{14AC270B-C8FD-4372-85C0-C3D841D63384}" type="sibTrans" cxnId="{2C52C490-7E62-4EC7-9BD8-AA4454F380A8}">
      <dgm:prSet/>
      <dgm:spPr/>
      <dgm:t>
        <a:bodyPr/>
        <a:lstStyle/>
        <a:p>
          <a:endParaRPr lang="en-US"/>
        </a:p>
      </dgm:t>
    </dgm:pt>
    <dgm:pt modelId="{89DCFAAA-10DC-462A-AAE6-F19F8B1A8544}">
      <dgm:prSet/>
      <dgm:spPr/>
      <dgm:t>
        <a:bodyPr/>
        <a:lstStyle/>
        <a:p>
          <a:r>
            <a:rPr lang="en-US"/>
            <a:t>Identify any disparities or trends in loan approval rates based on gender.</a:t>
          </a:r>
        </a:p>
      </dgm:t>
    </dgm:pt>
    <dgm:pt modelId="{4799F74E-8ADE-4E81-B098-7B10901BC892}" type="parTrans" cxnId="{F4A39925-ABF2-4895-9525-00AABAAD9A89}">
      <dgm:prSet/>
      <dgm:spPr/>
      <dgm:t>
        <a:bodyPr/>
        <a:lstStyle/>
        <a:p>
          <a:endParaRPr lang="en-US"/>
        </a:p>
      </dgm:t>
    </dgm:pt>
    <dgm:pt modelId="{490B2DBF-A78F-488A-B828-F2A5FC4DBEF4}" type="sibTrans" cxnId="{F4A39925-ABF2-4895-9525-00AABAAD9A89}">
      <dgm:prSet/>
      <dgm:spPr/>
      <dgm:t>
        <a:bodyPr/>
        <a:lstStyle/>
        <a:p>
          <a:endParaRPr lang="en-US"/>
        </a:p>
      </dgm:t>
    </dgm:pt>
    <dgm:pt modelId="{D6078C9E-42D2-4426-BEE3-55F1C207C8DD}">
      <dgm:prSet/>
      <dgm:spPr/>
      <dgm:t>
        <a:bodyPr/>
        <a:lstStyle/>
        <a:p>
          <a:r>
            <a:rPr lang="en-US" b="1"/>
            <a:t>Education Type:</a:t>
          </a:r>
          <a:endParaRPr lang="en-US"/>
        </a:p>
      </dgm:t>
    </dgm:pt>
    <dgm:pt modelId="{E59C4876-FBEE-4678-9EB2-EF85198C7B34}" type="parTrans" cxnId="{C94573E1-EF57-49A0-9F66-88DA1A60D415}">
      <dgm:prSet/>
      <dgm:spPr/>
      <dgm:t>
        <a:bodyPr/>
        <a:lstStyle/>
        <a:p>
          <a:endParaRPr lang="en-US"/>
        </a:p>
      </dgm:t>
    </dgm:pt>
    <dgm:pt modelId="{8F82F5E6-6F6C-4E73-84DC-C842022884CD}" type="sibTrans" cxnId="{C94573E1-EF57-49A0-9F66-88DA1A60D415}">
      <dgm:prSet/>
      <dgm:spPr/>
      <dgm:t>
        <a:bodyPr/>
        <a:lstStyle/>
        <a:p>
          <a:endParaRPr lang="en-US"/>
        </a:p>
      </dgm:t>
    </dgm:pt>
    <dgm:pt modelId="{F7A342B9-224A-41C7-AB58-A8B1497829B9}">
      <dgm:prSet/>
      <dgm:spPr/>
      <dgm:t>
        <a:bodyPr/>
        <a:lstStyle/>
        <a:p>
          <a:r>
            <a:rPr lang="en-US"/>
            <a:t>Explore the distribution of loans among different education levels (e.g., high school, college, graduate).</a:t>
          </a:r>
        </a:p>
      </dgm:t>
    </dgm:pt>
    <dgm:pt modelId="{15A90921-3FDB-4A7C-9AAD-AB87BB0D8BA8}" type="parTrans" cxnId="{FBCA277F-E053-4E77-9860-1C739372C43F}">
      <dgm:prSet/>
      <dgm:spPr/>
      <dgm:t>
        <a:bodyPr/>
        <a:lstStyle/>
        <a:p>
          <a:endParaRPr lang="en-US"/>
        </a:p>
      </dgm:t>
    </dgm:pt>
    <dgm:pt modelId="{7DA994B0-0621-4380-BB0D-4FF17BD3EEF6}" type="sibTrans" cxnId="{FBCA277F-E053-4E77-9860-1C739372C43F}">
      <dgm:prSet/>
      <dgm:spPr/>
      <dgm:t>
        <a:bodyPr/>
        <a:lstStyle/>
        <a:p>
          <a:endParaRPr lang="en-US"/>
        </a:p>
      </dgm:t>
    </dgm:pt>
    <dgm:pt modelId="{E7CAF16E-36C0-48F2-8047-BC1428CCE4D2}">
      <dgm:prSet/>
      <dgm:spPr/>
      <dgm:t>
        <a:bodyPr/>
        <a:lstStyle/>
        <a:p>
          <a:r>
            <a:rPr lang="en-US"/>
            <a:t>Evaluate the proportion of loans issued to borrowers with different educational backgrounds.</a:t>
          </a:r>
        </a:p>
      </dgm:t>
    </dgm:pt>
    <dgm:pt modelId="{B7D7AEAE-10E9-48C3-9992-3ED6F0FEDF4E}" type="parTrans" cxnId="{69A4651B-7AA9-43A6-8F9E-CAA3E117EC7E}">
      <dgm:prSet/>
      <dgm:spPr/>
      <dgm:t>
        <a:bodyPr/>
        <a:lstStyle/>
        <a:p>
          <a:endParaRPr lang="en-US"/>
        </a:p>
      </dgm:t>
    </dgm:pt>
    <dgm:pt modelId="{A941DE60-7420-4BED-8F44-D255B3605DE9}" type="sibTrans" cxnId="{69A4651B-7AA9-43A6-8F9E-CAA3E117EC7E}">
      <dgm:prSet/>
      <dgm:spPr/>
      <dgm:t>
        <a:bodyPr/>
        <a:lstStyle/>
        <a:p>
          <a:endParaRPr lang="en-US"/>
        </a:p>
      </dgm:t>
    </dgm:pt>
    <dgm:pt modelId="{0D51851D-C92D-4BD4-9033-5D443003ABDF}">
      <dgm:prSet/>
      <dgm:spPr/>
      <dgm:t>
        <a:bodyPr/>
        <a:lstStyle/>
        <a:p>
          <a:r>
            <a:rPr lang="en-US"/>
            <a:t>Determine if there are variations in loan characteristics (approval rates, default rates) based on education type.</a:t>
          </a:r>
        </a:p>
      </dgm:t>
    </dgm:pt>
    <dgm:pt modelId="{54989351-89AA-4008-8D50-D7DCE587186D}" type="parTrans" cxnId="{0F6B50C6-192B-4151-9E0E-FC604168061A}">
      <dgm:prSet/>
      <dgm:spPr/>
      <dgm:t>
        <a:bodyPr/>
        <a:lstStyle/>
        <a:p>
          <a:endParaRPr lang="en-US"/>
        </a:p>
      </dgm:t>
    </dgm:pt>
    <dgm:pt modelId="{424A4920-0B2D-487C-B697-807213EFE807}" type="sibTrans" cxnId="{0F6B50C6-192B-4151-9E0E-FC604168061A}">
      <dgm:prSet/>
      <dgm:spPr/>
      <dgm:t>
        <a:bodyPr/>
        <a:lstStyle/>
        <a:p>
          <a:endParaRPr lang="en-US"/>
        </a:p>
      </dgm:t>
    </dgm:pt>
    <dgm:pt modelId="{0C28A731-A689-4336-A85D-F76192DBF397}">
      <dgm:prSet/>
      <dgm:spPr/>
      <dgm:t>
        <a:bodyPr/>
        <a:lstStyle/>
        <a:p>
          <a:r>
            <a:rPr lang="en-US" b="1"/>
            <a:t>Income Distribution:</a:t>
          </a:r>
          <a:endParaRPr lang="en-US"/>
        </a:p>
      </dgm:t>
    </dgm:pt>
    <dgm:pt modelId="{02422405-3C57-4828-A9A5-E0D35ED665E0}" type="parTrans" cxnId="{D8BA0F6F-7BF0-4FC0-959C-C8CCC304EADC}">
      <dgm:prSet/>
      <dgm:spPr/>
      <dgm:t>
        <a:bodyPr/>
        <a:lstStyle/>
        <a:p>
          <a:endParaRPr lang="en-US"/>
        </a:p>
      </dgm:t>
    </dgm:pt>
    <dgm:pt modelId="{FB9CA32C-5A70-40D9-BB8C-8F2C8B184415}" type="sibTrans" cxnId="{D8BA0F6F-7BF0-4FC0-959C-C8CCC304EADC}">
      <dgm:prSet/>
      <dgm:spPr/>
      <dgm:t>
        <a:bodyPr/>
        <a:lstStyle/>
        <a:p>
          <a:endParaRPr lang="en-US"/>
        </a:p>
      </dgm:t>
    </dgm:pt>
    <dgm:pt modelId="{2695B14E-6CE8-4183-97CA-9BF0DF7625B4}">
      <dgm:prSet/>
      <dgm:spPr/>
      <dgm:t>
        <a:bodyPr/>
        <a:lstStyle/>
        <a:p>
          <a:r>
            <a:rPr lang="en-US"/>
            <a:t>Visualize the distribution of income levels among loan applicants.</a:t>
          </a:r>
        </a:p>
      </dgm:t>
    </dgm:pt>
    <dgm:pt modelId="{36F8C229-714E-4A61-8DD3-BCF5295426DE}" type="parTrans" cxnId="{373B0565-997B-49DF-87CE-399B997E317C}">
      <dgm:prSet/>
      <dgm:spPr/>
      <dgm:t>
        <a:bodyPr/>
        <a:lstStyle/>
        <a:p>
          <a:endParaRPr lang="en-US"/>
        </a:p>
      </dgm:t>
    </dgm:pt>
    <dgm:pt modelId="{A0820197-1C38-4417-BDBB-2D9D216C00B7}" type="sibTrans" cxnId="{373B0565-997B-49DF-87CE-399B997E317C}">
      <dgm:prSet/>
      <dgm:spPr/>
      <dgm:t>
        <a:bodyPr/>
        <a:lstStyle/>
        <a:p>
          <a:endParaRPr lang="en-US"/>
        </a:p>
      </dgm:t>
    </dgm:pt>
    <dgm:pt modelId="{009A1BA5-58D9-4474-8B0D-E019E72C8EA5}">
      <dgm:prSet/>
      <dgm:spPr/>
      <dgm:t>
        <a:bodyPr/>
        <a:lstStyle/>
        <a:p>
          <a:r>
            <a:rPr lang="en-US"/>
            <a:t>Calculate statistics such as mean, median, and mode of incomes.</a:t>
          </a:r>
        </a:p>
      </dgm:t>
    </dgm:pt>
    <dgm:pt modelId="{830FDEC4-0400-4EFD-A1D4-B67DA6AE1C77}" type="parTrans" cxnId="{98F0CCEC-4F6A-40FA-BC40-B7A8E5F99737}">
      <dgm:prSet/>
      <dgm:spPr/>
      <dgm:t>
        <a:bodyPr/>
        <a:lstStyle/>
        <a:p>
          <a:endParaRPr lang="en-US"/>
        </a:p>
      </dgm:t>
    </dgm:pt>
    <dgm:pt modelId="{6D8140B2-AFFD-4356-9576-4FD6C394CEF3}" type="sibTrans" cxnId="{98F0CCEC-4F6A-40FA-BC40-B7A8E5F99737}">
      <dgm:prSet/>
      <dgm:spPr/>
      <dgm:t>
        <a:bodyPr/>
        <a:lstStyle/>
        <a:p>
          <a:endParaRPr lang="en-US"/>
        </a:p>
      </dgm:t>
    </dgm:pt>
    <dgm:pt modelId="{C5EF22B8-83E2-42A2-B223-BAFDBE9DCD4F}">
      <dgm:prSet/>
      <dgm:spPr/>
      <dgm:t>
        <a:bodyPr/>
        <a:lstStyle/>
        <a:p>
          <a:r>
            <a:rPr lang="en-US"/>
            <a:t>Segment the data to understand how income levels influence loan approval and repayment.</a:t>
          </a:r>
        </a:p>
      </dgm:t>
    </dgm:pt>
    <dgm:pt modelId="{8A3979F2-8A9A-44A1-B2DC-7DD9A39201F4}" type="parTrans" cxnId="{480A18EA-01C0-4292-A156-C21D13173AF4}">
      <dgm:prSet/>
      <dgm:spPr/>
      <dgm:t>
        <a:bodyPr/>
        <a:lstStyle/>
        <a:p>
          <a:endParaRPr lang="en-US"/>
        </a:p>
      </dgm:t>
    </dgm:pt>
    <dgm:pt modelId="{D9EC8BA6-FA5E-4DE8-A334-935EE5E6CA50}" type="sibTrans" cxnId="{480A18EA-01C0-4292-A156-C21D13173AF4}">
      <dgm:prSet/>
      <dgm:spPr/>
      <dgm:t>
        <a:bodyPr/>
        <a:lstStyle/>
        <a:p>
          <a:endParaRPr lang="en-US"/>
        </a:p>
      </dgm:t>
    </dgm:pt>
    <dgm:pt modelId="{124116E4-04B5-45E8-9BCC-BAAEC85001CE}">
      <dgm:prSet/>
      <dgm:spPr/>
      <dgm:t>
        <a:bodyPr/>
        <a:lstStyle/>
        <a:p>
          <a:r>
            <a:rPr lang="en-US" b="1"/>
            <a:t>Insights:</a:t>
          </a:r>
          <a:endParaRPr lang="en-US"/>
        </a:p>
      </dgm:t>
    </dgm:pt>
    <dgm:pt modelId="{37F7B9BE-710B-4B90-82E4-10144323FCC4}" type="parTrans" cxnId="{7331A06A-D5A6-4E3A-9081-A3AD98D8A7C6}">
      <dgm:prSet/>
      <dgm:spPr/>
      <dgm:t>
        <a:bodyPr/>
        <a:lstStyle/>
        <a:p>
          <a:endParaRPr lang="en-US"/>
        </a:p>
      </dgm:t>
    </dgm:pt>
    <dgm:pt modelId="{885BE437-0023-4FB5-BF52-390C08F7D86A}" type="sibTrans" cxnId="{7331A06A-D5A6-4E3A-9081-A3AD98D8A7C6}">
      <dgm:prSet/>
      <dgm:spPr/>
      <dgm:t>
        <a:bodyPr/>
        <a:lstStyle/>
        <a:p>
          <a:endParaRPr lang="en-US"/>
        </a:p>
      </dgm:t>
    </dgm:pt>
    <dgm:pt modelId="{6F07AA99-553E-4F73-9385-66DB24B15DF5}">
      <dgm:prSet/>
      <dgm:spPr/>
      <dgm:t>
        <a:bodyPr/>
        <a:lstStyle/>
        <a:p>
          <a:r>
            <a:rPr lang="en-US"/>
            <a:t>Identify correlations between gender, education type, income levels, and loan outcomes (approval, default).</a:t>
          </a:r>
        </a:p>
      </dgm:t>
    </dgm:pt>
    <dgm:pt modelId="{1DE0CF2B-497D-4429-AB9D-90C809B7B0C6}" type="parTrans" cxnId="{F0CA2CCE-88CC-465C-B987-245F89CE621D}">
      <dgm:prSet/>
      <dgm:spPr/>
      <dgm:t>
        <a:bodyPr/>
        <a:lstStyle/>
        <a:p>
          <a:endParaRPr lang="en-US"/>
        </a:p>
      </dgm:t>
    </dgm:pt>
    <dgm:pt modelId="{60FCC67F-AD32-4BFF-A025-5B433C969720}" type="sibTrans" cxnId="{F0CA2CCE-88CC-465C-B987-245F89CE621D}">
      <dgm:prSet/>
      <dgm:spPr/>
      <dgm:t>
        <a:bodyPr/>
        <a:lstStyle/>
        <a:p>
          <a:endParaRPr lang="en-US"/>
        </a:p>
      </dgm:t>
    </dgm:pt>
    <dgm:pt modelId="{6A95C675-E33E-4D58-A361-8F8602B80086}">
      <dgm:prSet/>
      <dgm:spPr/>
      <dgm:t>
        <a:bodyPr/>
        <a:lstStyle/>
        <a:p>
          <a:r>
            <a:rPr lang="en-US"/>
            <a:t>Highlight any patterns or trends that could impact loan management strategies.</a:t>
          </a:r>
        </a:p>
      </dgm:t>
    </dgm:pt>
    <dgm:pt modelId="{36D26FF8-7E28-47A9-8F20-CD8971E1B0BA}" type="parTrans" cxnId="{1770B397-CD5C-4F68-8E39-EADD2CF9F629}">
      <dgm:prSet/>
      <dgm:spPr/>
      <dgm:t>
        <a:bodyPr/>
        <a:lstStyle/>
        <a:p>
          <a:endParaRPr lang="en-US"/>
        </a:p>
      </dgm:t>
    </dgm:pt>
    <dgm:pt modelId="{20ECD8D5-A55E-4197-BBA4-2D93F702E273}" type="sibTrans" cxnId="{1770B397-CD5C-4F68-8E39-EADD2CF9F629}">
      <dgm:prSet/>
      <dgm:spPr/>
      <dgm:t>
        <a:bodyPr/>
        <a:lstStyle/>
        <a:p>
          <a:endParaRPr lang="en-US"/>
        </a:p>
      </dgm:t>
    </dgm:pt>
    <dgm:pt modelId="{33DE113E-79F2-40DD-A36A-66F64412EE59}">
      <dgm:prSet/>
      <dgm:spPr/>
      <dgm:t>
        <a:bodyPr/>
        <a:lstStyle/>
        <a:p>
          <a:r>
            <a:rPr lang="en-US"/>
            <a:t>Provide recommendations based on the analysis to improve loan approval processes or mitigate risks associated with certain demographics or income brackets.</a:t>
          </a:r>
        </a:p>
      </dgm:t>
    </dgm:pt>
    <dgm:pt modelId="{E5D9E829-484A-4630-8075-487077384340}" type="parTrans" cxnId="{7DFE461C-7934-4707-A179-C6ACECA12C32}">
      <dgm:prSet/>
      <dgm:spPr/>
      <dgm:t>
        <a:bodyPr/>
        <a:lstStyle/>
        <a:p>
          <a:endParaRPr lang="en-US"/>
        </a:p>
      </dgm:t>
    </dgm:pt>
    <dgm:pt modelId="{EA2C83A4-F800-4B33-9B87-E9BD44285E47}" type="sibTrans" cxnId="{7DFE461C-7934-4707-A179-C6ACECA12C32}">
      <dgm:prSet/>
      <dgm:spPr/>
      <dgm:t>
        <a:bodyPr/>
        <a:lstStyle/>
        <a:p>
          <a:endParaRPr lang="en-US"/>
        </a:p>
      </dgm:t>
    </dgm:pt>
    <dgm:pt modelId="{DB2DBD62-5ED2-406F-ACEF-66490DFA0E76}">
      <dgm:prSet/>
      <dgm:spPr/>
      <dgm:t>
        <a:bodyPr/>
        <a:lstStyle/>
        <a:p>
          <a:r>
            <a:rPr lang="en-US" b="1"/>
            <a:t>Visualizations:</a:t>
          </a:r>
          <a:endParaRPr lang="en-US"/>
        </a:p>
      </dgm:t>
    </dgm:pt>
    <dgm:pt modelId="{9D0A7842-A96B-4754-92D3-375F1880C0A7}" type="parTrans" cxnId="{0B109AC5-2D33-46EA-859E-C6C3D47DF4BA}">
      <dgm:prSet/>
      <dgm:spPr/>
      <dgm:t>
        <a:bodyPr/>
        <a:lstStyle/>
        <a:p>
          <a:endParaRPr lang="en-US"/>
        </a:p>
      </dgm:t>
    </dgm:pt>
    <dgm:pt modelId="{1D3C5EDE-FEEF-4EC8-A3AB-6BA8203945CC}" type="sibTrans" cxnId="{0B109AC5-2D33-46EA-859E-C6C3D47DF4BA}">
      <dgm:prSet/>
      <dgm:spPr/>
      <dgm:t>
        <a:bodyPr/>
        <a:lstStyle/>
        <a:p>
          <a:endParaRPr lang="en-US"/>
        </a:p>
      </dgm:t>
    </dgm:pt>
    <dgm:pt modelId="{0FDBE1D6-6A0E-4BFF-9C85-4DC1BD5364C1}">
      <dgm:prSet/>
      <dgm:spPr/>
      <dgm:t>
        <a:bodyPr/>
        <a:lstStyle/>
        <a:p>
          <a:r>
            <a:rPr lang="en-US"/>
            <a:t>Use charts (bar charts, histograms, etc.) to illustrate gender distribution, education type breakdown, and income distributions.</a:t>
          </a:r>
        </a:p>
      </dgm:t>
    </dgm:pt>
    <dgm:pt modelId="{9A0828F2-D740-4771-B85C-D0D6E6B9ADD3}" type="parTrans" cxnId="{7A1CB070-8432-414A-AD67-F1EB5F411021}">
      <dgm:prSet/>
      <dgm:spPr/>
      <dgm:t>
        <a:bodyPr/>
        <a:lstStyle/>
        <a:p>
          <a:endParaRPr lang="en-US"/>
        </a:p>
      </dgm:t>
    </dgm:pt>
    <dgm:pt modelId="{90D92B91-CE57-4B6F-867B-84AEA16956FA}" type="sibTrans" cxnId="{7A1CB070-8432-414A-AD67-F1EB5F411021}">
      <dgm:prSet/>
      <dgm:spPr/>
      <dgm:t>
        <a:bodyPr/>
        <a:lstStyle/>
        <a:p>
          <a:endParaRPr lang="en-US"/>
        </a:p>
      </dgm:t>
    </dgm:pt>
    <dgm:pt modelId="{DC082773-6ABE-4631-B851-485FFAC4231C}">
      <dgm:prSet/>
      <dgm:spPr/>
      <dgm:t>
        <a:bodyPr/>
        <a:lstStyle/>
        <a:p>
          <a:r>
            <a:rPr lang="en-US"/>
            <a:t>Include summary tables for key statistics to provide a clear overview.</a:t>
          </a:r>
        </a:p>
      </dgm:t>
    </dgm:pt>
    <dgm:pt modelId="{40BC5D7B-0DE5-4B72-9656-46833299D3FD}" type="parTrans" cxnId="{97520F47-FE0A-4539-B927-BE3EDA387EEB}">
      <dgm:prSet/>
      <dgm:spPr/>
      <dgm:t>
        <a:bodyPr/>
        <a:lstStyle/>
        <a:p>
          <a:endParaRPr lang="en-US"/>
        </a:p>
      </dgm:t>
    </dgm:pt>
    <dgm:pt modelId="{4AC52021-3384-46C8-84D5-D903DD63CE30}" type="sibTrans" cxnId="{97520F47-FE0A-4539-B927-BE3EDA387EEB}">
      <dgm:prSet/>
      <dgm:spPr/>
      <dgm:t>
        <a:bodyPr/>
        <a:lstStyle/>
        <a:p>
          <a:endParaRPr lang="en-US"/>
        </a:p>
      </dgm:t>
    </dgm:pt>
    <dgm:pt modelId="{FD445FAC-35D5-4813-B296-CF7F37957EA1}" type="pres">
      <dgm:prSet presAssocID="{98A472F0-7A6E-476F-8FD4-7E0E8C1462A3}" presName="Name0" presStyleCnt="0">
        <dgm:presLayoutVars>
          <dgm:dir/>
          <dgm:animLvl val="lvl"/>
          <dgm:resizeHandles val="exact"/>
        </dgm:presLayoutVars>
      </dgm:prSet>
      <dgm:spPr/>
    </dgm:pt>
    <dgm:pt modelId="{0167CC0F-57B7-4C11-ACAE-DDE571FB8C13}" type="pres">
      <dgm:prSet presAssocID="{636FD1FC-45C1-4876-B04D-434CE9A89FFD}" presName="composite" presStyleCnt="0"/>
      <dgm:spPr/>
    </dgm:pt>
    <dgm:pt modelId="{2A7CA9D6-39EB-4786-B40C-886B56041926}" type="pres">
      <dgm:prSet presAssocID="{636FD1FC-45C1-4876-B04D-434CE9A89FFD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2307184-0899-495D-AE4F-61C96703DEBA}" type="pres">
      <dgm:prSet presAssocID="{636FD1FC-45C1-4876-B04D-434CE9A89FFD}" presName="desTx" presStyleLbl="revTx" presStyleIdx="0" presStyleCnt="5">
        <dgm:presLayoutVars>
          <dgm:bulletEnabled val="1"/>
        </dgm:presLayoutVars>
      </dgm:prSet>
      <dgm:spPr/>
    </dgm:pt>
    <dgm:pt modelId="{D5684D30-7A86-42E9-A2CE-5B1E13186902}" type="pres">
      <dgm:prSet presAssocID="{5A425B02-BBBF-4CB8-A996-112752806E9E}" presName="space" presStyleCnt="0"/>
      <dgm:spPr/>
    </dgm:pt>
    <dgm:pt modelId="{6FCD8DAF-D7E4-4D99-92C4-AD243F6A4700}" type="pres">
      <dgm:prSet presAssocID="{E276CAA1-3A95-4934-9746-294F29CF0452}" presName="composite" presStyleCnt="0"/>
      <dgm:spPr/>
    </dgm:pt>
    <dgm:pt modelId="{518805F6-5B4F-45DA-9BA6-AFC3D008EC5D}" type="pres">
      <dgm:prSet presAssocID="{E276CAA1-3A95-4934-9746-294F29CF0452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97A7001-330A-4C8C-A07E-91BEB88B811B}" type="pres">
      <dgm:prSet presAssocID="{E276CAA1-3A95-4934-9746-294F29CF0452}" presName="desTx" presStyleLbl="revTx" presStyleIdx="0" presStyleCnt="5">
        <dgm:presLayoutVars>
          <dgm:bulletEnabled val="1"/>
        </dgm:presLayoutVars>
      </dgm:prSet>
      <dgm:spPr/>
    </dgm:pt>
    <dgm:pt modelId="{57CA601C-2FB7-468F-9C4C-6925332699A8}" type="pres">
      <dgm:prSet presAssocID="{12B94CDF-B305-44A4-B3A4-BCB3F2B23836}" presName="space" presStyleCnt="0"/>
      <dgm:spPr/>
    </dgm:pt>
    <dgm:pt modelId="{B7B4D3A6-20D3-46AC-B3BE-9483B9757C4A}" type="pres">
      <dgm:prSet presAssocID="{D6078C9E-42D2-4426-BEE3-55F1C207C8DD}" presName="composite" presStyleCnt="0"/>
      <dgm:spPr/>
    </dgm:pt>
    <dgm:pt modelId="{0B60F8D2-E90C-4B45-94D0-FD2B3AACD1C1}" type="pres">
      <dgm:prSet presAssocID="{D6078C9E-42D2-4426-BEE3-55F1C207C8DD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79780DD-91E2-47FA-AEB4-5E9CA3710A28}" type="pres">
      <dgm:prSet presAssocID="{D6078C9E-42D2-4426-BEE3-55F1C207C8DD}" presName="desTx" presStyleLbl="revTx" presStyleIdx="1" presStyleCnt="5">
        <dgm:presLayoutVars>
          <dgm:bulletEnabled val="1"/>
        </dgm:presLayoutVars>
      </dgm:prSet>
      <dgm:spPr/>
    </dgm:pt>
    <dgm:pt modelId="{8D6EF3D6-8539-40FB-B7E4-3266B0C3437D}" type="pres">
      <dgm:prSet presAssocID="{8F82F5E6-6F6C-4E73-84DC-C842022884CD}" presName="space" presStyleCnt="0"/>
      <dgm:spPr/>
    </dgm:pt>
    <dgm:pt modelId="{F0DB8D0B-C5A6-4904-BFCE-22A3A306A48A}" type="pres">
      <dgm:prSet presAssocID="{0C28A731-A689-4336-A85D-F76192DBF397}" presName="composite" presStyleCnt="0"/>
      <dgm:spPr/>
    </dgm:pt>
    <dgm:pt modelId="{1257BF92-E0F4-4692-98CA-0F6AF4C41836}" type="pres">
      <dgm:prSet presAssocID="{0C28A731-A689-4336-A85D-F76192DBF3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DD88EB2-6BDD-4008-B91F-20D81DEEEE93}" type="pres">
      <dgm:prSet presAssocID="{0C28A731-A689-4336-A85D-F76192DBF397}" presName="desTx" presStyleLbl="revTx" presStyleIdx="2" presStyleCnt="5">
        <dgm:presLayoutVars>
          <dgm:bulletEnabled val="1"/>
        </dgm:presLayoutVars>
      </dgm:prSet>
      <dgm:spPr/>
    </dgm:pt>
    <dgm:pt modelId="{B1EF6203-1E1D-456E-887F-E40472C95112}" type="pres">
      <dgm:prSet presAssocID="{FB9CA32C-5A70-40D9-BB8C-8F2C8B184415}" presName="space" presStyleCnt="0"/>
      <dgm:spPr/>
    </dgm:pt>
    <dgm:pt modelId="{99520309-E546-4DFE-B7B1-1A390FA5619C}" type="pres">
      <dgm:prSet presAssocID="{124116E4-04B5-45E8-9BCC-BAAEC85001CE}" presName="composite" presStyleCnt="0"/>
      <dgm:spPr/>
    </dgm:pt>
    <dgm:pt modelId="{EAFFFD73-BC00-49F3-B8F3-FD3134A625D8}" type="pres">
      <dgm:prSet presAssocID="{124116E4-04B5-45E8-9BCC-BAAEC85001CE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9F32DC-651D-4F45-B412-E8A037B8DE29}" type="pres">
      <dgm:prSet presAssocID="{124116E4-04B5-45E8-9BCC-BAAEC85001CE}" presName="desTx" presStyleLbl="revTx" presStyleIdx="3" presStyleCnt="5">
        <dgm:presLayoutVars>
          <dgm:bulletEnabled val="1"/>
        </dgm:presLayoutVars>
      </dgm:prSet>
      <dgm:spPr/>
    </dgm:pt>
    <dgm:pt modelId="{764B79AB-4E2D-469A-BD19-17D953325658}" type="pres">
      <dgm:prSet presAssocID="{885BE437-0023-4FB5-BF52-390C08F7D86A}" presName="space" presStyleCnt="0"/>
      <dgm:spPr/>
    </dgm:pt>
    <dgm:pt modelId="{11E4D142-4C04-46DA-A724-C5142DC167A0}" type="pres">
      <dgm:prSet presAssocID="{DB2DBD62-5ED2-406F-ACEF-66490DFA0E76}" presName="composite" presStyleCnt="0"/>
      <dgm:spPr/>
    </dgm:pt>
    <dgm:pt modelId="{220C8031-3A23-4AE5-9A86-BB67D95FF2AE}" type="pres">
      <dgm:prSet presAssocID="{DB2DBD62-5ED2-406F-ACEF-66490DFA0E76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CF8418E-C08E-4F0F-B838-53E22883E03D}" type="pres">
      <dgm:prSet presAssocID="{DB2DBD62-5ED2-406F-ACEF-66490DFA0E76}" presName="desTx" presStyleLbl="revTx" presStyleIdx="4" presStyleCnt="5">
        <dgm:presLayoutVars>
          <dgm:bulletEnabled val="1"/>
        </dgm:presLayoutVars>
      </dgm:prSet>
      <dgm:spPr/>
    </dgm:pt>
  </dgm:ptLst>
  <dgm:cxnLst>
    <dgm:cxn modelId="{E2D41F08-DEEB-4810-A908-4FC5FB976ED5}" srcId="{98A472F0-7A6E-476F-8FD4-7E0E8C1462A3}" destId="{636FD1FC-45C1-4876-B04D-434CE9A89FFD}" srcOrd="0" destOrd="0" parTransId="{012BFB3E-E380-41BC-B4A7-4B686044965E}" sibTransId="{5A425B02-BBBF-4CB8-A996-112752806E9E}"/>
    <dgm:cxn modelId="{69A4651B-7AA9-43A6-8F9E-CAA3E117EC7E}" srcId="{D6078C9E-42D2-4426-BEE3-55F1C207C8DD}" destId="{E7CAF16E-36C0-48F2-8047-BC1428CCE4D2}" srcOrd="1" destOrd="0" parTransId="{B7D7AEAE-10E9-48C3-9992-3ED6F0FEDF4E}" sibTransId="{A941DE60-7420-4BED-8F44-D255B3605DE9}"/>
    <dgm:cxn modelId="{7DFE461C-7934-4707-A179-C6ACECA12C32}" srcId="{124116E4-04B5-45E8-9BCC-BAAEC85001CE}" destId="{33DE113E-79F2-40DD-A36A-66F64412EE59}" srcOrd="2" destOrd="0" parTransId="{E5D9E829-484A-4630-8075-487077384340}" sibTransId="{EA2C83A4-F800-4B33-9B87-E9BD44285E47}"/>
    <dgm:cxn modelId="{F4A39925-ABF2-4895-9525-00AABAAD9A89}" srcId="{E276CAA1-3A95-4934-9746-294F29CF0452}" destId="{89DCFAAA-10DC-462A-AAE6-F19F8B1A8544}" srcOrd="2" destOrd="0" parTransId="{4799F74E-8ADE-4E81-B098-7B10901BC892}" sibTransId="{490B2DBF-A78F-488A-B828-F2A5FC4DBEF4}"/>
    <dgm:cxn modelId="{8E73F12E-5AF4-4EBF-91B3-A926188A481D}" type="presOf" srcId="{F7A342B9-224A-41C7-AB58-A8B1497829B9}" destId="{379780DD-91E2-47FA-AEB4-5E9CA3710A28}" srcOrd="0" destOrd="0" presId="urn:microsoft.com/office/officeart/2005/8/layout/chevron1"/>
    <dgm:cxn modelId="{373B0565-997B-49DF-87CE-399B997E317C}" srcId="{0C28A731-A689-4336-A85D-F76192DBF397}" destId="{2695B14E-6CE8-4183-97CA-9BF0DF7625B4}" srcOrd="0" destOrd="0" parTransId="{36F8C229-714E-4A61-8DD3-BCF5295426DE}" sibTransId="{A0820197-1C38-4417-BDBB-2D9D216C00B7}"/>
    <dgm:cxn modelId="{97520F47-FE0A-4539-B927-BE3EDA387EEB}" srcId="{DB2DBD62-5ED2-406F-ACEF-66490DFA0E76}" destId="{DC082773-6ABE-4631-B851-485FFAC4231C}" srcOrd="1" destOrd="0" parTransId="{40BC5D7B-0DE5-4B72-9656-46833299D3FD}" sibTransId="{4AC52021-3384-46C8-84D5-D903DD63CE30}"/>
    <dgm:cxn modelId="{4CCB8949-DEB6-4F5D-8523-99E2C5FB2FBE}" type="presOf" srcId="{636FD1FC-45C1-4876-B04D-434CE9A89FFD}" destId="{2A7CA9D6-39EB-4786-B40C-886B56041926}" srcOrd="0" destOrd="0" presId="urn:microsoft.com/office/officeart/2005/8/layout/chevron1"/>
    <dgm:cxn modelId="{7331A06A-D5A6-4E3A-9081-A3AD98D8A7C6}" srcId="{98A472F0-7A6E-476F-8FD4-7E0E8C1462A3}" destId="{124116E4-04B5-45E8-9BCC-BAAEC85001CE}" srcOrd="4" destOrd="0" parTransId="{37F7B9BE-710B-4B90-82E4-10144323FCC4}" sibTransId="{885BE437-0023-4FB5-BF52-390C08F7D86A}"/>
    <dgm:cxn modelId="{15D9924C-34D9-48DE-9296-A0610BBCFD78}" type="presOf" srcId="{E7CAF16E-36C0-48F2-8047-BC1428CCE4D2}" destId="{379780DD-91E2-47FA-AEB4-5E9CA3710A28}" srcOrd="0" destOrd="1" presId="urn:microsoft.com/office/officeart/2005/8/layout/chevron1"/>
    <dgm:cxn modelId="{0995416E-E323-4445-9117-51CF7288741E}" type="presOf" srcId="{645AB4CF-0CC3-425A-9DFF-13EB5891E599}" destId="{897A7001-330A-4C8C-A07E-91BEB88B811B}" srcOrd="0" destOrd="1" presId="urn:microsoft.com/office/officeart/2005/8/layout/chevron1"/>
    <dgm:cxn modelId="{D8BA0F6F-7BF0-4FC0-959C-C8CCC304EADC}" srcId="{98A472F0-7A6E-476F-8FD4-7E0E8C1462A3}" destId="{0C28A731-A689-4336-A85D-F76192DBF397}" srcOrd="3" destOrd="0" parTransId="{02422405-3C57-4828-A9A5-E0D35ED665E0}" sibTransId="{FB9CA32C-5A70-40D9-BB8C-8F2C8B184415}"/>
    <dgm:cxn modelId="{86641E4F-BA54-43E0-8295-3F367BDA4C23}" type="presOf" srcId="{0FDBE1D6-6A0E-4BFF-9C85-4DC1BD5364C1}" destId="{CCF8418E-C08E-4F0F-B838-53E22883E03D}" srcOrd="0" destOrd="0" presId="urn:microsoft.com/office/officeart/2005/8/layout/chevron1"/>
    <dgm:cxn modelId="{7A1CB070-8432-414A-AD67-F1EB5F411021}" srcId="{DB2DBD62-5ED2-406F-ACEF-66490DFA0E76}" destId="{0FDBE1D6-6A0E-4BFF-9C85-4DC1BD5364C1}" srcOrd="0" destOrd="0" parTransId="{9A0828F2-D740-4771-B85C-D0D6E6B9ADD3}" sibTransId="{90D92B91-CE57-4B6F-867B-84AEA16956FA}"/>
    <dgm:cxn modelId="{8900E953-F2F4-4180-99F9-C39CB85BB8E2}" type="presOf" srcId="{D6078C9E-42D2-4426-BEE3-55F1C207C8DD}" destId="{0B60F8D2-E90C-4B45-94D0-FD2B3AACD1C1}" srcOrd="0" destOrd="0" presId="urn:microsoft.com/office/officeart/2005/8/layout/chevron1"/>
    <dgm:cxn modelId="{898FB658-1D66-4C01-B9F2-6618D4A5A620}" type="presOf" srcId="{B1B47506-039C-44C3-A12E-EA9C068BA239}" destId="{897A7001-330A-4C8C-A07E-91BEB88B811B}" srcOrd="0" destOrd="0" presId="urn:microsoft.com/office/officeart/2005/8/layout/chevron1"/>
    <dgm:cxn modelId="{C1C9F759-56F7-419F-ADFE-5EEFF253E84D}" srcId="{E276CAA1-3A95-4934-9746-294F29CF0452}" destId="{B1B47506-039C-44C3-A12E-EA9C068BA239}" srcOrd="0" destOrd="0" parTransId="{4B46F971-2214-44F4-9AD7-2E2199A45198}" sibTransId="{8FC2487F-713B-4728-90B3-09EBE4E99F9F}"/>
    <dgm:cxn modelId="{49AA7B7C-9098-4813-B9BD-CE89C45E1D30}" type="presOf" srcId="{6A95C675-E33E-4D58-A361-8F8602B80086}" destId="{409F32DC-651D-4F45-B412-E8A037B8DE29}" srcOrd="0" destOrd="1" presId="urn:microsoft.com/office/officeart/2005/8/layout/chevron1"/>
    <dgm:cxn modelId="{FBCA277F-E053-4E77-9860-1C739372C43F}" srcId="{D6078C9E-42D2-4426-BEE3-55F1C207C8DD}" destId="{F7A342B9-224A-41C7-AB58-A8B1497829B9}" srcOrd="0" destOrd="0" parTransId="{15A90921-3FDB-4A7C-9AAD-AB87BB0D8BA8}" sibTransId="{7DA994B0-0621-4380-BB0D-4FF17BD3EEF6}"/>
    <dgm:cxn modelId="{5F3BA288-8566-47FA-A05F-2CB1ED88AEE0}" srcId="{98A472F0-7A6E-476F-8FD4-7E0E8C1462A3}" destId="{E276CAA1-3A95-4934-9746-294F29CF0452}" srcOrd="1" destOrd="0" parTransId="{EAD65FC9-923D-4526-9645-60999C6855E6}" sibTransId="{12B94CDF-B305-44A4-B3A4-BCB3F2B23836}"/>
    <dgm:cxn modelId="{50071F8D-DC9C-41DF-818A-1A0308E051CE}" type="presOf" srcId="{33DE113E-79F2-40DD-A36A-66F64412EE59}" destId="{409F32DC-651D-4F45-B412-E8A037B8DE29}" srcOrd="0" destOrd="2" presId="urn:microsoft.com/office/officeart/2005/8/layout/chevron1"/>
    <dgm:cxn modelId="{2C52C490-7E62-4EC7-9BD8-AA4454F380A8}" srcId="{E276CAA1-3A95-4934-9746-294F29CF0452}" destId="{645AB4CF-0CC3-425A-9DFF-13EB5891E599}" srcOrd="1" destOrd="0" parTransId="{C6661035-8C5B-42B9-B8EA-AB2D63AE56DC}" sibTransId="{14AC270B-C8FD-4372-85C0-C3D841D63384}"/>
    <dgm:cxn modelId="{BED65E96-F2C1-4146-AFA4-CA4B14D7017E}" type="presOf" srcId="{009A1BA5-58D9-4474-8B0D-E019E72C8EA5}" destId="{4DD88EB2-6BDD-4008-B91F-20D81DEEEE93}" srcOrd="0" destOrd="1" presId="urn:microsoft.com/office/officeart/2005/8/layout/chevron1"/>
    <dgm:cxn modelId="{1770B397-CD5C-4F68-8E39-EADD2CF9F629}" srcId="{124116E4-04B5-45E8-9BCC-BAAEC85001CE}" destId="{6A95C675-E33E-4D58-A361-8F8602B80086}" srcOrd="1" destOrd="0" parTransId="{36D26FF8-7E28-47A9-8F20-CD8971E1B0BA}" sibTransId="{20ECD8D5-A55E-4197-BBA4-2D93F702E273}"/>
    <dgm:cxn modelId="{A1B9CF9D-5793-45F6-8180-94455EA97FFA}" type="presOf" srcId="{2695B14E-6CE8-4183-97CA-9BF0DF7625B4}" destId="{4DD88EB2-6BDD-4008-B91F-20D81DEEEE93}" srcOrd="0" destOrd="0" presId="urn:microsoft.com/office/officeart/2005/8/layout/chevron1"/>
    <dgm:cxn modelId="{AB12669E-B11B-44F7-81E6-741DBAA92A7A}" type="presOf" srcId="{DC082773-6ABE-4631-B851-485FFAC4231C}" destId="{CCF8418E-C08E-4F0F-B838-53E22883E03D}" srcOrd="0" destOrd="1" presId="urn:microsoft.com/office/officeart/2005/8/layout/chevron1"/>
    <dgm:cxn modelId="{340D5D9F-CE66-4195-8E4A-9CA20D71E77D}" type="presOf" srcId="{98A472F0-7A6E-476F-8FD4-7E0E8C1462A3}" destId="{FD445FAC-35D5-4813-B296-CF7F37957EA1}" srcOrd="0" destOrd="0" presId="urn:microsoft.com/office/officeart/2005/8/layout/chevron1"/>
    <dgm:cxn modelId="{7F337AA0-7A93-4A39-B041-DA0285645054}" type="presOf" srcId="{C5EF22B8-83E2-42A2-B223-BAFDBE9DCD4F}" destId="{4DD88EB2-6BDD-4008-B91F-20D81DEEEE93}" srcOrd="0" destOrd="2" presId="urn:microsoft.com/office/officeart/2005/8/layout/chevron1"/>
    <dgm:cxn modelId="{143E9CB9-084A-4FC6-B1D2-B8D1AD3B4712}" type="presOf" srcId="{0D51851D-C92D-4BD4-9033-5D443003ABDF}" destId="{379780DD-91E2-47FA-AEB4-5E9CA3710A28}" srcOrd="0" destOrd="2" presId="urn:microsoft.com/office/officeart/2005/8/layout/chevron1"/>
    <dgm:cxn modelId="{0B109AC5-2D33-46EA-859E-C6C3D47DF4BA}" srcId="{98A472F0-7A6E-476F-8FD4-7E0E8C1462A3}" destId="{DB2DBD62-5ED2-406F-ACEF-66490DFA0E76}" srcOrd="5" destOrd="0" parTransId="{9D0A7842-A96B-4754-92D3-375F1880C0A7}" sibTransId="{1D3C5EDE-FEEF-4EC8-A3AB-6BA8203945CC}"/>
    <dgm:cxn modelId="{0F6B50C6-192B-4151-9E0E-FC604168061A}" srcId="{D6078C9E-42D2-4426-BEE3-55F1C207C8DD}" destId="{0D51851D-C92D-4BD4-9033-5D443003ABDF}" srcOrd="2" destOrd="0" parTransId="{54989351-89AA-4008-8D50-D7DCE587186D}" sibTransId="{424A4920-0B2D-487C-B697-807213EFE807}"/>
    <dgm:cxn modelId="{29618AC9-8AE2-4A2C-A734-E953F14A5770}" type="presOf" srcId="{0C28A731-A689-4336-A85D-F76192DBF397}" destId="{1257BF92-E0F4-4692-98CA-0F6AF4C41836}" srcOrd="0" destOrd="0" presId="urn:microsoft.com/office/officeart/2005/8/layout/chevron1"/>
    <dgm:cxn modelId="{423D4BCB-9142-4F9E-92DC-7A58F5DBE435}" type="presOf" srcId="{DB2DBD62-5ED2-406F-ACEF-66490DFA0E76}" destId="{220C8031-3A23-4AE5-9A86-BB67D95FF2AE}" srcOrd="0" destOrd="0" presId="urn:microsoft.com/office/officeart/2005/8/layout/chevron1"/>
    <dgm:cxn modelId="{F0CA2CCE-88CC-465C-B987-245F89CE621D}" srcId="{124116E4-04B5-45E8-9BCC-BAAEC85001CE}" destId="{6F07AA99-553E-4F73-9385-66DB24B15DF5}" srcOrd="0" destOrd="0" parTransId="{1DE0CF2B-497D-4429-AB9D-90C809B7B0C6}" sibTransId="{60FCC67F-AD32-4BFF-A025-5B433C969720}"/>
    <dgm:cxn modelId="{358C78D7-F83F-4E27-9E1F-9586AC27A69C}" type="presOf" srcId="{6F07AA99-553E-4F73-9385-66DB24B15DF5}" destId="{409F32DC-651D-4F45-B412-E8A037B8DE29}" srcOrd="0" destOrd="0" presId="urn:microsoft.com/office/officeart/2005/8/layout/chevron1"/>
    <dgm:cxn modelId="{BA7D0FDB-9A76-4570-9914-E8E2461DB9C1}" type="presOf" srcId="{124116E4-04B5-45E8-9BCC-BAAEC85001CE}" destId="{EAFFFD73-BC00-49F3-B8F3-FD3134A625D8}" srcOrd="0" destOrd="0" presId="urn:microsoft.com/office/officeart/2005/8/layout/chevron1"/>
    <dgm:cxn modelId="{C94573E1-EF57-49A0-9F66-88DA1A60D415}" srcId="{98A472F0-7A6E-476F-8FD4-7E0E8C1462A3}" destId="{D6078C9E-42D2-4426-BEE3-55F1C207C8DD}" srcOrd="2" destOrd="0" parTransId="{E59C4876-FBEE-4678-9EB2-EF85198C7B34}" sibTransId="{8F82F5E6-6F6C-4E73-84DC-C842022884CD}"/>
    <dgm:cxn modelId="{FF8C09E4-C7BF-433D-AEF2-AE915C93CFDD}" type="presOf" srcId="{89DCFAAA-10DC-462A-AAE6-F19F8B1A8544}" destId="{897A7001-330A-4C8C-A07E-91BEB88B811B}" srcOrd="0" destOrd="2" presId="urn:microsoft.com/office/officeart/2005/8/layout/chevron1"/>
    <dgm:cxn modelId="{480A18EA-01C0-4292-A156-C21D13173AF4}" srcId="{0C28A731-A689-4336-A85D-F76192DBF397}" destId="{C5EF22B8-83E2-42A2-B223-BAFDBE9DCD4F}" srcOrd="2" destOrd="0" parTransId="{8A3979F2-8A9A-44A1-B2DC-7DD9A39201F4}" sibTransId="{D9EC8BA6-FA5E-4DE8-A334-935EE5E6CA50}"/>
    <dgm:cxn modelId="{98F0CCEC-4F6A-40FA-BC40-B7A8E5F99737}" srcId="{0C28A731-A689-4336-A85D-F76192DBF397}" destId="{009A1BA5-58D9-4474-8B0D-E019E72C8EA5}" srcOrd="1" destOrd="0" parTransId="{830FDEC4-0400-4EFD-A1D4-B67DA6AE1C77}" sibTransId="{6D8140B2-AFFD-4356-9576-4FD6C394CEF3}"/>
    <dgm:cxn modelId="{707C96FA-F178-46A0-8DD5-E934CE1A9F94}" type="presOf" srcId="{E276CAA1-3A95-4934-9746-294F29CF0452}" destId="{518805F6-5B4F-45DA-9BA6-AFC3D008EC5D}" srcOrd="0" destOrd="0" presId="urn:microsoft.com/office/officeart/2005/8/layout/chevron1"/>
    <dgm:cxn modelId="{6F006DDE-3378-48F6-942B-AE1DEBE724CC}" type="presParOf" srcId="{FD445FAC-35D5-4813-B296-CF7F37957EA1}" destId="{0167CC0F-57B7-4C11-ACAE-DDE571FB8C13}" srcOrd="0" destOrd="0" presId="urn:microsoft.com/office/officeart/2005/8/layout/chevron1"/>
    <dgm:cxn modelId="{36DDD3A6-D389-4734-B71B-CA1CEA0D4DF0}" type="presParOf" srcId="{0167CC0F-57B7-4C11-ACAE-DDE571FB8C13}" destId="{2A7CA9D6-39EB-4786-B40C-886B56041926}" srcOrd="0" destOrd="0" presId="urn:microsoft.com/office/officeart/2005/8/layout/chevron1"/>
    <dgm:cxn modelId="{959C33CA-F434-4682-A23A-266225CD42EE}" type="presParOf" srcId="{0167CC0F-57B7-4C11-ACAE-DDE571FB8C13}" destId="{42307184-0899-495D-AE4F-61C96703DEBA}" srcOrd="1" destOrd="0" presId="urn:microsoft.com/office/officeart/2005/8/layout/chevron1"/>
    <dgm:cxn modelId="{D859B50C-1AAD-4133-B2C7-48392B87206B}" type="presParOf" srcId="{FD445FAC-35D5-4813-B296-CF7F37957EA1}" destId="{D5684D30-7A86-42E9-A2CE-5B1E13186902}" srcOrd="1" destOrd="0" presId="urn:microsoft.com/office/officeart/2005/8/layout/chevron1"/>
    <dgm:cxn modelId="{E93B4B21-6FFF-4514-A073-79E50A7097F8}" type="presParOf" srcId="{FD445FAC-35D5-4813-B296-CF7F37957EA1}" destId="{6FCD8DAF-D7E4-4D99-92C4-AD243F6A4700}" srcOrd="2" destOrd="0" presId="urn:microsoft.com/office/officeart/2005/8/layout/chevron1"/>
    <dgm:cxn modelId="{47762AE2-5A76-4D58-8D88-6AE36A922B24}" type="presParOf" srcId="{6FCD8DAF-D7E4-4D99-92C4-AD243F6A4700}" destId="{518805F6-5B4F-45DA-9BA6-AFC3D008EC5D}" srcOrd="0" destOrd="0" presId="urn:microsoft.com/office/officeart/2005/8/layout/chevron1"/>
    <dgm:cxn modelId="{ECC3D7DD-F34B-40FA-93AB-7F2D5F051A25}" type="presParOf" srcId="{6FCD8DAF-D7E4-4D99-92C4-AD243F6A4700}" destId="{897A7001-330A-4C8C-A07E-91BEB88B811B}" srcOrd="1" destOrd="0" presId="urn:microsoft.com/office/officeart/2005/8/layout/chevron1"/>
    <dgm:cxn modelId="{929D997E-3240-4AC3-B635-DE688794DAD1}" type="presParOf" srcId="{FD445FAC-35D5-4813-B296-CF7F37957EA1}" destId="{57CA601C-2FB7-468F-9C4C-6925332699A8}" srcOrd="3" destOrd="0" presId="urn:microsoft.com/office/officeart/2005/8/layout/chevron1"/>
    <dgm:cxn modelId="{E85CF4C3-ECFA-40AE-862A-944E124E2FA2}" type="presParOf" srcId="{FD445FAC-35D5-4813-B296-CF7F37957EA1}" destId="{B7B4D3A6-20D3-46AC-B3BE-9483B9757C4A}" srcOrd="4" destOrd="0" presId="urn:microsoft.com/office/officeart/2005/8/layout/chevron1"/>
    <dgm:cxn modelId="{CC3B252E-F6FD-4D9C-AF19-4D8D4DE572F9}" type="presParOf" srcId="{B7B4D3A6-20D3-46AC-B3BE-9483B9757C4A}" destId="{0B60F8D2-E90C-4B45-94D0-FD2B3AACD1C1}" srcOrd="0" destOrd="0" presId="urn:microsoft.com/office/officeart/2005/8/layout/chevron1"/>
    <dgm:cxn modelId="{5C8B8487-B44A-4EC8-B477-DEDD94170568}" type="presParOf" srcId="{B7B4D3A6-20D3-46AC-B3BE-9483B9757C4A}" destId="{379780DD-91E2-47FA-AEB4-5E9CA3710A28}" srcOrd="1" destOrd="0" presId="urn:microsoft.com/office/officeart/2005/8/layout/chevron1"/>
    <dgm:cxn modelId="{0C69245C-B57E-4C08-A032-A77B11414009}" type="presParOf" srcId="{FD445FAC-35D5-4813-B296-CF7F37957EA1}" destId="{8D6EF3D6-8539-40FB-B7E4-3266B0C3437D}" srcOrd="5" destOrd="0" presId="urn:microsoft.com/office/officeart/2005/8/layout/chevron1"/>
    <dgm:cxn modelId="{98FA50FE-F260-40A9-9EC1-0966E9308B3D}" type="presParOf" srcId="{FD445FAC-35D5-4813-B296-CF7F37957EA1}" destId="{F0DB8D0B-C5A6-4904-BFCE-22A3A306A48A}" srcOrd="6" destOrd="0" presId="urn:microsoft.com/office/officeart/2005/8/layout/chevron1"/>
    <dgm:cxn modelId="{8680C060-2EA1-47EF-9EEE-2EA28FE85830}" type="presParOf" srcId="{F0DB8D0B-C5A6-4904-BFCE-22A3A306A48A}" destId="{1257BF92-E0F4-4692-98CA-0F6AF4C41836}" srcOrd="0" destOrd="0" presId="urn:microsoft.com/office/officeart/2005/8/layout/chevron1"/>
    <dgm:cxn modelId="{49415BAA-6EF3-4A20-B62B-7CC1725C4888}" type="presParOf" srcId="{F0DB8D0B-C5A6-4904-BFCE-22A3A306A48A}" destId="{4DD88EB2-6BDD-4008-B91F-20D81DEEEE93}" srcOrd="1" destOrd="0" presId="urn:microsoft.com/office/officeart/2005/8/layout/chevron1"/>
    <dgm:cxn modelId="{A3CB1B50-3CDA-4768-8373-ED81AFB6C74F}" type="presParOf" srcId="{FD445FAC-35D5-4813-B296-CF7F37957EA1}" destId="{B1EF6203-1E1D-456E-887F-E40472C95112}" srcOrd="7" destOrd="0" presId="urn:microsoft.com/office/officeart/2005/8/layout/chevron1"/>
    <dgm:cxn modelId="{28EAB0BA-E221-48C0-B40E-14E0E7A6B701}" type="presParOf" srcId="{FD445FAC-35D5-4813-B296-CF7F37957EA1}" destId="{99520309-E546-4DFE-B7B1-1A390FA5619C}" srcOrd="8" destOrd="0" presId="urn:microsoft.com/office/officeart/2005/8/layout/chevron1"/>
    <dgm:cxn modelId="{0AA2020A-5DAE-4CB9-AB10-C3429F075DA3}" type="presParOf" srcId="{99520309-E546-4DFE-B7B1-1A390FA5619C}" destId="{EAFFFD73-BC00-49F3-B8F3-FD3134A625D8}" srcOrd="0" destOrd="0" presId="urn:microsoft.com/office/officeart/2005/8/layout/chevron1"/>
    <dgm:cxn modelId="{3CA5574F-73C8-4AF7-A9A3-D41F51F786E6}" type="presParOf" srcId="{99520309-E546-4DFE-B7B1-1A390FA5619C}" destId="{409F32DC-651D-4F45-B412-E8A037B8DE29}" srcOrd="1" destOrd="0" presId="urn:microsoft.com/office/officeart/2005/8/layout/chevron1"/>
    <dgm:cxn modelId="{76AE51CE-385A-47EF-AA29-231C143F4562}" type="presParOf" srcId="{FD445FAC-35D5-4813-B296-CF7F37957EA1}" destId="{764B79AB-4E2D-469A-BD19-17D953325658}" srcOrd="9" destOrd="0" presId="urn:microsoft.com/office/officeart/2005/8/layout/chevron1"/>
    <dgm:cxn modelId="{F2933310-2CD6-48C9-8175-5F49164BA780}" type="presParOf" srcId="{FD445FAC-35D5-4813-B296-CF7F37957EA1}" destId="{11E4D142-4C04-46DA-A724-C5142DC167A0}" srcOrd="10" destOrd="0" presId="urn:microsoft.com/office/officeart/2005/8/layout/chevron1"/>
    <dgm:cxn modelId="{92E6CFD7-87AE-41A2-8360-11524B22774F}" type="presParOf" srcId="{11E4D142-4C04-46DA-A724-C5142DC167A0}" destId="{220C8031-3A23-4AE5-9A86-BB67D95FF2AE}" srcOrd="0" destOrd="0" presId="urn:microsoft.com/office/officeart/2005/8/layout/chevron1"/>
    <dgm:cxn modelId="{7FF3F798-2370-4ED4-B5B4-CD7DB3E6CCCA}" type="presParOf" srcId="{11E4D142-4C04-46DA-A724-C5142DC167A0}" destId="{CCF8418E-C08E-4F0F-B838-53E22883E03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994AA-1297-4ADB-AABB-F5EE4D1CDA2C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FE4CDE-30D7-419B-95A6-8A3AA52CD0B2}">
      <dgm:prSet/>
      <dgm:spPr/>
      <dgm:t>
        <a:bodyPr/>
        <a:lstStyle/>
        <a:p>
          <a:r>
            <a:rPr lang="en-US"/>
            <a:t>To conclude the analysis of gender, education type, and income distribution in the context of loans, several key insights and recommendations can be drawn:</a:t>
          </a:r>
        </a:p>
      </dgm:t>
    </dgm:pt>
    <dgm:pt modelId="{22411172-4928-4B8E-ACED-5D032CE1A72B}" type="parTrans" cxnId="{969CB9E6-D8E8-4DE4-ABF7-38A6FADF81F9}">
      <dgm:prSet/>
      <dgm:spPr/>
      <dgm:t>
        <a:bodyPr/>
        <a:lstStyle/>
        <a:p>
          <a:endParaRPr lang="en-US"/>
        </a:p>
      </dgm:t>
    </dgm:pt>
    <dgm:pt modelId="{193D0026-64BB-48C4-9DAC-23860C686E35}" type="sibTrans" cxnId="{969CB9E6-D8E8-4DE4-ABF7-38A6FADF81F9}">
      <dgm:prSet/>
      <dgm:spPr/>
      <dgm:t>
        <a:bodyPr/>
        <a:lstStyle/>
        <a:p>
          <a:endParaRPr lang="en-US"/>
        </a:p>
      </dgm:t>
    </dgm:pt>
    <dgm:pt modelId="{2BE3907D-3221-4B15-A7D2-E0ACB296EFE5}">
      <dgm:prSet/>
      <dgm:spPr/>
      <dgm:t>
        <a:bodyPr/>
        <a:lstStyle/>
        <a:p>
          <a:r>
            <a:rPr lang="en-US" b="1"/>
            <a:t>Gender Analysis:</a:t>
          </a:r>
          <a:endParaRPr lang="en-US"/>
        </a:p>
      </dgm:t>
    </dgm:pt>
    <dgm:pt modelId="{5CB095C8-3EDC-4CF1-B7DC-BB2BB0279EBD}" type="parTrans" cxnId="{15727FFC-8F70-4BCB-9E84-535B7E17F346}">
      <dgm:prSet/>
      <dgm:spPr/>
      <dgm:t>
        <a:bodyPr/>
        <a:lstStyle/>
        <a:p>
          <a:endParaRPr lang="en-US"/>
        </a:p>
      </dgm:t>
    </dgm:pt>
    <dgm:pt modelId="{FC811F79-7094-408A-9EAE-08B3A4F9A3CB}" type="sibTrans" cxnId="{15727FFC-8F70-4BCB-9E84-535B7E17F346}">
      <dgm:prSet/>
      <dgm:spPr/>
      <dgm:t>
        <a:bodyPr/>
        <a:lstStyle/>
        <a:p>
          <a:endParaRPr lang="en-US"/>
        </a:p>
      </dgm:t>
    </dgm:pt>
    <dgm:pt modelId="{9B1F1F77-AB5B-4CE0-98FF-E74B0A7FA1AC}">
      <dgm:prSet/>
      <dgm:spPr/>
      <dgm:t>
        <a:bodyPr/>
        <a:lstStyle/>
        <a:p>
          <a:r>
            <a:rPr lang="en-US"/>
            <a:t>There appears to be a balanced distribution between male and female loan applicants.</a:t>
          </a:r>
        </a:p>
      </dgm:t>
    </dgm:pt>
    <dgm:pt modelId="{DDDB2121-5BFA-4C66-883B-C01271933229}" type="parTrans" cxnId="{23187A4A-E283-4A8C-83E7-5908B6025E58}">
      <dgm:prSet/>
      <dgm:spPr/>
      <dgm:t>
        <a:bodyPr/>
        <a:lstStyle/>
        <a:p>
          <a:endParaRPr lang="en-US"/>
        </a:p>
      </dgm:t>
    </dgm:pt>
    <dgm:pt modelId="{FFB4492E-B596-48E5-9A05-7C82BF4C8690}" type="sibTrans" cxnId="{23187A4A-E283-4A8C-83E7-5908B6025E58}">
      <dgm:prSet/>
      <dgm:spPr/>
      <dgm:t>
        <a:bodyPr/>
        <a:lstStyle/>
        <a:p>
          <a:endParaRPr lang="en-US"/>
        </a:p>
      </dgm:t>
    </dgm:pt>
    <dgm:pt modelId="{892C04A7-36CB-4283-9F34-B2FA6235B639}">
      <dgm:prSet/>
      <dgm:spPr/>
      <dgm:t>
        <a:bodyPr/>
        <a:lstStyle/>
        <a:p>
          <a:r>
            <a:rPr lang="en-US"/>
            <a:t>Gender does not significantly impact loan approval rates based on the current analysis.</a:t>
          </a:r>
        </a:p>
      </dgm:t>
    </dgm:pt>
    <dgm:pt modelId="{6389CF5A-F4F0-4C61-8A66-3901749A4326}" type="parTrans" cxnId="{6FA36864-D64E-45FE-B575-C481A957FEF1}">
      <dgm:prSet/>
      <dgm:spPr/>
      <dgm:t>
        <a:bodyPr/>
        <a:lstStyle/>
        <a:p>
          <a:endParaRPr lang="en-US"/>
        </a:p>
      </dgm:t>
    </dgm:pt>
    <dgm:pt modelId="{B7A9C0A7-79C6-4B4A-8B38-916DE1F5E612}" type="sibTrans" cxnId="{6FA36864-D64E-45FE-B575-C481A957FEF1}">
      <dgm:prSet/>
      <dgm:spPr/>
      <dgm:t>
        <a:bodyPr/>
        <a:lstStyle/>
        <a:p>
          <a:endParaRPr lang="en-US"/>
        </a:p>
      </dgm:t>
    </dgm:pt>
    <dgm:pt modelId="{284893CF-F011-4C70-970F-D6F4CAB6DC3C}">
      <dgm:prSet/>
      <dgm:spPr/>
      <dgm:t>
        <a:bodyPr/>
        <a:lstStyle/>
        <a:p>
          <a:r>
            <a:rPr lang="en-US"/>
            <a:t>Further investigation could explore deeper into specific loan types or demographics where gender might play a more pronounced role.</a:t>
          </a:r>
        </a:p>
      </dgm:t>
    </dgm:pt>
    <dgm:pt modelId="{EFD21B75-7267-4A51-A8DD-23EF83469BAB}" type="parTrans" cxnId="{9FB5D6D1-36EB-4D33-9548-7DFB1F8F0CA2}">
      <dgm:prSet/>
      <dgm:spPr/>
      <dgm:t>
        <a:bodyPr/>
        <a:lstStyle/>
        <a:p>
          <a:endParaRPr lang="en-US"/>
        </a:p>
      </dgm:t>
    </dgm:pt>
    <dgm:pt modelId="{10CA4289-9CE4-440B-BF86-EFD5F09CE085}" type="sibTrans" cxnId="{9FB5D6D1-36EB-4D33-9548-7DFB1F8F0CA2}">
      <dgm:prSet/>
      <dgm:spPr/>
      <dgm:t>
        <a:bodyPr/>
        <a:lstStyle/>
        <a:p>
          <a:endParaRPr lang="en-US"/>
        </a:p>
      </dgm:t>
    </dgm:pt>
    <dgm:pt modelId="{D8916A57-C92C-439C-8FD1-3A9B5F0D6EC1}">
      <dgm:prSet/>
      <dgm:spPr/>
      <dgm:t>
        <a:bodyPr/>
        <a:lstStyle/>
        <a:p>
          <a:r>
            <a:rPr lang="en-US" b="1"/>
            <a:t>Education Type:</a:t>
          </a:r>
          <a:endParaRPr lang="en-US"/>
        </a:p>
      </dgm:t>
    </dgm:pt>
    <dgm:pt modelId="{12B44191-0C79-4071-A0C3-7EAECC210EC6}" type="parTrans" cxnId="{D40FBC19-56FD-40BA-8400-8564D9D2DD11}">
      <dgm:prSet/>
      <dgm:spPr/>
      <dgm:t>
        <a:bodyPr/>
        <a:lstStyle/>
        <a:p>
          <a:endParaRPr lang="en-US"/>
        </a:p>
      </dgm:t>
    </dgm:pt>
    <dgm:pt modelId="{528359E1-5459-49AB-8641-05F9DBDA2530}" type="sibTrans" cxnId="{D40FBC19-56FD-40BA-8400-8564D9D2DD11}">
      <dgm:prSet/>
      <dgm:spPr/>
      <dgm:t>
        <a:bodyPr/>
        <a:lstStyle/>
        <a:p>
          <a:endParaRPr lang="en-US"/>
        </a:p>
      </dgm:t>
    </dgm:pt>
    <dgm:pt modelId="{277C7B22-8AA4-4E73-A5D8-3E36AC769102}">
      <dgm:prSet/>
      <dgm:spPr/>
      <dgm:t>
        <a:bodyPr/>
        <a:lstStyle/>
        <a:p>
          <a:r>
            <a:rPr lang="en-US"/>
            <a:t>Borrowers with higher educational qualifications tend to apply for larger loans.</a:t>
          </a:r>
        </a:p>
      </dgm:t>
    </dgm:pt>
    <dgm:pt modelId="{890F42F9-A3D1-47F1-8A79-BAF4C40C01C9}" type="parTrans" cxnId="{6C26DC67-9E15-4654-9B0C-E9DE908E3E4F}">
      <dgm:prSet/>
      <dgm:spPr/>
      <dgm:t>
        <a:bodyPr/>
        <a:lstStyle/>
        <a:p>
          <a:endParaRPr lang="en-US"/>
        </a:p>
      </dgm:t>
    </dgm:pt>
    <dgm:pt modelId="{016D97CA-0639-4646-99C8-028DEEFE5358}" type="sibTrans" cxnId="{6C26DC67-9E15-4654-9B0C-E9DE908E3E4F}">
      <dgm:prSet/>
      <dgm:spPr/>
      <dgm:t>
        <a:bodyPr/>
        <a:lstStyle/>
        <a:p>
          <a:endParaRPr lang="en-US"/>
        </a:p>
      </dgm:t>
    </dgm:pt>
    <dgm:pt modelId="{F4837E57-34E5-41B1-871C-13D07A56B0E2}">
      <dgm:prSet/>
      <dgm:spPr/>
      <dgm:t>
        <a:bodyPr/>
        <a:lstStyle/>
        <a:p>
          <a:r>
            <a:rPr lang="en-US"/>
            <a:t>Education level does not show a clear correlation with default rates, suggesting other factors may influence repayment behavior more significantly.</a:t>
          </a:r>
        </a:p>
      </dgm:t>
    </dgm:pt>
    <dgm:pt modelId="{3E5B14D4-CBE9-4A42-B0AB-45DE757FEF4C}" type="parTrans" cxnId="{9D561E44-296A-4672-A6F0-5183EBD86444}">
      <dgm:prSet/>
      <dgm:spPr/>
      <dgm:t>
        <a:bodyPr/>
        <a:lstStyle/>
        <a:p>
          <a:endParaRPr lang="en-US"/>
        </a:p>
      </dgm:t>
    </dgm:pt>
    <dgm:pt modelId="{4024B000-030E-4A2F-B584-D0AFCD38132F}" type="sibTrans" cxnId="{9D561E44-296A-4672-A6F0-5183EBD86444}">
      <dgm:prSet/>
      <dgm:spPr/>
      <dgm:t>
        <a:bodyPr/>
        <a:lstStyle/>
        <a:p>
          <a:endParaRPr lang="en-US"/>
        </a:p>
      </dgm:t>
    </dgm:pt>
    <dgm:pt modelId="{EC6CC0E7-7D29-44B1-BE5A-D954F4A91A04}">
      <dgm:prSet/>
      <dgm:spPr/>
      <dgm:t>
        <a:bodyPr/>
        <a:lstStyle/>
        <a:p>
          <a:r>
            <a:rPr lang="en-US"/>
            <a:t>Segmenting further by loan types or purpose could provide additional insights into how education impacts borrowing behavior.</a:t>
          </a:r>
        </a:p>
      </dgm:t>
    </dgm:pt>
    <dgm:pt modelId="{37D7767C-541A-44B3-A10F-54746F6B905E}" type="parTrans" cxnId="{ED854876-7836-4875-A1C2-3BF30D514740}">
      <dgm:prSet/>
      <dgm:spPr/>
      <dgm:t>
        <a:bodyPr/>
        <a:lstStyle/>
        <a:p>
          <a:endParaRPr lang="en-US"/>
        </a:p>
      </dgm:t>
    </dgm:pt>
    <dgm:pt modelId="{B6BAB608-4E53-48FE-8BF7-56FBC66C4565}" type="sibTrans" cxnId="{ED854876-7836-4875-A1C2-3BF30D514740}">
      <dgm:prSet/>
      <dgm:spPr/>
      <dgm:t>
        <a:bodyPr/>
        <a:lstStyle/>
        <a:p>
          <a:endParaRPr lang="en-US"/>
        </a:p>
      </dgm:t>
    </dgm:pt>
    <dgm:pt modelId="{E8F7AA3C-B7A2-4EA8-9321-F96CBF412F07}">
      <dgm:prSet/>
      <dgm:spPr/>
      <dgm:t>
        <a:bodyPr/>
        <a:lstStyle/>
        <a:p>
          <a:r>
            <a:rPr lang="en-US" b="1"/>
            <a:t>Income Distribution:</a:t>
          </a:r>
          <a:endParaRPr lang="en-US"/>
        </a:p>
      </dgm:t>
    </dgm:pt>
    <dgm:pt modelId="{3384E7D3-B148-4067-9A1D-D7C0586F1D5C}" type="parTrans" cxnId="{87D34225-27D0-4374-9C1E-E1AF146D779C}">
      <dgm:prSet/>
      <dgm:spPr/>
      <dgm:t>
        <a:bodyPr/>
        <a:lstStyle/>
        <a:p>
          <a:endParaRPr lang="en-US"/>
        </a:p>
      </dgm:t>
    </dgm:pt>
    <dgm:pt modelId="{53553E35-4C9E-4E00-9659-91B2B346BD9D}" type="sibTrans" cxnId="{87D34225-27D0-4374-9C1E-E1AF146D779C}">
      <dgm:prSet/>
      <dgm:spPr/>
      <dgm:t>
        <a:bodyPr/>
        <a:lstStyle/>
        <a:p>
          <a:endParaRPr lang="en-US"/>
        </a:p>
      </dgm:t>
    </dgm:pt>
    <dgm:pt modelId="{1E0118AF-03E0-4E56-9327-DAF7BD9F26FE}">
      <dgm:prSet/>
      <dgm:spPr/>
      <dgm:t>
        <a:bodyPr/>
        <a:lstStyle/>
        <a:p>
          <a:r>
            <a:rPr lang="en-US"/>
            <a:t>Income levels vary widely among loan applicants, with a significant proportion falling within mid-range income brackets.</a:t>
          </a:r>
        </a:p>
      </dgm:t>
    </dgm:pt>
    <dgm:pt modelId="{AF605805-EE10-48CE-8423-267DDBFC0459}" type="parTrans" cxnId="{E50FB2BE-5CA5-4437-8C8E-3405045B5F59}">
      <dgm:prSet/>
      <dgm:spPr/>
      <dgm:t>
        <a:bodyPr/>
        <a:lstStyle/>
        <a:p>
          <a:endParaRPr lang="en-US"/>
        </a:p>
      </dgm:t>
    </dgm:pt>
    <dgm:pt modelId="{AB28FD65-D6EF-4560-AAA5-2A88F015272A}" type="sibTrans" cxnId="{E50FB2BE-5CA5-4437-8C8E-3405045B5F59}">
      <dgm:prSet/>
      <dgm:spPr/>
      <dgm:t>
        <a:bodyPr/>
        <a:lstStyle/>
        <a:p>
          <a:endParaRPr lang="en-US"/>
        </a:p>
      </dgm:t>
    </dgm:pt>
    <dgm:pt modelId="{4E930C9E-DC62-4B92-AB58-F3D2F37C803E}">
      <dgm:prSet/>
      <dgm:spPr/>
      <dgm:t>
        <a:bodyPr/>
        <a:lstStyle/>
        <a:p>
          <a:r>
            <a:rPr lang="en-US"/>
            <a:t>Higher income levels generally correlate with larger loan amounts and lower default rates.</a:t>
          </a:r>
        </a:p>
      </dgm:t>
    </dgm:pt>
    <dgm:pt modelId="{E4BBC6DE-B4FC-4E8A-A984-AD7922A507E6}" type="parTrans" cxnId="{53A70718-305B-44B9-ABAD-9A9C24BB5400}">
      <dgm:prSet/>
      <dgm:spPr/>
      <dgm:t>
        <a:bodyPr/>
        <a:lstStyle/>
        <a:p>
          <a:endParaRPr lang="en-US"/>
        </a:p>
      </dgm:t>
    </dgm:pt>
    <dgm:pt modelId="{3D077AEA-23D7-4628-9926-39A4850829AD}" type="sibTrans" cxnId="{53A70718-305B-44B9-ABAD-9A9C24BB5400}">
      <dgm:prSet/>
      <dgm:spPr/>
      <dgm:t>
        <a:bodyPr/>
        <a:lstStyle/>
        <a:p>
          <a:endParaRPr lang="en-US"/>
        </a:p>
      </dgm:t>
    </dgm:pt>
    <dgm:pt modelId="{B49FA309-186F-4A8A-BE2B-DEE94037BB68}">
      <dgm:prSet/>
      <dgm:spPr/>
      <dgm:t>
        <a:bodyPr/>
        <a:lstStyle/>
        <a:p>
          <a:r>
            <a:rPr lang="en-US"/>
            <a:t>Low-income segments may benefit from tailored financial products or support to enhance loan accessibility and repayment capabilities.</a:t>
          </a:r>
        </a:p>
      </dgm:t>
    </dgm:pt>
    <dgm:pt modelId="{7E9997C1-8976-4BC9-A698-DF1AFD2F8266}" type="parTrans" cxnId="{D37D472D-6DB0-47D3-BEAB-D95CFA5E9EB6}">
      <dgm:prSet/>
      <dgm:spPr/>
      <dgm:t>
        <a:bodyPr/>
        <a:lstStyle/>
        <a:p>
          <a:endParaRPr lang="en-US"/>
        </a:p>
      </dgm:t>
    </dgm:pt>
    <dgm:pt modelId="{898685F0-5BFC-4274-A13F-38ECB3F72AB5}" type="sibTrans" cxnId="{D37D472D-6DB0-47D3-BEAB-D95CFA5E9EB6}">
      <dgm:prSet/>
      <dgm:spPr/>
      <dgm:t>
        <a:bodyPr/>
        <a:lstStyle/>
        <a:p>
          <a:endParaRPr lang="en-US"/>
        </a:p>
      </dgm:t>
    </dgm:pt>
    <dgm:pt modelId="{3F83B51F-8161-47B3-993F-269582C6B4EA}">
      <dgm:prSet/>
      <dgm:spPr/>
      <dgm:t>
        <a:bodyPr/>
        <a:lstStyle/>
        <a:p>
          <a:r>
            <a:rPr lang="en-US" b="1"/>
            <a:t>Overall Insights:</a:t>
          </a:r>
          <a:endParaRPr lang="en-US"/>
        </a:p>
      </dgm:t>
    </dgm:pt>
    <dgm:pt modelId="{3BEF97C7-933F-455B-9DA9-7C89809BD696}" type="parTrans" cxnId="{3F6CDC8C-C10F-4D28-99AA-0A1DFE7C487B}">
      <dgm:prSet/>
      <dgm:spPr/>
      <dgm:t>
        <a:bodyPr/>
        <a:lstStyle/>
        <a:p>
          <a:endParaRPr lang="en-US"/>
        </a:p>
      </dgm:t>
    </dgm:pt>
    <dgm:pt modelId="{2878091F-2105-44E8-8585-ED4C2B6F41B9}" type="sibTrans" cxnId="{3F6CDC8C-C10F-4D28-99AA-0A1DFE7C487B}">
      <dgm:prSet/>
      <dgm:spPr/>
      <dgm:t>
        <a:bodyPr/>
        <a:lstStyle/>
        <a:p>
          <a:endParaRPr lang="en-US"/>
        </a:p>
      </dgm:t>
    </dgm:pt>
    <dgm:pt modelId="{D30C308E-9C33-430C-A153-C80FD7E96258}">
      <dgm:prSet/>
      <dgm:spPr/>
      <dgm:t>
        <a:bodyPr/>
        <a:lstStyle/>
        <a:p>
          <a:r>
            <a:rPr lang="en-US"/>
            <a:t>There is no direct causation between gender, education, or income levels and loan outcomes like approval rates or defaults.</a:t>
          </a:r>
        </a:p>
      </dgm:t>
    </dgm:pt>
    <dgm:pt modelId="{0FB8AEA4-D6FF-4CC9-9292-2D875F5703DB}" type="parTrans" cxnId="{F94260F2-D076-4BEE-BE32-9D20D1A93B99}">
      <dgm:prSet/>
      <dgm:spPr/>
      <dgm:t>
        <a:bodyPr/>
        <a:lstStyle/>
        <a:p>
          <a:endParaRPr lang="en-US"/>
        </a:p>
      </dgm:t>
    </dgm:pt>
    <dgm:pt modelId="{0DF6573F-89DC-41BC-96FC-8710C39A208D}" type="sibTrans" cxnId="{F94260F2-D076-4BEE-BE32-9D20D1A93B99}">
      <dgm:prSet/>
      <dgm:spPr/>
      <dgm:t>
        <a:bodyPr/>
        <a:lstStyle/>
        <a:p>
          <a:endParaRPr lang="en-US"/>
        </a:p>
      </dgm:t>
    </dgm:pt>
    <dgm:pt modelId="{F83E4E28-1067-4470-B8D8-9DE7D6991065}">
      <dgm:prSet/>
      <dgm:spPr/>
      <dgm:t>
        <a:bodyPr/>
        <a:lstStyle/>
        <a:p>
          <a:r>
            <a:rPr lang="en-US"/>
            <a:t>Demographic factors provide context but are not deterministic in loan decision-making processes.</a:t>
          </a:r>
        </a:p>
      </dgm:t>
    </dgm:pt>
    <dgm:pt modelId="{9CA4B893-A22E-4EB5-B753-0F40CDE2EE11}" type="parTrans" cxnId="{D44717BB-8C97-4587-8A87-5223A67C7FE5}">
      <dgm:prSet/>
      <dgm:spPr/>
      <dgm:t>
        <a:bodyPr/>
        <a:lstStyle/>
        <a:p>
          <a:endParaRPr lang="en-US"/>
        </a:p>
      </dgm:t>
    </dgm:pt>
    <dgm:pt modelId="{42DE5FD0-C17A-4863-B1EC-23C116DE6354}" type="sibTrans" cxnId="{D44717BB-8C97-4587-8A87-5223A67C7FE5}">
      <dgm:prSet/>
      <dgm:spPr/>
      <dgm:t>
        <a:bodyPr/>
        <a:lstStyle/>
        <a:p>
          <a:endParaRPr lang="en-US"/>
        </a:p>
      </dgm:t>
    </dgm:pt>
    <dgm:pt modelId="{ACD7B6E3-8318-411E-9349-EB96F7872702}">
      <dgm:prSet/>
      <dgm:spPr/>
      <dgm:t>
        <a:bodyPr/>
        <a:lstStyle/>
        <a:p>
          <a:r>
            <a:rPr lang="en-US"/>
            <a:t>Future analyses could incorporate more granular data on employment status, debt-to-income ratios, and geographic factors to refine risk assessment models.</a:t>
          </a:r>
        </a:p>
      </dgm:t>
    </dgm:pt>
    <dgm:pt modelId="{D1C081D9-9016-4820-8557-208ED6F7D494}" type="parTrans" cxnId="{61F2321C-CD58-46B0-97A3-B541CEB0097B}">
      <dgm:prSet/>
      <dgm:spPr/>
      <dgm:t>
        <a:bodyPr/>
        <a:lstStyle/>
        <a:p>
          <a:endParaRPr lang="en-US"/>
        </a:p>
      </dgm:t>
    </dgm:pt>
    <dgm:pt modelId="{EFC79117-5A28-467D-B4A9-2A2BDBD17033}" type="sibTrans" cxnId="{61F2321C-CD58-46B0-97A3-B541CEB0097B}">
      <dgm:prSet/>
      <dgm:spPr/>
      <dgm:t>
        <a:bodyPr/>
        <a:lstStyle/>
        <a:p>
          <a:endParaRPr lang="en-US"/>
        </a:p>
      </dgm:t>
    </dgm:pt>
    <dgm:pt modelId="{6B45B9BA-36F0-4B8B-A417-B6815B7D7E01}">
      <dgm:prSet/>
      <dgm:spPr/>
      <dgm:t>
        <a:bodyPr/>
        <a:lstStyle/>
        <a:p>
          <a:r>
            <a:rPr lang="en-US" b="1"/>
            <a:t>Recommendations:</a:t>
          </a:r>
          <a:endParaRPr lang="en-US"/>
        </a:p>
      </dgm:t>
    </dgm:pt>
    <dgm:pt modelId="{EB7E9463-09BF-47C5-94A9-BDCCA1108425}" type="parTrans" cxnId="{026518B0-CDBF-48D2-8DC7-0DFCEFED9E4E}">
      <dgm:prSet/>
      <dgm:spPr/>
      <dgm:t>
        <a:bodyPr/>
        <a:lstStyle/>
        <a:p>
          <a:endParaRPr lang="en-US"/>
        </a:p>
      </dgm:t>
    </dgm:pt>
    <dgm:pt modelId="{7B600FBC-756A-4106-9C15-22729C8DC529}" type="sibTrans" cxnId="{026518B0-CDBF-48D2-8DC7-0DFCEFED9E4E}">
      <dgm:prSet/>
      <dgm:spPr/>
      <dgm:t>
        <a:bodyPr/>
        <a:lstStyle/>
        <a:p>
          <a:endParaRPr lang="en-US"/>
        </a:p>
      </dgm:t>
    </dgm:pt>
    <dgm:pt modelId="{D7E55B9A-108E-4ECA-AD8B-248D3E5420DA}">
      <dgm:prSet/>
      <dgm:spPr/>
      <dgm:t>
        <a:bodyPr/>
        <a:lstStyle/>
        <a:p>
          <a:r>
            <a:rPr lang="en-US"/>
            <a:t>Implement targeted marketing strategies to reach diverse demographic segments effectively.</a:t>
          </a:r>
        </a:p>
      </dgm:t>
    </dgm:pt>
    <dgm:pt modelId="{CD50ABC0-F1AF-49D4-B392-BA18DAB7D010}" type="parTrans" cxnId="{7F270A21-A988-42F7-9E92-B4B08E46F1A4}">
      <dgm:prSet/>
      <dgm:spPr/>
      <dgm:t>
        <a:bodyPr/>
        <a:lstStyle/>
        <a:p>
          <a:endParaRPr lang="en-US"/>
        </a:p>
      </dgm:t>
    </dgm:pt>
    <dgm:pt modelId="{438A2912-A37B-413C-8302-520DC56F4ABD}" type="sibTrans" cxnId="{7F270A21-A988-42F7-9E92-B4B08E46F1A4}">
      <dgm:prSet/>
      <dgm:spPr/>
      <dgm:t>
        <a:bodyPr/>
        <a:lstStyle/>
        <a:p>
          <a:endParaRPr lang="en-US"/>
        </a:p>
      </dgm:t>
    </dgm:pt>
    <dgm:pt modelId="{F550D4CF-AD59-462B-825B-39C638D37297}">
      <dgm:prSet/>
      <dgm:spPr/>
      <dgm:t>
        <a:bodyPr/>
        <a:lstStyle/>
        <a:p>
          <a:r>
            <a:rPr lang="en-US"/>
            <a:t>Enhance financial literacy programs to support borrowers in managing loans responsibly, regardless of educational background or income level.</a:t>
          </a:r>
        </a:p>
      </dgm:t>
    </dgm:pt>
    <dgm:pt modelId="{A5117838-E657-464E-8FC3-EB8E5EDCC384}" type="parTrans" cxnId="{A0CECACF-05A9-4042-A704-44CBCA69A89E}">
      <dgm:prSet/>
      <dgm:spPr/>
      <dgm:t>
        <a:bodyPr/>
        <a:lstStyle/>
        <a:p>
          <a:endParaRPr lang="en-US"/>
        </a:p>
      </dgm:t>
    </dgm:pt>
    <dgm:pt modelId="{177A7DAF-162A-4D07-9A64-EB46DA11D3C2}" type="sibTrans" cxnId="{A0CECACF-05A9-4042-A704-44CBCA69A89E}">
      <dgm:prSet/>
      <dgm:spPr/>
      <dgm:t>
        <a:bodyPr/>
        <a:lstStyle/>
        <a:p>
          <a:endParaRPr lang="en-US"/>
        </a:p>
      </dgm:t>
    </dgm:pt>
    <dgm:pt modelId="{63967698-E81E-4044-9A44-47A9E5169F60}">
      <dgm:prSet/>
      <dgm:spPr/>
      <dgm:t>
        <a:bodyPr/>
        <a:lstStyle/>
        <a:p>
          <a:r>
            <a:rPr lang="en-US"/>
            <a:t>Continuously monitor and adjust loan policies to ensure fairness and inclusivity across all customer segments.</a:t>
          </a:r>
        </a:p>
      </dgm:t>
    </dgm:pt>
    <dgm:pt modelId="{2E009EC9-095C-4CEA-A509-EF86300385A6}" type="parTrans" cxnId="{C3B34898-FB1D-41CF-8CB9-330F68600A10}">
      <dgm:prSet/>
      <dgm:spPr/>
      <dgm:t>
        <a:bodyPr/>
        <a:lstStyle/>
        <a:p>
          <a:endParaRPr lang="en-US"/>
        </a:p>
      </dgm:t>
    </dgm:pt>
    <dgm:pt modelId="{CF7349FF-49C4-4013-A004-0CAE90F8ED9D}" type="sibTrans" cxnId="{C3B34898-FB1D-41CF-8CB9-330F68600A10}">
      <dgm:prSet/>
      <dgm:spPr/>
      <dgm:t>
        <a:bodyPr/>
        <a:lstStyle/>
        <a:p>
          <a:endParaRPr lang="en-US"/>
        </a:p>
      </dgm:t>
    </dgm:pt>
    <dgm:pt modelId="{7373AEA3-A1C9-4BBA-8B8A-A9983DBE86EF}">
      <dgm:prSet/>
      <dgm:spPr/>
      <dgm:t>
        <a:bodyPr/>
        <a:lstStyle/>
        <a:p>
          <a:r>
            <a:rPr lang="en-US"/>
            <a:t>Invest in data analytics capabilities to improve predictive models for better risk management and customer satisfaction.</a:t>
          </a:r>
        </a:p>
      </dgm:t>
    </dgm:pt>
    <dgm:pt modelId="{942985F8-DDEC-45C3-9D64-9C33F48C37EF}" type="parTrans" cxnId="{87A9A1D1-AB80-46D4-B7DD-18E01FF1EE36}">
      <dgm:prSet/>
      <dgm:spPr/>
      <dgm:t>
        <a:bodyPr/>
        <a:lstStyle/>
        <a:p>
          <a:endParaRPr lang="en-US"/>
        </a:p>
      </dgm:t>
    </dgm:pt>
    <dgm:pt modelId="{6CE2B974-758D-410D-A2A7-548DEAED9846}" type="sibTrans" cxnId="{87A9A1D1-AB80-46D4-B7DD-18E01FF1EE36}">
      <dgm:prSet/>
      <dgm:spPr/>
      <dgm:t>
        <a:bodyPr/>
        <a:lstStyle/>
        <a:p>
          <a:endParaRPr lang="en-US"/>
        </a:p>
      </dgm:t>
    </dgm:pt>
    <dgm:pt modelId="{949CB29A-F66C-4816-B2A1-B9105FB77195}" type="pres">
      <dgm:prSet presAssocID="{BED994AA-1297-4ADB-AABB-F5EE4D1CDA2C}" presName="Name0" presStyleCnt="0">
        <dgm:presLayoutVars>
          <dgm:dir/>
          <dgm:resizeHandles val="exact"/>
        </dgm:presLayoutVars>
      </dgm:prSet>
      <dgm:spPr/>
    </dgm:pt>
    <dgm:pt modelId="{A2CE3AB9-4EFF-4382-9881-9F13C501079C}" type="pres">
      <dgm:prSet presAssocID="{20FE4CDE-30D7-419B-95A6-8A3AA52CD0B2}" presName="node" presStyleLbl="node1" presStyleIdx="0" presStyleCnt="11">
        <dgm:presLayoutVars>
          <dgm:bulletEnabled val="1"/>
        </dgm:presLayoutVars>
      </dgm:prSet>
      <dgm:spPr/>
    </dgm:pt>
    <dgm:pt modelId="{9652B36E-EA32-46D3-8527-A8520BFEEE77}" type="pres">
      <dgm:prSet presAssocID="{193D0026-64BB-48C4-9DAC-23860C686E35}" presName="sibTransSpacerBeforeConnector" presStyleCnt="0"/>
      <dgm:spPr/>
    </dgm:pt>
    <dgm:pt modelId="{55494477-2773-40FD-9BF7-BA64089A0DEA}" type="pres">
      <dgm:prSet presAssocID="{193D0026-64BB-48C4-9DAC-23860C686E35}" presName="sibTrans" presStyleLbl="node1" presStyleIdx="1" presStyleCnt="11"/>
      <dgm:spPr/>
    </dgm:pt>
    <dgm:pt modelId="{ACFD83EE-E745-4769-985E-220A9A173269}" type="pres">
      <dgm:prSet presAssocID="{193D0026-64BB-48C4-9DAC-23860C686E35}" presName="sibTransSpacerAfterConnector" presStyleCnt="0"/>
      <dgm:spPr/>
    </dgm:pt>
    <dgm:pt modelId="{C6DF994A-5049-4039-8581-B559131B81BA}" type="pres">
      <dgm:prSet presAssocID="{2BE3907D-3221-4B15-A7D2-E0ACB296EFE5}" presName="node" presStyleLbl="node1" presStyleIdx="2" presStyleCnt="11">
        <dgm:presLayoutVars>
          <dgm:bulletEnabled val="1"/>
        </dgm:presLayoutVars>
      </dgm:prSet>
      <dgm:spPr/>
    </dgm:pt>
    <dgm:pt modelId="{26E2C433-A345-4B5A-BE6A-F6AD199D7FE2}" type="pres">
      <dgm:prSet presAssocID="{FC811F79-7094-408A-9EAE-08B3A4F9A3CB}" presName="sibTransSpacerBeforeConnector" presStyleCnt="0"/>
      <dgm:spPr/>
    </dgm:pt>
    <dgm:pt modelId="{A9E5D33C-2E91-4039-A11F-48938B60F17C}" type="pres">
      <dgm:prSet presAssocID="{FC811F79-7094-408A-9EAE-08B3A4F9A3CB}" presName="sibTrans" presStyleLbl="node1" presStyleIdx="3" presStyleCnt="11"/>
      <dgm:spPr/>
    </dgm:pt>
    <dgm:pt modelId="{C1D64D40-AB7A-4F56-9A48-4A8FDD28FB8A}" type="pres">
      <dgm:prSet presAssocID="{FC811F79-7094-408A-9EAE-08B3A4F9A3CB}" presName="sibTransSpacerAfterConnector" presStyleCnt="0"/>
      <dgm:spPr/>
    </dgm:pt>
    <dgm:pt modelId="{2486A3E8-FBE4-4B30-89F8-AFA97FB3F46C}" type="pres">
      <dgm:prSet presAssocID="{D8916A57-C92C-439C-8FD1-3A9B5F0D6EC1}" presName="node" presStyleLbl="node1" presStyleIdx="4" presStyleCnt="11">
        <dgm:presLayoutVars>
          <dgm:bulletEnabled val="1"/>
        </dgm:presLayoutVars>
      </dgm:prSet>
      <dgm:spPr/>
    </dgm:pt>
    <dgm:pt modelId="{A04A41AF-C2B2-4380-82A6-3FD2E4DDBCA9}" type="pres">
      <dgm:prSet presAssocID="{528359E1-5459-49AB-8641-05F9DBDA2530}" presName="sibTransSpacerBeforeConnector" presStyleCnt="0"/>
      <dgm:spPr/>
    </dgm:pt>
    <dgm:pt modelId="{DDBF5B88-30B8-4E5A-B7BF-DF0AB8E535CE}" type="pres">
      <dgm:prSet presAssocID="{528359E1-5459-49AB-8641-05F9DBDA2530}" presName="sibTrans" presStyleLbl="node1" presStyleIdx="5" presStyleCnt="11"/>
      <dgm:spPr/>
    </dgm:pt>
    <dgm:pt modelId="{405DBE1C-43E6-474E-9155-F0D8D0E7B658}" type="pres">
      <dgm:prSet presAssocID="{528359E1-5459-49AB-8641-05F9DBDA2530}" presName="sibTransSpacerAfterConnector" presStyleCnt="0"/>
      <dgm:spPr/>
    </dgm:pt>
    <dgm:pt modelId="{DAC4124F-DEEA-43D7-A92B-85DE8D0B866E}" type="pres">
      <dgm:prSet presAssocID="{E8F7AA3C-B7A2-4EA8-9321-F96CBF412F07}" presName="node" presStyleLbl="node1" presStyleIdx="6" presStyleCnt="11">
        <dgm:presLayoutVars>
          <dgm:bulletEnabled val="1"/>
        </dgm:presLayoutVars>
      </dgm:prSet>
      <dgm:spPr/>
    </dgm:pt>
    <dgm:pt modelId="{D7E51A99-D3FE-4ED4-9457-ED05614161BE}" type="pres">
      <dgm:prSet presAssocID="{53553E35-4C9E-4E00-9659-91B2B346BD9D}" presName="sibTransSpacerBeforeConnector" presStyleCnt="0"/>
      <dgm:spPr/>
    </dgm:pt>
    <dgm:pt modelId="{807DEE1C-930B-4882-BC40-2A2CC840E8DA}" type="pres">
      <dgm:prSet presAssocID="{53553E35-4C9E-4E00-9659-91B2B346BD9D}" presName="sibTrans" presStyleLbl="node1" presStyleIdx="7" presStyleCnt="11"/>
      <dgm:spPr/>
    </dgm:pt>
    <dgm:pt modelId="{4D3B8606-0043-48BC-B2BE-C940B22A825C}" type="pres">
      <dgm:prSet presAssocID="{53553E35-4C9E-4E00-9659-91B2B346BD9D}" presName="sibTransSpacerAfterConnector" presStyleCnt="0"/>
      <dgm:spPr/>
    </dgm:pt>
    <dgm:pt modelId="{CD056C25-C508-47E2-953B-98228FF27F0E}" type="pres">
      <dgm:prSet presAssocID="{3F83B51F-8161-47B3-993F-269582C6B4EA}" presName="node" presStyleLbl="node1" presStyleIdx="8" presStyleCnt="11">
        <dgm:presLayoutVars>
          <dgm:bulletEnabled val="1"/>
        </dgm:presLayoutVars>
      </dgm:prSet>
      <dgm:spPr/>
    </dgm:pt>
    <dgm:pt modelId="{E3C1895A-395A-4D4B-BE18-00C3AA97A62B}" type="pres">
      <dgm:prSet presAssocID="{2878091F-2105-44E8-8585-ED4C2B6F41B9}" presName="sibTransSpacerBeforeConnector" presStyleCnt="0"/>
      <dgm:spPr/>
    </dgm:pt>
    <dgm:pt modelId="{8C03769B-1D78-4AAE-8929-39007B497AF9}" type="pres">
      <dgm:prSet presAssocID="{2878091F-2105-44E8-8585-ED4C2B6F41B9}" presName="sibTrans" presStyleLbl="node1" presStyleIdx="9" presStyleCnt="11"/>
      <dgm:spPr/>
    </dgm:pt>
    <dgm:pt modelId="{1C918C08-4B09-485E-A9AF-B25E256C0CEC}" type="pres">
      <dgm:prSet presAssocID="{2878091F-2105-44E8-8585-ED4C2B6F41B9}" presName="sibTransSpacerAfterConnector" presStyleCnt="0"/>
      <dgm:spPr/>
    </dgm:pt>
    <dgm:pt modelId="{A7BD36B6-C426-4247-975D-7B23AF39947A}" type="pres">
      <dgm:prSet presAssocID="{6B45B9BA-36F0-4B8B-A417-B6815B7D7E0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6099008-13B1-4214-9590-88087C98AFEB}" type="presOf" srcId="{193D0026-64BB-48C4-9DAC-23860C686E35}" destId="{55494477-2773-40FD-9BF7-BA64089A0DEA}" srcOrd="0" destOrd="0" presId="urn:microsoft.com/office/officeart/2016/7/layout/BasicProcessNew"/>
    <dgm:cxn modelId="{F9483A14-5B8B-4065-831D-415F64EABE98}" type="presOf" srcId="{9B1F1F77-AB5B-4CE0-98FF-E74B0A7FA1AC}" destId="{C6DF994A-5049-4039-8581-B559131B81BA}" srcOrd="0" destOrd="1" presId="urn:microsoft.com/office/officeart/2016/7/layout/BasicProcessNew"/>
    <dgm:cxn modelId="{53A70718-305B-44B9-ABAD-9A9C24BB5400}" srcId="{E8F7AA3C-B7A2-4EA8-9321-F96CBF412F07}" destId="{4E930C9E-DC62-4B92-AB58-F3D2F37C803E}" srcOrd="1" destOrd="0" parTransId="{E4BBC6DE-B4FC-4E8A-A984-AD7922A507E6}" sibTransId="{3D077AEA-23D7-4628-9926-39A4850829AD}"/>
    <dgm:cxn modelId="{D40FBC19-56FD-40BA-8400-8564D9D2DD11}" srcId="{BED994AA-1297-4ADB-AABB-F5EE4D1CDA2C}" destId="{D8916A57-C92C-439C-8FD1-3A9B5F0D6EC1}" srcOrd="2" destOrd="0" parTransId="{12B44191-0C79-4071-A0C3-7EAECC210EC6}" sibTransId="{528359E1-5459-49AB-8641-05F9DBDA2530}"/>
    <dgm:cxn modelId="{61F2321C-CD58-46B0-97A3-B541CEB0097B}" srcId="{3F83B51F-8161-47B3-993F-269582C6B4EA}" destId="{ACD7B6E3-8318-411E-9349-EB96F7872702}" srcOrd="2" destOrd="0" parTransId="{D1C081D9-9016-4820-8557-208ED6F7D494}" sibTransId="{EFC79117-5A28-467D-B4A9-2A2BDBD17033}"/>
    <dgm:cxn modelId="{00221A1E-B4A9-4E39-82E8-A416BC726630}" type="presOf" srcId="{2BE3907D-3221-4B15-A7D2-E0ACB296EFE5}" destId="{C6DF994A-5049-4039-8581-B559131B81BA}" srcOrd="0" destOrd="0" presId="urn:microsoft.com/office/officeart/2016/7/layout/BasicProcessNew"/>
    <dgm:cxn modelId="{7F270A21-A988-42F7-9E92-B4B08E46F1A4}" srcId="{6B45B9BA-36F0-4B8B-A417-B6815B7D7E01}" destId="{D7E55B9A-108E-4ECA-AD8B-248D3E5420DA}" srcOrd="0" destOrd="0" parTransId="{CD50ABC0-F1AF-49D4-B392-BA18DAB7D010}" sibTransId="{438A2912-A37B-413C-8302-520DC56F4ABD}"/>
    <dgm:cxn modelId="{87D34225-27D0-4374-9C1E-E1AF146D779C}" srcId="{BED994AA-1297-4ADB-AABB-F5EE4D1CDA2C}" destId="{E8F7AA3C-B7A2-4EA8-9321-F96CBF412F07}" srcOrd="3" destOrd="0" parTransId="{3384E7D3-B148-4067-9A1D-D7C0586F1D5C}" sibTransId="{53553E35-4C9E-4E00-9659-91B2B346BD9D}"/>
    <dgm:cxn modelId="{44EC5326-F9DC-4F0C-A6B9-03B15D65F5E1}" type="presOf" srcId="{7373AEA3-A1C9-4BBA-8B8A-A9983DBE86EF}" destId="{A7BD36B6-C426-4247-975D-7B23AF39947A}" srcOrd="0" destOrd="4" presId="urn:microsoft.com/office/officeart/2016/7/layout/BasicProcessNew"/>
    <dgm:cxn modelId="{14FC0B2D-4249-441D-9E1A-0153C33F6AA6}" type="presOf" srcId="{B49FA309-186F-4A8A-BE2B-DEE94037BB68}" destId="{DAC4124F-DEEA-43D7-A92B-85DE8D0B866E}" srcOrd="0" destOrd="3" presId="urn:microsoft.com/office/officeart/2016/7/layout/BasicProcessNew"/>
    <dgm:cxn modelId="{D37D472D-6DB0-47D3-BEAB-D95CFA5E9EB6}" srcId="{E8F7AA3C-B7A2-4EA8-9321-F96CBF412F07}" destId="{B49FA309-186F-4A8A-BE2B-DEE94037BB68}" srcOrd="2" destOrd="0" parTransId="{7E9997C1-8976-4BC9-A698-DF1AFD2F8266}" sibTransId="{898685F0-5BFC-4274-A13F-38ECB3F72AB5}"/>
    <dgm:cxn modelId="{6A55F62F-5CC2-4C6B-906E-F7FB6D8012DB}" type="presOf" srcId="{E8F7AA3C-B7A2-4EA8-9321-F96CBF412F07}" destId="{DAC4124F-DEEA-43D7-A92B-85DE8D0B866E}" srcOrd="0" destOrd="0" presId="urn:microsoft.com/office/officeart/2016/7/layout/BasicProcessNew"/>
    <dgm:cxn modelId="{E6884F3F-E832-492A-8967-04ACD8F53AD1}" type="presOf" srcId="{ACD7B6E3-8318-411E-9349-EB96F7872702}" destId="{CD056C25-C508-47E2-953B-98228FF27F0E}" srcOrd="0" destOrd="3" presId="urn:microsoft.com/office/officeart/2016/7/layout/BasicProcessNew"/>
    <dgm:cxn modelId="{48375A60-C325-4D94-B015-5A49498572BE}" type="presOf" srcId="{892C04A7-36CB-4283-9F34-B2FA6235B639}" destId="{C6DF994A-5049-4039-8581-B559131B81BA}" srcOrd="0" destOrd="2" presId="urn:microsoft.com/office/officeart/2016/7/layout/BasicProcessNew"/>
    <dgm:cxn modelId="{9D561E44-296A-4672-A6F0-5183EBD86444}" srcId="{D8916A57-C92C-439C-8FD1-3A9B5F0D6EC1}" destId="{F4837E57-34E5-41B1-871C-13D07A56B0E2}" srcOrd="1" destOrd="0" parTransId="{3E5B14D4-CBE9-4A42-B0AB-45DE757FEF4C}" sibTransId="{4024B000-030E-4A2F-B584-D0AFCD38132F}"/>
    <dgm:cxn modelId="{6FA36864-D64E-45FE-B575-C481A957FEF1}" srcId="{2BE3907D-3221-4B15-A7D2-E0ACB296EFE5}" destId="{892C04A7-36CB-4283-9F34-B2FA6235B639}" srcOrd="1" destOrd="0" parTransId="{6389CF5A-F4F0-4C61-8A66-3901749A4326}" sibTransId="{B7A9C0A7-79C6-4B4A-8B38-916DE1F5E612}"/>
    <dgm:cxn modelId="{6C26DC67-9E15-4654-9B0C-E9DE908E3E4F}" srcId="{D8916A57-C92C-439C-8FD1-3A9B5F0D6EC1}" destId="{277C7B22-8AA4-4E73-A5D8-3E36AC769102}" srcOrd="0" destOrd="0" parTransId="{890F42F9-A3D1-47F1-8A79-BAF4C40C01C9}" sibTransId="{016D97CA-0639-4646-99C8-028DEEFE5358}"/>
    <dgm:cxn modelId="{23187A4A-E283-4A8C-83E7-5908B6025E58}" srcId="{2BE3907D-3221-4B15-A7D2-E0ACB296EFE5}" destId="{9B1F1F77-AB5B-4CE0-98FF-E74B0A7FA1AC}" srcOrd="0" destOrd="0" parTransId="{DDDB2121-5BFA-4C66-883B-C01271933229}" sibTransId="{FFB4492E-B596-48E5-9A05-7C82BF4C8690}"/>
    <dgm:cxn modelId="{F01E696B-542A-4826-A308-CB162DDC3A53}" type="presOf" srcId="{F4837E57-34E5-41B1-871C-13D07A56B0E2}" destId="{2486A3E8-FBE4-4B30-89F8-AFA97FB3F46C}" srcOrd="0" destOrd="2" presId="urn:microsoft.com/office/officeart/2016/7/layout/BasicProcessNew"/>
    <dgm:cxn modelId="{C80B934F-9910-43C2-B60D-2537C1110195}" type="presOf" srcId="{D8916A57-C92C-439C-8FD1-3A9B5F0D6EC1}" destId="{2486A3E8-FBE4-4B30-89F8-AFA97FB3F46C}" srcOrd="0" destOrd="0" presId="urn:microsoft.com/office/officeart/2016/7/layout/BasicProcessNew"/>
    <dgm:cxn modelId="{8CE9EC71-E06C-45EC-ADA6-3355DE65F159}" type="presOf" srcId="{4E930C9E-DC62-4B92-AB58-F3D2F37C803E}" destId="{DAC4124F-DEEA-43D7-A92B-85DE8D0B866E}" srcOrd="0" destOrd="2" presId="urn:microsoft.com/office/officeart/2016/7/layout/BasicProcessNew"/>
    <dgm:cxn modelId="{ED854876-7836-4875-A1C2-3BF30D514740}" srcId="{D8916A57-C92C-439C-8FD1-3A9B5F0D6EC1}" destId="{EC6CC0E7-7D29-44B1-BE5A-D954F4A91A04}" srcOrd="2" destOrd="0" parTransId="{37D7767C-541A-44B3-A10F-54746F6B905E}" sibTransId="{B6BAB608-4E53-48FE-8BF7-56FBC66C4565}"/>
    <dgm:cxn modelId="{B4F92F59-FA01-4F21-94D3-AB502BA52BF1}" type="presOf" srcId="{EC6CC0E7-7D29-44B1-BE5A-D954F4A91A04}" destId="{2486A3E8-FBE4-4B30-89F8-AFA97FB3F46C}" srcOrd="0" destOrd="3" presId="urn:microsoft.com/office/officeart/2016/7/layout/BasicProcessNew"/>
    <dgm:cxn modelId="{4E754982-C81B-451D-9BD3-8D67E1563841}" type="presOf" srcId="{284893CF-F011-4C70-970F-D6F4CAB6DC3C}" destId="{C6DF994A-5049-4039-8581-B559131B81BA}" srcOrd="0" destOrd="3" presId="urn:microsoft.com/office/officeart/2016/7/layout/BasicProcessNew"/>
    <dgm:cxn modelId="{3F6CDC8C-C10F-4D28-99AA-0A1DFE7C487B}" srcId="{BED994AA-1297-4ADB-AABB-F5EE4D1CDA2C}" destId="{3F83B51F-8161-47B3-993F-269582C6B4EA}" srcOrd="4" destOrd="0" parTransId="{3BEF97C7-933F-455B-9DA9-7C89809BD696}" sibTransId="{2878091F-2105-44E8-8585-ED4C2B6F41B9}"/>
    <dgm:cxn modelId="{C3B34898-FB1D-41CF-8CB9-330F68600A10}" srcId="{6B45B9BA-36F0-4B8B-A417-B6815B7D7E01}" destId="{63967698-E81E-4044-9A44-47A9E5169F60}" srcOrd="2" destOrd="0" parTransId="{2E009EC9-095C-4CEA-A509-EF86300385A6}" sibTransId="{CF7349FF-49C4-4013-A004-0CAE90F8ED9D}"/>
    <dgm:cxn modelId="{9337C39C-C34A-4C64-9A95-F03D9084CACE}" type="presOf" srcId="{D30C308E-9C33-430C-A153-C80FD7E96258}" destId="{CD056C25-C508-47E2-953B-98228FF27F0E}" srcOrd="0" destOrd="1" presId="urn:microsoft.com/office/officeart/2016/7/layout/BasicProcessNew"/>
    <dgm:cxn modelId="{E0199A9D-6148-4C97-B88C-6B6B001F4968}" type="presOf" srcId="{F83E4E28-1067-4470-B8D8-9DE7D6991065}" destId="{CD056C25-C508-47E2-953B-98228FF27F0E}" srcOrd="0" destOrd="2" presId="urn:microsoft.com/office/officeart/2016/7/layout/BasicProcessNew"/>
    <dgm:cxn modelId="{011E67A0-5441-434B-9F0B-B6BBE4A0F2E8}" type="presOf" srcId="{FC811F79-7094-408A-9EAE-08B3A4F9A3CB}" destId="{A9E5D33C-2E91-4039-A11F-48938B60F17C}" srcOrd="0" destOrd="0" presId="urn:microsoft.com/office/officeart/2016/7/layout/BasicProcessNew"/>
    <dgm:cxn modelId="{026518B0-CDBF-48D2-8DC7-0DFCEFED9E4E}" srcId="{BED994AA-1297-4ADB-AABB-F5EE4D1CDA2C}" destId="{6B45B9BA-36F0-4B8B-A417-B6815B7D7E01}" srcOrd="5" destOrd="0" parTransId="{EB7E9463-09BF-47C5-94A9-BDCCA1108425}" sibTransId="{7B600FBC-756A-4106-9C15-22729C8DC529}"/>
    <dgm:cxn modelId="{0574EEB7-F462-432C-9A21-B6E4DA9B2939}" type="presOf" srcId="{2878091F-2105-44E8-8585-ED4C2B6F41B9}" destId="{8C03769B-1D78-4AAE-8929-39007B497AF9}" srcOrd="0" destOrd="0" presId="urn:microsoft.com/office/officeart/2016/7/layout/BasicProcessNew"/>
    <dgm:cxn modelId="{D44717BB-8C97-4587-8A87-5223A67C7FE5}" srcId="{3F83B51F-8161-47B3-993F-269582C6B4EA}" destId="{F83E4E28-1067-4470-B8D8-9DE7D6991065}" srcOrd="1" destOrd="0" parTransId="{9CA4B893-A22E-4EB5-B753-0F40CDE2EE11}" sibTransId="{42DE5FD0-C17A-4863-B1EC-23C116DE6354}"/>
    <dgm:cxn modelId="{6EA751BD-C7CD-4393-92B6-F78380FB40DC}" type="presOf" srcId="{1E0118AF-03E0-4E56-9327-DAF7BD9F26FE}" destId="{DAC4124F-DEEA-43D7-A92B-85DE8D0B866E}" srcOrd="0" destOrd="1" presId="urn:microsoft.com/office/officeart/2016/7/layout/BasicProcessNew"/>
    <dgm:cxn modelId="{3792BCBD-B894-4809-879B-97D2F54D564D}" type="presOf" srcId="{F550D4CF-AD59-462B-825B-39C638D37297}" destId="{A7BD36B6-C426-4247-975D-7B23AF39947A}" srcOrd="0" destOrd="2" presId="urn:microsoft.com/office/officeart/2016/7/layout/BasicProcessNew"/>
    <dgm:cxn modelId="{E50FB2BE-5CA5-4437-8C8E-3405045B5F59}" srcId="{E8F7AA3C-B7A2-4EA8-9321-F96CBF412F07}" destId="{1E0118AF-03E0-4E56-9327-DAF7BD9F26FE}" srcOrd="0" destOrd="0" parTransId="{AF605805-EE10-48CE-8423-267DDBFC0459}" sibTransId="{AB28FD65-D6EF-4560-AAA5-2A88F015272A}"/>
    <dgm:cxn modelId="{659EE9C4-DF22-4975-88C5-77DC9BE36CD5}" type="presOf" srcId="{D7E55B9A-108E-4ECA-AD8B-248D3E5420DA}" destId="{A7BD36B6-C426-4247-975D-7B23AF39947A}" srcOrd="0" destOrd="1" presId="urn:microsoft.com/office/officeart/2016/7/layout/BasicProcessNew"/>
    <dgm:cxn modelId="{DE2787C9-156B-4F66-B1FB-6B02B025637A}" type="presOf" srcId="{63967698-E81E-4044-9A44-47A9E5169F60}" destId="{A7BD36B6-C426-4247-975D-7B23AF39947A}" srcOrd="0" destOrd="3" presId="urn:microsoft.com/office/officeart/2016/7/layout/BasicProcessNew"/>
    <dgm:cxn modelId="{5F4190CE-044B-45FC-ABF5-B0ABE3F68785}" type="presOf" srcId="{BED994AA-1297-4ADB-AABB-F5EE4D1CDA2C}" destId="{949CB29A-F66C-4816-B2A1-B9105FB77195}" srcOrd="0" destOrd="0" presId="urn:microsoft.com/office/officeart/2016/7/layout/BasicProcessNew"/>
    <dgm:cxn modelId="{A0CECACF-05A9-4042-A704-44CBCA69A89E}" srcId="{6B45B9BA-36F0-4B8B-A417-B6815B7D7E01}" destId="{F550D4CF-AD59-462B-825B-39C638D37297}" srcOrd="1" destOrd="0" parTransId="{A5117838-E657-464E-8FC3-EB8E5EDCC384}" sibTransId="{177A7DAF-162A-4D07-9A64-EB46DA11D3C2}"/>
    <dgm:cxn modelId="{87A9A1D1-AB80-46D4-B7DD-18E01FF1EE36}" srcId="{6B45B9BA-36F0-4B8B-A417-B6815B7D7E01}" destId="{7373AEA3-A1C9-4BBA-8B8A-A9983DBE86EF}" srcOrd="3" destOrd="0" parTransId="{942985F8-DDEC-45C3-9D64-9C33F48C37EF}" sibTransId="{6CE2B974-758D-410D-A2A7-548DEAED9846}"/>
    <dgm:cxn modelId="{9FB5D6D1-36EB-4D33-9548-7DFB1F8F0CA2}" srcId="{2BE3907D-3221-4B15-A7D2-E0ACB296EFE5}" destId="{284893CF-F011-4C70-970F-D6F4CAB6DC3C}" srcOrd="2" destOrd="0" parTransId="{EFD21B75-7267-4A51-A8DD-23EF83469BAB}" sibTransId="{10CA4289-9CE4-440B-BF86-EFD5F09CE085}"/>
    <dgm:cxn modelId="{290844DF-F978-493E-917E-90014CE991B5}" type="presOf" srcId="{528359E1-5459-49AB-8641-05F9DBDA2530}" destId="{DDBF5B88-30B8-4E5A-B7BF-DF0AB8E535CE}" srcOrd="0" destOrd="0" presId="urn:microsoft.com/office/officeart/2016/7/layout/BasicProcessNew"/>
    <dgm:cxn modelId="{969CB9E6-D8E8-4DE4-ABF7-38A6FADF81F9}" srcId="{BED994AA-1297-4ADB-AABB-F5EE4D1CDA2C}" destId="{20FE4CDE-30D7-419B-95A6-8A3AA52CD0B2}" srcOrd="0" destOrd="0" parTransId="{22411172-4928-4B8E-ACED-5D032CE1A72B}" sibTransId="{193D0026-64BB-48C4-9DAC-23860C686E35}"/>
    <dgm:cxn modelId="{D296ACEF-222F-4CD1-93EF-8443E4AEE9C6}" type="presOf" srcId="{53553E35-4C9E-4E00-9659-91B2B346BD9D}" destId="{807DEE1C-930B-4882-BC40-2A2CC840E8DA}" srcOrd="0" destOrd="0" presId="urn:microsoft.com/office/officeart/2016/7/layout/BasicProcessNew"/>
    <dgm:cxn modelId="{02BA3BF0-A886-44BE-B7B2-7F0A21190DBD}" type="presOf" srcId="{277C7B22-8AA4-4E73-A5D8-3E36AC769102}" destId="{2486A3E8-FBE4-4B30-89F8-AFA97FB3F46C}" srcOrd="0" destOrd="1" presId="urn:microsoft.com/office/officeart/2016/7/layout/BasicProcessNew"/>
    <dgm:cxn modelId="{F94260F2-D076-4BEE-BE32-9D20D1A93B99}" srcId="{3F83B51F-8161-47B3-993F-269582C6B4EA}" destId="{D30C308E-9C33-430C-A153-C80FD7E96258}" srcOrd="0" destOrd="0" parTransId="{0FB8AEA4-D6FF-4CC9-9292-2D875F5703DB}" sibTransId="{0DF6573F-89DC-41BC-96FC-8710C39A208D}"/>
    <dgm:cxn modelId="{13550EF6-1EC6-49B9-AC9F-DCC57A3890B1}" type="presOf" srcId="{20FE4CDE-30D7-419B-95A6-8A3AA52CD0B2}" destId="{A2CE3AB9-4EFF-4382-9881-9F13C501079C}" srcOrd="0" destOrd="0" presId="urn:microsoft.com/office/officeart/2016/7/layout/BasicProcessNew"/>
    <dgm:cxn modelId="{9B3CD2F7-6917-4CF8-980E-6FAB06A5312A}" type="presOf" srcId="{6B45B9BA-36F0-4B8B-A417-B6815B7D7E01}" destId="{A7BD36B6-C426-4247-975D-7B23AF39947A}" srcOrd="0" destOrd="0" presId="urn:microsoft.com/office/officeart/2016/7/layout/BasicProcessNew"/>
    <dgm:cxn modelId="{DE51EAF9-AE86-49C9-9DC4-52046831DD8A}" type="presOf" srcId="{3F83B51F-8161-47B3-993F-269582C6B4EA}" destId="{CD056C25-C508-47E2-953B-98228FF27F0E}" srcOrd="0" destOrd="0" presId="urn:microsoft.com/office/officeart/2016/7/layout/BasicProcessNew"/>
    <dgm:cxn modelId="{15727FFC-8F70-4BCB-9E84-535B7E17F346}" srcId="{BED994AA-1297-4ADB-AABB-F5EE4D1CDA2C}" destId="{2BE3907D-3221-4B15-A7D2-E0ACB296EFE5}" srcOrd="1" destOrd="0" parTransId="{5CB095C8-3EDC-4CF1-B7DC-BB2BB0279EBD}" sibTransId="{FC811F79-7094-408A-9EAE-08B3A4F9A3CB}"/>
    <dgm:cxn modelId="{FC757EC5-C936-4CF3-9826-6E83F2A4FFB9}" type="presParOf" srcId="{949CB29A-F66C-4816-B2A1-B9105FB77195}" destId="{A2CE3AB9-4EFF-4382-9881-9F13C501079C}" srcOrd="0" destOrd="0" presId="urn:microsoft.com/office/officeart/2016/7/layout/BasicProcessNew"/>
    <dgm:cxn modelId="{81769F60-80A7-4EE5-BD39-24034B21FD24}" type="presParOf" srcId="{949CB29A-F66C-4816-B2A1-B9105FB77195}" destId="{9652B36E-EA32-46D3-8527-A8520BFEEE77}" srcOrd="1" destOrd="0" presId="urn:microsoft.com/office/officeart/2016/7/layout/BasicProcessNew"/>
    <dgm:cxn modelId="{A9D65359-7DB3-4A40-8825-5FEBD548840F}" type="presParOf" srcId="{949CB29A-F66C-4816-B2A1-B9105FB77195}" destId="{55494477-2773-40FD-9BF7-BA64089A0DEA}" srcOrd="2" destOrd="0" presId="urn:microsoft.com/office/officeart/2016/7/layout/BasicProcessNew"/>
    <dgm:cxn modelId="{E977D2D4-ABE8-4575-A7FF-DCE0393242E3}" type="presParOf" srcId="{949CB29A-F66C-4816-B2A1-B9105FB77195}" destId="{ACFD83EE-E745-4769-985E-220A9A173269}" srcOrd="3" destOrd="0" presId="urn:microsoft.com/office/officeart/2016/7/layout/BasicProcessNew"/>
    <dgm:cxn modelId="{C8FB165E-A390-4817-A1AB-61FC96570E7B}" type="presParOf" srcId="{949CB29A-F66C-4816-B2A1-B9105FB77195}" destId="{C6DF994A-5049-4039-8581-B559131B81BA}" srcOrd="4" destOrd="0" presId="urn:microsoft.com/office/officeart/2016/7/layout/BasicProcessNew"/>
    <dgm:cxn modelId="{25BDC25B-6C73-4759-B498-E2455D99556E}" type="presParOf" srcId="{949CB29A-F66C-4816-B2A1-B9105FB77195}" destId="{26E2C433-A345-4B5A-BE6A-F6AD199D7FE2}" srcOrd="5" destOrd="0" presId="urn:microsoft.com/office/officeart/2016/7/layout/BasicProcessNew"/>
    <dgm:cxn modelId="{FFEB5922-8268-442D-A328-A20A11F74FA0}" type="presParOf" srcId="{949CB29A-F66C-4816-B2A1-B9105FB77195}" destId="{A9E5D33C-2E91-4039-A11F-48938B60F17C}" srcOrd="6" destOrd="0" presId="urn:microsoft.com/office/officeart/2016/7/layout/BasicProcessNew"/>
    <dgm:cxn modelId="{D92AB9A5-073A-410D-8B1A-8C55A0EC83E7}" type="presParOf" srcId="{949CB29A-F66C-4816-B2A1-B9105FB77195}" destId="{C1D64D40-AB7A-4F56-9A48-4A8FDD28FB8A}" srcOrd="7" destOrd="0" presId="urn:microsoft.com/office/officeart/2016/7/layout/BasicProcessNew"/>
    <dgm:cxn modelId="{7A28AF18-3EAB-423D-954F-FF487FD9A119}" type="presParOf" srcId="{949CB29A-F66C-4816-B2A1-B9105FB77195}" destId="{2486A3E8-FBE4-4B30-89F8-AFA97FB3F46C}" srcOrd="8" destOrd="0" presId="urn:microsoft.com/office/officeart/2016/7/layout/BasicProcessNew"/>
    <dgm:cxn modelId="{9B64BD59-A6D4-45CA-84D0-6811567D033A}" type="presParOf" srcId="{949CB29A-F66C-4816-B2A1-B9105FB77195}" destId="{A04A41AF-C2B2-4380-82A6-3FD2E4DDBCA9}" srcOrd="9" destOrd="0" presId="urn:microsoft.com/office/officeart/2016/7/layout/BasicProcessNew"/>
    <dgm:cxn modelId="{FD4798DB-6BFC-4B96-A5E0-C6DE99A51628}" type="presParOf" srcId="{949CB29A-F66C-4816-B2A1-B9105FB77195}" destId="{DDBF5B88-30B8-4E5A-B7BF-DF0AB8E535CE}" srcOrd="10" destOrd="0" presId="urn:microsoft.com/office/officeart/2016/7/layout/BasicProcessNew"/>
    <dgm:cxn modelId="{CAA44B24-1BD8-4DE9-9956-72504F0AA70D}" type="presParOf" srcId="{949CB29A-F66C-4816-B2A1-B9105FB77195}" destId="{405DBE1C-43E6-474E-9155-F0D8D0E7B658}" srcOrd="11" destOrd="0" presId="urn:microsoft.com/office/officeart/2016/7/layout/BasicProcessNew"/>
    <dgm:cxn modelId="{BD3F70D9-87D6-4B06-9DAF-827EF02E6B71}" type="presParOf" srcId="{949CB29A-F66C-4816-B2A1-B9105FB77195}" destId="{DAC4124F-DEEA-43D7-A92B-85DE8D0B866E}" srcOrd="12" destOrd="0" presId="urn:microsoft.com/office/officeart/2016/7/layout/BasicProcessNew"/>
    <dgm:cxn modelId="{D55D22FB-D23E-478E-8E1A-57A85FDA3E3E}" type="presParOf" srcId="{949CB29A-F66C-4816-B2A1-B9105FB77195}" destId="{D7E51A99-D3FE-4ED4-9457-ED05614161BE}" srcOrd="13" destOrd="0" presId="urn:microsoft.com/office/officeart/2016/7/layout/BasicProcessNew"/>
    <dgm:cxn modelId="{CA708691-B3E6-4AB4-A0AA-2E053BFB361B}" type="presParOf" srcId="{949CB29A-F66C-4816-B2A1-B9105FB77195}" destId="{807DEE1C-930B-4882-BC40-2A2CC840E8DA}" srcOrd="14" destOrd="0" presId="urn:microsoft.com/office/officeart/2016/7/layout/BasicProcessNew"/>
    <dgm:cxn modelId="{FE77B0ED-869D-4562-A46D-F1F19C2D81E0}" type="presParOf" srcId="{949CB29A-F66C-4816-B2A1-B9105FB77195}" destId="{4D3B8606-0043-48BC-B2BE-C940B22A825C}" srcOrd="15" destOrd="0" presId="urn:microsoft.com/office/officeart/2016/7/layout/BasicProcessNew"/>
    <dgm:cxn modelId="{33D25A07-9146-4246-A119-5C48A845AF0D}" type="presParOf" srcId="{949CB29A-F66C-4816-B2A1-B9105FB77195}" destId="{CD056C25-C508-47E2-953B-98228FF27F0E}" srcOrd="16" destOrd="0" presId="urn:microsoft.com/office/officeart/2016/7/layout/BasicProcessNew"/>
    <dgm:cxn modelId="{ED1E286A-10AD-42B8-A1A4-F8BD4C03A4E3}" type="presParOf" srcId="{949CB29A-F66C-4816-B2A1-B9105FB77195}" destId="{E3C1895A-395A-4D4B-BE18-00C3AA97A62B}" srcOrd="17" destOrd="0" presId="urn:microsoft.com/office/officeart/2016/7/layout/BasicProcessNew"/>
    <dgm:cxn modelId="{8BDAF649-2584-4D1D-A741-B64D3D03875E}" type="presParOf" srcId="{949CB29A-F66C-4816-B2A1-B9105FB77195}" destId="{8C03769B-1D78-4AAE-8929-39007B497AF9}" srcOrd="18" destOrd="0" presId="urn:microsoft.com/office/officeart/2016/7/layout/BasicProcessNew"/>
    <dgm:cxn modelId="{EB882460-8B08-4390-B6A4-AC5A5AF7EB1E}" type="presParOf" srcId="{949CB29A-F66C-4816-B2A1-B9105FB77195}" destId="{1C918C08-4B09-485E-A9AF-B25E256C0CEC}" srcOrd="19" destOrd="0" presId="urn:microsoft.com/office/officeart/2016/7/layout/BasicProcessNew"/>
    <dgm:cxn modelId="{82AA8391-5CFC-4030-A483-4EB63747A43D}" type="presParOf" srcId="{949CB29A-F66C-4816-B2A1-B9105FB77195}" destId="{A7BD36B6-C426-4247-975D-7B23AF39947A}" srcOrd="20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CA9D6-39EB-4786-B40C-886B56041926}">
      <dsp:nvSpPr>
        <dsp:cNvPr id="0" name=""/>
        <dsp:cNvSpPr/>
      </dsp:nvSpPr>
      <dsp:spPr>
        <a:xfrm>
          <a:off x="2566" y="186132"/>
          <a:ext cx="1760559" cy="54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Analysis of Gender, Education Type, and Income Distribution</a:t>
          </a:r>
          <a:endParaRPr lang="en-US" sz="1000" kern="1200"/>
        </a:p>
      </dsp:txBody>
      <dsp:txXfrm>
        <a:off x="272566" y="186132"/>
        <a:ext cx="1220559" cy="540000"/>
      </dsp:txXfrm>
    </dsp:sp>
    <dsp:sp modelId="{518805F6-5B4F-45DA-9BA6-AFC3D008EC5D}">
      <dsp:nvSpPr>
        <dsp:cNvPr id="0" name=""/>
        <dsp:cNvSpPr/>
      </dsp:nvSpPr>
      <dsp:spPr>
        <a:xfrm>
          <a:off x="1547125" y="186132"/>
          <a:ext cx="1760559" cy="540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Gender Distribution:</a:t>
          </a:r>
          <a:endParaRPr lang="en-US" sz="1000" kern="1200"/>
        </a:p>
      </dsp:txBody>
      <dsp:txXfrm>
        <a:off x="1817125" y="186132"/>
        <a:ext cx="1220559" cy="540000"/>
      </dsp:txXfrm>
    </dsp:sp>
    <dsp:sp modelId="{897A7001-330A-4C8C-A07E-91BEB88B811B}">
      <dsp:nvSpPr>
        <dsp:cNvPr id="0" name=""/>
        <dsp:cNvSpPr/>
      </dsp:nvSpPr>
      <dsp:spPr>
        <a:xfrm>
          <a:off x="1547125" y="793632"/>
          <a:ext cx="1408447" cy="236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Analyze the distribution of loans based on gender.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Calculate the percentage of loans granted to males and females.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Identify any disparities or trends in loan approval rates based on gender.</a:t>
          </a:r>
        </a:p>
      </dsp:txBody>
      <dsp:txXfrm>
        <a:off x="1547125" y="793632"/>
        <a:ext cx="1408447" cy="2369860"/>
      </dsp:txXfrm>
    </dsp:sp>
    <dsp:sp modelId="{0B60F8D2-E90C-4B45-94D0-FD2B3AACD1C1}">
      <dsp:nvSpPr>
        <dsp:cNvPr id="0" name=""/>
        <dsp:cNvSpPr/>
      </dsp:nvSpPr>
      <dsp:spPr>
        <a:xfrm>
          <a:off x="3091684" y="186132"/>
          <a:ext cx="1760559" cy="540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Education Type:</a:t>
          </a:r>
          <a:endParaRPr lang="en-US" sz="1000" kern="1200"/>
        </a:p>
      </dsp:txBody>
      <dsp:txXfrm>
        <a:off x="3361684" y="186132"/>
        <a:ext cx="1220559" cy="540000"/>
      </dsp:txXfrm>
    </dsp:sp>
    <dsp:sp modelId="{379780DD-91E2-47FA-AEB4-5E9CA3710A28}">
      <dsp:nvSpPr>
        <dsp:cNvPr id="0" name=""/>
        <dsp:cNvSpPr/>
      </dsp:nvSpPr>
      <dsp:spPr>
        <a:xfrm>
          <a:off x="3091684" y="793632"/>
          <a:ext cx="1408447" cy="236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Explore the distribution of loans among different education levels (e.g., high school, college, graduate).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Evaluate the proportion of loans issued to borrowers with different educational backgrounds.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Determine if there are variations in loan characteristics (approval rates, default rates) based on education type.</a:t>
          </a:r>
        </a:p>
      </dsp:txBody>
      <dsp:txXfrm>
        <a:off x="3091684" y="793632"/>
        <a:ext cx="1408447" cy="2369860"/>
      </dsp:txXfrm>
    </dsp:sp>
    <dsp:sp modelId="{1257BF92-E0F4-4692-98CA-0F6AF4C41836}">
      <dsp:nvSpPr>
        <dsp:cNvPr id="0" name=""/>
        <dsp:cNvSpPr/>
      </dsp:nvSpPr>
      <dsp:spPr>
        <a:xfrm>
          <a:off x="4636244" y="186132"/>
          <a:ext cx="1760559" cy="54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Income Distribution:</a:t>
          </a:r>
          <a:endParaRPr lang="en-US" sz="1000" kern="1200"/>
        </a:p>
      </dsp:txBody>
      <dsp:txXfrm>
        <a:off x="4906244" y="186132"/>
        <a:ext cx="1220559" cy="540000"/>
      </dsp:txXfrm>
    </dsp:sp>
    <dsp:sp modelId="{4DD88EB2-6BDD-4008-B91F-20D81DEEEE93}">
      <dsp:nvSpPr>
        <dsp:cNvPr id="0" name=""/>
        <dsp:cNvSpPr/>
      </dsp:nvSpPr>
      <dsp:spPr>
        <a:xfrm>
          <a:off x="4636244" y="793632"/>
          <a:ext cx="1408447" cy="236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Visualize the distribution of income levels among loan applicants.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Calculate statistics such as mean, median, and mode of incomes.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Segment the data to understand how income levels influence loan approval and repayment.</a:t>
          </a:r>
        </a:p>
      </dsp:txBody>
      <dsp:txXfrm>
        <a:off x="4636244" y="793632"/>
        <a:ext cx="1408447" cy="2369860"/>
      </dsp:txXfrm>
    </dsp:sp>
    <dsp:sp modelId="{EAFFFD73-BC00-49F3-B8F3-FD3134A625D8}">
      <dsp:nvSpPr>
        <dsp:cNvPr id="0" name=""/>
        <dsp:cNvSpPr/>
      </dsp:nvSpPr>
      <dsp:spPr>
        <a:xfrm>
          <a:off x="6180803" y="186132"/>
          <a:ext cx="1760559" cy="540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Insights:</a:t>
          </a:r>
          <a:endParaRPr lang="en-US" sz="1000" kern="1200"/>
        </a:p>
      </dsp:txBody>
      <dsp:txXfrm>
        <a:off x="6450803" y="186132"/>
        <a:ext cx="1220559" cy="540000"/>
      </dsp:txXfrm>
    </dsp:sp>
    <dsp:sp modelId="{409F32DC-651D-4F45-B412-E8A037B8DE29}">
      <dsp:nvSpPr>
        <dsp:cNvPr id="0" name=""/>
        <dsp:cNvSpPr/>
      </dsp:nvSpPr>
      <dsp:spPr>
        <a:xfrm>
          <a:off x="6180803" y="793632"/>
          <a:ext cx="1408447" cy="236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Identify correlations between gender, education type, income levels, and loan outcomes (approval, default).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Highlight any patterns or trends that could impact loan management strategies.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Provide recommendations based on the analysis to improve loan approval processes or mitigate risks associated with certain demographics or income brackets.</a:t>
          </a:r>
        </a:p>
      </dsp:txBody>
      <dsp:txXfrm>
        <a:off x="6180803" y="793632"/>
        <a:ext cx="1408447" cy="2369860"/>
      </dsp:txXfrm>
    </dsp:sp>
    <dsp:sp modelId="{220C8031-3A23-4AE5-9A86-BB67D95FF2AE}">
      <dsp:nvSpPr>
        <dsp:cNvPr id="0" name=""/>
        <dsp:cNvSpPr/>
      </dsp:nvSpPr>
      <dsp:spPr>
        <a:xfrm>
          <a:off x="7725362" y="186132"/>
          <a:ext cx="1760559" cy="54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Visualizations:</a:t>
          </a:r>
          <a:endParaRPr lang="en-US" sz="1000" kern="1200"/>
        </a:p>
      </dsp:txBody>
      <dsp:txXfrm>
        <a:off x="7995362" y="186132"/>
        <a:ext cx="1220559" cy="540000"/>
      </dsp:txXfrm>
    </dsp:sp>
    <dsp:sp modelId="{CCF8418E-C08E-4F0F-B838-53E22883E03D}">
      <dsp:nvSpPr>
        <dsp:cNvPr id="0" name=""/>
        <dsp:cNvSpPr/>
      </dsp:nvSpPr>
      <dsp:spPr>
        <a:xfrm>
          <a:off x="7725362" y="793632"/>
          <a:ext cx="1408447" cy="236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 charts (bar charts, histograms, etc.) to illustrate gender distribution, education type breakdown, and income distributions.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Include summary tables for key statistics to provide a clear overview.</a:t>
          </a:r>
        </a:p>
      </dsp:txBody>
      <dsp:txXfrm>
        <a:off x="7725362" y="793632"/>
        <a:ext cx="1408447" cy="236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3AB9-4EFF-4382-9881-9F13C501079C}">
      <dsp:nvSpPr>
        <dsp:cNvPr id="0" name=""/>
        <dsp:cNvSpPr/>
      </dsp:nvSpPr>
      <dsp:spPr>
        <a:xfrm>
          <a:off x="11398" y="0"/>
          <a:ext cx="1367729" cy="3349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conclude the analysis of gender, education type, and income distribution in the context of loans, several key insights and recommendations can be drawn:</a:t>
          </a:r>
        </a:p>
      </dsp:txBody>
      <dsp:txXfrm>
        <a:off x="11398" y="0"/>
        <a:ext cx="1367729" cy="3349625"/>
      </dsp:txXfrm>
    </dsp:sp>
    <dsp:sp modelId="{55494477-2773-40FD-9BF7-BA64089A0DEA}">
      <dsp:nvSpPr>
        <dsp:cNvPr id="0" name=""/>
        <dsp:cNvSpPr/>
      </dsp:nvSpPr>
      <dsp:spPr>
        <a:xfrm>
          <a:off x="1402479" y="1553312"/>
          <a:ext cx="20515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F994A-5049-4039-8581-B559131B81BA}">
      <dsp:nvSpPr>
        <dsp:cNvPr id="0" name=""/>
        <dsp:cNvSpPr/>
      </dsp:nvSpPr>
      <dsp:spPr>
        <a:xfrm>
          <a:off x="1630990" y="0"/>
          <a:ext cx="1367729" cy="33496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Gender Analysis: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There appears to be a balanced distribution between male and female loan applicants.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Gender does not significantly impact loan approval rates based on the current analysis.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Further investigation could explore deeper into specific loan types or demographics where gender might play a more pronounced role.</a:t>
          </a:r>
        </a:p>
      </dsp:txBody>
      <dsp:txXfrm>
        <a:off x="1630990" y="0"/>
        <a:ext cx="1367729" cy="3349625"/>
      </dsp:txXfrm>
    </dsp:sp>
    <dsp:sp modelId="{A9E5D33C-2E91-4039-A11F-48938B60F17C}">
      <dsp:nvSpPr>
        <dsp:cNvPr id="0" name=""/>
        <dsp:cNvSpPr/>
      </dsp:nvSpPr>
      <dsp:spPr>
        <a:xfrm>
          <a:off x="3022071" y="1553312"/>
          <a:ext cx="20515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6A3E8-FBE4-4B30-89F8-AFA97FB3F46C}">
      <dsp:nvSpPr>
        <dsp:cNvPr id="0" name=""/>
        <dsp:cNvSpPr/>
      </dsp:nvSpPr>
      <dsp:spPr>
        <a:xfrm>
          <a:off x="3250583" y="0"/>
          <a:ext cx="1367729" cy="33496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Education Type: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Borrowers with higher educational qualifications tend to apply for larger loans.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Education level does not show a clear correlation with default rates, suggesting other factors may influence repayment behavior more significantly.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Segmenting further by loan types or purpose could provide additional insights into how education impacts borrowing behavior.</a:t>
          </a:r>
        </a:p>
      </dsp:txBody>
      <dsp:txXfrm>
        <a:off x="3250583" y="0"/>
        <a:ext cx="1367729" cy="3349625"/>
      </dsp:txXfrm>
    </dsp:sp>
    <dsp:sp modelId="{DDBF5B88-30B8-4E5A-B7BF-DF0AB8E535CE}">
      <dsp:nvSpPr>
        <dsp:cNvPr id="0" name=""/>
        <dsp:cNvSpPr/>
      </dsp:nvSpPr>
      <dsp:spPr>
        <a:xfrm>
          <a:off x="4641664" y="1553312"/>
          <a:ext cx="20515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4124F-DEEA-43D7-A92B-85DE8D0B866E}">
      <dsp:nvSpPr>
        <dsp:cNvPr id="0" name=""/>
        <dsp:cNvSpPr/>
      </dsp:nvSpPr>
      <dsp:spPr>
        <a:xfrm>
          <a:off x="4870175" y="0"/>
          <a:ext cx="1367729" cy="33496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Income Distribution: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Income levels vary widely among loan applicants, with a significant proportion falling within mid-range income brackets.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Higher income levels generally correlate with larger loan amounts and lower default rates.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Low-income segments may benefit from tailored financial products or support to enhance loan accessibility and repayment capabilities.</a:t>
          </a:r>
        </a:p>
      </dsp:txBody>
      <dsp:txXfrm>
        <a:off x="4870175" y="0"/>
        <a:ext cx="1367729" cy="3349625"/>
      </dsp:txXfrm>
    </dsp:sp>
    <dsp:sp modelId="{807DEE1C-930B-4882-BC40-2A2CC840E8DA}">
      <dsp:nvSpPr>
        <dsp:cNvPr id="0" name=""/>
        <dsp:cNvSpPr/>
      </dsp:nvSpPr>
      <dsp:spPr>
        <a:xfrm>
          <a:off x="6261256" y="1553312"/>
          <a:ext cx="20515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56C25-C508-47E2-953B-98228FF27F0E}">
      <dsp:nvSpPr>
        <dsp:cNvPr id="0" name=""/>
        <dsp:cNvSpPr/>
      </dsp:nvSpPr>
      <dsp:spPr>
        <a:xfrm>
          <a:off x="6489767" y="0"/>
          <a:ext cx="1367729" cy="33496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Overall Insights: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There is no direct causation between gender, education, or income levels and loan outcomes like approval rates or defaults.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Demographic factors provide context but are not deterministic in loan decision-making processes.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Future analyses could incorporate more granular data on employment status, debt-to-income ratios, and geographic factors to refine risk assessment models.</a:t>
          </a:r>
        </a:p>
      </dsp:txBody>
      <dsp:txXfrm>
        <a:off x="6489767" y="0"/>
        <a:ext cx="1367729" cy="3349625"/>
      </dsp:txXfrm>
    </dsp:sp>
    <dsp:sp modelId="{8C03769B-1D78-4AAE-8929-39007B497AF9}">
      <dsp:nvSpPr>
        <dsp:cNvPr id="0" name=""/>
        <dsp:cNvSpPr/>
      </dsp:nvSpPr>
      <dsp:spPr>
        <a:xfrm>
          <a:off x="7880848" y="1553312"/>
          <a:ext cx="20515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D36B6-C426-4247-975D-7B23AF39947A}">
      <dsp:nvSpPr>
        <dsp:cNvPr id="0" name=""/>
        <dsp:cNvSpPr/>
      </dsp:nvSpPr>
      <dsp:spPr>
        <a:xfrm>
          <a:off x="8109360" y="0"/>
          <a:ext cx="1367729" cy="33496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Recommendations: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Implement targeted marketing strategies to reach diverse demographic segments effectively.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Enhance financial literacy programs to support borrowers in managing loans responsibly, regardless of educational background or income level.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Continuously monitor and adjust loan policies to ensure fairness and inclusivity across all customer segments.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Invest in data analytics capabilities to improve predictive models for better risk management and customer satisfaction.</a:t>
          </a:r>
        </a:p>
      </dsp:txBody>
      <dsp:txXfrm>
        <a:off x="8109360" y="0"/>
        <a:ext cx="1367729" cy="334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2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E39619D7-CD03-4BAE-F852-94D9908F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61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BA39-B8E7-CFCD-06EC-3A5CF62A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Bank loans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7464-B6B2-868C-E88F-5ED64C31A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Bank </a:t>
            </a:r>
            <a:r>
              <a:rPr lang="en-US" dirty="0" err="1">
                <a:solidFill>
                  <a:srgbClr val="FFFFFF"/>
                </a:solidFill>
              </a:rPr>
              <a:t>masr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CB26-86D1-BB49-E598-1BDA3931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</p:spPr>
        <p:txBody>
          <a:bodyPr>
            <a:normAutofit/>
          </a:bodyPr>
          <a:lstStyle/>
          <a:p>
            <a:r>
              <a:rPr lang="en-US"/>
              <a:t>objectiveness</a:t>
            </a:r>
            <a:endParaRPr lang="en-US" dirty="0"/>
          </a:p>
        </p:txBody>
      </p:sp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605128F-9BFF-D4E2-5740-DA0617EAD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2" y="1763127"/>
            <a:ext cx="97501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in bank loan analysis relies on data rather than assumptions, ensuring decisions are based on factual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Management: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involves assessing and managing risks impartially, considering factors like creditworthiness and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Banks must adhere to regulations impartially, ensuring fairness and transparency in loan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Customer-Centric Approach: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ensures fair treatment of customers, balancing their needs with the bank's risk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objective metrics like default rates and ROI helps gauge loan portfolio health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Standards: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upholds ethical standards in lending practices, promoting trust and integrity in financial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Evaluation: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review and adjustment of lending policies based on objective analysis help maintain financial stability and customer satisfaction.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70C6-A8BB-BCDC-3F18-6FA55EEC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1A73-6ABB-D93A-E7B6-31F9BBAF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Here are some common problems faced in loan analysis:</a:t>
            </a:r>
          </a:p>
          <a:p>
            <a:pPr>
              <a:buFont typeface="+mj-lt"/>
              <a:buAutoNum type="arabicPeriod"/>
            </a:pPr>
            <a:r>
              <a:rPr lang="en-US" b="1"/>
              <a:t>Data Quality Issues:</a:t>
            </a:r>
            <a:r>
              <a:rPr lang="en-US"/>
              <a:t> Incomplete or inaccurate data can lead to flawed analysis and decision-making.</a:t>
            </a:r>
          </a:p>
          <a:p>
            <a:pPr>
              <a:buFont typeface="+mj-lt"/>
              <a:buAutoNum type="arabicPeriod"/>
            </a:pPr>
            <a:r>
              <a:rPr lang="en-US" b="1"/>
              <a:t>Model Complexity:</a:t>
            </a:r>
            <a:r>
              <a:rPr lang="en-US"/>
              <a:t> Developing and interpreting complex models can be challenging, especially without proper expertise.</a:t>
            </a:r>
          </a:p>
          <a:p>
            <a:pPr>
              <a:buFont typeface="+mj-lt"/>
              <a:buAutoNum type="arabicPeriod"/>
            </a:pPr>
            <a:r>
              <a:rPr lang="en-US" b="1"/>
              <a:t>Risk Assessment:</a:t>
            </a:r>
            <a:r>
              <a:rPr lang="en-US"/>
              <a:t> Assessing borrower risk accurately is crucial; misjudgments can lead to increased defaults or missed profitable opportunities.</a:t>
            </a:r>
          </a:p>
          <a:p>
            <a:pPr>
              <a:buFont typeface="+mj-lt"/>
              <a:buAutoNum type="arabicPeriod"/>
            </a:pPr>
            <a:r>
              <a:rPr lang="en-US" b="1"/>
              <a:t>Regulatory Compliance:</a:t>
            </a:r>
            <a:r>
              <a:rPr lang="en-US"/>
              <a:t> Adhering to evolving regulatory requirements adds complexity and requires ongoing monitoring.</a:t>
            </a:r>
          </a:p>
          <a:p>
            <a:pPr>
              <a:buFont typeface="+mj-lt"/>
              <a:buAutoNum type="arabicPeriod"/>
            </a:pPr>
            <a:r>
              <a:rPr lang="en-US" b="1"/>
              <a:t>Customer Privacy:</a:t>
            </a:r>
            <a:r>
              <a:rPr lang="en-US"/>
              <a:t> Balancing data utilization with customer privacy concerns is critical for ethical and legal reasons.</a:t>
            </a:r>
          </a:p>
          <a:p>
            <a:pPr>
              <a:buFont typeface="+mj-lt"/>
              <a:buAutoNum type="arabicPeriod"/>
            </a:pPr>
            <a:r>
              <a:rPr lang="en-US" b="1"/>
              <a:t>Market Dynamics:</a:t>
            </a:r>
            <a:r>
              <a:rPr lang="en-US"/>
              <a:t> Economic changes and market fluctuations can impact loan performance and risk levels.</a:t>
            </a:r>
          </a:p>
          <a:p>
            <a:pPr>
              <a:buFont typeface="+mj-lt"/>
              <a:buAutoNum type="arabicPeriod"/>
            </a:pPr>
            <a:r>
              <a:rPr lang="en-US" b="1"/>
              <a:t>Operational Efficiency:</a:t>
            </a:r>
            <a:r>
              <a:rPr lang="en-US"/>
              <a:t> Ensuring efficient loan processing and management to minimize costs and optimize profitability.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13B84-5279-A335-F021-F83C25C4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US" dirty="0"/>
              <a:t>Insights taken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B00F-D9D5-9B16-1993-C0D860D8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68078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5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D854-697C-4A70-EC53-E6EEBCB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US" sz="2800"/>
              <a:t>Conclusion</a:t>
            </a:r>
            <a:br>
              <a:rPr lang="en-US" sz="2800"/>
            </a:br>
            <a:endParaRPr lang="en-US" sz="2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A0E5C-F38F-3138-AED2-0061BBCEC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22749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10977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MimeoVTI</vt:lpstr>
      <vt:lpstr>Bank loans</vt:lpstr>
      <vt:lpstr>objectiveness</vt:lpstr>
      <vt:lpstr>Problem faced</vt:lpstr>
      <vt:lpstr>Insights taken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ايمن عبدالناصر جميل سليمان</dc:creator>
  <cp:lastModifiedBy>ايمن عبدالناصر جميل سليمان</cp:lastModifiedBy>
  <cp:revision>1</cp:revision>
  <dcterms:created xsi:type="dcterms:W3CDTF">2024-07-08T18:49:03Z</dcterms:created>
  <dcterms:modified xsi:type="dcterms:W3CDTF">2024-07-08T18:58:54Z</dcterms:modified>
</cp:coreProperties>
</file>