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4AFB7-D9B6-435A-B2B3-B220857F5A55}"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9E684-9911-4440-A677-B5A58D69C4D8}" type="slidenum">
              <a:rPr lang="en-US" smtClean="0"/>
              <a:t>‹#›</a:t>
            </a:fld>
            <a:endParaRPr lang="en-US"/>
          </a:p>
        </p:txBody>
      </p:sp>
    </p:spTree>
    <p:extLst>
      <p:ext uri="{BB962C8B-B14F-4D97-AF65-F5344CB8AC3E}">
        <p14:creationId xmlns:p14="http://schemas.microsoft.com/office/powerpoint/2010/main" val="43837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F4D76E-B32C-45C6-BD3F-A01EED6F8580}" type="datetime1">
              <a:rPr lang="en-US" smtClean="0"/>
              <a:t>12/15/2021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Mahmoud Mohamed</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BF8EF-C488-4DB3-9BA7-EC6F26DDC0B8}" type="datetime1">
              <a:rPr lang="en-US" smtClean="0"/>
              <a:t>12/15/2021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ED10-99FF-45C8-9FAC-B55FCBCD8F75}" type="datetime1">
              <a:rPr lang="en-US" smtClean="0"/>
              <a:t>12/15/2021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76CF0-B8F2-4A98-BC09-47B753C11F81}" type="datetime1">
              <a:rPr lang="en-US" smtClean="0"/>
              <a:t>12/15/2021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EF7A-AECB-4131-B762-B611BF4AE3E3}" type="datetime1">
              <a:rPr lang="en-US" smtClean="0"/>
              <a:t>12/15/2021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2C0075-258F-4F15-8034-B3926D9B9771}" type="datetime1">
              <a:rPr lang="en-US" smtClean="0"/>
              <a:t>12/15/2021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692CF1-BF4A-4460-A446-66E7C64ADBFE}" type="datetime1">
              <a:rPr lang="en-US" smtClean="0"/>
              <a:t>12/15/2021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E81C9-AB7C-4176-8F3F-2CC3EEF63D06}" type="datetime1">
              <a:rPr lang="en-US" smtClean="0"/>
              <a:t>12/15/2021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4FEB2-E03E-488B-A94A-80BC34D78983}" type="datetime1">
              <a:rPr lang="en-US" smtClean="0"/>
              <a:t>12/15/2021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3E3F3-C462-4217-8838-9CC14D97646C}" type="datetime1">
              <a:rPr lang="en-US" smtClean="0"/>
              <a:t>12/15/2021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1562E-D088-4F4B-904A-096D061C6818}" type="datetime1">
              <a:rPr lang="en-US" smtClean="0"/>
              <a:t>12/15/2021</a:t>
            </a:fld>
            <a:endParaRPr lang="en-US" dirty="0"/>
          </a:p>
        </p:txBody>
      </p:sp>
      <p:sp>
        <p:nvSpPr>
          <p:cNvPr id="5" name="Footer Placeholder 4"/>
          <p:cNvSpPr>
            <a:spLocks noGrp="1"/>
          </p:cNvSpPr>
          <p:nvPr>
            <p:ph type="ftr" sz="quarter" idx="11"/>
          </p:nvPr>
        </p:nvSpPr>
        <p:spPr/>
        <p:txBody>
          <a:bodyPr/>
          <a:lstStyle/>
          <a:p>
            <a:r>
              <a:rPr lang="en-US"/>
              <a:t>Mahmoud Mohamed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0BFA0-F998-40DD-9930-820CA31798DD}" type="datetime1">
              <a:rPr lang="en-US" smtClean="0"/>
              <a:t>12/15/2021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7898B-F3E5-44E3-B129-7A98751202C6}" type="datetime1">
              <a:rPr lang="en-US" smtClean="0"/>
              <a:t>12/15/2021</a:t>
            </a:fld>
            <a:endParaRPr lang="en-US" dirty="0"/>
          </a:p>
        </p:txBody>
      </p:sp>
      <p:sp>
        <p:nvSpPr>
          <p:cNvPr id="8" name="Footer Placeholder 7"/>
          <p:cNvSpPr>
            <a:spLocks noGrp="1"/>
          </p:cNvSpPr>
          <p:nvPr>
            <p:ph type="ftr" sz="quarter" idx="11"/>
          </p:nvPr>
        </p:nvSpPr>
        <p:spPr/>
        <p:txBody>
          <a:bodyPr/>
          <a:lstStyle/>
          <a:p>
            <a:r>
              <a:rPr lang="en-US"/>
              <a:t>Mahmoud Mohamed</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80D58-27EC-41DE-BFB0-876559F08E91}" type="datetime1">
              <a:rPr lang="en-US" smtClean="0"/>
              <a:t>12/15/2021</a:t>
            </a:fld>
            <a:endParaRPr lang="en-US" dirty="0"/>
          </a:p>
        </p:txBody>
      </p:sp>
      <p:sp>
        <p:nvSpPr>
          <p:cNvPr id="4" name="Footer Placeholder 3"/>
          <p:cNvSpPr>
            <a:spLocks noGrp="1"/>
          </p:cNvSpPr>
          <p:nvPr>
            <p:ph type="ftr" sz="quarter" idx="11"/>
          </p:nvPr>
        </p:nvSpPr>
        <p:spPr/>
        <p:txBody>
          <a:bodyPr/>
          <a:lstStyle/>
          <a:p>
            <a:r>
              <a:rPr lang="en-US"/>
              <a:t>Mahmoud Mohamed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E4095-C236-443B-B0ED-21009FF50F31}" type="datetime1">
              <a:rPr lang="en-US" smtClean="0"/>
              <a:t>12/15/2021</a:t>
            </a:fld>
            <a:endParaRPr lang="en-US" dirty="0"/>
          </a:p>
        </p:txBody>
      </p:sp>
      <p:sp>
        <p:nvSpPr>
          <p:cNvPr id="3" name="Footer Placeholder 2"/>
          <p:cNvSpPr>
            <a:spLocks noGrp="1"/>
          </p:cNvSpPr>
          <p:nvPr>
            <p:ph type="ftr" sz="quarter" idx="11"/>
          </p:nvPr>
        </p:nvSpPr>
        <p:spPr/>
        <p:txBody>
          <a:bodyPr/>
          <a:lstStyle/>
          <a:p>
            <a:r>
              <a:rPr lang="en-US"/>
              <a:t>Mahmoud Mohamed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9DF88-9ED7-4AB8-87F4-0C039F8A7A0B}" type="datetime1">
              <a:rPr lang="en-US" smtClean="0"/>
              <a:t>12/15/2021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8DE5D-AA2E-4BA6-A22C-3BD78F0DAB7D}" type="datetime1">
              <a:rPr lang="en-US" smtClean="0"/>
              <a:t>12/15/2021</a:t>
            </a:fld>
            <a:endParaRPr lang="en-US" dirty="0"/>
          </a:p>
        </p:txBody>
      </p:sp>
      <p:sp>
        <p:nvSpPr>
          <p:cNvPr id="6" name="Footer Placeholder 5"/>
          <p:cNvSpPr>
            <a:spLocks noGrp="1"/>
          </p:cNvSpPr>
          <p:nvPr>
            <p:ph type="ftr" sz="quarter" idx="11"/>
          </p:nvPr>
        </p:nvSpPr>
        <p:spPr/>
        <p:txBody>
          <a:bodyPr/>
          <a:lstStyle/>
          <a:p>
            <a:r>
              <a:rPr lang="en-US"/>
              <a:t>Mahmoud Mohamed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90FA86-B8AF-49FD-AA83-9A70ED54AA50}" type="datetime1">
              <a:rPr lang="en-US" smtClean="0"/>
              <a:t>12/15/2021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Mahmoud Mohamed</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hmoud43704@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AA29-29C1-4952-A3C6-0BC4707844DE}"/>
              </a:ext>
            </a:extLst>
          </p:cNvPr>
          <p:cNvSpPr>
            <a:spLocks noGrp="1"/>
          </p:cNvSpPr>
          <p:nvPr>
            <p:ph type="ctrTitle"/>
          </p:nvPr>
        </p:nvSpPr>
        <p:spPr/>
        <p:txBody>
          <a:bodyPr/>
          <a:lstStyle/>
          <a:p>
            <a:r>
              <a:rPr lang="en-US" dirty="0"/>
              <a:t>Pwm drawer project</a:t>
            </a:r>
          </a:p>
        </p:txBody>
      </p:sp>
      <p:sp>
        <p:nvSpPr>
          <p:cNvPr id="3" name="Subtitle 2">
            <a:extLst>
              <a:ext uri="{FF2B5EF4-FFF2-40B4-BE49-F238E27FC236}">
                <a16:creationId xmlns:a16="http://schemas.microsoft.com/office/drawing/2014/main" id="{FCFCD16E-88B1-45EA-85E7-4669346F42AD}"/>
              </a:ext>
            </a:extLst>
          </p:cNvPr>
          <p:cNvSpPr>
            <a:spLocks noGrp="1"/>
          </p:cNvSpPr>
          <p:nvPr>
            <p:ph type="subTitle" idx="1"/>
          </p:nvPr>
        </p:nvSpPr>
        <p:spPr/>
        <p:txBody>
          <a:bodyPr/>
          <a:lstStyle/>
          <a:p>
            <a:r>
              <a:rPr lang="en-US" dirty="0"/>
              <a:t>Presented by: Mahmoud Mohamed Ali</a:t>
            </a:r>
          </a:p>
          <a:p>
            <a:r>
              <a:rPr lang="en-US" dirty="0"/>
              <a:t>Email: </a:t>
            </a:r>
            <a:r>
              <a:rPr lang="en-US" sz="1800" cap="none" dirty="0">
                <a:hlinkClick r:id="rId2"/>
              </a:rPr>
              <a:t>mahmoud43704@gmail.com</a:t>
            </a:r>
            <a:endParaRPr lang="en-US" sz="1800" cap="none" dirty="0"/>
          </a:p>
          <a:p>
            <a:r>
              <a:rPr lang="en-US" sz="1800" cap="none" dirty="0"/>
              <a:t>Supervised by: AMIT</a:t>
            </a:r>
            <a:endParaRPr lang="en-US" dirty="0"/>
          </a:p>
        </p:txBody>
      </p:sp>
      <p:sp>
        <p:nvSpPr>
          <p:cNvPr id="4" name="Date Placeholder 3">
            <a:extLst>
              <a:ext uri="{FF2B5EF4-FFF2-40B4-BE49-F238E27FC236}">
                <a16:creationId xmlns:a16="http://schemas.microsoft.com/office/drawing/2014/main" id="{BAF1FE28-96C2-4A6D-B850-E11959DFC311}"/>
              </a:ext>
            </a:extLst>
          </p:cNvPr>
          <p:cNvSpPr>
            <a:spLocks noGrp="1"/>
          </p:cNvSpPr>
          <p:nvPr>
            <p:ph type="dt" sz="half" idx="10"/>
          </p:nvPr>
        </p:nvSpPr>
        <p:spPr/>
        <p:txBody>
          <a:bodyPr/>
          <a:lstStyle/>
          <a:p>
            <a:fld id="{8FE231FB-7DD0-4D10-97B6-4889A45EC68C}" type="datetime1">
              <a:rPr lang="en-US" smtClean="0"/>
              <a:t>12/15/2021</a:t>
            </a:fld>
            <a:endParaRPr lang="en-US" dirty="0"/>
          </a:p>
        </p:txBody>
      </p:sp>
      <p:sp>
        <p:nvSpPr>
          <p:cNvPr id="5" name="Footer Placeholder 4">
            <a:extLst>
              <a:ext uri="{FF2B5EF4-FFF2-40B4-BE49-F238E27FC236}">
                <a16:creationId xmlns:a16="http://schemas.microsoft.com/office/drawing/2014/main" id="{A477BBDA-647B-458E-B820-40B282648964}"/>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281E823C-6EE8-4120-BD27-8EF39C1CF429}"/>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337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FB56-DE86-4B66-A5D8-FD34A63BB89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18261B2-1634-4893-9920-2DE3C0A4D142}"/>
              </a:ext>
            </a:extLst>
          </p:cNvPr>
          <p:cNvSpPr>
            <a:spLocks noGrp="1"/>
          </p:cNvSpPr>
          <p:nvPr>
            <p:ph idx="1"/>
          </p:nvPr>
        </p:nvSpPr>
        <p:spPr/>
        <p:txBody>
          <a:bodyPr/>
          <a:lstStyle/>
          <a:p>
            <a:r>
              <a:rPr lang="en-US" dirty="0"/>
              <a:t>PWM meaning &amp; importance</a:t>
            </a:r>
          </a:p>
          <a:p>
            <a:r>
              <a:rPr lang="en-US" dirty="0"/>
              <a:t>Main parameters for PWM</a:t>
            </a:r>
          </a:p>
          <a:p>
            <a:r>
              <a:rPr lang="en-US" dirty="0"/>
              <a:t>Aim of project</a:t>
            </a:r>
          </a:p>
          <a:p>
            <a:r>
              <a:rPr lang="en-US" dirty="0"/>
              <a:t>Output</a:t>
            </a:r>
          </a:p>
        </p:txBody>
      </p:sp>
      <p:sp>
        <p:nvSpPr>
          <p:cNvPr id="4" name="Date Placeholder 3">
            <a:extLst>
              <a:ext uri="{FF2B5EF4-FFF2-40B4-BE49-F238E27FC236}">
                <a16:creationId xmlns:a16="http://schemas.microsoft.com/office/drawing/2014/main" id="{1BA0934A-C88C-483D-ACE4-16A14FC94BBA}"/>
              </a:ext>
            </a:extLst>
          </p:cNvPr>
          <p:cNvSpPr>
            <a:spLocks noGrp="1"/>
          </p:cNvSpPr>
          <p:nvPr>
            <p:ph type="dt" sz="half" idx="10"/>
          </p:nvPr>
        </p:nvSpPr>
        <p:spPr/>
        <p:txBody>
          <a:bodyPr/>
          <a:lstStyle/>
          <a:p>
            <a:fld id="{E2FDAFB7-7483-40E4-8A2D-4B57AB203851}" type="datetime1">
              <a:rPr lang="en-US" smtClean="0"/>
              <a:t>12/15/2021</a:t>
            </a:fld>
            <a:endParaRPr lang="en-US" dirty="0"/>
          </a:p>
        </p:txBody>
      </p:sp>
      <p:sp>
        <p:nvSpPr>
          <p:cNvPr id="5" name="Footer Placeholder 4">
            <a:extLst>
              <a:ext uri="{FF2B5EF4-FFF2-40B4-BE49-F238E27FC236}">
                <a16:creationId xmlns:a16="http://schemas.microsoft.com/office/drawing/2014/main" id="{D09B4491-4FE6-4C8C-B5A8-5376572A8255}"/>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84960F78-AB31-4116-B32F-3707389C4D8C}"/>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83791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6E2-EC20-4D99-BCFF-9870B69F3644}"/>
              </a:ext>
            </a:extLst>
          </p:cNvPr>
          <p:cNvSpPr>
            <a:spLocks noGrp="1"/>
          </p:cNvSpPr>
          <p:nvPr>
            <p:ph type="title"/>
          </p:nvPr>
        </p:nvSpPr>
        <p:spPr/>
        <p:txBody>
          <a:bodyPr/>
          <a:lstStyle/>
          <a:p>
            <a:r>
              <a:rPr lang="en-US" dirty="0"/>
              <a:t>PWM meaning &amp; importance</a:t>
            </a:r>
          </a:p>
        </p:txBody>
      </p:sp>
      <p:sp>
        <p:nvSpPr>
          <p:cNvPr id="3" name="Content Placeholder 2">
            <a:extLst>
              <a:ext uri="{FF2B5EF4-FFF2-40B4-BE49-F238E27FC236}">
                <a16:creationId xmlns:a16="http://schemas.microsoft.com/office/drawing/2014/main" id="{6402F079-F059-4152-9712-B97AD39E1AD1}"/>
              </a:ext>
            </a:extLst>
          </p:cNvPr>
          <p:cNvSpPr>
            <a:spLocks noGrp="1"/>
          </p:cNvSpPr>
          <p:nvPr>
            <p:ph idx="1"/>
          </p:nvPr>
        </p:nvSpPr>
        <p:spPr/>
        <p:txBody>
          <a:bodyPr/>
          <a:lstStyle/>
          <a:p>
            <a:pPr>
              <a:buFont typeface="Wingdings" panose="05000000000000000000" pitchFamily="2" charset="2"/>
              <a:buChar char="Ø"/>
            </a:pPr>
            <a:r>
              <a:rPr lang="en-US" dirty="0"/>
              <a:t>Microcontroller is a digital device (0, 1)</a:t>
            </a:r>
          </a:p>
          <a:p>
            <a:pPr>
              <a:buFont typeface="Wingdings" panose="05000000000000000000" pitchFamily="2" charset="2"/>
              <a:buChar char="Ø"/>
            </a:pPr>
            <a:r>
              <a:rPr lang="en-US" dirty="0"/>
              <a:t>Gives 0 volts or 5 volts</a:t>
            </a:r>
          </a:p>
          <a:p>
            <a:pPr>
              <a:buFont typeface="Wingdings" panose="05000000000000000000" pitchFamily="2" charset="2"/>
              <a:buChar char="Ø"/>
            </a:pPr>
            <a:r>
              <a:rPr lang="en-US" dirty="0"/>
              <a:t>Some Microcontrollers give digital output 0 volts or 3.3 volts</a:t>
            </a:r>
          </a:p>
          <a:p>
            <a:pPr>
              <a:buFont typeface="Wingdings" panose="05000000000000000000" pitchFamily="2" charset="2"/>
              <a:buChar char="Ø"/>
            </a:pPr>
            <a:r>
              <a:rPr lang="en-US" dirty="0"/>
              <a:t>Analog output between 0 to 5 or 0 to 3.3</a:t>
            </a:r>
          </a:p>
          <a:p>
            <a:pPr>
              <a:buFont typeface="Wingdings" panose="05000000000000000000" pitchFamily="2" charset="2"/>
              <a:buChar char="Ø"/>
            </a:pPr>
            <a:r>
              <a:rPr lang="en-US" dirty="0"/>
              <a:t>All data received are digital</a:t>
            </a:r>
          </a:p>
        </p:txBody>
      </p:sp>
      <p:sp>
        <p:nvSpPr>
          <p:cNvPr id="4" name="Date Placeholder 3">
            <a:extLst>
              <a:ext uri="{FF2B5EF4-FFF2-40B4-BE49-F238E27FC236}">
                <a16:creationId xmlns:a16="http://schemas.microsoft.com/office/drawing/2014/main" id="{A0DC81D4-51B2-4C89-A890-127334BD0A6E}"/>
              </a:ext>
            </a:extLst>
          </p:cNvPr>
          <p:cNvSpPr>
            <a:spLocks noGrp="1"/>
          </p:cNvSpPr>
          <p:nvPr>
            <p:ph type="dt" sz="half" idx="10"/>
          </p:nvPr>
        </p:nvSpPr>
        <p:spPr/>
        <p:txBody>
          <a:bodyPr/>
          <a:lstStyle/>
          <a:p>
            <a:fld id="{1C6AC064-C8C9-4D76-9D3D-22A283DCDC50}" type="datetime1">
              <a:rPr lang="en-US" smtClean="0"/>
              <a:t>12/15/2021</a:t>
            </a:fld>
            <a:endParaRPr lang="en-US" dirty="0"/>
          </a:p>
        </p:txBody>
      </p:sp>
      <p:sp>
        <p:nvSpPr>
          <p:cNvPr id="5" name="Footer Placeholder 4">
            <a:extLst>
              <a:ext uri="{FF2B5EF4-FFF2-40B4-BE49-F238E27FC236}">
                <a16:creationId xmlns:a16="http://schemas.microsoft.com/office/drawing/2014/main" id="{9CF23DF3-0D98-49E3-B7AD-3385724DD9F2}"/>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30C45FB4-756D-4F31-B8AF-A47AFF23F17F}"/>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63184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06E2-EC20-4D99-BCFF-9870B69F3644}"/>
              </a:ext>
            </a:extLst>
          </p:cNvPr>
          <p:cNvSpPr>
            <a:spLocks noGrp="1"/>
          </p:cNvSpPr>
          <p:nvPr>
            <p:ph type="title"/>
          </p:nvPr>
        </p:nvSpPr>
        <p:spPr/>
        <p:txBody>
          <a:bodyPr/>
          <a:lstStyle/>
          <a:p>
            <a:r>
              <a:rPr lang="en-US" dirty="0"/>
              <a:t>PWM meaning &amp; importance</a:t>
            </a:r>
          </a:p>
        </p:txBody>
      </p:sp>
      <p:sp>
        <p:nvSpPr>
          <p:cNvPr id="3" name="Content Placeholder 2">
            <a:extLst>
              <a:ext uri="{FF2B5EF4-FFF2-40B4-BE49-F238E27FC236}">
                <a16:creationId xmlns:a16="http://schemas.microsoft.com/office/drawing/2014/main" id="{6402F079-F059-4152-9712-B97AD39E1AD1}"/>
              </a:ext>
            </a:extLst>
          </p:cNvPr>
          <p:cNvSpPr>
            <a:spLocks noGrp="1"/>
          </p:cNvSpPr>
          <p:nvPr>
            <p:ph idx="1"/>
          </p:nvPr>
        </p:nvSpPr>
        <p:spPr/>
        <p:txBody>
          <a:bodyPr/>
          <a:lstStyle/>
          <a:p>
            <a:pPr>
              <a:buFont typeface="Wingdings" panose="05000000000000000000" pitchFamily="2" charset="2"/>
              <a:buChar char="Ø"/>
            </a:pPr>
            <a:r>
              <a:rPr lang="en-US" dirty="0"/>
              <a:t>Pulse Width Modulation</a:t>
            </a:r>
          </a:p>
          <a:p>
            <a:pPr>
              <a:buFont typeface="Wingdings" panose="05000000000000000000" pitchFamily="2" charset="2"/>
              <a:buChar char="Ø"/>
            </a:pPr>
            <a:r>
              <a:rPr lang="en-US" dirty="0"/>
              <a:t>Gives output between 0 and 5 volts like analog output</a:t>
            </a:r>
          </a:p>
          <a:p>
            <a:pPr>
              <a:buFont typeface="Wingdings" panose="05000000000000000000" pitchFamily="2" charset="2"/>
              <a:buChar char="Ø"/>
            </a:pPr>
            <a:r>
              <a:rPr lang="en-US" dirty="0"/>
              <a:t>PWM pins in ATmega32</a:t>
            </a:r>
          </a:p>
        </p:txBody>
      </p:sp>
      <p:pic>
        <p:nvPicPr>
          <p:cNvPr id="5" name="Picture 4" descr="Table&#10;&#10;Description automatically generated">
            <a:extLst>
              <a:ext uri="{FF2B5EF4-FFF2-40B4-BE49-F238E27FC236}">
                <a16:creationId xmlns:a16="http://schemas.microsoft.com/office/drawing/2014/main" id="{611AA748-5D3C-4CDC-BFC5-D3C16A0ABC63}"/>
              </a:ext>
            </a:extLst>
          </p:cNvPr>
          <p:cNvPicPr>
            <a:picLocks noChangeAspect="1"/>
          </p:cNvPicPr>
          <p:nvPr/>
        </p:nvPicPr>
        <p:blipFill rotWithShape="1">
          <a:blip r:embed="rId2"/>
          <a:srcRect l="2296" t="40949" b="13294"/>
          <a:stretch/>
        </p:blipFill>
        <p:spPr>
          <a:xfrm>
            <a:off x="1141412" y="4294054"/>
            <a:ext cx="9626082" cy="9258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Date Placeholder 3">
            <a:extLst>
              <a:ext uri="{FF2B5EF4-FFF2-40B4-BE49-F238E27FC236}">
                <a16:creationId xmlns:a16="http://schemas.microsoft.com/office/drawing/2014/main" id="{66C48702-729A-4923-8477-A631E87605B2}"/>
              </a:ext>
            </a:extLst>
          </p:cNvPr>
          <p:cNvSpPr>
            <a:spLocks noGrp="1"/>
          </p:cNvSpPr>
          <p:nvPr>
            <p:ph type="dt" sz="half" idx="10"/>
          </p:nvPr>
        </p:nvSpPr>
        <p:spPr/>
        <p:txBody>
          <a:bodyPr/>
          <a:lstStyle/>
          <a:p>
            <a:fld id="{C934F849-9AE7-4E4D-A567-F3952FFBD180}" type="datetime1">
              <a:rPr lang="en-US" smtClean="0"/>
              <a:t>12/15/2021</a:t>
            </a:fld>
            <a:endParaRPr lang="en-US" dirty="0"/>
          </a:p>
        </p:txBody>
      </p:sp>
      <p:sp>
        <p:nvSpPr>
          <p:cNvPr id="6" name="Footer Placeholder 5">
            <a:extLst>
              <a:ext uri="{FF2B5EF4-FFF2-40B4-BE49-F238E27FC236}">
                <a16:creationId xmlns:a16="http://schemas.microsoft.com/office/drawing/2014/main" id="{649E5DAA-9F1D-40BB-BA8E-608875A9507C}"/>
              </a:ext>
            </a:extLst>
          </p:cNvPr>
          <p:cNvSpPr>
            <a:spLocks noGrp="1"/>
          </p:cNvSpPr>
          <p:nvPr>
            <p:ph type="ftr" sz="quarter" idx="11"/>
          </p:nvPr>
        </p:nvSpPr>
        <p:spPr/>
        <p:txBody>
          <a:bodyPr/>
          <a:lstStyle/>
          <a:p>
            <a:r>
              <a:rPr lang="en-US"/>
              <a:t>Mahmoud Mohamed</a:t>
            </a:r>
            <a:endParaRPr lang="en-US" dirty="0"/>
          </a:p>
        </p:txBody>
      </p:sp>
      <p:sp>
        <p:nvSpPr>
          <p:cNvPr id="7" name="Slide Number Placeholder 6">
            <a:extLst>
              <a:ext uri="{FF2B5EF4-FFF2-40B4-BE49-F238E27FC236}">
                <a16:creationId xmlns:a16="http://schemas.microsoft.com/office/drawing/2014/main" id="{4E137DC2-BB97-4C30-A486-8D2A5C028A40}"/>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36824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1953-5C50-49F0-AA75-27E061702DCC}"/>
              </a:ext>
            </a:extLst>
          </p:cNvPr>
          <p:cNvSpPr>
            <a:spLocks noGrp="1"/>
          </p:cNvSpPr>
          <p:nvPr>
            <p:ph type="title"/>
          </p:nvPr>
        </p:nvSpPr>
        <p:spPr>
          <a:xfrm>
            <a:off x="1141413" y="618517"/>
            <a:ext cx="2877336" cy="5507328"/>
          </a:xfrm>
        </p:spPr>
        <p:txBody>
          <a:bodyPr>
            <a:normAutofit/>
          </a:bodyPr>
          <a:lstStyle/>
          <a:p>
            <a:r>
              <a:rPr lang="en-US" dirty="0"/>
              <a:t>Main parameters for PWM</a:t>
            </a:r>
          </a:p>
        </p:txBody>
      </p:sp>
      <p:sp>
        <p:nvSpPr>
          <p:cNvPr id="3" name="Content Placeholder 2">
            <a:extLst>
              <a:ext uri="{FF2B5EF4-FFF2-40B4-BE49-F238E27FC236}">
                <a16:creationId xmlns:a16="http://schemas.microsoft.com/office/drawing/2014/main" id="{86EBC6EF-4202-41FB-8007-8C5725D9F940}"/>
              </a:ext>
            </a:extLst>
          </p:cNvPr>
          <p:cNvSpPr>
            <a:spLocks noGrp="1"/>
          </p:cNvSpPr>
          <p:nvPr>
            <p:ph idx="1"/>
          </p:nvPr>
        </p:nvSpPr>
        <p:spPr>
          <a:xfrm>
            <a:off x="4540743" y="638650"/>
            <a:ext cx="7034485" cy="3782778"/>
          </a:xfrm>
        </p:spPr>
        <p:txBody>
          <a:bodyPr>
            <a:normAutofit/>
          </a:bodyPr>
          <a:lstStyle/>
          <a:p>
            <a:pPr>
              <a:buFont typeface="Wingdings" panose="05000000000000000000" pitchFamily="2" charset="2"/>
              <a:buChar char="Ø"/>
            </a:pPr>
            <a:r>
              <a:rPr lang="en-US" dirty="0"/>
              <a:t>Frequency</a:t>
            </a:r>
          </a:p>
          <a:p>
            <a:pPr lvl="1"/>
            <a:r>
              <a:rPr lang="en-US" dirty="0"/>
              <a:t>it representing the total number of cycles per one second</a:t>
            </a:r>
          </a:p>
          <a:p>
            <a:pPr lvl="1"/>
            <a:endParaRPr lang="en-US" dirty="0"/>
          </a:p>
          <a:p>
            <a:pPr>
              <a:buFont typeface="Wingdings" panose="05000000000000000000" pitchFamily="2" charset="2"/>
              <a:buChar char="Ø"/>
            </a:pPr>
            <a:r>
              <a:rPr lang="en-US" dirty="0"/>
              <a:t>Duty Cycle</a:t>
            </a:r>
          </a:p>
          <a:p>
            <a:pPr lvl="1"/>
            <a:r>
              <a:rPr lang="en-US" dirty="0"/>
              <a:t>Is defined with respect to percentage or as a </a:t>
            </a:r>
          </a:p>
          <a:p>
            <a:pPr marL="457200" lvl="1" indent="0">
              <a:buNone/>
            </a:pPr>
            <a:r>
              <a:rPr lang="en-US" dirty="0"/>
              <a:t>number between 0 and 1</a:t>
            </a:r>
          </a:p>
        </p:txBody>
      </p:sp>
      <p:pic>
        <p:nvPicPr>
          <p:cNvPr id="7" name="Picture 6" descr="Chart&#10;&#10;Description automatically generated">
            <a:extLst>
              <a:ext uri="{FF2B5EF4-FFF2-40B4-BE49-F238E27FC236}">
                <a16:creationId xmlns:a16="http://schemas.microsoft.com/office/drawing/2014/main" id="{FAAC7C69-C2AF-4A0F-905C-1F1ABCB367FC}"/>
              </a:ext>
            </a:extLst>
          </p:cNvPr>
          <p:cNvPicPr>
            <a:picLocks noChangeAspect="1"/>
          </p:cNvPicPr>
          <p:nvPr/>
        </p:nvPicPr>
        <p:blipFill rotWithShape="1">
          <a:blip r:embed="rId3"/>
          <a:srcRect l="22969" t="25755" r="21562" b="16849"/>
          <a:stretch/>
        </p:blipFill>
        <p:spPr>
          <a:xfrm>
            <a:off x="4327696" y="4421428"/>
            <a:ext cx="3486123" cy="1704418"/>
          </a:xfrm>
          <a:prstGeom prst="round2DiagRect">
            <a:avLst>
              <a:gd name="adj1" fmla="val 5608"/>
              <a:gd name="adj2" fmla="val 0"/>
            </a:avLst>
          </a:prstGeom>
          <a:solidFill>
            <a:srgbClr val="FFFFFF">
              <a:shade val="85000"/>
            </a:srgbClr>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5" name="Picture 4" descr="Chart&#10;&#10;Description automatically generated">
            <a:extLst>
              <a:ext uri="{FF2B5EF4-FFF2-40B4-BE49-F238E27FC236}">
                <a16:creationId xmlns:a16="http://schemas.microsoft.com/office/drawing/2014/main" id="{10D2A9BA-67E9-4008-AEBA-27CD35F571F3}"/>
              </a:ext>
            </a:extLst>
          </p:cNvPr>
          <p:cNvPicPr>
            <a:picLocks noChangeAspect="1"/>
          </p:cNvPicPr>
          <p:nvPr/>
        </p:nvPicPr>
        <p:blipFill rotWithShape="1">
          <a:blip r:embed="rId4"/>
          <a:srcRect l="23281" t="33523" r="22266" b="29533"/>
          <a:stretch/>
        </p:blipFill>
        <p:spPr>
          <a:xfrm>
            <a:off x="7917426" y="4421427"/>
            <a:ext cx="3657801" cy="1704417"/>
          </a:xfrm>
          <a:prstGeom prst="round2DiagRect">
            <a:avLst>
              <a:gd name="adj1" fmla="val 5608"/>
              <a:gd name="adj2" fmla="val 0"/>
            </a:avLst>
          </a:prstGeom>
          <a:solidFill>
            <a:srgbClr val="FFFFFF">
              <a:shade val="85000"/>
            </a:srgbClr>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1018DA88-4893-4700-A635-84DD544754A8}"/>
              </a:ext>
            </a:extLst>
          </p:cNvPr>
          <p:cNvSpPr>
            <a:spLocks noGrp="1"/>
          </p:cNvSpPr>
          <p:nvPr>
            <p:ph type="dt" sz="half" idx="10"/>
          </p:nvPr>
        </p:nvSpPr>
        <p:spPr/>
        <p:txBody>
          <a:bodyPr/>
          <a:lstStyle/>
          <a:p>
            <a:fld id="{5F04EF40-A464-4F61-92E4-FAF87325256A}" type="datetime1">
              <a:rPr lang="en-US" smtClean="0"/>
              <a:t>12/15/2021</a:t>
            </a:fld>
            <a:endParaRPr lang="en-US" dirty="0"/>
          </a:p>
        </p:txBody>
      </p:sp>
      <p:sp>
        <p:nvSpPr>
          <p:cNvPr id="6" name="Footer Placeholder 5">
            <a:extLst>
              <a:ext uri="{FF2B5EF4-FFF2-40B4-BE49-F238E27FC236}">
                <a16:creationId xmlns:a16="http://schemas.microsoft.com/office/drawing/2014/main" id="{52271640-D13F-4FE2-A6C9-96305D2C11D8}"/>
              </a:ext>
            </a:extLst>
          </p:cNvPr>
          <p:cNvSpPr>
            <a:spLocks noGrp="1"/>
          </p:cNvSpPr>
          <p:nvPr>
            <p:ph type="ftr" sz="quarter" idx="11"/>
          </p:nvPr>
        </p:nvSpPr>
        <p:spPr/>
        <p:txBody>
          <a:bodyPr/>
          <a:lstStyle/>
          <a:p>
            <a:r>
              <a:rPr lang="en-US"/>
              <a:t>Mahmoud Mohamed</a:t>
            </a:r>
            <a:endParaRPr lang="en-US" dirty="0"/>
          </a:p>
        </p:txBody>
      </p:sp>
      <p:sp>
        <p:nvSpPr>
          <p:cNvPr id="8" name="Slide Number Placeholder 7">
            <a:extLst>
              <a:ext uri="{FF2B5EF4-FFF2-40B4-BE49-F238E27FC236}">
                <a16:creationId xmlns:a16="http://schemas.microsoft.com/office/drawing/2014/main" id="{88B60BC3-3EBB-44CE-9B9E-0E98A7241235}"/>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2928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C31-F71A-43DC-9C4D-6555F904ED07}"/>
              </a:ext>
            </a:extLst>
          </p:cNvPr>
          <p:cNvSpPr>
            <a:spLocks noGrp="1"/>
          </p:cNvSpPr>
          <p:nvPr>
            <p:ph type="title"/>
          </p:nvPr>
        </p:nvSpPr>
        <p:spPr/>
        <p:txBody>
          <a:bodyPr/>
          <a:lstStyle/>
          <a:p>
            <a:r>
              <a:rPr lang="en-US" dirty="0"/>
              <a:t>Aim of project</a:t>
            </a:r>
          </a:p>
        </p:txBody>
      </p:sp>
      <p:sp>
        <p:nvSpPr>
          <p:cNvPr id="3" name="Content Placeholder 2">
            <a:extLst>
              <a:ext uri="{FF2B5EF4-FFF2-40B4-BE49-F238E27FC236}">
                <a16:creationId xmlns:a16="http://schemas.microsoft.com/office/drawing/2014/main" id="{8224C2ED-A29B-447A-A069-74C227E50FD0}"/>
              </a:ext>
            </a:extLst>
          </p:cNvPr>
          <p:cNvSpPr>
            <a:spLocks noGrp="1"/>
          </p:cNvSpPr>
          <p:nvPr>
            <p:ph idx="1"/>
          </p:nvPr>
        </p:nvSpPr>
        <p:spPr/>
        <p:txBody>
          <a:bodyPr/>
          <a:lstStyle/>
          <a:p>
            <a:pPr>
              <a:buFont typeface="Wingdings" panose="05000000000000000000" pitchFamily="2" charset="2"/>
              <a:buChar char="Ø"/>
            </a:pPr>
            <a:r>
              <a:rPr lang="en-US" dirty="0"/>
              <a:t>Draw Pulses diagram</a:t>
            </a:r>
          </a:p>
          <a:p>
            <a:pPr>
              <a:buFont typeface="Wingdings" panose="05000000000000000000" pitchFamily="2" charset="2"/>
              <a:buChar char="Ø"/>
            </a:pPr>
            <a:r>
              <a:rPr lang="en-US" dirty="0"/>
              <a:t>Calculating Frequency, Duty Cycle</a:t>
            </a:r>
          </a:p>
          <a:p>
            <a:pPr>
              <a:buFont typeface="Wingdings" panose="05000000000000000000" pitchFamily="2" charset="2"/>
              <a:buChar char="Ø"/>
            </a:pPr>
            <a:r>
              <a:rPr lang="en-US" b="0" i="0" dirty="0">
                <a:effectLst/>
              </a:rPr>
              <a:t>Graphic LCD bitmap generator</a:t>
            </a:r>
            <a:endParaRPr lang="en-US" dirty="0"/>
          </a:p>
        </p:txBody>
      </p:sp>
      <p:pic>
        <p:nvPicPr>
          <p:cNvPr id="5" name="Picture 4" descr="Shape&#10;&#10;Description automatically generated with medium confidence">
            <a:extLst>
              <a:ext uri="{FF2B5EF4-FFF2-40B4-BE49-F238E27FC236}">
                <a16:creationId xmlns:a16="http://schemas.microsoft.com/office/drawing/2014/main" id="{7A11EF5B-67FD-448C-BAB4-DE051C55250A}"/>
              </a:ext>
            </a:extLst>
          </p:cNvPr>
          <p:cNvPicPr>
            <a:picLocks noChangeAspect="1"/>
          </p:cNvPicPr>
          <p:nvPr/>
        </p:nvPicPr>
        <p:blipFill>
          <a:blip r:embed="rId2"/>
          <a:stretch>
            <a:fillRect/>
          </a:stretch>
        </p:blipFill>
        <p:spPr>
          <a:xfrm>
            <a:off x="5072354" y="4020344"/>
            <a:ext cx="6094410" cy="1697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A320504C-225F-4A49-9D4D-992A67CF2C16}"/>
              </a:ext>
            </a:extLst>
          </p:cNvPr>
          <p:cNvCxnSpPr>
            <a:cxnSpLocks/>
          </p:cNvCxnSpPr>
          <p:nvPr/>
        </p:nvCxnSpPr>
        <p:spPr>
          <a:xfrm flipH="1">
            <a:off x="2369976" y="5169915"/>
            <a:ext cx="462626" cy="3842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6AB61E2-D2FC-461C-93CD-185A14A62F17}"/>
              </a:ext>
            </a:extLst>
          </p:cNvPr>
          <p:cNvCxnSpPr>
            <a:cxnSpLocks/>
          </p:cNvCxnSpPr>
          <p:nvPr/>
        </p:nvCxnSpPr>
        <p:spPr>
          <a:xfrm>
            <a:off x="4243873" y="5225143"/>
            <a:ext cx="0" cy="49266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F8DE1D9-0FAE-42B7-9555-925972CA7260}"/>
              </a:ext>
            </a:extLst>
          </p:cNvPr>
          <p:cNvSpPr txBox="1"/>
          <p:nvPr/>
        </p:nvSpPr>
        <p:spPr>
          <a:xfrm>
            <a:off x="1208794" y="5292537"/>
            <a:ext cx="1315616" cy="646331"/>
          </a:xfrm>
          <a:prstGeom prst="rect">
            <a:avLst/>
          </a:prstGeom>
          <a:noFill/>
        </p:spPr>
        <p:txBody>
          <a:bodyPr wrap="square" rtlCol="0">
            <a:spAutoFit/>
          </a:bodyPr>
          <a:lstStyle/>
          <a:p>
            <a:pPr algn="ctr"/>
            <a:r>
              <a:rPr lang="en-US" dirty="0"/>
              <a:t>N of Presscallers</a:t>
            </a:r>
          </a:p>
        </p:txBody>
      </p:sp>
      <p:sp>
        <p:nvSpPr>
          <p:cNvPr id="13" name="TextBox 12">
            <a:extLst>
              <a:ext uri="{FF2B5EF4-FFF2-40B4-BE49-F238E27FC236}">
                <a16:creationId xmlns:a16="http://schemas.microsoft.com/office/drawing/2014/main" id="{0EB9B9FF-10B6-4A05-BCE7-7FBE451D56D4}"/>
              </a:ext>
            </a:extLst>
          </p:cNvPr>
          <p:cNvSpPr txBox="1"/>
          <p:nvPr/>
        </p:nvSpPr>
        <p:spPr>
          <a:xfrm>
            <a:off x="3586065" y="5791201"/>
            <a:ext cx="1315616" cy="646331"/>
          </a:xfrm>
          <a:prstGeom prst="rect">
            <a:avLst/>
          </a:prstGeom>
          <a:noFill/>
        </p:spPr>
        <p:txBody>
          <a:bodyPr wrap="square" rtlCol="0">
            <a:spAutoFit/>
          </a:bodyPr>
          <a:lstStyle/>
          <a:p>
            <a:pPr algn="ctr"/>
            <a:r>
              <a:rPr lang="en-US" dirty="0"/>
              <a:t>Top of Counter</a:t>
            </a:r>
          </a:p>
        </p:txBody>
      </p:sp>
      <p:sp>
        <p:nvSpPr>
          <p:cNvPr id="14" name="Date Placeholder 13">
            <a:extLst>
              <a:ext uri="{FF2B5EF4-FFF2-40B4-BE49-F238E27FC236}">
                <a16:creationId xmlns:a16="http://schemas.microsoft.com/office/drawing/2014/main" id="{2D95C88F-15B4-411F-83F5-6D18DE850564}"/>
              </a:ext>
            </a:extLst>
          </p:cNvPr>
          <p:cNvSpPr>
            <a:spLocks noGrp="1"/>
          </p:cNvSpPr>
          <p:nvPr>
            <p:ph type="dt" sz="half" idx="10"/>
          </p:nvPr>
        </p:nvSpPr>
        <p:spPr/>
        <p:txBody>
          <a:bodyPr/>
          <a:lstStyle/>
          <a:p>
            <a:fld id="{3083C7D6-F119-46B2-88C5-41F66A17A86C}" type="datetime1">
              <a:rPr lang="en-US" smtClean="0"/>
              <a:t>12/15/2021</a:t>
            </a:fld>
            <a:endParaRPr lang="en-US" dirty="0"/>
          </a:p>
        </p:txBody>
      </p:sp>
      <p:sp>
        <p:nvSpPr>
          <p:cNvPr id="15" name="Footer Placeholder 14">
            <a:extLst>
              <a:ext uri="{FF2B5EF4-FFF2-40B4-BE49-F238E27FC236}">
                <a16:creationId xmlns:a16="http://schemas.microsoft.com/office/drawing/2014/main" id="{367C4B9C-E0C5-4973-8EB3-9B410B47BF9F}"/>
              </a:ext>
            </a:extLst>
          </p:cNvPr>
          <p:cNvSpPr>
            <a:spLocks noGrp="1"/>
          </p:cNvSpPr>
          <p:nvPr>
            <p:ph type="ftr" sz="quarter" idx="11"/>
          </p:nvPr>
        </p:nvSpPr>
        <p:spPr/>
        <p:txBody>
          <a:bodyPr/>
          <a:lstStyle/>
          <a:p>
            <a:r>
              <a:rPr lang="en-US"/>
              <a:t>Mahmoud Mohamed</a:t>
            </a:r>
            <a:endParaRPr lang="en-US" dirty="0"/>
          </a:p>
        </p:txBody>
      </p:sp>
      <p:sp>
        <p:nvSpPr>
          <p:cNvPr id="16" name="Slide Number Placeholder 15">
            <a:extLst>
              <a:ext uri="{FF2B5EF4-FFF2-40B4-BE49-F238E27FC236}">
                <a16:creationId xmlns:a16="http://schemas.microsoft.com/office/drawing/2014/main" id="{EE1E1214-9CC3-4E41-9AC8-DA5CD185C1CC}"/>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descr="Text&#10;&#10;Description automatically generated">
            <a:extLst>
              <a:ext uri="{FF2B5EF4-FFF2-40B4-BE49-F238E27FC236}">
                <a16:creationId xmlns:a16="http://schemas.microsoft.com/office/drawing/2014/main" id="{3998B515-C41E-4958-A8BE-E61224F21B37}"/>
              </a:ext>
            </a:extLst>
          </p:cNvPr>
          <p:cNvPicPr>
            <a:picLocks noChangeAspect="1"/>
          </p:cNvPicPr>
          <p:nvPr/>
        </p:nvPicPr>
        <p:blipFill rotWithShape="1">
          <a:blip r:embed="rId3"/>
          <a:srcRect l="41161" t="22855" r="23155" b="30941"/>
          <a:stretch/>
        </p:blipFill>
        <p:spPr>
          <a:xfrm>
            <a:off x="1630932" y="4305871"/>
            <a:ext cx="2951902" cy="645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22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30D1-C2DB-4E3F-8CB7-7B383444327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93C0FBE1-DC11-4A3B-8D5D-D3144D60A96F}"/>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Timer1</a:t>
            </a:r>
          </a:p>
          <a:p>
            <a:pPr lvl="1"/>
            <a:r>
              <a:rPr lang="en-US" dirty="0"/>
              <a:t>16 bits (0 – 65535)</a:t>
            </a:r>
          </a:p>
          <a:p>
            <a:pPr lvl="1"/>
            <a:r>
              <a:rPr lang="en-US" dirty="0"/>
              <a:t>Timer0 (8 bits, 0 - 255)</a:t>
            </a:r>
          </a:p>
          <a:p>
            <a:pPr algn="l">
              <a:buFont typeface="Wingdings" panose="05000000000000000000" pitchFamily="2" charset="2"/>
              <a:buChar char="Ø"/>
            </a:pPr>
            <a:r>
              <a:rPr lang="en-US" b="0" i="0" dirty="0">
                <a:effectLst/>
              </a:rPr>
              <a:t>Pulse width measurement</a:t>
            </a:r>
          </a:p>
          <a:p>
            <a:pPr algn="l">
              <a:buFont typeface="Wingdings" panose="05000000000000000000" pitchFamily="2" charset="2"/>
              <a:buChar char="Ø"/>
            </a:pPr>
            <a:r>
              <a:rPr lang="en-US" b="0" i="0" dirty="0">
                <a:effectLst/>
              </a:rPr>
              <a:t>Period measurement</a:t>
            </a:r>
          </a:p>
          <a:p>
            <a:pPr algn="l">
              <a:buFont typeface="Wingdings" panose="05000000000000000000" pitchFamily="2" charset="2"/>
              <a:buChar char="Ø"/>
            </a:pPr>
            <a:r>
              <a:rPr lang="en-US" b="0" i="0" dirty="0">
                <a:effectLst/>
              </a:rPr>
              <a:t>Capturing the time of an event</a:t>
            </a:r>
          </a:p>
          <a:p>
            <a:pPr algn="l">
              <a:buFont typeface="Wingdings" panose="05000000000000000000" pitchFamily="2" charset="2"/>
              <a:buChar char="Ø"/>
            </a:pPr>
            <a:r>
              <a:rPr lang="en-US" b="0" i="0" dirty="0">
                <a:effectLst/>
              </a:rPr>
              <a:t>rising edge or falling edge on ICP pin , the TCNT1 value is loaded into the ICR1 (input capture) register and the ICF1 flag will get set.</a:t>
            </a:r>
          </a:p>
          <a:p>
            <a:pPr lvl="1"/>
            <a:endParaRPr lang="en-US" dirty="0"/>
          </a:p>
        </p:txBody>
      </p:sp>
      <p:sp>
        <p:nvSpPr>
          <p:cNvPr id="4" name="Date Placeholder 3">
            <a:extLst>
              <a:ext uri="{FF2B5EF4-FFF2-40B4-BE49-F238E27FC236}">
                <a16:creationId xmlns:a16="http://schemas.microsoft.com/office/drawing/2014/main" id="{E0234304-1EE6-4937-B925-125FFE7A66A3}"/>
              </a:ext>
            </a:extLst>
          </p:cNvPr>
          <p:cNvSpPr>
            <a:spLocks noGrp="1"/>
          </p:cNvSpPr>
          <p:nvPr>
            <p:ph type="dt" sz="half" idx="10"/>
          </p:nvPr>
        </p:nvSpPr>
        <p:spPr/>
        <p:txBody>
          <a:bodyPr/>
          <a:lstStyle/>
          <a:p>
            <a:fld id="{20BC8770-5672-4B1A-884B-9B9D2CB4325F}" type="datetime1">
              <a:rPr lang="en-US" smtClean="0"/>
              <a:t>12/15/2021</a:t>
            </a:fld>
            <a:endParaRPr lang="en-US" dirty="0"/>
          </a:p>
        </p:txBody>
      </p:sp>
      <p:sp>
        <p:nvSpPr>
          <p:cNvPr id="5" name="Footer Placeholder 4">
            <a:extLst>
              <a:ext uri="{FF2B5EF4-FFF2-40B4-BE49-F238E27FC236}">
                <a16:creationId xmlns:a16="http://schemas.microsoft.com/office/drawing/2014/main" id="{4EC22B80-3C98-45B8-A0E2-F77C8021FBD1}"/>
              </a:ext>
            </a:extLst>
          </p:cNvPr>
          <p:cNvSpPr>
            <a:spLocks noGrp="1"/>
          </p:cNvSpPr>
          <p:nvPr>
            <p:ph type="ftr" sz="quarter" idx="11"/>
          </p:nvPr>
        </p:nvSpPr>
        <p:spPr/>
        <p:txBody>
          <a:bodyPr/>
          <a:lstStyle/>
          <a:p>
            <a:r>
              <a:rPr lang="en-US"/>
              <a:t>Mahmoud Mohamed</a:t>
            </a:r>
            <a:endParaRPr lang="en-US" dirty="0"/>
          </a:p>
        </p:txBody>
      </p:sp>
      <p:sp>
        <p:nvSpPr>
          <p:cNvPr id="6" name="Slide Number Placeholder 5">
            <a:extLst>
              <a:ext uri="{FF2B5EF4-FFF2-40B4-BE49-F238E27FC236}">
                <a16:creationId xmlns:a16="http://schemas.microsoft.com/office/drawing/2014/main" id="{A4722244-5013-4AA6-B2A7-851A351B1480}"/>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044607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AA90-D7FA-4657-816A-EA879E0B28B5}"/>
              </a:ext>
            </a:extLst>
          </p:cNvPr>
          <p:cNvSpPr>
            <a:spLocks noGrp="1"/>
          </p:cNvSpPr>
          <p:nvPr>
            <p:ph type="title"/>
          </p:nvPr>
        </p:nvSpPr>
        <p:spPr/>
        <p:txBody>
          <a:bodyPr/>
          <a:lstStyle/>
          <a:p>
            <a:r>
              <a:rPr lang="en-US"/>
              <a:t>Output</a:t>
            </a:r>
            <a:endParaRPr lang="en-US" dirty="0"/>
          </a:p>
        </p:txBody>
      </p:sp>
      <p:sp>
        <p:nvSpPr>
          <p:cNvPr id="3" name="Content Placeholder 2">
            <a:extLst>
              <a:ext uri="{FF2B5EF4-FFF2-40B4-BE49-F238E27FC236}">
                <a16:creationId xmlns:a16="http://schemas.microsoft.com/office/drawing/2014/main" id="{C8CC98C6-BB4B-4BB7-9269-E50DF296702C}"/>
              </a:ext>
            </a:extLst>
          </p:cNvPr>
          <p:cNvSpPr>
            <a:spLocks noGrp="1"/>
          </p:cNvSpPr>
          <p:nvPr>
            <p:ph idx="1"/>
          </p:nvPr>
        </p:nvSpPr>
        <p:spPr/>
        <p:txBody>
          <a:bodyPr/>
          <a:lstStyle/>
          <a:p>
            <a:r>
              <a:rPr lang="en-US" b="0" i="0" dirty="0">
                <a:effectLst/>
              </a:rPr>
              <a:t>Initializing TCCR1A and TCCR1B for proper timer mode (any mode other than 8, 10, 12, 14), to select the edge.</a:t>
            </a:r>
          </a:p>
          <a:p>
            <a:r>
              <a:rPr lang="en-US" b="0" i="0" dirty="0">
                <a:effectLst/>
              </a:rPr>
              <a:t>Monitor the ICF1 flag in the TIFR register to see if the edge has arrived. Upon the arrival of the edge, the TCNT1 value is loaded into the ICR1 register automatically by the controller.</a:t>
            </a:r>
          </a:p>
        </p:txBody>
      </p:sp>
      <p:pic>
        <p:nvPicPr>
          <p:cNvPr id="5" name="Picture 4" descr="A picture containing text, electronics, circuit&#10;&#10;Description automatically generated">
            <a:extLst>
              <a:ext uri="{FF2B5EF4-FFF2-40B4-BE49-F238E27FC236}">
                <a16:creationId xmlns:a16="http://schemas.microsoft.com/office/drawing/2014/main" id="{88682DF4-3F3A-4CD7-ACF3-ADDA326D75BD}"/>
              </a:ext>
            </a:extLst>
          </p:cNvPr>
          <p:cNvPicPr>
            <a:picLocks noChangeAspect="1"/>
          </p:cNvPicPr>
          <p:nvPr/>
        </p:nvPicPr>
        <p:blipFill>
          <a:blip r:embed="rId2"/>
          <a:stretch>
            <a:fillRect/>
          </a:stretch>
        </p:blipFill>
        <p:spPr>
          <a:xfrm rot="5400000">
            <a:off x="6617582" y="3180960"/>
            <a:ext cx="2081033" cy="4610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ate Placeholder 5">
            <a:extLst>
              <a:ext uri="{FF2B5EF4-FFF2-40B4-BE49-F238E27FC236}">
                <a16:creationId xmlns:a16="http://schemas.microsoft.com/office/drawing/2014/main" id="{BE9E750A-D0CC-42AD-929F-0249AF33E0C3}"/>
              </a:ext>
            </a:extLst>
          </p:cNvPr>
          <p:cNvSpPr>
            <a:spLocks noGrp="1"/>
          </p:cNvSpPr>
          <p:nvPr>
            <p:ph type="dt" sz="half" idx="10"/>
          </p:nvPr>
        </p:nvSpPr>
        <p:spPr/>
        <p:txBody>
          <a:bodyPr/>
          <a:lstStyle/>
          <a:p>
            <a:fld id="{285117D6-C9B3-48B9-9799-0F63027DAE1C}" type="datetime1">
              <a:rPr lang="en-US" smtClean="0"/>
              <a:t>12/15/2021</a:t>
            </a:fld>
            <a:endParaRPr lang="en-US" dirty="0"/>
          </a:p>
        </p:txBody>
      </p:sp>
      <p:sp>
        <p:nvSpPr>
          <p:cNvPr id="8" name="Footer Placeholder 7">
            <a:extLst>
              <a:ext uri="{FF2B5EF4-FFF2-40B4-BE49-F238E27FC236}">
                <a16:creationId xmlns:a16="http://schemas.microsoft.com/office/drawing/2014/main" id="{70B7EB5B-6C02-43AA-98FF-621C450280D2}"/>
              </a:ext>
            </a:extLst>
          </p:cNvPr>
          <p:cNvSpPr>
            <a:spLocks noGrp="1"/>
          </p:cNvSpPr>
          <p:nvPr>
            <p:ph type="ftr" sz="quarter" idx="11"/>
          </p:nvPr>
        </p:nvSpPr>
        <p:spPr/>
        <p:txBody>
          <a:bodyPr/>
          <a:lstStyle/>
          <a:p>
            <a:r>
              <a:rPr lang="en-US"/>
              <a:t>Mahmoud Mohamed</a:t>
            </a:r>
            <a:endParaRPr lang="en-US" dirty="0"/>
          </a:p>
        </p:txBody>
      </p:sp>
      <p:sp>
        <p:nvSpPr>
          <p:cNvPr id="9" name="Slide Number Placeholder 8">
            <a:extLst>
              <a:ext uri="{FF2B5EF4-FFF2-40B4-BE49-F238E27FC236}">
                <a16:creationId xmlns:a16="http://schemas.microsoft.com/office/drawing/2014/main" id="{385F690E-0D2E-4909-9AB1-A8C4D275DF7A}"/>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249367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AA90-D7FA-4657-816A-EA879E0B28B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CC98C6-BB4B-4BB7-9269-E50DF296702C}"/>
              </a:ext>
            </a:extLst>
          </p:cNvPr>
          <p:cNvSpPr>
            <a:spLocks noGrp="1"/>
          </p:cNvSpPr>
          <p:nvPr>
            <p:ph idx="1"/>
          </p:nvPr>
        </p:nvSpPr>
        <p:spPr/>
        <p:txBody>
          <a:bodyPr/>
          <a:lstStyle/>
          <a:p>
            <a:r>
              <a:rPr lang="en-US" b="0" i="0" dirty="0">
                <a:effectLst/>
              </a:rPr>
              <a:t>ATmega32 Datasheet</a:t>
            </a:r>
          </a:p>
          <a:p>
            <a:endParaRPr lang="en-US" dirty="0"/>
          </a:p>
          <a:p>
            <a:pPr marL="0" indent="0" algn="ctr">
              <a:buNone/>
            </a:pPr>
            <a:r>
              <a:rPr lang="en-US" b="0" i="0" dirty="0">
                <a:effectLst/>
              </a:rPr>
              <a:t>Thank You</a:t>
            </a:r>
          </a:p>
        </p:txBody>
      </p:sp>
      <p:sp>
        <p:nvSpPr>
          <p:cNvPr id="6" name="Date Placeholder 5">
            <a:extLst>
              <a:ext uri="{FF2B5EF4-FFF2-40B4-BE49-F238E27FC236}">
                <a16:creationId xmlns:a16="http://schemas.microsoft.com/office/drawing/2014/main" id="{BE9E750A-D0CC-42AD-929F-0249AF33E0C3}"/>
              </a:ext>
            </a:extLst>
          </p:cNvPr>
          <p:cNvSpPr>
            <a:spLocks noGrp="1"/>
          </p:cNvSpPr>
          <p:nvPr>
            <p:ph type="dt" sz="half" idx="10"/>
          </p:nvPr>
        </p:nvSpPr>
        <p:spPr/>
        <p:txBody>
          <a:bodyPr/>
          <a:lstStyle/>
          <a:p>
            <a:fld id="{285117D6-C9B3-48B9-9799-0F63027DAE1C}" type="datetime1">
              <a:rPr lang="en-US" smtClean="0"/>
              <a:t>12/15/2021</a:t>
            </a:fld>
            <a:endParaRPr lang="en-US" dirty="0"/>
          </a:p>
        </p:txBody>
      </p:sp>
      <p:sp>
        <p:nvSpPr>
          <p:cNvPr id="8" name="Footer Placeholder 7">
            <a:extLst>
              <a:ext uri="{FF2B5EF4-FFF2-40B4-BE49-F238E27FC236}">
                <a16:creationId xmlns:a16="http://schemas.microsoft.com/office/drawing/2014/main" id="{70B7EB5B-6C02-43AA-98FF-621C450280D2}"/>
              </a:ext>
            </a:extLst>
          </p:cNvPr>
          <p:cNvSpPr>
            <a:spLocks noGrp="1"/>
          </p:cNvSpPr>
          <p:nvPr>
            <p:ph type="ftr" sz="quarter" idx="11"/>
          </p:nvPr>
        </p:nvSpPr>
        <p:spPr/>
        <p:txBody>
          <a:bodyPr/>
          <a:lstStyle/>
          <a:p>
            <a:r>
              <a:rPr lang="en-US"/>
              <a:t>Mahmoud Mohamed</a:t>
            </a:r>
            <a:endParaRPr lang="en-US" dirty="0"/>
          </a:p>
        </p:txBody>
      </p:sp>
      <p:sp>
        <p:nvSpPr>
          <p:cNvPr id="9" name="Slide Number Placeholder 8">
            <a:extLst>
              <a:ext uri="{FF2B5EF4-FFF2-40B4-BE49-F238E27FC236}">
                <a16:creationId xmlns:a16="http://schemas.microsoft.com/office/drawing/2014/main" id="{385F690E-0D2E-4909-9AB1-A8C4D275DF7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60600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95</TotalTime>
  <Words>315</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Wingdings</vt:lpstr>
      <vt:lpstr>Circuit</vt:lpstr>
      <vt:lpstr>Pwm drawer project</vt:lpstr>
      <vt:lpstr>CONTENT</vt:lpstr>
      <vt:lpstr>PWM meaning &amp; importance</vt:lpstr>
      <vt:lpstr>PWM meaning &amp; importance</vt:lpstr>
      <vt:lpstr>Main parameters for PWM</vt:lpstr>
      <vt:lpstr>Aim of project</vt:lpstr>
      <vt:lpstr>Output</vt:lpstr>
      <vt:lpstr>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drawer project</dc:title>
  <dc:creator>MAHMOUD MOHAMED ALI MOHAMED</dc:creator>
  <cp:lastModifiedBy>MAHMOUD MOHAMED ALI MOHAMED</cp:lastModifiedBy>
  <cp:revision>10</cp:revision>
  <dcterms:created xsi:type="dcterms:W3CDTF">2021-12-09T08:03:11Z</dcterms:created>
  <dcterms:modified xsi:type="dcterms:W3CDTF">2021-12-15T21:48:59Z</dcterms:modified>
</cp:coreProperties>
</file>