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2" r:id="rId6"/>
    <p:sldId id="260" r:id="rId7"/>
    <p:sldId id="263" r:id="rId8"/>
    <p:sldId id="264" r:id="rId9"/>
    <p:sldId id="265"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5049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0410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8837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6610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6446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3917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7376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6596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1499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7705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2/13/2024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3559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2/13/2024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8424993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A73037B-7476-6731-4FD2-578DA0EF18CA}"/>
              </a:ext>
            </a:extLst>
          </p:cNvPr>
          <p:cNvPicPr>
            <a:picLocks noChangeAspect="1"/>
          </p:cNvPicPr>
          <p:nvPr/>
        </p:nvPicPr>
        <p:blipFill rotWithShape="1">
          <a:blip r:embed="rId2"/>
          <a:srcRect t="25613" b="18137"/>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0E294-303E-863E-538C-A66EE27C5562}"/>
              </a:ext>
            </a:extLst>
          </p:cNvPr>
          <p:cNvSpPr>
            <a:spLocks noGrp="1"/>
          </p:cNvSpPr>
          <p:nvPr>
            <p:ph type="ctrTitle"/>
          </p:nvPr>
        </p:nvSpPr>
        <p:spPr>
          <a:xfrm>
            <a:off x="652371" y="647700"/>
            <a:ext cx="4291920" cy="3375660"/>
          </a:xfrm>
        </p:spPr>
        <p:txBody>
          <a:bodyPr anchor="t">
            <a:normAutofit/>
          </a:bodyPr>
          <a:lstStyle/>
          <a:p>
            <a:r>
              <a:rPr lang="en-US" sz="3200" dirty="0"/>
              <a:t>Computational Neuroscience</a:t>
            </a:r>
            <a:br>
              <a:rPr lang="en-US" sz="3200" dirty="0"/>
            </a:br>
            <a:endParaRPr lang="en-US" sz="3200" dirty="0"/>
          </a:p>
        </p:txBody>
      </p:sp>
      <p:sp>
        <p:nvSpPr>
          <p:cNvPr id="3" name="Subtitle 2">
            <a:extLst>
              <a:ext uri="{FF2B5EF4-FFF2-40B4-BE49-F238E27FC236}">
                <a16:creationId xmlns:a16="http://schemas.microsoft.com/office/drawing/2014/main" id="{55C6F62A-2B1F-5DC5-9CB9-B2A59F50F8B3}"/>
              </a:ext>
            </a:extLst>
          </p:cNvPr>
          <p:cNvSpPr>
            <a:spLocks noGrp="1"/>
          </p:cNvSpPr>
          <p:nvPr>
            <p:ph type="subTitle" idx="1"/>
          </p:nvPr>
        </p:nvSpPr>
        <p:spPr>
          <a:xfrm>
            <a:off x="647700" y="5075227"/>
            <a:ext cx="4291920" cy="906473"/>
          </a:xfrm>
        </p:spPr>
        <p:txBody>
          <a:bodyPr>
            <a:normAutofit/>
          </a:bodyPr>
          <a:lstStyle/>
          <a:p>
            <a:r>
              <a:rPr lang="en-US" sz="1800" b="1" dirty="0"/>
              <a:t>section 1</a:t>
            </a:r>
            <a:endParaRPr lang="en-US" b="1" dirty="0">
              <a:solidFill>
                <a:srgbClr val="FFFFFF"/>
              </a:solidFill>
            </a:endParaRPr>
          </a:p>
        </p:txBody>
      </p:sp>
    </p:spTree>
    <p:extLst>
      <p:ext uri="{BB962C8B-B14F-4D97-AF65-F5344CB8AC3E}">
        <p14:creationId xmlns:p14="http://schemas.microsoft.com/office/powerpoint/2010/main" val="79926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C796-9E80-C4C1-6BF5-25DDD5123B77}"/>
              </a:ext>
            </a:extLst>
          </p:cNvPr>
          <p:cNvSpPr>
            <a:spLocks noGrp="1"/>
          </p:cNvSpPr>
          <p:nvPr>
            <p:ph type="title"/>
          </p:nvPr>
        </p:nvSpPr>
        <p:spPr>
          <a:xfrm>
            <a:off x="1543198" y="447675"/>
            <a:ext cx="8505825" cy="1070853"/>
          </a:xfrm>
        </p:spPr>
        <p:txBody>
          <a:bodyPr/>
          <a:lstStyle/>
          <a:p>
            <a:r>
              <a:rPr lang="en-US" dirty="0"/>
              <a:t>Build simple Neural Network</a:t>
            </a:r>
          </a:p>
        </p:txBody>
      </p:sp>
      <p:pic>
        <p:nvPicPr>
          <p:cNvPr id="5" name="Picture 4">
            <a:extLst>
              <a:ext uri="{FF2B5EF4-FFF2-40B4-BE49-F238E27FC236}">
                <a16:creationId xmlns:a16="http://schemas.microsoft.com/office/drawing/2014/main" id="{463B35AC-77D6-A2A7-AD46-FFF6888BC230}"/>
              </a:ext>
            </a:extLst>
          </p:cNvPr>
          <p:cNvPicPr>
            <a:picLocks noChangeAspect="1"/>
          </p:cNvPicPr>
          <p:nvPr/>
        </p:nvPicPr>
        <p:blipFill>
          <a:blip r:embed="rId2"/>
          <a:stretch>
            <a:fillRect/>
          </a:stretch>
        </p:blipFill>
        <p:spPr>
          <a:xfrm>
            <a:off x="1876573" y="1965721"/>
            <a:ext cx="8172450" cy="4597003"/>
          </a:xfrm>
          <a:prstGeom prst="rect">
            <a:avLst/>
          </a:prstGeom>
        </p:spPr>
      </p:pic>
    </p:spTree>
    <p:extLst>
      <p:ext uri="{BB962C8B-B14F-4D97-AF65-F5344CB8AC3E}">
        <p14:creationId xmlns:p14="http://schemas.microsoft.com/office/powerpoint/2010/main" val="156574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705219-05B4-9DFE-BECA-1E1D0B2F4B54}"/>
              </a:ext>
            </a:extLst>
          </p:cNvPr>
          <p:cNvSpPr txBox="1"/>
          <p:nvPr/>
        </p:nvSpPr>
        <p:spPr>
          <a:xfrm>
            <a:off x="2192785" y="2228671"/>
            <a:ext cx="8052047" cy="2400657"/>
          </a:xfrm>
          <a:prstGeom prst="rect">
            <a:avLst/>
          </a:prstGeom>
          <a:noFill/>
        </p:spPr>
        <p:txBody>
          <a:bodyPr wrap="square" rtlCol="0">
            <a:spAutoFit/>
          </a:bodyPr>
          <a:lstStyle/>
          <a:p>
            <a:r>
              <a:rPr lang="en-US" sz="15000" dirty="0">
                <a:latin typeface="Aharoni" panose="02010803020104030203" pitchFamily="2" charset="-79"/>
                <a:cs typeface="Aharoni" panose="02010803020104030203" pitchFamily="2" charset="-79"/>
              </a:rPr>
              <a:t>Thanks</a:t>
            </a:r>
          </a:p>
        </p:txBody>
      </p:sp>
    </p:spTree>
    <p:extLst>
      <p:ext uri="{BB962C8B-B14F-4D97-AF65-F5344CB8AC3E}">
        <p14:creationId xmlns:p14="http://schemas.microsoft.com/office/powerpoint/2010/main" val="271818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7DC-9847-71BF-FB58-B4E9DB54CF87}"/>
              </a:ext>
            </a:extLst>
          </p:cNvPr>
          <p:cNvSpPr>
            <a:spLocks noGrp="1"/>
          </p:cNvSpPr>
          <p:nvPr>
            <p:ph type="title"/>
          </p:nvPr>
        </p:nvSpPr>
        <p:spPr>
          <a:xfrm>
            <a:off x="3048671" y="763480"/>
            <a:ext cx="6094658" cy="755695"/>
          </a:xfrm>
        </p:spPr>
        <p:txBody>
          <a:bodyPr>
            <a:normAutofit/>
          </a:bodyPr>
          <a:lstStyle/>
          <a:p>
            <a:r>
              <a:rPr lang="en-US" dirty="0"/>
              <a:t>ML Vs Deep Learning </a:t>
            </a:r>
          </a:p>
        </p:txBody>
      </p:sp>
      <p:sp>
        <p:nvSpPr>
          <p:cNvPr id="3" name="Content Placeholder 2">
            <a:extLst>
              <a:ext uri="{FF2B5EF4-FFF2-40B4-BE49-F238E27FC236}">
                <a16:creationId xmlns:a16="http://schemas.microsoft.com/office/drawing/2014/main" id="{CC19FABD-69BC-9089-8956-F692ED093C35}"/>
              </a:ext>
            </a:extLst>
          </p:cNvPr>
          <p:cNvSpPr>
            <a:spLocks noGrp="1"/>
          </p:cNvSpPr>
          <p:nvPr>
            <p:ph idx="1"/>
          </p:nvPr>
        </p:nvSpPr>
        <p:spPr>
          <a:xfrm>
            <a:off x="652371" y="2362200"/>
            <a:ext cx="10620855" cy="3848100"/>
          </a:xfrm>
        </p:spPr>
        <p:txBody>
          <a:bodyPr>
            <a:normAutofit/>
          </a:bodyPr>
          <a:lstStyle/>
          <a:p>
            <a:r>
              <a:rPr lang="en-US" sz="2400" b="0" i="0" dirty="0">
                <a:solidFill>
                  <a:srgbClr val="242424"/>
                </a:solidFill>
                <a:effectLst/>
                <a:latin typeface="source-serif-pro"/>
              </a:rPr>
              <a:t>Deep learning is a subset of Machine Learning (ML) in Artificial Intelligence (AI). Deep learning uses neural networks to process data such as images, videos, or text. Deep learning models are built with layers of artificial neurons called artificial neural networks (ANN). These networks are designed to process information and learn patterns from vast amounts of data.</a:t>
            </a:r>
            <a:endParaRPr lang="en-US" sz="2400" dirty="0"/>
          </a:p>
        </p:txBody>
      </p:sp>
    </p:spTree>
    <p:extLst>
      <p:ext uri="{BB962C8B-B14F-4D97-AF65-F5344CB8AC3E}">
        <p14:creationId xmlns:p14="http://schemas.microsoft.com/office/powerpoint/2010/main" val="19560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DA6CCF-29F7-8B68-C314-AA13D935F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168" y="1581150"/>
            <a:ext cx="8770398" cy="51530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597F851-071B-0ADF-A2AD-3981FDF5EB6B}"/>
              </a:ext>
            </a:extLst>
          </p:cNvPr>
          <p:cNvSpPr>
            <a:spLocks noGrp="1"/>
          </p:cNvSpPr>
          <p:nvPr>
            <p:ph type="title"/>
          </p:nvPr>
        </p:nvSpPr>
        <p:spPr>
          <a:xfrm>
            <a:off x="3089429" y="443884"/>
            <a:ext cx="6258757" cy="800362"/>
          </a:xfrm>
        </p:spPr>
        <p:txBody>
          <a:bodyPr>
            <a:normAutofit/>
          </a:bodyPr>
          <a:lstStyle/>
          <a:p>
            <a:r>
              <a:rPr lang="en-US" dirty="0"/>
              <a:t>ML Vs Deep Learning </a:t>
            </a:r>
          </a:p>
        </p:txBody>
      </p:sp>
    </p:spTree>
    <p:extLst>
      <p:ext uri="{BB962C8B-B14F-4D97-AF65-F5344CB8AC3E}">
        <p14:creationId xmlns:p14="http://schemas.microsoft.com/office/powerpoint/2010/main" val="208530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D3B28D-25BE-89E0-3DF3-6568737D60D7}"/>
              </a:ext>
            </a:extLst>
          </p:cNvPr>
          <p:cNvSpPr>
            <a:spLocks noGrp="1"/>
          </p:cNvSpPr>
          <p:nvPr>
            <p:ph idx="1"/>
          </p:nvPr>
        </p:nvSpPr>
        <p:spPr/>
        <p:txBody>
          <a:bodyPr>
            <a:noAutofit/>
          </a:bodyPr>
          <a:lstStyle/>
          <a:p>
            <a:pPr algn="l"/>
            <a:r>
              <a:rPr lang="en-US" sz="2800" b="0" i="0" dirty="0">
                <a:solidFill>
                  <a:srgbClr val="242424"/>
                </a:solidFill>
                <a:effectLst/>
                <a:latin typeface="source-serif-pro"/>
              </a:rPr>
              <a:t>Let us do a recap:</a:t>
            </a:r>
          </a:p>
          <a:p>
            <a:pPr algn="l">
              <a:buFont typeface="Arial" panose="020B0604020202020204" pitchFamily="34" charset="0"/>
              <a:buChar char="•"/>
            </a:pPr>
            <a:r>
              <a:rPr lang="en-US" sz="2800" b="0" i="0" dirty="0">
                <a:solidFill>
                  <a:srgbClr val="242424"/>
                </a:solidFill>
                <a:effectLst/>
                <a:latin typeface="source-serif-pro"/>
              </a:rPr>
              <a:t>Machine learning uses algorithms to parse data, learn from that data, and then make informed decisions based on what it has learned.</a:t>
            </a:r>
          </a:p>
          <a:p>
            <a:pPr algn="l">
              <a:buFont typeface="Arial" panose="020B0604020202020204" pitchFamily="34" charset="0"/>
              <a:buChar char="•"/>
            </a:pPr>
            <a:r>
              <a:rPr lang="en-US" sz="2800" b="0" i="0" dirty="0">
                <a:solidFill>
                  <a:srgbClr val="242424"/>
                </a:solidFill>
                <a:effectLst/>
                <a:latin typeface="source-serif-pro"/>
              </a:rPr>
              <a:t>Deep learning is a subset of machine learning. It organizes algorithms in layers to create an artificial neural network that can learn and make intelligent decisions without any outside intervention and by finding patterns in the data provided.</a:t>
            </a:r>
          </a:p>
          <a:p>
            <a:endParaRPr lang="en-US" sz="2800" dirty="0"/>
          </a:p>
        </p:txBody>
      </p:sp>
      <p:sp>
        <p:nvSpPr>
          <p:cNvPr id="4" name="Title 1">
            <a:extLst>
              <a:ext uri="{FF2B5EF4-FFF2-40B4-BE49-F238E27FC236}">
                <a16:creationId xmlns:a16="http://schemas.microsoft.com/office/drawing/2014/main" id="{CEB6D9B4-FEED-7050-1078-042B525555D1}"/>
              </a:ext>
            </a:extLst>
          </p:cNvPr>
          <p:cNvSpPr>
            <a:spLocks noGrp="1"/>
          </p:cNvSpPr>
          <p:nvPr>
            <p:ph type="title"/>
          </p:nvPr>
        </p:nvSpPr>
        <p:spPr>
          <a:xfrm>
            <a:off x="3089429" y="443884"/>
            <a:ext cx="6258757" cy="800362"/>
          </a:xfrm>
        </p:spPr>
        <p:txBody>
          <a:bodyPr>
            <a:normAutofit/>
          </a:bodyPr>
          <a:lstStyle/>
          <a:p>
            <a:r>
              <a:rPr lang="en-US" dirty="0"/>
              <a:t>ML Vs Deep Learning </a:t>
            </a:r>
          </a:p>
        </p:txBody>
      </p:sp>
    </p:spTree>
    <p:extLst>
      <p:ext uri="{BB962C8B-B14F-4D97-AF65-F5344CB8AC3E}">
        <p14:creationId xmlns:p14="http://schemas.microsoft.com/office/powerpoint/2010/main" val="179313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1C4C96-4DB0-9C46-F4FE-E25C0E393C78}"/>
              </a:ext>
            </a:extLst>
          </p:cNvPr>
          <p:cNvSpPr>
            <a:spLocks noGrp="1"/>
          </p:cNvSpPr>
          <p:nvPr>
            <p:ph type="title"/>
          </p:nvPr>
        </p:nvSpPr>
        <p:spPr>
          <a:xfrm>
            <a:off x="3089429" y="443884"/>
            <a:ext cx="6258757" cy="800362"/>
          </a:xfrm>
        </p:spPr>
        <p:txBody>
          <a:bodyPr>
            <a:normAutofit/>
          </a:bodyPr>
          <a:lstStyle/>
          <a:p>
            <a:r>
              <a:rPr lang="en-US" dirty="0"/>
              <a:t>ML Vs Deep Learning </a:t>
            </a:r>
          </a:p>
        </p:txBody>
      </p:sp>
      <p:sp>
        <p:nvSpPr>
          <p:cNvPr id="7" name="TextBox 6">
            <a:extLst>
              <a:ext uri="{FF2B5EF4-FFF2-40B4-BE49-F238E27FC236}">
                <a16:creationId xmlns:a16="http://schemas.microsoft.com/office/drawing/2014/main" id="{8A5C1F8D-5BB7-D9DD-35FF-1989E7E8C61E}"/>
              </a:ext>
            </a:extLst>
          </p:cNvPr>
          <p:cNvSpPr txBox="1"/>
          <p:nvPr/>
        </p:nvSpPr>
        <p:spPr>
          <a:xfrm>
            <a:off x="692459" y="2290440"/>
            <a:ext cx="8591364" cy="1831848"/>
          </a:xfrm>
          <a:prstGeom prst="rect">
            <a:avLst/>
          </a:prstGeom>
          <a:noFill/>
        </p:spPr>
        <p:txBody>
          <a:bodyPr wrap="square">
            <a:spAutoFit/>
          </a:bodyPr>
          <a:lstStyle/>
          <a:p>
            <a:pPr marL="228600" indent="-228600" algn="l" rtl="0" eaLnBrk="1" latinLnBrk="0" hangingPunct="1">
              <a:lnSpc>
                <a:spcPct val="120000"/>
              </a:lnSpc>
              <a:spcBef>
                <a:spcPts val="1000"/>
              </a:spcBef>
              <a:spcAft>
                <a:spcPts val="0"/>
              </a:spcAft>
              <a:buClr>
                <a:schemeClr val="tx1"/>
              </a:buClr>
              <a:buSzPct val="75000"/>
              <a:buFont typeface="Arial" panose="020B0604020202020204" pitchFamily="34" charset="0"/>
              <a:buChar char="•"/>
            </a:pPr>
            <a:r>
              <a:rPr lang="en-US" sz="2400" b="0" i="0" kern="1200" dirty="0">
                <a:solidFill>
                  <a:srgbClr val="242424"/>
                </a:solidFill>
                <a:effectLst/>
                <a:latin typeface="source-serif-pro"/>
                <a:ea typeface="+mn-ea"/>
                <a:cs typeface="+mn-cs"/>
              </a:rPr>
              <a:t>Deep learning uses a massive amount of data to learn. With the phenomenal increase in the amount of data we collect, in the very near future, we hope that deep learning will be able to provide new opportunities and innovations.</a:t>
            </a:r>
            <a:endParaRPr lang="en-US" sz="2400" dirty="0">
              <a:effectLst/>
            </a:endParaRPr>
          </a:p>
        </p:txBody>
      </p:sp>
    </p:spTree>
    <p:extLst>
      <p:ext uri="{BB962C8B-B14F-4D97-AF65-F5344CB8AC3E}">
        <p14:creationId xmlns:p14="http://schemas.microsoft.com/office/powerpoint/2010/main" val="373194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EAB6C-951D-CEE3-CED6-EA9C152C334A}"/>
              </a:ext>
            </a:extLst>
          </p:cNvPr>
          <p:cNvSpPr>
            <a:spLocks noGrp="1"/>
          </p:cNvSpPr>
          <p:nvPr>
            <p:ph idx="1"/>
          </p:nvPr>
        </p:nvSpPr>
        <p:spPr/>
        <p:txBody>
          <a:bodyPr/>
          <a:lstStyle/>
          <a:p>
            <a:pPr algn="l" rtl="0">
              <a:buFont typeface="Arial" panose="020B0604020202020204" pitchFamily="34" charset="0"/>
              <a:buChar char="•"/>
            </a:pPr>
            <a:r>
              <a:rPr lang="en-US" b="0" i="0" dirty="0">
                <a:solidFill>
                  <a:srgbClr val="3A3B41"/>
                </a:solidFill>
                <a:effectLst/>
                <a:latin typeface="Montserrat" panose="00000500000000000000" pitchFamily="2" charset="0"/>
              </a:rPr>
              <a:t>Python-like coding.</a:t>
            </a:r>
          </a:p>
          <a:p>
            <a:pPr algn="l" rtl="0">
              <a:buFont typeface="Arial" panose="020B0604020202020204" pitchFamily="34" charset="0"/>
              <a:buChar char="•"/>
            </a:pPr>
            <a:r>
              <a:rPr lang="en-US" b="0" i="0" dirty="0">
                <a:solidFill>
                  <a:srgbClr val="3A3B41"/>
                </a:solidFill>
                <a:effectLst/>
                <a:latin typeface="Montserrat" panose="00000500000000000000" pitchFamily="2" charset="0"/>
              </a:rPr>
              <a:t>Dynamic graph.</a:t>
            </a:r>
          </a:p>
          <a:p>
            <a:pPr algn="l" rtl="0">
              <a:buFont typeface="Arial" panose="020B0604020202020204" pitchFamily="34" charset="0"/>
              <a:buChar char="•"/>
            </a:pPr>
            <a:r>
              <a:rPr lang="en-US" b="0" i="0" dirty="0">
                <a:solidFill>
                  <a:srgbClr val="3A3B41"/>
                </a:solidFill>
                <a:effectLst/>
                <a:latin typeface="Montserrat" panose="00000500000000000000" pitchFamily="2" charset="0"/>
              </a:rPr>
              <a:t>Easy and quick editing.</a:t>
            </a:r>
          </a:p>
          <a:p>
            <a:pPr algn="l" rtl="0">
              <a:buFont typeface="Arial" panose="020B0604020202020204" pitchFamily="34" charset="0"/>
              <a:buChar char="•"/>
            </a:pPr>
            <a:r>
              <a:rPr lang="en-US" b="0" i="0" dirty="0">
                <a:solidFill>
                  <a:srgbClr val="3A3B41"/>
                </a:solidFill>
                <a:effectLst/>
                <a:latin typeface="Montserrat" panose="00000500000000000000" pitchFamily="2" charset="0"/>
              </a:rPr>
              <a:t>Good documentation and community support.</a:t>
            </a:r>
          </a:p>
          <a:p>
            <a:pPr algn="l" rtl="0">
              <a:buFont typeface="Arial" panose="020B0604020202020204" pitchFamily="34" charset="0"/>
              <a:buChar char="•"/>
            </a:pPr>
            <a:r>
              <a:rPr lang="en-US" b="0" i="0" dirty="0">
                <a:solidFill>
                  <a:srgbClr val="3A3B41"/>
                </a:solidFill>
                <a:effectLst/>
                <a:latin typeface="Montserrat" panose="00000500000000000000" pitchFamily="2" charset="0"/>
              </a:rPr>
              <a:t>Open source.</a:t>
            </a:r>
          </a:p>
          <a:p>
            <a:pPr algn="l" rtl="0">
              <a:buFont typeface="Arial" panose="020B0604020202020204" pitchFamily="34" charset="0"/>
              <a:buChar char="•"/>
            </a:pPr>
            <a:r>
              <a:rPr lang="en-US" b="0" i="0" dirty="0">
                <a:solidFill>
                  <a:srgbClr val="3A3B41"/>
                </a:solidFill>
                <a:effectLst/>
                <a:latin typeface="Montserrat" panose="00000500000000000000" pitchFamily="2" charset="0"/>
              </a:rPr>
              <a:t>Plenty of projects out there using </a:t>
            </a:r>
            <a:r>
              <a:rPr lang="en-US" b="0" i="0" dirty="0" err="1">
                <a:solidFill>
                  <a:srgbClr val="3A3B41"/>
                </a:solidFill>
                <a:effectLst/>
                <a:latin typeface="Montserrat" panose="00000500000000000000" pitchFamily="2" charset="0"/>
              </a:rPr>
              <a:t>PyTorch</a:t>
            </a:r>
            <a:r>
              <a:rPr lang="en-US" b="0" i="0" dirty="0">
                <a:solidFill>
                  <a:srgbClr val="3A3B41"/>
                </a:solidFill>
                <a:effectLst/>
                <a:latin typeface="Montserrat" panose="00000500000000000000" pitchFamily="2" charset="0"/>
              </a:rPr>
              <a:t>.</a:t>
            </a:r>
          </a:p>
          <a:p>
            <a:endParaRPr lang="en-US" dirty="0"/>
          </a:p>
        </p:txBody>
      </p:sp>
      <p:sp>
        <p:nvSpPr>
          <p:cNvPr id="9" name="TextBox 8">
            <a:extLst>
              <a:ext uri="{FF2B5EF4-FFF2-40B4-BE49-F238E27FC236}">
                <a16:creationId xmlns:a16="http://schemas.microsoft.com/office/drawing/2014/main" id="{8256F1E7-9689-7BFD-C1A6-51568E10C1D3}"/>
              </a:ext>
            </a:extLst>
          </p:cNvPr>
          <p:cNvSpPr txBox="1"/>
          <p:nvPr/>
        </p:nvSpPr>
        <p:spPr>
          <a:xfrm>
            <a:off x="3412687" y="914400"/>
            <a:ext cx="3689449" cy="1200329"/>
          </a:xfrm>
          <a:prstGeom prst="rect">
            <a:avLst/>
          </a:prstGeom>
          <a:noFill/>
        </p:spPr>
        <p:txBody>
          <a:bodyPr wrap="square">
            <a:spAutoFit/>
          </a:bodyPr>
          <a:lstStyle/>
          <a:p>
            <a:pPr algn="l"/>
            <a:r>
              <a:rPr lang="en-US" sz="3600" cap="all" spc="300" dirty="0">
                <a:solidFill>
                  <a:srgbClr val="FFFFFF"/>
                </a:solidFill>
                <a:highlight>
                  <a:srgbClr val="000000"/>
                </a:highlight>
                <a:latin typeface="+mj-lt"/>
                <a:ea typeface="+mj-ea"/>
                <a:cs typeface="+mj-cs"/>
              </a:rPr>
              <a:t>Why </a:t>
            </a:r>
            <a:r>
              <a:rPr lang="en-US" sz="3600" cap="all" spc="300" dirty="0" err="1">
                <a:solidFill>
                  <a:srgbClr val="FFFFFF"/>
                </a:solidFill>
                <a:highlight>
                  <a:srgbClr val="000000"/>
                </a:highlight>
                <a:latin typeface="+mj-lt"/>
                <a:ea typeface="+mj-ea"/>
                <a:cs typeface="+mj-cs"/>
              </a:rPr>
              <a:t>PyTorch</a:t>
            </a:r>
            <a:endParaRPr lang="en-US" sz="3600" cap="all" spc="300" dirty="0">
              <a:solidFill>
                <a:srgbClr val="FFFFFF"/>
              </a:solidFill>
              <a:highlight>
                <a:srgbClr val="000000"/>
              </a:highlight>
              <a:latin typeface="+mj-lt"/>
              <a:ea typeface="+mj-ea"/>
              <a:cs typeface="+mj-cs"/>
            </a:endParaRPr>
          </a:p>
          <a:p>
            <a:br>
              <a:rPr lang="en-US" b="0" i="0" dirty="0">
                <a:solidFill>
                  <a:srgbClr val="333333"/>
                </a:solidFill>
                <a:effectLst/>
                <a:latin typeface="Poppins" panose="00000500000000000000" pitchFamily="2" charset="0"/>
              </a:rPr>
            </a:br>
            <a:endParaRPr lang="en-US" dirty="0"/>
          </a:p>
        </p:txBody>
      </p:sp>
    </p:spTree>
    <p:extLst>
      <p:ext uri="{BB962C8B-B14F-4D97-AF65-F5344CB8AC3E}">
        <p14:creationId xmlns:p14="http://schemas.microsoft.com/office/powerpoint/2010/main" val="117079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B6EF3-4261-6BC6-EA32-3DFCD8DA9308}"/>
              </a:ext>
            </a:extLst>
          </p:cNvPr>
          <p:cNvSpPr>
            <a:spLocks noGrp="1"/>
          </p:cNvSpPr>
          <p:nvPr>
            <p:ph idx="1"/>
          </p:nvPr>
        </p:nvSpPr>
        <p:spPr>
          <a:xfrm>
            <a:off x="490446" y="2438400"/>
            <a:ext cx="10620855" cy="3848100"/>
          </a:xfrm>
        </p:spPr>
        <p:txBody>
          <a:bodyPr/>
          <a:lstStyle/>
          <a:p>
            <a:pPr algn="l"/>
            <a:r>
              <a:rPr lang="en-US" b="1" i="0" dirty="0">
                <a:solidFill>
                  <a:srgbClr val="242424"/>
                </a:solidFill>
                <a:effectLst/>
                <a:latin typeface="sohne"/>
              </a:rPr>
              <a:t>1. Building Blocks: Neurons</a:t>
            </a:r>
          </a:p>
          <a:p>
            <a:pPr algn="l"/>
            <a:r>
              <a:rPr lang="en-US" b="0" i="0" dirty="0">
                <a:solidFill>
                  <a:srgbClr val="242424"/>
                </a:solidFill>
                <a:effectLst/>
                <a:latin typeface="source-serif-pro"/>
              </a:rPr>
              <a:t>First, we have to talk about neurons, the basic unit of a neural network. </a:t>
            </a:r>
            <a:r>
              <a:rPr lang="en-US" b="1" i="0" dirty="0">
                <a:solidFill>
                  <a:srgbClr val="242424"/>
                </a:solidFill>
                <a:effectLst/>
                <a:latin typeface="source-serif-pro"/>
              </a:rPr>
              <a:t>A neuron takes inputs, does some math with them, and produces one output</a:t>
            </a:r>
            <a:r>
              <a:rPr lang="en-US" b="0" i="0" dirty="0">
                <a:solidFill>
                  <a:srgbClr val="242424"/>
                </a:solidFill>
                <a:effectLst/>
                <a:latin typeface="source-serif-pro"/>
              </a:rPr>
              <a:t>. Here’s what a 2-input neuron looks like:</a:t>
            </a:r>
          </a:p>
          <a:p>
            <a:br>
              <a:rPr lang="en-US" dirty="0"/>
            </a:br>
            <a:endParaRPr lang="en-US" dirty="0"/>
          </a:p>
        </p:txBody>
      </p:sp>
      <p:sp>
        <p:nvSpPr>
          <p:cNvPr id="5" name="Title 4">
            <a:extLst>
              <a:ext uri="{FF2B5EF4-FFF2-40B4-BE49-F238E27FC236}">
                <a16:creationId xmlns:a16="http://schemas.microsoft.com/office/drawing/2014/main" id="{B9645DEC-9B58-E6DA-A1D4-0A2EBC81C2B7}"/>
              </a:ext>
            </a:extLst>
          </p:cNvPr>
          <p:cNvSpPr>
            <a:spLocks noGrp="1"/>
          </p:cNvSpPr>
          <p:nvPr>
            <p:ph type="title"/>
          </p:nvPr>
        </p:nvSpPr>
        <p:spPr/>
        <p:txBody>
          <a:bodyPr>
            <a:normAutofit fontScale="90000"/>
          </a:bodyPr>
          <a:lstStyle/>
          <a:p>
            <a:r>
              <a:rPr lang="en-US" b="0" i="0" dirty="0">
                <a:solidFill>
                  <a:schemeClr val="bg1"/>
                </a:solidFill>
                <a:effectLst/>
                <a:latin typeface="source-serif-pro"/>
              </a:rPr>
              <a:t>how neural networks work while implementing one from scratch in Python.</a:t>
            </a:r>
            <a:endParaRPr lang="en-US" dirty="0">
              <a:solidFill>
                <a:schemeClr val="bg1"/>
              </a:solidFill>
            </a:endParaRPr>
          </a:p>
        </p:txBody>
      </p:sp>
      <p:pic>
        <p:nvPicPr>
          <p:cNvPr id="2050" name="Picture 2">
            <a:extLst>
              <a:ext uri="{FF2B5EF4-FFF2-40B4-BE49-F238E27FC236}">
                <a16:creationId xmlns:a16="http://schemas.microsoft.com/office/drawing/2014/main" id="{D4F33F9F-B030-7E83-022A-33D21712B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3913982"/>
            <a:ext cx="4067175" cy="237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676782EF-8757-E11D-3FC2-CFD763BA81AD}"/>
              </a:ext>
            </a:extLst>
          </p:cNvPr>
          <p:cNvSpPr>
            <a:spLocks noGrp="1"/>
          </p:cNvSpPr>
          <p:nvPr>
            <p:ph type="title"/>
          </p:nvPr>
        </p:nvSpPr>
        <p:spPr>
          <a:xfrm>
            <a:off x="652371" y="647700"/>
            <a:ext cx="10625229" cy="1147053"/>
          </a:xfrm>
        </p:spPr>
        <p:txBody>
          <a:bodyPr>
            <a:normAutofit fontScale="90000"/>
          </a:bodyPr>
          <a:lstStyle/>
          <a:p>
            <a:r>
              <a:rPr lang="en-US" b="0" i="0" dirty="0">
                <a:solidFill>
                  <a:schemeClr val="bg1"/>
                </a:solidFill>
                <a:effectLst/>
                <a:latin typeface="source-serif-pro"/>
              </a:rPr>
              <a:t>how neural networks work while implementing one from scratch in Python.</a:t>
            </a:r>
            <a:endParaRPr lang="en-US" dirty="0">
              <a:solidFill>
                <a:schemeClr val="bg1"/>
              </a:solidFill>
            </a:endParaRPr>
          </a:p>
        </p:txBody>
      </p:sp>
      <p:sp>
        <p:nvSpPr>
          <p:cNvPr id="5" name="Title 4">
            <a:extLst>
              <a:ext uri="{FF2B5EF4-FFF2-40B4-BE49-F238E27FC236}">
                <a16:creationId xmlns:a16="http://schemas.microsoft.com/office/drawing/2014/main" id="{E9048AFD-5698-25C8-2629-0F394D661C65}"/>
              </a:ext>
            </a:extLst>
          </p:cNvPr>
          <p:cNvSpPr>
            <a:spLocks noGrp="1"/>
          </p:cNvSpPr>
          <p:nvPr>
            <p:ph idx="1"/>
          </p:nvPr>
        </p:nvSpPr>
        <p:spPr>
          <a:xfrm>
            <a:off x="652464" y="2255412"/>
            <a:ext cx="6224586" cy="563988"/>
          </a:xfrm>
        </p:spPr>
        <p:txBody>
          <a:bodyPr>
            <a:noAutofit/>
          </a:bodyPr>
          <a:lstStyle/>
          <a:p>
            <a:pPr algn="l"/>
            <a:r>
              <a:rPr lang="en-US" dirty="0">
                <a:solidFill>
                  <a:schemeClr val="accent2"/>
                </a:solidFill>
                <a:latin typeface="source-serif-pro"/>
              </a:rPr>
              <a:t>In the drawing above, </a:t>
            </a:r>
            <a:r>
              <a:rPr lang="en-US" b="0" i="0" dirty="0">
                <a:solidFill>
                  <a:schemeClr val="accent2"/>
                </a:solidFill>
                <a:effectLst/>
                <a:latin typeface="source-serif-pro"/>
              </a:rPr>
              <a:t>3 things are happening:</a:t>
            </a:r>
          </a:p>
          <a:p>
            <a:pPr marL="0" indent="0">
              <a:buNone/>
            </a:pPr>
            <a:r>
              <a:rPr lang="en-US" b="0" i="0" dirty="0">
                <a:solidFill>
                  <a:srgbClr val="242424"/>
                </a:solidFill>
                <a:effectLst/>
                <a:latin typeface="source-serif-pro"/>
              </a:rPr>
              <a:t>          1-  each input is multiplied by a weight:</a:t>
            </a:r>
            <a:br>
              <a:rPr lang="en-US" dirty="0">
                <a:effectLst/>
              </a:rPr>
            </a:br>
            <a:r>
              <a:rPr lang="en-US" b="0" i="0" dirty="0">
                <a:solidFill>
                  <a:schemeClr val="bg1"/>
                </a:solidFill>
                <a:effectLst/>
                <a:latin typeface="source-serif-pro"/>
              </a:rPr>
              <a:t> neural networks work while implementing one from scratch in Python.</a:t>
            </a:r>
            <a:endParaRPr lang="en-US" dirty="0">
              <a:solidFill>
                <a:schemeClr val="bg1"/>
              </a:solidFill>
            </a:endParaRPr>
          </a:p>
        </p:txBody>
      </p:sp>
      <p:pic>
        <p:nvPicPr>
          <p:cNvPr id="5126" name="Picture 6">
            <a:extLst>
              <a:ext uri="{FF2B5EF4-FFF2-40B4-BE49-F238E27FC236}">
                <a16:creationId xmlns:a16="http://schemas.microsoft.com/office/drawing/2014/main" id="{AC2888BE-DF5E-3C2C-F3AB-1F785F02C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4605"/>
            <a:ext cx="10750667" cy="16479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484FED-8A4A-A85B-8CA6-DE970AC9B276}"/>
              </a:ext>
            </a:extLst>
          </p:cNvPr>
          <p:cNvSpPr txBox="1"/>
          <p:nvPr/>
        </p:nvSpPr>
        <p:spPr>
          <a:xfrm>
            <a:off x="1219632" y="4662541"/>
            <a:ext cx="6216061" cy="400110"/>
          </a:xfrm>
          <a:prstGeom prst="rect">
            <a:avLst/>
          </a:prstGeom>
          <a:noFill/>
        </p:spPr>
        <p:txBody>
          <a:bodyPr wrap="none" rtlCol="0">
            <a:spAutoFit/>
          </a:bodyPr>
          <a:lstStyle/>
          <a:p>
            <a:r>
              <a:rPr lang="en-US" sz="2000" dirty="0">
                <a:solidFill>
                  <a:srgbClr val="242424"/>
                </a:solidFill>
                <a:latin typeface="source-serif-pro"/>
              </a:rPr>
              <a:t>2- all the weighted inputs are added together with a bias b</a:t>
            </a:r>
          </a:p>
        </p:txBody>
      </p:sp>
      <p:sp>
        <p:nvSpPr>
          <p:cNvPr id="9" name="TextBox 8">
            <a:extLst>
              <a:ext uri="{FF2B5EF4-FFF2-40B4-BE49-F238E27FC236}">
                <a16:creationId xmlns:a16="http://schemas.microsoft.com/office/drawing/2014/main" id="{357C4D18-F430-CF01-A2E9-79350605505A}"/>
              </a:ext>
            </a:extLst>
          </p:cNvPr>
          <p:cNvSpPr txBox="1"/>
          <p:nvPr/>
        </p:nvSpPr>
        <p:spPr>
          <a:xfrm>
            <a:off x="1219632" y="5341683"/>
            <a:ext cx="6094520" cy="369332"/>
          </a:xfrm>
          <a:prstGeom prst="rect">
            <a:avLst/>
          </a:prstGeom>
          <a:noFill/>
        </p:spPr>
        <p:txBody>
          <a:bodyPr wrap="square">
            <a:spAutoFit/>
          </a:bodyPr>
          <a:lstStyle/>
          <a:p>
            <a:r>
              <a:rPr lang="en-US" b="1" i="0" dirty="0">
                <a:solidFill>
                  <a:schemeClr val="accent2"/>
                </a:solidFill>
                <a:effectLst/>
                <a:latin typeface="source-serif-pro"/>
              </a:rPr>
              <a:t>Finally</a:t>
            </a:r>
            <a:r>
              <a:rPr lang="en-US" b="0" i="0" dirty="0">
                <a:solidFill>
                  <a:srgbClr val="242424"/>
                </a:solidFill>
                <a:effectLst/>
                <a:latin typeface="source-serif-pro"/>
              </a:rPr>
              <a:t>, the sum is passed through an activation function:</a:t>
            </a:r>
            <a:endParaRPr lang="en-US" dirty="0"/>
          </a:p>
        </p:txBody>
      </p:sp>
    </p:spTree>
    <p:extLst>
      <p:ext uri="{BB962C8B-B14F-4D97-AF65-F5344CB8AC3E}">
        <p14:creationId xmlns:p14="http://schemas.microsoft.com/office/powerpoint/2010/main" val="47356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A3BC-7C94-DDBF-40ED-C29AC1F83A15}"/>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4BD0213B-5F9A-A1EA-288E-B74AC8809D57}"/>
              </a:ext>
            </a:extLst>
          </p:cNvPr>
          <p:cNvSpPr>
            <a:spLocks noGrp="1"/>
          </p:cNvSpPr>
          <p:nvPr>
            <p:ph idx="1"/>
          </p:nvPr>
        </p:nvSpPr>
        <p:spPr/>
        <p:txBody>
          <a:bodyPr/>
          <a:lstStyle/>
          <a:p>
            <a:r>
              <a:rPr lang="en-US" b="1" i="0" dirty="0">
                <a:solidFill>
                  <a:srgbClr val="242424"/>
                </a:solidFill>
                <a:effectLst/>
                <a:latin typeface="source-serif-pro"/>
              </a:rPr>
              <a:t>activation functions</a:t>
            </a:r>
            <a:r>
              <a:rPr lang="en-US" b="0" i="0" dirty="0">
                <a:solidFill>
                  <a:srgbClr val="242424"/>
                </a:solidFill>
                <a:effectLst/>
                <a:latin typeface="source-serif-pro"/>
              </a:rPr>
              <a:t> are one of the key concepts of Deep </a:t>
            </a:r>
            <a:r>
              <a:rPr lang="en-US" b="0" i="0">
                <a:solidFill>
                  <a:srgbClr val="242424"/>
                </a:solidFill>
                <a:effectLst/>
                <a:latin typeface="source-serif-pro"/>
              </a:rPr>
              <a:t>Learning.</a:t>
            </a:r>
          </a:p>
          <a:p>
            <a:pPr marL="0" indent="0">
              <a:buNone/>
            </a:pPr>
            <a:endParaRPr lang="en-US" b="0" i="0" dirty="0">
              <a:solidFill>
                <a:srgbClr val="242424"/>
              </a:solidFill>
              <a:effectLst/>
              <a:latin typeface="source-serif-pro"/>
            </a:endParaRPr>
          </a:p>
          <a:p>
            <a:r>
              <a:rPr lang="en-US" b="0" i="0" dirty="0">
                <a:solidFill>
                  <a:schemeClr val="accent2"/>
                </a:solidFill>
                <a:effectLst/>
                <a:latin typeface="source-serif-pro"/>
              </a:rPr>
              <a:t>The goal of an activation function </a:t>
            </a:r>
            <a:r>
              <a:rPr lang="en-US" b="0" i="0" dirty="0">
                <a:solidFill>
                  <a:srgbClr val="242424"/>
                </a:solidFill>
                <a:effectLst/>
                <a:latin typeface="source-serif-pro"/>
              </a:rPr>
              <a:t>is to make the network more </a:t>
            </a:r>
            <a:r>
              <a:rPr lang="en-US" b="1" i="0" dirty="0">
                <a:solidFill>
                  <a:srgbClr val="242424"/>
                </a:solidFill>
                <a:effectLst/>
                <a:latin typeface="source-serif-pro"/>
              </a:rPr>
              <a:t>stable</a:t>
            </a:r>
            <a:r>
              <a:rPr lang="en-US" b="0" i="0" dirty="0">
                <a:solidFill>
                  <a:srgbClr val="242424"/>
                </a:solidFill>
                <a:effectLst/>
                <a:latin typeface="source-serif-pro"/>
              </a:rPr>
              <a:t> and better at </a:t>
            </a:r>
            <a:r>
              <a:rPr lang="en-US" b="1" i="0" dirty="0">
                <a:solidFill>
                  <a:srgbClr val="242424"/>
                </a:solidFill>
                <a:effectLst/>
                <a:latin typeface="source-serif-pro"/>
              </a:rPr>
              <a:t>generalizing</a:t>
            </a:r>
            <a:endParaRPr lang="en-US" dirty="0"/>
          </a:p>
        </p:txBody>
      </p:sp>
    </p:spTree>
    <p:extLst>
      <p:ext uri="{BB962C8B-B14F-4D97-AF65-F5344CB8AC3E}">
        <p14:creationId xmlns:p14="http://schemas.microsoft.com/office/powerpoint/2010/main" val="3610308481"/>
      </p:ext>
    </p:extLst>
  </p:cSld>
  <p:clrMapOvr>
    <a:masterClrMapping/>
  </p:clrMapOvr>
</p:sld>
</file>

<file path=ppt/theme/theme1.xml><?xml version="1.0" encoding="utf-8"?>
<a:theme xmlns:a="http://schemas.openxmlformats.org/drawingml/2006/main" name="Citati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42</TotalTime>
  <Words>398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Grandview</vt:lpstr>
      <vt:lpstr>Grandview Display</vt:lpstr>
      <vt:lpstr>Montserrat</vt:lpstr>
      <vt:lpstr>Poppins</vt:lpstr>
      <vt:lpstr>sohne</vt:lpstr>
      <vt:lpstr>source-serif-pro</vt:lpstr>
      <vt:lpstr>CitationVTI</vt:lpstr>
      <vt:lpstr>Computational Neuroscience </vt:lpstr>
      <vt:lpstr>ML Vs Deep Learning </vt:lpstr>
      <vt:lpstr>ML Vs Deep Learning </vt:lpstr>
      <vt:lpstr>ML Vs Deep Learning </vt:lpstr>
      <vt:lpstr>ML Vs Deep Learning </vt:lpstr>
      <vt:lpstr>PowerPoint Presentation</vt:lpstr>
      <vt:lpstr>how neural networks work while implementing one from scratch in Python.</vt:lpstr>
      <vt:lpstr>how neural networks work while implementing one from scratch in Python.</vt:lpstr>
      <vt:lpstr>Activation Functions</vt:lpstr>
      <vt:lpstr>Build simple Neural Network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Neuroscience </dc:title>
  <dc:creator>Ayatullah Elghali</dc:creator>
  <cp:lastModifiedBy>Ayatullah Elghali</cp:lastModifiedBy>
  <cp:revision>2</cp:revision>
  <dcterms:created xsi:type="dcterms:W3CDTF">2024-02-11T21:02:56Z</dcterms:created>
  <dcterms:modified xsi:type="dcterms:W3CDTF">2024-02-13T12:48:09Z</dcterms:modified>
</cp:coreProperties>
</file>