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72" r:id="rId2"/>
    <p:sldId id="267" r:id="rId3"/>
    <p:sldId id="269" r:id="rId4"/>
    <p:sldId id="268" r:id="rId5"/>
    <p:sldId id="271" r:id="rId6"/>
    <p:sldId id="274" r:id="rId7"/>
    <p:sldId id="275" r:id="rId8"/>
    <p:sldId id="276" r:id="rId9"/>
    <p:sldId id="278" r:id="rId10"/>
    <p:sldId id="277" r:id="rId11"/>
    <p:sldId id="279" r:id="rId12"/>
    <p:sldId id="280" r:id="rId13"/>
    <p:sldId id="282" r:id="rId14"/>
    <p:sldId id="281" r:id="rId15"/>
    <p:sldId id="283" r:id="rId16"/>
    <p:sldId id="284" r:id="rId17"/>
    <p:sldId id="285" r:id="rId18"/>
    <p:sldId id="287" r:id="rId19"/>
    <p:sldId id="289" r:id="rId20"/>
    <p:sldId id="291" r:id="rId21"/>
    <p:sldId id="288" r:id="rId22"/>
    <p:sldId id="290" r:id="rId23"/>
    <p:sldId id="292" r:id="rId24"/>
    <p:sldId id="293" r:id="rId25"/>
    <p:sldId id="294" r:id="rId26"/>
    <p:sldId id="27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dallh möhamed Abdallh" initials="AmA" lastIdx="3" clrIdx="0">
    <p:extLst>
      <p:ext uri="{19B8F6BF-5375-455C-9EA6-DF929625EA0E}">
        <p15:presenceInfo xmlns:p15="http://schemas.microsoft.com/office/powerpoint/2012/main" userId="fef3a603a0bda43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1-27T04:03:59.276" idx="3">
    <p:pos x="10" y="10"/>
    <p:text/>
    <p:extLst>
      <p:ext uri="{C676402C-5697-4E1C-873F-D02D1690AC5C}">
        <p15:threadingInfo xmlns:p15="http://schemas.microsoft.com/office/powerpoint/2012/main" timeZoneBias="-12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smtClean="0"/>
              <a:t>1/28/2020</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47328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dirty="0"/>
              <a:t>Click icon to add picture</a:t>
            </a:r>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287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62030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48475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039240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676509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dirty="0"/>
              <a:t>Click icon to add picture</a:t>
            </a:r>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950148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5435162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45156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855321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1/28/2020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4335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91324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1/28/2020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07825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1/28/2020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699860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1/28/2020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887829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27627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1/28/2020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4535694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smtClean="0"/>
              <a:pPr/>
              <a:t>1/28/2020</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50670695"/>
      </p:ext>
    </p:extLst>
  </p:cSld>
  <p:clrMap bg1="dk1" tx1="lt1" bg2="dk2" tx2="lt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 id="2147483791" r:id="rId14"/>
    <p:sldLayoutId id="2147483792" r:id="rId15"/>
    <p:sldLayoutId id="2147483793" r:id="rId16"/>
    <p:sldLayoutId id="2147483794"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7D445-7087-430C-9701-421AC14FAD90}"/>
              </a:ext>
            </a:extLst>
          </p:cNvPr>
          <p:cNvSpPr>
            <a:spLocks noGrp="1"/>
          </p:cNvSpPr>
          <p:nvPr>
            <p:ph type="title"/>
          </p:nvPr>
        </p:nvSpPr>
        <p:spPr/>
        <p:txBody>
          <a:bodyPr/>
          <a:lstStyle/>
          <a:p>
            <a:pPr algn="ctr"/>
            <a:r>
              <a:rPr lang="en-US" dirty="0">
                <a:solidFill>
                  <a:schemeClr val="bg1"/>
                </a:solidFill>
                <a:latin typeface="Algerian" panose="04020705040A02060702" pitchFamily="82" charset="0"/>
              </a:rPr>
              <a:t>Silvaco Tcad</a:t>
            </a:r>
            <a:endParaRPr lang="en-US" dirty="0"/>
          </a:p>
        </p:txBody>
      </p:sp>
      <p:sp>
        <p:nvSpPr>
          <p:cNvPr id="3" name="Content Placeholder 2">
            <a:extLst>
              <a:ext uri="{FF2B5EF4-FFF2-40B4-BE49-F238E27FC236}">
                <a16:creationId xmlns:a16="http://schemas.microsoft.com/office/drawing/2014/main" id="{42ACA7A4-ADCE-4F30-9F1E-3A6F6DACA7F2}"/>
              </a:ext>
            </a:extLst>
          </p:cNvPr>
          <p:cNvSpPr>
            <a:spLocks noGrp="1"/>
          </p:cNvSpPr>
          <p:nvPr>
            <p:ph idx="1"/>
          </p:nvPr>
        </p:nvSpPr>
        <p:spPr/>
        <p:txBody>
          <a:bodyPr/>
          <a:lstStyle/>
          <a:p>
            <a:pPr marL="0" indent="0" algn="ctr">
              <a:buNone/>
            </a:pPr>
            <a:r>
              <a:rPr lang="en-US" sz="2800" b="1" dirty="0">
                <a:solidFill>
                  <a:schemeClr val="bg1"/>
                </a:solidFill>
              </a:rPr>
              <a:t>   Presented by : Abdallh Mohamed</a:t>
            </a:r>
            <a:r>
              <a:rPr lang="en-US" sz="4000" dirty="0">
                <a:solidFill>
                  <a:schemeClr val="bg1"/>
                </a:solidFill>
              </a:rPr>
              <a:t>       </a:t>
            </a:r>
          </a:p>
          <a:p>
            <a:pPr marL="0" indent="0" algn="ctr">
              <a:buNone/>
            </a:pPr>
            <a:r>
              <a:rPr lang="en-US" sz="4000" dirty="0">
                <a:solidFill>
                  <a:schemeClr val="bg1"/>
                </a:solidFill>
              </a:rPr>
              <a:t>   Supervisor : Prof. Hani Fikry</a:t>
            </a:r>
          </a:p>
          <a:p>
            <a:pPr marL="0" indent="0" algn="ctr">
              <a:buNone/>
            </a:pPr>
            <a:r>
              <a:rPr lang="en-US" b="1" dirty="0">
                <a:solidFill>
                  <a:schemeClr val="bg1"/>
                </a:solidFill>
              </a:rPr>
              <a:t>          Professor of Solid State Microelectronics</a:t>
            </a:r>
          </a:p>
          <a:p>
            <a:pPr marL="0" indent="0" algn="ctr">
              <a:buNone/>
            </a:pPr>
            <a:r>
              <a:rPr lang="en-US" b="1" dirty="0">
                <a:solidFill>
                  <a:schemeClr val="bg1"/>
                </a:solidFill>
              </a:rPr>
              <a:t>            ECE Dept. – Faculty of Engineering</a:t>
            </a:r>
            <a:endParaRPr lang="en-US" dirty="0"/>
          </a:p>
        </p:txBody>
      </p:sp>
    </p:spTree>
    <p:extLst>
      <p:ext uri="{BB962C8B-B14F-4D97-AF65-F5344CB8AC3E}">
        <p14:creationId xmlns:p14="http://schemas.microsoft.com/office/powerpoint/2010/main" val="1369310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Athena</a:t>
            </a:r>
          </a:p>
        </p:txBody>
      </p:sp>
      <p:sp>
        <p:nvSpPr>
          <p:cNvPr id="6" name="Content Placeholder 5">
            <a:extLst>
              <a:ext uri="{FF2B5EF4-FFF2-40B4-BE49-F238E27FC236}">
                <a16:creationId xmlns:a16="http://schemas.microsoft.com/office/drawing/2014/main" id="{5AFCB29D-94BC-4C6F-83E8-429A91A20C0F}"/>
              </a:ext>
            </a:extLst>
          </p:cNvPr>
          <p:cNvSpPr>
            <a:spLocks noGrp="1"/>
          </p:cNvSpPr>
          <p:nvPr>
            <p:ph idx="1"/>
          </p:nvPr>
        </p:nvSpPr>
        <p:spPr/>
        <p:txBody>
          <a:bodyPr/>
          <a:lstStyle/>
          <a:p>
            <a:r>
              <a:rPr lang="en-US" b="1" dirty="0">
                <a:solidFill>
                  <a:schemeClr val="bg1"/>
                </a:solidFill>
              </a:rPr>
              <a:t>A process simulation statements must be specified in the:</a:t>
            </a:r>
          </a:p>
          <a:p>
            <a:pPr marL="0" indent="0">
              <a:buNone/>
            </a:pPr>
            <a:r>
              <a:rPr lang="en-US" dirty="0">
                <a:solidFill>
                  <a:schemeClr val="bg1"/>
                </a:solidFill>
              </a:rPr>
              <a:t>a) output file</a:t>
            </a:r>
          </a:p>
          <a:p>
            <a:pPr marL="0" indent="0">
              <a:buNone/>
            </a:pPr>
            <a:r>
              <a:rPr lang="en-US" dirty="0">
                <a:solidFill>
                  <a:schemeClr val="bg1"/>
                </a:solidFill>
              </a:rPr>
              <a:t>b) input file</a:t>
            </a:r>
          </a:p>
          <a:p>
            <a:pPr marL="0" indent="0">
              <a:buNone/>
            </a:pPr>
            <a:r>
              <a:rPr lang="en-US" dirty="0">
                <a:solidFill>
                  <a:schemeClr val="bg1"/>
                </a:solidFill>
              </a:rPr>
              <a:t>c) Standard Structure File</a:t>
            </a:r>
          </a:p>
        </p:txBody>
      </p:sp>
    </p:spTree>
    <p:extLst>
      <p:ext uri="{BB962C8B-B14F-4D97-AF65-F5344CB8AC3E}">
        <p14:creationId xmlns:p14="http://schemas.microsoft.com/office/powerpoint/2010/main" val="89077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Athena</a:t>
            </a:r>
          </a:p>
        </p:txBody>
      </p:sp>
      <p:sp>
        <p:nvSpPr>
          <p:cNvPr id="6" name="Content Placeholder 5">
            <a:extLst>
              <a:ext uri="{FF2B5EF4-FFF2-40B4-BE49-F238E27FC236}">
                <a16:creationId xmlns:a16="http://schemas.microsoft.com/office/drawing/2014/main" id="{5AFCB29D-94BC-4C6F-83E8-429A91A20C0F}"/>
              </a:ext>
            </a:extLst>
          </p:cNvPr>
          <p:cNvSpPr>
            <a:spLocks noGrp="1"/>
          </p:cNvSpPr>
          <p:nvPr>
            <p:ph idx="1"/>
          </p:nvPr>
        </p:nvSpPr>
        <p:spPr/>
        <p:txBody>
          <a:bodyPr>
            <a:normAutofit/>
          </a:bodyPr>
          <a:lstStyle/>
          <a:p>
            <a:r>
              <a:rPr lang="en-US" b="1" dirty="0">
                <a:solidFill>
                  <a:schemeClr val="bg1"/>
                </a:solidFill>
              </a:rPr>
              <a:t>B</a:t>
            </a:r>
            <a:r>
              <a:rPr lang="en-US" b="1" i="1" dirty="0">
                <a:solidFill>
                  <a:schemeClr val="bg1"/>
                </a:solidFill>
              </a:rPr>
              <a:t>asic operations </a:t>
            </a:r>
            <a:r>
              <a:rPr lang="en-US" b="1" dirty="0">
                <a:solidFill>
                  <a:schemeClr val="bg1"/>
                </a:solidFill>
              </a:rPr>
              <a:t>to create the input file</a:t>
            </a:r>
          </a:p>
          <a:p>
            <a:pPr marL="457200" lvl="1" indent="0">
              <a:buNone/>
            </a:pPr>
            <a:r>
              <a:rPr lang="en-US" dirty="0">
                <a:solidFill>
                  <a:schemeClr val="bg1"/>
                </a:solidFill>
              </a:rPr>
              <a:t>Developing a good simulation </a:t>
            </a:r>
            <a:r>
              <a:rPr lang="en-US" b="1" i="1" dirty="0">
                <a:solidFill>
                  <a:schemeClr val="bg1"/>
                </a:solidFill>
              </a:rPr>
              <a:t>grid</a:t>
            </a:r>
          </a:p>
          <a:p>
            <a:pPr marL="457200" lvl="1" indent="0">
              <a:buNone/>
            </a:pPr>
            <a:r>
              <a:rPr lang="en-US" dirty="0">
                <a:solidFill>
                  <a:schemeClr val="bg1"/>
                </a:solidFill>
              </a:rPr>
              <a:t>Defining initial </a:t>
            </a:r>
            <a:r>
              <a:rPr lang="en-US" b="1" i="1" dirty="0">
                <a:solidFill>
                  <a:schemeClr val="bg1"/>
                </a:solidFill>
              </a:rPr>
              <a:t>substrate</a:t>
            </a:r>
          </a:p>
          <a:p>
            <a:pPr marL="457200" lvl="1" indent="0">
              <a:buNone/>
            </a:pPr>
            <a:r>
              <a:rPr lang="en-US" dirty="0">
                <a:solidFill>
                  <a:schemeClr val="bg1"/>
                </a:solidFill>
              </a:rPr>
              <a:t>Performing layer </a:t>
            </a:r>
            <a:r>
              <a:rPr lang="en-US" b="1" i="1" dirty="0">
                <a:solidFill>
                  <a:schemeClr val="bg1"/>
                </a:solidFill>
              </a:rPr>
              <a:t>deposition</a:t>
            </a:r>
          </a:p>
          <a:p>
            <a:pPr marL="457200" lvl="1" indent="0">
              <a:buNone/>
            </a:pPr>
            <a:r>
              <a:rPr lang="en-US" dirty="0">
                <a:solidFill>
                  <a:schemeClr val="bg1"/>
                </a:solidFill>
              </a:rPr>
              <a:t>Performing geometrical </a:t>
            </a:r>
            <a:r>
              <a:rPr lang="en-US" b="1" i="1" dirty="0">
                <a:solidFill>
                  <a:schemeClr val="bg1"/>
                </a:solidFill>
              </a:rPr>
              <a:t>etching</a:t>
            </a:r>
          </a:p>
          <a:p>
            <a:pPr marL="457200" lvl="1" indent="0">
              <a:buNone/>
            </a:pPr>
            <a:r>
              <a:rPr lang="en-US" dirty="0">
                <a:solidFill>
                  <a:schemeClr val="bg1"/>
                </a:solidFill>
              </a:rPr>
              <a:t>Performing ion </a:t>
            </a:r>
            <a:r>
              <a:rPr lang="en-US" b="1" i="1" dirty="0">
                <a:solidFill>
                  <a:schemeClr val="bg1"/>
                </a:solidFill>
              </a:rPr>
              <a:t>implantation </a:t>
            </a:r>
            <a:r>
              <a:rPr lang="en-US" dirty="0">
                <a:solidFill>
                  <a:schemeClr val="bg1"/>
                </a:solidFill>
              </a:rPr>
              <a:t>and </a:t>
            </a:r>
            <a:r>
              <a:rPr lang="en-US" b="1" i="1" dirty="0">
                <a:solidFill>
                  <a:schemeClr val="bg1"/>
                </a:solidFill>
              </a:rPr>
              <a:t>diffusion</a:t>
            </a:r>
          </a:p>
          <a:p>
            <a:pPr marL="457200" lvl="1" indent="0">
              <a:buNone/>
            </a:pPr>
            <a:r>
              <a:rPr lang="en-US" dirty="0">
                <a:solidFill>
                  <a:schemeClr val="bg1"/>
                </a:solidFill>
              </a:rPr>
              <a:t>Specifying the </a:t>
            </a:r>
            <a:r>
              <a:rPr lang="en-US" b="1" i="1" dirty="0">
                <a:solidFill>
                  <a:schemeClr val="bg1"/>
                </a:solidFill>
              </a:rPr>
              <a:t>electrodes</a:t>
            </a:r>
          </a:p>
          <a:p>
            <a:pPr marL="457200" lvl="1" indent="0">
              <a:buNone/>
            </a:pPr>
            <a:r>
              <a:rPr lang="en-US" dirty="0">
                <a:solidFill>
                  <a:schemeClr val="bg1"/>
                </a:solidFill>
              </a:rPr>
              <a:t>Saving the </a:t>
            </a:r>
            <a:r>
              <a:rPr lang="en-US" b="1" i="1" dirty="0">
                <a:solidFill>
                  <a:schemeClr val="bg1"/>
                </a:solidFill>
              </a:rPr>
              <a:t>structure file</a:t>
            </a:r>
            <a:endParaRPr lang="en-US" dirty="0">
              <a:solidFill>
                <a:schemeClr val="bg1"/>
              </a:solidFill>
            </a:endParaRPr>
          </a:p>
        </p:txBody>
      </p:sp>
    </p:spTree>
    <p:extLst>
      <p:ext uri="{BB962C8B-B14F-4D97-AF65-F5344CB8AC3E}">
        <p14:creationId xmlns:p14="http://schemas.microsoft.com/office/powerpoint/2010/main" val="21704224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a:xfrm>
            <a:off x="1141413" y="618518"/>
            <a:ext cx="9905998" cy="847820"/>
          </a:xfrm>
        </p:spPr>
        <p:txBody>
          <a:bodyPr/>
          <a:lstStyle/>
          <a:p>
            <a:r>
              <a:rPr lang="en-US" dirty="0">
                <a:solidFill>
                  <a:schemeClr val="bg1"/>
                </a:solidFill>
              </a:rPr>
              <a:t>Athena</a:t>
            </a:r>
          </a:p>
        </p:txBody>
      </p:sp>
      <p:sp>
        <p:nvSpPr>
          <p:cNvPr id="7" name="Content Placeholder 6">
            <a:extLst>
              <a:ext uri="{FF2B5EF4-FFF2-40B4-BE49-F238E27FC236}">
                <a16:creationId xmlns:a16="http://schemas.microsoft.com/office/drawing/2014/main" id="{50E06D29-FE57-46AA-AC7E-FABED204BD9A}"/>
              </a:ext>
            </a:extLst>
          </p:cNvPr>
          <p:cNvSpPr>
            <a:spLocks noGrp="1"/>
          </p:cNvSpPr>
          <p:nvPr>
            <p:ph idx="1"/>
          </p:nvPr>
        </p:nvSpPr>
        <p:spPr/>
        <p:txBody>
          <a:bodyPr/>
          <a:lstStyle/>
          <a:p>
            <a:r>
              <a:rPr lang="en-US" dirty="0">
                <a:solidFill>
                  <a:schemeClr val="bg1"/>
                </a:solidFill>
              </a:rPr>
              <a:t>Follow me.</a:t>
            </a:r>
          </a:p>
          <a:p>
            <a:r>
              <a:rPr lang="en-US" dirty="0">
                <a:solidFill>
                  <a:schemeClr val="bg1"/>
                </a:solidFill>
              </a:rPr>
              <a:t>File , examples.</a:t>
            </a:r>
          </a:p>
          <a:p>
            <a:r>
              <a:rPr lang="en-US" dirty="0">
                <a:solidFill>
                  <a:schemeClr val="bg1"/>
                </a:solidFill>
              </a:rPr>
              <a:t>Commands.</a:t>
            </a:r>
          </a:p>
          <a:p>
            <a:r>
              <a:rPr lang="en-US" dirty="0">
                <a:solidFill>
                  <a:schemeClr val="bg1"/>
                </a:solidFill>
              </a:rPr>
              <a:t>Other tools and interface.</a:t>
            </a:r>
          </a:p>
          <a:p>
            <a:endParaRPr lang="en-US" dirty="0">
              <a:solidFill>
                <a:schemeClr val="bg1"/>
              </a:solidFill>
            </a:endParaRPr>
          </a:p>
        </p:txBody>
      </p:sp>
    </p:spTree>
    <p:extLst>
      <p:ext uri="{BB962C8B-B14F-4D97-AF65-F5344CB8AC3E}">
        <p14:creationId xmlns:p14="http://schemas.microsoft.com/office/powerpoint/2010/main" val="7490434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Athena</a:t>
            </a:r>
          </a:p>
        </p:txBody>
      </p:sp>
      <p:sp>
        <p:nvSpPr>
          <p:cNvPr id="6" name="Content Placeholder 5">
            <a:extLst>
              <a:ext uri="{FF2B5EF4-FFF2-40B4-BE49-F238E27FC236}">
                <a16:creationId xmlns:a16="http://schemas.microsoft.com/office/drawing/2014/main" id="{5AFCB29D-94BC-4C6F-83E8-429A91A20C0F}"/>
              </a:ext>
            </a:extLst>
          </p:cNvPr>
          <p:cNvSpPr>
            <a:spLocks noGrp="1"/>
          </p:cNvSpPr>
          <p:nvPr>
            <p:ph idx="1"/>
          </p:nvPr>
        </p:nvSpPr>
        <p:spPr>
          <a:xfrm>
            <a:off x="1141412" y="1968500"/>
            <a:ext cx="9905999" cy="4140200"/>
          </a:xfrm>
        </p:spPr>
        <p:txBody>
          <a:bodyPr>
            <a:normAutofit/>
          </a:bodyPr>
          <a:lstStyle/>
          <a:p>
            <a:pPr marL="457200" lvl="1" indent="0">
              <a:buNone/>
            </a:pPr>
            <a:r>
              <a:rPr lang="en-US" sz="2400" dirty="0">
                <a:solidFill>
                  <a:schemeClr val="bg1"/>
                </a:solidFill>
              </a:rPr>
              <a:t>#"-P </a:t>
            </a:r>
            <a:r>
              <a:rPr lang="en-US" sz="2400" dirty="0" err="1">
                <a:solidFill>
                  <a:schemeClr val="bg1"/>
                </a:solidFill>
              </a:rPr>
              <a:t>No.of</a:t>
            </a:r>
            <a:r>
              <a:rPr lang="en-US" sz="2400" dirty="0">
                <a:solidFill>
                  <a:schemeClr val="bg1"/>
                </a:solidFill>
              </a:rPr>
              <a:t> cores“ saves time </a:t>
            </a:r>
          </a:p>
          <a:p>
            <a:pPr marL="457200" lvl="1" indent="0">
              <a:buNone/>
            </a:pPr>
            <a:r>
              <a:rPr lang="en-US" sz="2400" dirty="0">
                <a:solidFill>
                  <a:schemeClr val="bg1"/>
                </a:solidFill>
              </a:rPr>
              <a:t>go </a:t>
            </a:r>
            <a:r>
              <a:rPr lang="en-US" sz="2400" dirty="0" err="1">
                <a:solidFill>
                  <a:schemeClr val="bg1"/>
                </a:solidFill>
              </a:rPr>
              <a:t>athena</a:t>
            </a:r>
            <a:r>
              <a:rPr lang="en-US" sz="2400" dirty="0">
                <a:solidFill>
                  <a:schemeClr val="bg1"/>
                </a:solidFill>
              </a:rPr>
              <a:t> </a:t>
            </a:r>
            <a:r>
              <a:rPr lang="en-US" sz="2400" dirty="0" err="1">
                <a:solidFill>
                  <a:schemeClr val="bg1"/>
                </a:solidFill>
              </a:rPr>
              <a:t>simflags</a:t>
            </a:r>
            <a:r>
              <a:rPr lang="en-US" sz="2400" dirty="0">
                <a:solidFill>
                  <a:schemeClr val="bg1"/>
                </a:solidFill>
              </a:rPr>
              <a:t>="-P 4"</a:t>
            </a:r>
          </a:p>
          <a:p>
            <a:pPr marL="457200" lvl="1" indent="0">
              <a:buNone/>
            </a:pPr>
            <a:endParaRPr lang="en-US" sz="2400" dirty="0">
              <a:solidFill>
                <a:schemeClr val="bg1"/>
              </a:solidFill>
            </a:endParaRPr>
          </a:p>
          <a:p>
            <a:pPr marL="457200" lvl="1" indent="0">
              <a:buNone/>
            </a:pPr>
            <a:r>
              <a:rPr lang="en-US" sz="2400" dirty="0">
                <a:solidFill>
                  <a:schemeClr val="bg1"/>
                </a:solidFill>
              </a:rPr>
              <a:t>LINE X LOC=0.00 SPAC=0.1</a:t>
            </a:r>
          </a:p>
          <a:p>
            <a:pPr marL="457200" lvl="1" indent="0">
              <a:buNone/>
            </a:pPr>
            <a:r>
              <a:rPr lang="en-US" sz="2400" dirty="0">
                <a:solidFill>
                  <a:schemeClr val="bg1"/>
                </a:solidFill>
              </a:rPr>
              <a:t>LINE X LOC=0.3 SPAC=0.02</a:t>
            </a:r>
          </a:p>
          <a:p>
            <a:pPr marL="457200" lvl="1" indent="0">
              <a:buNone/>
            </a:pPr>
            <a:endParaRPr lang="en-US" sz="2400" dirty="0">
              <a:solidFill>
                <a:schemeClr val="bg1"/>
              </a:solidFill>
            </a:endParaRPr>
          </a:p>
          <a:p>
            <a:pPr marL="457200" lvl="1" indent="0">
              <a:buNone/>
            </a:pPr>
            <a:r>
              <a:rPr lang="en-US" sz="2400" dirty="0">
                <a:solidFill>
                  <a:schemeClr val="bg1"/>
                </a:solidFill>
              </a:rPr>
              <a:t># INITIAL SILICON STRUCTURE</a:t>
            </a:r>
          </a:p>
          <a:p>
            <a:pPr marL="457200" lvl="1" indent="0">
              <a:buNone/>
            </a:pPr>
            <a:r>
              <a:rPr lang="en-US" sz="2400" dirty="0">
                <a:solidFill>
                  <a:schemeClr val="bg1"/>
                </a:solidFill>
              </a:rPr>
              <a:t>INIT SILICON C.BORON=3.0E14 ORIENTATION=100 TWO.D</a:t>
            </a:r>
          </a:p>
          <a:p>
            <a:pPr marL="457200" lvl="1" indent="0">
              <a:buNone/>
            </a:pPr>
            <a:endParaRPr lang="en-US" sz="2400" dirty="0">
              <a:solidFill>
                <a:schemeClr val="bg1"/>
              </a:solidFill>
            </a:endParaRPr>
          </a:p>
        </p:txBody>
      </p:sp>
    </p:spTree>
    <p:extLst>
      <p:ext uri="{BB962C8B-B14F-4D97-AF65-F5344CB8AC3E}">
        <p14:creationId xmlns:p14="http://schemas.microsoft.com/office/powerpoint/2010/main" val="1168401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Athena</a:t>
            </a:r>
          </a:p>
        </p:txBody>
      </p:sp>
      <p:sp>
        <p:nvSpPr>
          <p:cNvPr id="6" name="Content Placeholder 5">
            <a:extLst>
              <a:ext uri="{FF2B5EF4-FFF2-40B4-BE49-F238E27FC236}">
                <a16:creationId xmlns:a16="http://schemas.microsoft.com/office/drawing/2014/main" id="{5AFCB29D-94BC-4C6F-83E8-429A91A20C0F}"/>
              </a:ext>
            </a:extLst>
          </p:cNvPr>
          <p:cNvSpPr>
            <a:spLocks noGrp="1"/>
          </p:cNvSpPr>
          <p:nvPr>
            <p:ph idx="1"/>
          </p:nvPr>
        </p:nvSpPr>
        <p:spPr/>
        <p:txBody>
          <a:bodyPr>
            <a:normAutofit/>
          </a:bodyPr>
          <a:lstStyle/>
          <a:p>
            <a:r>
              <a:rPr lang="en-US" b="1" dirty="0">
                <a:solidFill>
                  <a:schemeClr val="bg1"/>
                </a:solidFill>
              </a:rPr>
              <a:t>Mesh grid initialization.</a:t>
            </a:r>
          </a:p>
          <a:p>
            <a:r>
              <a:rPr lang="en-US" b="1" dirty="0">
                <a:solidFill>
                  <a:schemeClr val="bg1"/>
                </a:solidFill>
              </a:rPr>
              <a:t>Substrate initialization.</a:t>
            </a:r>
            <a:endParaRPr lang="en-US" dirty="0">
              <a:solidFill>
                <a:schemeClr val="bg1"/>
              </a:solidFill>
            </a:endParaRPr>
          </a:p>
        </p:txBody>
      </p:sp>
    </p:spTree>
    <p:extLst>
      <p:ext uri="{BB962C8B-B14F-4D97-AF65-F5344CB8AC3E}">
        <p14:creationId xmlns:p14="http://schemas.microsoft.com/office/powerpoint/2010/main" val="14557821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Athena</a:t>
            </a:r>
          </a:p>
        </p:txBody>
      </p:sp>
      <p:pic>
        <p:nvPicPr>
          <p:cNvPr id="4" name="Content Placeholder 3">
            <a:extLst>
              <a:ext uri="{FF2B5EF4-FFF2-40B4-BE49-F238E27FC236}">
                <a16:creationId xmlns:a16="http://schemas.microsoft.com/office/drawing/2014/main" id="{F98A087D-E722-44B3-8A48-87C5E5BCD677}"/>
              </a:ext>
            </a:extLst>
          </p:cNvPr>
          <p:cNvPicPr>
            <a:picLocks noGrp="1" noChangeAspect="1"/>
          </p:cNvPicPr>
          <p:nvPr>
            <p:ph idx="1"/>
          </p:nvPr>
        </p:nvPicPr>
        <p:blipFill>
          <a:blip r:embed="rId2"/>
          <a:stretch>
            <a:fillRect/>
          </a:stretch>
        </p:blipFill>
        <p:spPr>
          <a:xfrm>
            <a:off x="1141413" y="1676400"/>
            <a:ext cx="9906000" cy="4318000"/>
          </a:xfrm>
        </p:spPr>
      </p:pic>
    </p:spTree>
    <p:extLst>
      <p:ext uri="{BB962C8B-B14F-4D97-AF65-F5344CB8AC3E}">
        <p14:creationId xmlns:p14="http://schemas.microsoft.com/office/powerpoint/2010/main" val="40060197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Athena</a:t>
            </a:r>
          </a:p>
        </p:txBody>
      </p:sp>
      <p:sp>
        <p:nvSpPr>
          <p:cNvPr id="6" name="Content Placeholder 5">
            <a:extLst>
              <a:ext uri="{FF2B5EF4-FFF2-40B4-BE49-F238E27FC236}">
                <a16:creationId xmlns:a16="http://schemas.microsoft.com/office/drawing/2014/main" id="{5AFCB29D-94BC-4C6F-83E8-429A91A20C0F}"/>
              </a:ext>
            </a:extLst>
          </p:cNvPr>
          <p:cNvSpPr>
            <a:spLocks noGrp="1"/>
          </p:cNvSpPr>
          <p:nvPr>
            <p:ph idx="1"/>
          </p:nvPr>
        </p:nvSpPr>
        <p:spPr/>
        <p:txBody>
          <a:bodyPr>
            <a:normAutofit/>
          </a:bodyPr>
          <a:lstStyle/>
          <a:p>
            <a:r>
              <a:rPr lang="en-US" b="1" dirty="0">
                <a:solidFill>
                  <a:schemeClr val="bg1"/>
                </a:solidFill>
              </a:rPr>
              <a:t>The simulation grid:</a:t>
            </a:r>
          </a:p>
          <a:p>
            <a:pPr marL="0" indent="0">
              <a:buNone/>
            </a:pPr>
            <a:r>
              <a:rPr lang="en-US" dirty="0">
                <a:solidFill>
                  <a:schemeClr val="bg1"/>
                </a:solidFill>
              </a:rPr>
              <a:t>a) should be uniform in all device regions</a:t>
            </a:r>
          </a:p>
          <a:p>
            <a:pPr marL="0" indent="0">
              <a:buNone/>
            </a:pPr>
            <a:r>
              <a:rPr lang="en-US" dirty="0">
                <a:solidFill>
                  <a:schemeClr val="bg1"/>
                </a:solidFill>
              </a:rPr>
              <a:t>b) has direct influence on simulation time</a:t>
            </a:r>
          </a:p>
          <a:p>
            <a:pPr marL="0" indent="0">
              <a:buNone/>
            </a:pPr>
            <a:r>
              <a:rPr lang="en-US" dirty="0">
                <a:solidFill>
                  <a:schemeClr val="bg1"/>
                </a:solidFill>
              </a:rPr>
              <a:t>c) must not be necessarily defined in the input file</a:t>
            </a:r>
          </a:p>
        </p:txBody>
      </p:sp>
    </p:spTree>
    <p:extLst>
      <p:ext uri="{BB962C8B-B14F-4D97-AF65-F5344CB8AC3E}">
        <p14:creationId xmlns:p14="http://schemas.microsoft.com/office/powerpoint/2010/main" val="3107206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Athena</a:t>
            </a:r>
          </a:p>
        </p:txBody>
      </p:sp>
      <p:sp>
        <p:nvSpPr>
          <p:cNvPr id="6" name="Content Placeholder 5">
            <a:extLst>
              <a:ext uri="{FF2B5EF4-FFF2-40B4-BE49-F238E27FC236}">
                <a16:creationId xmlns:a16="http://schemas.microsoft.com/office/drawing/2014/main" id="{5AFCB29D-94BC-4C6F-83E8-429A91A20C0F}"/>
              </a:ext>
            </a:extLst>
          </p:cNvPr>
          <p:cNvSpPr>
            <a:spLocks noGrp="1"/>
          </p:cNvSpPr>
          <p:nvPr>
            <p:ph idx="1"/>
          </p:nvPr>
        </p:nvSpPr>
        <p:spPr>
          <a:xfrm>
            <a:off x="1141412" y="2249486"/>
            <a:ext cx="9905999" cy="3989995"/>
          </a:xfrm>
        </p:spPr>
        <p:txBody>
          <a:bodyPr>
            <a:normAutofit/>
          </a:bodyPr>
          <a:lstStyle/>
          <a:p>
            <a:r>
              <a:rPr lang="en-US" b="1" dirty="0">
                <a:solidFill>
                  <a:schemeClr val="bg1"/>
                </a:solidFill>
              </a:rPr>
              <a:t>Performing Gate Oxidation</a:t>
            </a:r>
          </a:p>
          <a:p>
            <a:pPr marL="0" indent="0">
              <a:buNone/>
            </a:pPr>
            <a:r>
              <a:rPr lang="en-US" dirty="0">
                <a:solidFill>
                  <a:schemeClr val="bg1"/>
                </a:solidFill>
              </a:rPr>
              <a:t>Next, we will grow an gate oxide layer on the Silicon surface by performing dry oxidation at 950 C for 11 minutes in 3% HCL at 1 atmospheric pressure. To perform this gate oxidation step, from the ATHENA Commands menu, select the items Process  Diffuse....</a:t>
            </a:r>
          </a:p>
        </p:txBody>
      </p:sp>
    </p:spTree>
    <p:extLst>
      <p:ext uri="{BB962C8B-B14F-4D97-AF65-F5344CB8AC3E}">
        <p14:creationId xmlns:p14="http://schemas.microsoft.com/office/powerpoint/2010/main" val="283533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Athena</a:t>
            </a:r>
          </a:p>
        </p:txBody>
      </p:sp>
      <p:sp>
        <p:nvSpPr>
          <p:cNvPr id="6" name="Content Placeholder 5">
            <a:extLst>
              <a:ext uri="{FF2B5EF4-FFF2-40B4-BE49-F238E27FC236}">
                <a16:creationId xmlns:a16="http://schemas.microsoft.com/office/drawing/2014/main" id="{5AFCB29D-94BC-4C6F-83E8-429A91A20C0F}"/>
              </a:ext>
            </a:extLst>
          </p:cNvPr>
          <p:cNvSpPr>
            <a:spLocks noGrp="1"/>
          </p:cNvSpPr>
          <p:nvPr>
            <p:ph idx="1"/>
          </p:nvPr>
        </p:nvSpPr>
        <p:spPr>
          <a:xfrm>
            <a:off x="1141412" y="2249486"/>
            <a:ext cx="9905999" cy="3989995"/>
          </a:xfrm>
        </p:spPr>
        <p:txBody>
          <a:bodyPr>
            <a:normAutofit/>
          </a:bodyPr>
          <a:lstStyle/>
          <a:p>
            <a:r>
              <a:rPr lang="en-US" dirty="0">
                <a:solidFill>
                  <a:schemeClr val="bg1"/>
                </a:solidFill>
              </a:rPr>
              <a:t>Performing Gate Oxidation</a:t>
            </a:r>
          </a:p>
          <a:p>
            <a:r>
              <a:rPr lang="en-US" dirty="0">
                <a:solidFill>
                  <a:schemeClr val="bg1"/>
                </a:solidFill>
              </a:rPr>
              <a:t>Extract tox by two ways : optimizer or trial and error.</a:t>
            </a:r>
          </a:p>
          <a:p>
            <a:r>
              <a:rPr lang="en-US" dirty="0">
                <a:solidFill>
                  <a:schemeClr val="bg1"/>
                </a:solidFill>
              </a:rPr>
              <a:t>Performing Ion Implantation</a:t>
            </a:r>
          </a:p>
          <a:p>
            <a:pPr marL="0" indent="0">
              <a:buNone/>
            </a:pPr>
            <a:r>
              <a:rPr lang="en-US" dirty="0">
                <a:solidFill>
                  <a:schemeClr val="bg1"/>
                </a:solidFill>
              </a:rPr>
              <a:t>Boron with a dose of 9.5 x 10exp11 cm-2 at an energy of 10 keV, with the ion beam tilted at 7 and rotated at 30.</a:t>
            </a:r>
          </a:p>
          <a:p>
            <a:r>
              <a:rPr lang="en-US" dirty="0">
                <a:solidFill>
                  <a:schemeClr val="bg1"/>
                </a:solidFill>
              </a:rPr>
              <a:t>Rotation? Due to shadow effect, follow board.</a:t>
            </a:r>
          </a:p>
        </p:txBody>
      </p:sp>
    </p:spTree>
    <p:extLst>
      <p:ext uri="{BB962C8B-B14F-4D97-AF65-F5344CB8AC3E}">
        <p14:creationId xmlns:p14="http://schemas.microsoft.com/office/powerpoint/2010/main" val="29576964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Athena</a:t>
            </a:r>
          </a:p>
        </p:txBody>
      </p:sp>
      <p:sp>
        <p:nvSpPr>
          <p:cNvPr id="6" name="Content Placeholder 5">
            <a:extLst>
              <a:ext uri="{FF2B5EF4-FFF2-40B4-BE49-F238E27FC236}">
                <a16:creationId xmlns:a16="http://schemas.microsoft.com/office/drawing/2014/main" id="{5AFCB29D-94BC-4C6F-83E8-429A91A20C0F}"/>
              </a:ext>
            </a:extLst>
          </p:cNvPr>
          <p:cNvSpPr>
            <a:spLocks noGrp="1"/>
          </p:cNvSpPr>
          <p:nvPr>
            <p:ph idx="1"/>
          </p:nvPr>
        </p:nvSpPr>
        <p:spPr>
          <a:xfrm>
            <a:off x="1141412" y="2249486"/>
            <a:ext cx="9905999" cy="3989995"/>
          </a:xfrm>
        </p:spPr>
        <p:txBody>
          <a:bodyPr>
            <a:normAutofit/>
          </a:bodyPr>
          <a:lstStyle/>
          <a:p>
            <a:r>
              <a:rPr lang="en-US" b="1" dirty="0">
                <a:solidFill>
                  <a:schemeClr val="bg1"/>
                </a:solidFill>
              </a:rPr>
              <a:t>Performing Conformal Deposition for Polysilicon Gate</a:t>
            </a:r>
          </a:p>
          <a:p>
            <a:pPr marL="0" indent="0">
              <a:buNone/>
            </a:pPr>
            <a:r>
              <a:rPr lang="en-US" dirty="0">
                <a:solidFill>
                  <a:schemeClr val="bg1"/>
                </a:solidFill>
              </a:rPr>
              <a:t>Knowing that the polysilicon layer thickness grown in the NMOS process is 2000 Angstroms, it is possible to substitute this with conformal polysilicon deposition. To set the conformal deposition step, from the ATHENA Commands menu, select the items Process ⇒Deposit⇒ Deposit.... </a:t>
            </a:r>
          </a:p>
          <a:p>
            <a:r>
              <a:rPr lang="en-US" dirty="0">
                <a:solidFill>
                  <a:schemeClr val="bg1"/>
                </a:solidFill>
              </a:rPr>
              <a:t>Oxidation.</a:t>
            </a:r>
          </a:p>
          <a:p>
            <a:r>
              <a:rPr lang="en-US" dirty="0">
                <a:solidFill>
                  <a:schemeClr val="bg1"/>
                </a:solidFill>
              </a:rPr>
              <a:t>Poly </a:t>
            </a:r>
            <a:r>
              <a:rPr lang="en-US" dirty="0" err="1">
                <a:solidFill>
                  <a:schemeClr val="bg1"/>
                </a:solidFill>
              </a:rPr>
              <a:t>impl</a:t>
            </a:r>
            <a:endParaRPr lang="en-US" dirty="0">
              <a:solidFill>
                <a:schemeClr val="bg1"/>
              </a:solidFill>
            </a:endParaRPr>
          </a:p>
        </p:txBody>
      </p:sp>
      <p:sp>
        <p:nvSpPr>
          <p:cNvPr id="3" name="Rectangle 2">
            <a:extLst>
              <a:ext uri="{FF2B5EF4-FFF2-40B4-BE49-F238E27FC236}">
                <a16:creationId xmlns:a16="http://schemas.microsoft.com/office/drawing/2014/main" id="{05725DC0-18BE-4C9A-A952-7BC24D1CF376}"/>
              </a:ext>
            </a:extLst>
          </p:cNvPr>
          <p:cNvSpPr/>
          <p:nvPr/>
        </p:nvSpPr>
        <p:spPr>
          <a:xfrm>
            <a:off x="5611123" y="3244334"/>
            <a:ext cx="969753" cy="369332"/>
          </a:xfrm>
          <a:prstGeom prst="rect">
            <a:avLst/>
          </a:prstGeom>
        </p:spPr>
        <p:txBody>
          <a:bodyPr wrap="none">
            <a:spAutoFit/>
          </a:bodyPr>
          <a:lstStyle/>
          <a:p>
            <a:r>
              <a:rPr lang="en-US" dirty="0" err="1"/>
              <a:t>etchpoly</a:t>
            </a:r>
            <a:endParaRPr lang="en-US" dirty="0"/>
          </a:p>
        </p:txBody>
      </p:sp>
    </p:spTree>
    <p:extLst>
      <p:ext uri="{BB962C8B-B14F-4D97-AF65-F5344CB8AC3E}">
        <p14:creationId xmlns:p14="http://schemas.microsoft.com/office/powerpoint/2010/main" val="3641193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42DDA-8E79-4887-B0FA-05E106A5BC23}"/>
              </a:ext>
            </a:extLst>
          </p:cNvPr>
          <p:cNvSpPr>
            <a:spLocks noGrp="1"/>
          </p:cNvSpPr>
          <p:nvPr>
            <p:ph type="title"/>
          </p:nvPr>
        </p:nvSpPr>
        <p:spPr/>
        <p:txBody>
          <a:bodyPr/>
          <a:lstStyle/>
          <a:p>
            <a:pPr algn="ctr"/>
            <a:r>
              <a:rPr lang="en-US" dirty="0">
                <a:solidFill>
                  <a:schemeClr val="bg1"/>
                </a:solidFill>
              </a:rPr>
              <a:t>outline</a:t>
            </a:r>
          </a:p>
        </p:txBody>
      </p:sp>
      <p:sp>
        <p:nvSpPr>
          <p:cNvPr id="3" name="Content Placeholder 2">
            <a:extLst>
              <a:ext uri="{FF2B5EF4-FFF2-40B4-BE49-F238E27FC236}">
                <a16:creationId xmlns:a16="http://schemas.microsoft.com/office/drawing/2014/main" id="{5A6DA366-5794-410F-8A1B-C2EA96C07D19}"/>
              </a:ext>
            </a:extLst>
          </p:cNvPr>
          <p:cNvSpPr>
            <a:spLocks noGrp="1"/>
          </p:cNvSpPr>
          <p:nvPr>
            <p:ph idx="1"/>
          </p:nvPr>
        </p:nvSpPr>
        <p:spPr/>
        <p:txBody>
          <a:bodyPr/>
          <a:lstStyle/>
          <a:p>
            <a:pPr marL="457200" indent="-457200">
              <a:buFont typeface="+mj-lt"/>
              <a:buAutoNum type="arabicPeriod"/>
            </a:pPr>
            <a:r>
              <a:rPr lang="en-US" sz="2800" dirty="0">
                <a:solidFill>
                  <a:schemeClr val="bg1"/>
                </a:solidFill>
              </a:rPr>
              <a:t>DeckBuild </a:t>
            </a:r>
          </a:p>
          <a:p>
            <a:pPr marL="457200" indent="-457200">
              <a:buFont typeface="+mj-lt"/>
              <a:buAutoNum type="arabicPeriod"/>
            </a:pPr>
            <a:r>
              <a:rPr lang="en-US" sz="2800" dirty="0">
                <a:solidFill>
                  <a:schemeClr val="bg1"/>
                </a:solidFill>
              </a:rPr>
              <a:t>Atlas </a:t>
            </a:r>
          </a:p>
          <a:p>
            <a:pPr marL="457200" indent="-457200">
              <a:buFont typeface="+mj-lt"/>
              <a:buAutoNum type="arabicPeriod"/>
            </a:pPr>
            <a:r>
              <a:rPr lang="en-US" sz="2800" dirty="0">
                <a:solidFill>
                  <a:schemeClr val="bg1"/>
                </a:solidFill>
              </a:rPr>
              <a:t>Athena</a:t>
            </a:r>
          </a:p>
          <a:p>
            <a:pPr marL="457200" indent="-457200">
              <a:buFont typeface="+mj-lt"/>
              <a:buAutoNum type="arabicPeriod"/>
            </a:pPr>
            <a:r>
              <a:rPr lang="en-US" sz="2800" dirty="0">
                <a:solidFill>
                  <a:schemeClr val="bg1"/>
                </a:solidFill>
              </a:rPr>
              <a:t>…..etc</a:t>
            </a:r>
          </a:p>
          <a:p>
            <a:pPr marL="0" indent="0">
              <a:buNone/>
            </a:pPr>
            <a:endParaRPr lang="en-US" dirty="0">
              <a:solidFill>
                <a:schemeClr val="bg1"/>
              </a:solidFill>
            </a:endParaRPr>
          </a:p>
        </p:txBody>
      </p:sp>
    </p:spTree>
    <p:extLst>
      <p:ext uri="{BB962C8B-B14F-4D97-AF65-F5344CB8AC3E}">
        <p14:creationId xmlns:p14="http://schemas.microsoft.com/office/powerpoint/2010/main" val="2268302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Athena</a:t>
            </a:r>
          </a:p>
        </p:txBody>
      </p:sp>
      <p:sp>
        <p:nvSpPr>
          <p:cNvPr id="6" name="Content Placeholder 5">
            <a:extLst>
              <a:ext uri="{FF2B5EF4-FFF2-40B4-BE49-F238E27FC236}">
                <a16:creationId xmlns:a16="http://schemas.microsoft.com/office/drawing/2014/main" id="{5AFCB29D-94BC-4C6F-83E8-429A91A20C0F}"/>
              </a:ext>
            </a:extLst>
          </p:cNvPr>
          <p:cNvSpPr>
            <a:spLocks noGrp="1"/>
          </p:cNvSpPr>
          <p:nvPr>
            <p:ph idx="1"/>
          </p:nvPr>
        </p:nvSpPr>
        <p:spPr>
          <a:xfrm>
            <a:off x="1141412" y="2249486"/>
            <a:ext cx="9905999" cy="3989995"/>
          </a:xfrm>
        </p:spPr>
        <p:txBody>
          <a:bodyPr>
            <a:normAutofit/>
          </a:bodyPr>
          <a:lstStyle/>
          <a:p>
            <a:r>
              <a:rPr lang="en-US" b="1" dirty="0">
                <a:solidFill>
                  <a:schemeClr val="bg1"/>
                </a:solidFill>
              </a:rPr>
              <a:t>The diffusion step:</a:t>
            </a:r>
          </a:p>
          <a:p>
            <a:pPr marL="0" indent="0">
              <a:buNone/>
            </a:pPr>
            <a:r>
              <a:rPr lang="en-US" dirty="0">
                <a:solidFill>
                  <a:schemeClr val="bg1"/>
                </a:solidFill>
              </a:rPr>
              <a:t>a) doesn’t allow to specify a mixture of oxidants</a:t>
            </a:r>
          </a:p>
          <a:p>
            <a:pPr marL="0" indent="0">
              <a:buNone/>
            </a:pPr>
            <a:r>
              <a:rPr lang="en-US" dirty="0">
                <a:solidFill>
                  <a:schemeClr val="bg1"/>
                </a:solidFill>
              </a:rPr>
              <a:t>b) can be performed only after an implant step</a:t>
            </a:r>
          </a:p>
          <a:p>
            <a:pPr marL="0" indent="0">
              <a:buNone/>
            </a:pPr>
            <a:r>
              <a:rPr lang="en-US" dirty="0">
                <a:solidFill>
                  <a:schemeClr val="bg1"/>
                </a:solidFill>
              </a:rPr>
              <a:t>c) requires time and temperature to be specified</a:t>
            </a:r>
          </a:p>
        </p:txBody>
      </p:sp>
    </p:spTree>
    <p:extLst>
      <p:ext uri="{BB962C8B-B14F-4D97-AF65-F5344CB8AC3E}">
        <p14:creationId xmlns:p14="http://schemas.microsoft.com/office/powerpoint/2010/main" val="27435303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What is problem here?</a:t>
            </a:r>
          </a:p>
        </p:txBody>
      </p:sp>
      <p:pic>
        <p:nvPicPr>
          <p:cNvPr id="4" name="Content Placeholder 3">
            <a:extLst>
              <a:ext uri="{FF2B5EF4-FFF2-40B4-BE49-F238E27FC236}">
                <a16:creationId xmlns:a16="http://schemas.microsoft.com/office/drawing/2014/main" id="{21BE80A2-A902-4660-92A3-ADF9CD923715}"/>
              </a:ext>
            </a:extLst>
          </p:cNvPr>
          <p:cNvPicPr>
            <a:picLocks noGrp="1" noChangeAspect="1"/>
          </p:cNvPicPr>
          <p:nvPr>
            <p:ph idx="1"/>
          </p:nvPr>
        </p:nvPicPr>
        <p:blipFill>
          <a:blip r:embed="rId2"/>
          <a:stretch>
            <a:fillRect/>
          </a:stretch>
        </p:blipFill>
        <p:spPr>
          <a:xfrm>
            <a:off x="1141413" y="1688124"/>
            <a:ext cx="10281553" cy="5169876"/>
          </a:xfrm>
          <a:prstGeom prst="rect">
            <a:avLst/>
          </a:prstGeom>
        </p:spPr>
      </p:pic>
    </p:spTree>
    <p:extLst>
      <p:ext uri="{BB962C8B-B14F-4D97-AF65-F5344CB8AC3E}">
        <p14:creationId xmlns:p14="http://schemas.microsoft.com/office/powerpoint/2010/main" val="32291034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Athena</a:t>
            </a:r>
          </a:p>
        </p:txBody>
      </p:sp>
      <p:sp>
        <p:nvSpPr>
          <p:cNvPr id="6" name="Content Placeholder 5">
            <a:extLst>
              <a:ext uri="{FF2B5EF4-FFF2-40B4-BE49-F238E27FC236}">
                <a16:creationId xmlns:a16="http://schemas.microsoft.com/office/drawing/2014/main" id="{5AFCB29D-94BC-4C6F-83E8-429A91A20C0F}"/>
              </a:ext>
            </a:extLst>
          </p:cNvPr>
          <p:cNvSpPr>
            <a:spLocks noGrp="1"/>
          </p:cNvSpPr>
          <p:nvPr>
            <p:ph idx="1"/>
          </p:nvPr>
        </p:nvSpPr>
        <p:spPr>
          <a:xfrm>
            <a:off x="1141412" y="2249486"/>
            <a:ext cx="9905999" cy="3989995"/>
          </a:xfrm>
        </p:spPr>
        <p:txBody>
          <a:bodyPr>
            <a:normAutofit/>
          </a:bodyPr>
          <a:lstStyle/>
          <a:p>
            <a:r>
              <a:rPr lang="en-US" b="1" dirty="0">
                <a:solidFill>
                  <a:schemeClr val="bg1"/>
                </a:solidFill>
              </a:rPr>
              <a:t>The implantation step:</a:t>
            </a:r>
          </a:p>
          <a:p>
            <a:pPr marL="0" indent="0">
              <a:buNone/>
            </a:pPr>
            <a:r>
              <a:rPr lang="en-US" dirty="0">
                <a:solidFill>
                  <a:schemeClr val="bg1"/>
                </a:solidFill>
              </a:rPr>
              <a:t>a) must always be performed in 2D mode</a:t>
            </a:r>
          </a:p>
          <a:p>
            <a:pPr marL="0" indent="0">
              <a:buNone/>
            </a:pPr>
            <a:r>
              <a:rPr lang="en-US" dirty="0">
                <a:solidFill>
                  <a:schemeClr val="bg1"/>
                </a:solidFill>
              </a:rPr>
              <a:t>b) can be performed only on crystalline silicon</a:t>
            </a:r>
          </a:p>
          <a:p>
            <a:pPr marL="0" indent="0">
              <a:buNone/>
            </a:pPr>
            <a:r>
              <a:rPr lang="en-US" dirty="0">
                <a:solidFill>
                  <a:schemeClr val="bg1"/>
                </a:solidFill>
              </a:rPr>
              <a:t>c) requires the specification of implant dose and energy</a:t>
            </a:r>
          </a:p>
        </p:txBody>
      </p:sp>
    </p:spTree>
    <p:extLst>
      <p:ext uri="{BB962C8B-B14F-4D97-AF65-F5344CB8AC3E}">
        <p14:creationId xmlns:p14="http://schemas.microsoft.com/office/powerpoint/2010/main" val="25888866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8A8F-03B1-4C31-958D-E5B7D48BC53E}"/>
              </a:ext>
            </a:extLst>
          </p:cNvPr>
          <p:cNvSpPr>
            <a:spLocks noGrp="1"/>
          </p:cNvSpPr>
          <p:nvPr>
            <p:ph type="title"/>
          </p:nvPr>
        </p:nvSpPr>
        <p:spPr/>
        <p:txBody>
          <a:bodyPr/>
          <a:lstStyle/>
          <a:p>
            <a:r>
              <a:rPr lang="en-US" dirty="0">
                <a:solidFill>
                  <a:schemeClr val="bg1"/>
                </a:solidFill>
              </a:rPr>
              <a:t>Athena</a:t>
            </a:r>
            <a:endParaRPr lang="en-US" dirty="0"/>
          </a:p>
        </p:txBody>
      </p:sp>
      <p:sp>
        <p:nvSpPr>
          <p:cNvPr id="3" name="Content Placeholder 2">
            <a:extLst>
              <a:ext uri="{FF2B5EF4-FFF2-40B4-BE49-F238E27FC236}">
                <a16:creationId xmlns:a16="http://schemas.microsoft.com/office/drawing/2014/main" id="{8D42CBCC-FB3C-4846-9B3B-C67FFE1B200C}"/>
              </a:ext>
            </a:extLst>
          </p:cNvPr>
          <p:cNvSpPr>
            <a:spLocks noGrp="1"/>
          </p:cNvSpPr>
          <p:nvPr>
            <p:ph idx="1"/>
          </p:nvPr>
        </p:nvSpPr>
        <p:spPr/>
        <p:txBody>
          <a:bodyPr/>
          <a:lstStyle/>
          <a:p>
            <a:r>
              <a:rPr lang="en-US" b="1" dirty="0">
                <a:solidFill>
                  <a:schemeClr val="bg1"/>
                </a:solidFill>
              </a:rPr>
              <a:t>To simulate a diffusion step, in oxidizing ambient after a</a:t>
            </a:r>
          </a:p>
          <a:p>
            <a:r>
              <a:rPr lang="en-US" b="1" dirty="0">
                <a:solidFill>
                  <a:schemeClr val="bg1"/>
                </a:solidFill>
              </a:rPr>
              <a:t>high dose implant, the diffusion model to set is:</a:t>
            </a:r>
          </a:p>
          <a:p>
            <a:r>
              <a:rPr lang="en-US" dirty="0">
                <a:solidFill>
                  <a:schemeClr val="bg1"/>
                </a:solidFill>
              </a:rPr>
              <a:t>a) Fermi or Two Dimensional</a:t>
            </a:r>
          </a:p>
          <a:p>
            <a:r>
              <a:rPr lang="en-US" dirty="0">
                <a:solidFill>
                  <a:schemeClr val="bg1"/>
                </a:solidFill>
              </a:rPr>
              <a:t>b) Two Dimensional or Fully Coupled</a:t>
            </a:r>
          </a:p>
          <a:p>
            <a:r>
              <a:rPr lang="en-US" dirty="0">
                <a:solidFill>
                  <a:schemeClr val="bg1"/>
                </a:solidFill>
              </a:rPr>
              <a:t>c) Fully Coupled</a:t>
            </a:r>
          </a:p>
        </p:txBody>
      </p:sp>
    </p:spTree>
    <p:extLst>
      <p:ext uri="{BB962C8B-B14F-4D97-AF65-F5344CB8AC3E}">
        <p14:creationId xmlns:p14="http://schemas.microsoft.com/office/powerpoint/2010/main" val="2903715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8A8F-03B1-4C31-958D-E5B7D48BC53E}"/>
              </a:ext>
            </a:extLst>
          </p:cNvPr>
          <p:cNvSpPr>
            <a:spLocks noGrp="1"/>
          </p:cNvSpPr>
          <p:nvPr>
            <p:ph type="title"/>
          </p:nvPr>
        </p:nvSpPr>
        <p:spPr/>
        <p:txBody>
          <a:bodyPr/>
          <a:lstStyle/>
          <a:p>
            <a:r>
              <a:rPr lang="en-US" dirty="0">
                <a:solidFill>
                  <a:schemeClr val="bg1"/>
                </a:solidFill>
              </a:rPr>
              <a:t>Atlas</a:t>
            </a:r>
            <a:endParaRPr lang="en-US" dirty="0"/>
          </a:p>
        </p:txBody>
      </p:sp>
      <p:sp>
        <p:nvSpPr>
          <p:cNvPr id="3" name="Content Placeholder 2">
            <a:extLst>
              <a:ext uri="{FF2B5EF4-FFF2-40B4-BE49-F238E27FC236}">
                <a16:creationId xmlns:a16="http://schemas.microsoft.com/office/drawing/2014/main" id="{8D42CBCC-FB3C-4846-9B3B-C67FFE1B200C}"/>
              </a:ext>
            </a:extLst>
          </p:cNvPr>
          <p:cNvSpPr>
            <a:spLocks noGrp="1"/>
          </p:cNvSpPr>
          <p:nvPr>
            <p:ph idx="1"/>
          </p:nvPr>
        </p:nvSpPr>
        <p:spPr/>
        <p:txBody>
          <a:bodyPr>
            <a:normAutofit fontScale="92500" lnSpcReduction="20000"/>
          </a:bodyPr>
          <a:lstStyle/>
          <a:p>
            <a:r>
              <a:rPr lang="en-US" b="1" dirty="0">
                <a:solidFill>
                  <a:schemeClr val="bg1"/>
                </a:solidFill>
              </a:rPr>
              <a:t>Extraction</a:t>
            </a:r>
            <a:endParaRPr lang="en-US" dirty="0">
              <a:solidFill>
                <a:schemeClr val="bg1"/>
              </a:solidFill>
            </a:endParaRPr>
          </a:p>
          <a:p>
            <a:pPr marL="0" indent="0">
              <a:buNone/>
            </a:pPr>
            <a:r>
              <a:rPr lang="en-US" dirty="0">
                <a:solidFill>
                  <a:schemeClr val="bg1"/>
                </a:solidFill>
              </a:rPr>
              <a:t>extract name="Ioff"  min(curve(</a:t>
            </a:r>
            <a:r>
              <a:rPr lang="en-US" dirty="0" err="1">
                <a:solidFill>
                  <a:schemeClr val="bg1"/>
                </a:solidFill>
              </a:rPr>
              <a:t>v."gate</a:t>
            </a:r>
            <a:r>
              <a:rPr lang="en-US" dirty="0">
                <a:solidFill>
                  <a:schemeClr val="bg1"/>
                </a:solidFill>
              </a:rPr>
              <a:t>", </a:t>
            </a:r>
            <a:r>
              <a:rPr lang="en-US" dirty="0" err="1">
                <a:solidFill>
                  <a:schemeClr val="bg1"/>
                </a:solidFill>
              </a:rPr>
              <a:t>i</a:t>
            </a:r>
            <a:r>
              <a:rPr lang="en-US" dirty="0">
                <a:solidFill>
                  <a:schemeClr val="bg1"/>
                </a:solidFill>
              </a:rPr>
              <a:t>."drain"))</a:t>
            </a:r>
          </a:p>
          <a:p>
            <a:pPr marL="0" indent="0">
              <a:buNone/>
            </a:pPr>
            <a:r>
              <a:rPr lang="en-US" dirty="0">
                <a:solidFill>
                  <a:schemeClr val="bg1"/>
                </a:solidFill>
              </a:rPr>
              <a:t>extract name="Ion"  </a:t>
            </a:r>
            <a:r>
              <a:rPr lang="en-US" dirty="0" err="1">
                <a:solidFill>
                  <a:schemeClr val="bg1"/>
                </a:solidFill>
              </a:rPr>
              <a:t>y.val</a:t>
            </a:r>
            <a:r>
              <a:rPr lang="en-US" dirty="0">
                <a:solidFill>
                  <a:schemeClr val="bg1"/>
                </a:solidFill>
              </a:rPr>
              <a:t> from curve(</a:t>
            </a:r>
            <a:r>
              <a:rPr lang="en-US" dirty="0" err="1">
                <a:solidFill>
                  <a:schemeClr val="bg1"/>
                </a:solidFill>
              </a:rPr>
              <a:t>v."gate</a:t>
            </a:r>
            <a:r>
              <a:rPr lang="en-US" dirty="0">
                <a:solidFill>
                  <a:schemeClr val="bg1"/>
                </a:solidFill>
              </a:rPr>
              <a:t>", </a:t>
            </a:r>
            <a:r>
              <a:rPr lang="en-US" dirty="0" err="1">
                <a:solidFill>
                  <a:schemeClr val="bg1"/>
                </a:solidFill>
              </a:rPr>
              <a:t>i</a:t>
            </a:r>
            <a:r>
              <a:rPr lang="en-US" dirty="0">
                <a:solidFill>
                  <a:schemeClr val="bg1"/>
                </a:solidFill>
              </a:rPr>
              <a:t>."drain") where </a:t>
            </a:r>
            <a:r>
              <a:rPr lang="en-US" dirty="0" err="1">
                <a:solidFill>
                  <a:schemeClr val="bg1"/>
                </a:solidFill>
              </a:rPr>
              <a:t>x.val</a:t>
            </a:r>
            <a:r>
              <a:rPr lang="en-US" dirty="0">
                <a:solidFill>
                  <a:schemeClr val="bg1"/>
                </a:solidFill>
              </a:rPr>
              <a:t>=1</a:t>
            </a:r>
          </a:p>
          <a:p>
            <a:pPr marL="0" indent="0">
              <a:buNone/>
            </a:pPr>
            <a:r>
              <a:rPr lang="en-US" dirty="0">
                <a:solidFill>
                  <a:schemeClr val="bg1"/>
                </a:solidFill>
              </a:rPr>
              <a:t>extract name="Ion/Ioff"  (</a:t>
            </a:r>
            <a:r>
              <a:rPr lang="en-US" dirty="0" err="1">
                <a:solidFill>
                  <a:schemeClr val="bg1"/>
                </a:solidFill>
              </a:rPr>
              <a:t>y.val</a:t>
            </a:r>
            <a:r>
              <a:rPr lang="en-US" dirty="0">
                <a:solidFill>
                  <a:schemeClr val="bg1"/>
                </a:solidFill>
              </a:rPr>
              <a:t> from curve(</a:t>
            </a:r>
            <a:r>
              <a:rPr lang="en-US" dirty="0" err="1">
                <a:solidFill>
                  <a:schemeClr val="bg1"/>
                </a:solidFill>
              </a:rPr>
              <a:t>v."gate</a:t>
            </a:r>
            <a:r>
              <a:rPr lang="en-US" dirty="0">
                <a:solidFill>
                  <a:schemeClr val="bg1"/>
                </a:solidFill>
              </a:rPr>
              <a:t>", </a:t>
            </a:r>
            <a:r>
              <a:rPr lang="en-US" dirty="0" err="1">
                <a:solidFill>
                  <a:schemeClr val="bg1"/>
                </a:solidFill>
              </a:rPr>
              <a:t>i</a:t>
            </a:r>
            <a:r>
              <a:rPr lang="en-US" dirty="0">
                <a:solidFill>
                  <a:schemeClr val="bg1"/>
                </a:solidFill>
              </a:rPr>
              <a:t>."drain") where </a:t>
            </a:r>
            <a:r>
              <a:rPr lang="en-US" dirty="0" err="1">
                <a:solidFill>
                  <a:schemeClr val="bg1"/>
                </a:solidFill>
              </a:rPr>
              <a:t>x.val</a:t>
            </a:r>
            <a:r>
              <a:rPr lang="en-US" dirty="0">
                <a:solidFill>
                  <a:schemeClr val="bg1"/>
                </a:solidFill>
              </a:rPr>
              <a:t>=1) / min(curve(</a:t>
            </a:r>
            <a:r>
              <a:rPr lang="en-US" dirty="0" err="1">
                <a:solidFill>
                  <a:schemeClr val="bg1"/>
                </a:solidFill>
              </a:rPr>
              <a:t>v."gate</a:t>
            </a:r>
            <a:r>
              <a:rPr lang="en-US" dirty="0">
                <a:solidFill>
                  <a:schemeClr val="bg1"/>
                </a:solidFill>
              </a:rPr>
              <a:t>", </a:t>
            </a:r>
            <a:r>
              <a:rPr lang="en-US" dirty="0" err="1">
                <a:solidFill>
                  <a:schemeClr val="bg1"/>
                </a:solidFill>
              </a:rPr>
              <a:t>i</a:t>
            </a:r>
            <a:r>
              <a:rPr lang="en-US" dirty="0">
                <a:solidFill>
                  <a:schemeClr val="bg1"/>
                </a:solidFill>
              </a:rPr>
              <a:t>."drain"))</a:t>
            </a:r>
          </a:p>
          <a:p>
            <a:pPr marL="0" indent="0">
              <a:buNone/>
            </a:pPr>
            <a:endParaRPr lang="en-US" dirty="0">
              <a:solidFill>
                <a:schemeClr val="bg1"/>
              </a:solidFill>
            </a:endParaRPr>
          </a:p>
          <a:p>
            <a:pPr marL="0" indent="0">
              <a:buNone/>
            </a:pPr>
            <a:r>
              <a:rPr lang="en-US" dirty="0">
                <a:solidFill>
                  <a:schemeClr val="bg1"/>
                </a:solidFill>
              </a:rPr>
              <a:t># SS:</a:t>
            </a:r>
          </a:p>
          <a:p>
            <a:pPr marL="0" indent="0">
              <a:buNone/>
            </a:pPr>
            <a:r>
              <a:rPr lang="en-US" dirty="0">
                <a:solidFill>
                  <a:schemeClr val="bg1"/>
                </a:solidFill>
              </a:rPr>
              <a:t>extract name="</a:t>
            </a:r>
            <a:r>
              <a:rPr lang="en-US" dirty="0" err="1">
                <a:solidFill>
                  <a:schemeClr val="bg1"/>
                </a:solidFill>
              </a:rPr>
              <a:t>subvt</a:t>
            </a:r>
            <a:r>
              <a:rPr lang="en-US" dirty="0">
                <a:solidFill>
                  <a:schemeClr val="bg1"/>
                </a:solidFill>
              </a:rPr>
              <a:t>"  1.0/slope(</a:t>
            </a:r>
            <a:r>
              <a:rPr lang="en-US" dirty="0" err="1">
                <a:solidFill>
                  <a:schemeClr val="bg1"/>
                </a:solidFill>
              </a:rPr>
              <a:t>maxslope</a:t>
            </a:r>
            <a:r>
              <a:rPr lang="en-US" dirty="0">
                <a:solidFill>
                  <a:schemeClr val="bg1"/>
                </a:solidFill>
              </a:rPr>
              <a:t>(curve(abs( </a:t>
            </a:r>
            <a:r>
              <a:rPr lang="en-US" dirty="0" err="1">
                <a:solidFill>
                  <a:schemeClr val="bg1"/>
                </a:solidFill>
              </a:rPr>
              <a:t>v."gate</a:t>
            </a:r>
            <a:r>
              <a:rPr lang="en-US" dirty="0">
                <a:solidFill>
                  <a:schemeClr val="bg1"/>
                </a:solidFill>
              </a:rPr>
              <a:t>"),log10(abs(</a:t>
            </a:r>
            <a:r>
              <a:rPr lang="en-US" dirty="0" err="1">
                <a:solidFill>
                  <a:schemeClr val="bg1"/>
                </a:solidFill>
              </a:rPr>
              <a:t>i</a:t>
            </a:r>
            <a:r>
              <a:rPr lang="en-US" dirty="0">
                <a:solidFill>
                  <a:schemeClr val="bg1"/>
                </a:solidFill>
              </a:rPr>
              <a:t>."drain") ))))</a:t>
            </a:r>
          </a:p>
          <a:p>
            <a:pPr marL="0" indent="0">
              <a:buNone/>
            </a:pPr>
            <a:endParaRPr lang="en-US" dirty="0">
              <a:solidFill>
                <a:schemeClr val="bg1"/>
              </a:solidFill>
            </a:endParaRPr>
          </a:p>
        </p:txBody>
      </p:sp>
    </p:spTree>
    <p:extLst>
      <p:ext uri="{BB962C8B-B14F-4D97-AF65-F5344CB8AC3E}">
        <p14:creationId xmlns:p14="http://schemas.microsoft.com/office/powerpoint/2010/main" val="6100977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F8A8F-03B1-4C31-958D-E5B7D48BC53E}"/>
              </a:ext>
            </a:extLst>
          </p:cNvPr>
          <p:cNvSpPr>
            <a:spLocks noGrp="1"/>
          </p:cNvSpPr>
          <p:nvPr>
            <p:ph type="title"/>
          </p:nvPr>
        </p:nvSpPr>
        <p:spPr/>
        <p:txBody>
          <a:bodyPr/>
          <a:lstStyle/>
          <a:p>
            <a:r>
              <a:rPr lang="en-US" dirty="0">
                <a:solidFill>
                  <a:schemeClr val="bg1"/>
                </a:solidFill>
              </a:rPr>
              <a:t>Atlas</a:t>
            </a:r>
            <a:endParaRPr lang="en-US" dirty="0"/>
          </a:p>
        </p:txBody>
      </p:sp>
      <p:sp>
        <p:nvSpPr>
          <p:cNvPr id="3" name="Content Placeholder 2">
            <a:extLst>
              <a:ext uri="{FF2B5EF4-FFF2-40B4-BE49-F238E27FC236}">
                <a16:creationId xmlns:a16="http://schemas.microsoft.com/office/drawing/2014/main" id="{8D42CBCC-FB3C-4846-9B3B-C67FFE1B200C}"/>
              </a:ext>
            </a:extLst>
          </p:cNvPr>
          <p:cNvSpPr>
            <a:spLocks noGrp="1"/>
          </p:cNvSpPr>
          <p:nvPr>
            <p:ph idx="1"/>
          </p:nvPr>
        </p:nvSpPr>
        <p:spPr>
          <a:xfrm>
            <a:off x="1141412" y="1709530"/>
            <a:ext cx="9905999" cy="4982818"/>
          </a:xfrm>
        </p:spPr>
        <p:txBody>
          <a:bodyPr>
            <a:normAutofit fontScale="92500" lnSpcReduction="10000"/>
          </a:bodyPr>
          <a:lstStyle/>
          <a:p>
            <a:r>
              <a:rPr lang="en-US" sz="1600" b="1" dirty="0">
                <a:solidFill>
                  <a:schemeClr val="bg1"/>
                </a:solidFill>
              </a:rPr>
              <a:t>Extraction</a:t>
            </a:r>
          </a:p>
          <a:p>
            <a:pPr marL="0" indent="0">
              <a:buNone/>
            </a:pPr>
            <a:r>
              <a:rPr lang="en-US" sz="1600" dirty="0">
                <a:solidFill>
                  <a:schemeClr val="bg1"/>
                </a:solidFill>
              </a:rPr>
              <a:t>### P-channel DIBL Test : Returns Vt with 0.1 and 3 volts </a:t>
            </a:r>
            <a:r>
              <a:rPr lang="en-US" sz="1600" dirty="0" err="1">
                <a:solidFill>
                  <a:schemeClr val="bg1"/>
                </a:solidFill>
              </a:rPr>
              <a:t>Vd</a:t>
            </a:r>
            <a:r>
              <a:rPr lang="en-US" sz="1600" dirty="0">
                <a:solidFill>
                  <a:schemeClr val="bg1"/>
                </a:solidFill>
              </a:rPr>
              <a:t> ## and a DIBL Parameter ####</a:t>
            </a:r>
          </a:p>
          <a:p>
            <a:pPr marL="0" indent="0">
              <a:buNone/>
            </a:pPr>
            <a:r>
              <a:rPr lang="en-US" sz="1600" dirty="0">
                <a:solidFill>
                  <a:schemeClr val="bg1"/>
                </a:solidFill>
              </a:rPr>
              <a:t># extract the next device parameter </a:t>
            </a:r>
            <a:r>
              <a:rPr lang="en-US" sz="1600" dirty="0" err="1">
                <a:solidFill>
                  <a:schemeClr val="bg1"/>
                </a:solidFill>
              </a:rPr>
              <a:t>wuth</a:t>
            </a:r>
            <a:r>
              <a:rPr lang="en-US" sz="1600" dirty="0">
                <a:solidFill>
                  <a:schemeClr val="bg1"/>
                </a:solidFill>
              </a:rPr>
              <a:t> the drain now at 3 volts....</a:t>
            </a:r>
          </a:p>
          <a:p>
            <a:pPr marL="0" indent="0">
              <a:buNone/>
            </a:pPr>
            <a:r>
              <a:rPr lang="en-US" sz="1600" dirty="0">
                <a:solidFill>
                  <a:schemeClr val="bg1"/>
                </a:solidFill>
              </a:rPr>
              <a:t>extract </a:t>
            </a:r>
            <a:r>
              <a:rPr lang="en-US" sz="1600" dirty="0" err="1">
                <a:solidFill>
                  <a:schemeClr val="bg1"/>
                </a:solidFill>
              </a:rPr>
              <a:t>init</a:t>
            </a:r>
            <a:r>
              <a:rPr lang="en-US" sz="1600" dirty="0">
                <a:solidFill>
                  <a:schemeClr val="bg1"/>
                </a:solidFill>
              </a:rPr>
              <a:t> inf=“ “ # put </a:t>
            </a:r>
            <a:r>
              <a:rPr lang="en-US" sz="1600" dirty="0" err="1">
                <a:solidFill>
                  <a:schemeClr val="bg1"/>
                </a:solidFill>
              </a:rPr>
              <a:t>ur</a:t>
            </a:r>
            <a:r>
              <a:rPr lang="en-US" sz="1600" dirty="0">
                <a:solidFill>
                  <a:schemeClr val="bg1"/>
                </a:solidFill>
              </a:rPr>
              <a:t> file name here</a:t>
            </a:r>
          </a:p>
          <a:p>
            <a:pPr marL="0" indent="0">
              <a:buNone/>
            </a:pPr>
            <a:r>
              <a:rPr lang="en-US" sz="1600" dirty="0">
                <a:solidFill>
                  <a:schemeClr val="bg1"/>
                </a:solidFill>
              </a:rPr>
              <a:t>extract name="pvt2" </a:t>
            </a:r>
            <a:r>
              <a:rPr lang="en-US" sz="1600" dirty="0" err="1">
                <a:solidFill>
                  <a:schemeClr val="bg1"/>
                </a:solidFill>
              </a:rPr>
              <a:t>x.val</a:t>
            </a:r>
            <a:r>
              <a:rPr lang="en-US" sz="1600" dirty="0">
                <a:solidFill>
                  <a:schemeClr val="bg1"/>
                </a:solidFill>
              </a:rPr>
              <a:t> from curve(abs(</a:t>
            </a:r>
            <a:r>
              <a:rPr lang="en-US" sz="1600" dirty="0" err="1">
                <a:solidFill>
                  <a:schemeClr val="bg1"/>
                </a:solidFill>
              </a:rPr>
              <a:t>v."gate</a:t>
            </a:r>
            <a:r>
              <a:rPr lang="en-US" sz="1600" dirty="0">
                <a:solidFill>
                  <a:schemeClr val="bg1"/>
                </a:solidFill>
              </a:rPr>
              <a:t>"),abs(</a:t>
            </a:r>
            <a:r>
              <a:rPr lang="en-US" sz="1600" dirty="0" err="1">
                <a:solidFill>
                  <a:schemeClr val="bg1"/>
                </a:solidFill>
              </a:rPr>
              <a:t>i</a:t>
            </a:r>
            <a:r>
              <a:rPr lang="en-US" sz="1600" dirty="0">
                <a:solidFill>
                  <a:schemeClr val="bg1"/>
                </a:solidFill>
              </a:rPr>
              <a:t>."drain")) where </a:t>
            </a:r>
            <a:r>
              <a:rPr lang="en-US" sz="1600" dirty="0" err="1">
                <a:solidFill>
                  <a:schemeClr val="bg1"/>
                </a:solidFill>
              </a:rPr>
              <a:t>y.val</a:t>
            </a:r>
            <a:r>
              <a:rPr lang="en-US" sz="1600" dirty="0">
                <a:solidFill>
                  <a:schemeClr val="bg1"/>
                </a:solidFill>
              </a:rPr>
              <a:t>=0.1e-6</a:t>
            </a:r>
          </a:p>
          <a:p>
            <a:pPr marL="0" indent="0">
              <a:buNone/>
            </a:pPr>
            <a:r>
              <a:rPr lang="en-US" sz="1600" dirty="0">
                <a:solidFill>
                  <a:schemeClr val="bg1"/>
                </a:solidFill>
              </a:rPr>
              <a:t># Calculate a DIBL parameter....in V/V</a:t>
            </a:r>
          </a:p>
          <a:p>
            <a:pPr marL="0" indent="0">
              <a:buNone/>
            </a:pPr>
            <a:r>
              <a:rPr lang="en-US" sz="1600" dirty="0">
                <a:solidFill>
                  <a:schemeClr val="bg1"/>
                </a:solidFill>
              </a:rPr>
              <a:t>extract name="</a:t>
            </a:r>
            <a:r>
              <a:rPr lang="en-US" sz="1600" dirty="0" err="1">
                <a:solidFill>
                  <a:schemeClr val="bg1"/>
                </a:solidFill>
              </a:rPr>
              <a:t>pdibl</a:t>
            </a:r>
            <a:r>
              <a:rPr lang="en-US" sz="1600" dirty="0">
                <a:solidFill>
                  <a:schemeClr val="bg1"/>
                </a:solidFill>
              </a:rPr>
              <a:t>" ($"pvt1"-$"pvt2")/(3.0-0.1)</a:t>
            </a:r>
          </a:p>
          <a:p>
            <a:pPr marL="0" indent="0">
              <a:buNone/>
            </a:pPr>
            <a:r>
              <a:rPr lang="en-US" sz="1600" dirty="0">
                <a:solidFill>
                  <a:schemeClr val="bg1"/>
                </a:solidFill>
              </a:rPr>
              <a:t>#### </a:t>
            </a:r>
            <a:r>
              <a:rPr lang="en-US" sz="1600" dirty="0" err="1">
                <a:solidFill>
                  <a:schemeClr val="bg1"/>
                </a:solidFill>
              </a:rPr>
              <a:t>Nmos</a:t>
            </a:r>
            <a:r>
              <a:rPr lang="en-US" sz="1600" dirty="0">
                <a:solidFill>
                  <a:schemeClr val="bg1"/>
                </a:solidFill>
              </a:rPr>
              <a:t> DIBL Test : Returns Vt with 0.1 and 3 volts </a:t>
            </a:r>
            <a:r>
              <a:rPr lang="en-US" sz="1600" dirty="0" err="1">
                <a:solidFill>
                  <a:schemeClr val="bg1"/>
                </a:solidFill>
              </a:rPr>
              <a:t>Vd</a:t>
            </a:r>
            <a:r>
              <a:rPr lang="en-US" sz="1600" dirty="0">
                <a:solidFill>
                  <a:schemeClr val="bg1"/>
                </a:solidFill>
              </a:rPr>
              <a:t> ####</a:t>
            </a:r>
          </a:p>
          <a:p>
            <a:pPr marL="0" indent="0">
              <a:buNone/>
            </a:pPr>
            <a:r>
              <a:rPr lang="en-US" sz="1600" dirty="0">
                <a:solidFill>
                  <a:schemeClr val="bg1"/>
                </a:solidFill>
              </a:rPr>
              <a:t># extract the next device parameter with the drain now at 3 volts....</a:t>
            </a:r>
          </a:p>
          <a:p>
            <a:pPr marL="0" indent="0">
              <a:buNone/>
            </a:pPr>
            <a:r>
              <a:rPr lang="en-US" sz="1600" dirty="0">
                <a:solidFill>
                  <a:schemeClr val="bg1"/>
                </a:solidFill>
              </a:rPr>
              <a:t>extract </a:t>
            </a:r>
            <a:r>
              <a:rPr lang="en-US" sz="1600" dirty="0" err="1">
                <a:solidFill>
                  <a:schemeClr val="bg1"/>
                </a:solidFill>
              </a:rPr>
              <a:t>init</a:t>
            </a:r>
            <a:r>
              <a:rPr lang="en-US" sz="1600" dirty="0">
                <a:solidFill>
                  <a:schemeClr val="bg1"/>
                </a:solidFill>
              </a:rPr>
              <a:t> inf=“ “ # put </a:t>
            </a:r>
            <a:r>
              <a:rPr lang="en-US" sz="1600" dirty="0" err="1">
                <a:solidFill>
                  <a:schemeClr val="bg1"/>
                </a:solidFill>
              </a:rPr>
              <a:t>ur</a:t>
            </a:r>
            <a:r>
              <a:rPr lang="en-US" sz="1600" dirty="0">
                <a:solidFill>
                  <a:schemeClr val="bg1"/>
                </a:solidFill>
              </a:rPr>
              <a:t> file name here</a:t>
            </a:r>
          </a:p>
          <a:p>
            <a:pPr marL="0" indent="0">
              <a:buNone/>
            </a:pPr>
            <a:r>
              <a:rPr lang="en-US" sz="1600" dirty="0">
                <a:solidFill>
                  <a:schemeClr val="bg1"/>
                </a:solidFill>
              </a:rPr>
              <a:t>extract name="nvt2" </a:t>
            </a:r>
            <a:r>
              <a:rPr lang="en-US" sz="1600" dirty="0" err="1">
                <a:solidFill>
                  <a:schemeClr val="bg1"/>
                </a:solidFill>
              </a:rPr>
              <a:t>x.val</a:t>
            </a:r>
            <a:r>
              <a:rPr lang="en-US" sz="1600" dirty="0">
                <a:solidFill>
                  <a:schemeClr val="bg1"/>
                </a:solidFill>
              </a:rPr>
              <a:t> from curve(abs(</a:t>
            </a:r>
            <a:r>
              <a:rPr lang="en-US" sz="1600" dirty="0" err="1">
                <a:solidFill>
                  <a:schemeClr val="bg1"/>
                </a:solidFill>
              </a:rPr>
              <a:t>v."gate</a:t>
            </a:r>
            <a:r>
              <a:rPr lang="en-US" sz="1600" dirty="0">
                <a:solidFill>
                  <a:schemeClr val="bg1"/>
                </a:solidFill>
              </a:rPr>
              <a:t>"),abs(</a:t>
            </a:r>
            <a:r>
              <a:rPr lang="en-US" sz="1600" dirty="0" err="1">
                <a:solidFill>
                  <a:schemeClr val="bg1"/>
                </a:solidFill>
              </a:rPr>
              <a:t>i</a:t>
            </a:r>
            <a:r>
              <a:rPr lang="en-US" sz="1600" dirty="0">
                <a:solidFill>
                  <a:schemeClr val="bg1"/>
                </a:solidFill>
              </a:rPr>
              <a:t>."drain")) where </a:t>
            </a:r>
            <a:r>
              <a:rPr lang="en-US" sz="1600" dirty="0" err="1">
                <a:solidFill>
                  <a:schemeClr val="bg1"/>
                </a:solidFill>
              </a:rPr>
              <a:t>y.val</a:t>
            </a:r>
            <a:r>
              <a:rPr lang="en-US" sz="1600" dirty="0">
                <a:solidFill>
                  <a:schemeClr val="bg1"/>
                </a:solidFill>
              </a:rPr>
              <a:t>=0.1e-6</a:t>
            </a:r>
          </a:p>
          <a:p>
            <a:pPr marL="0" indent="0">
              <a:buNone/>
            </a:pPr>
            <a:r>
              <a:rPr lang="en-US" sz="1600" dirty="0">
                <a:solidFill>
                  <a:schemeClr val="bg1"/>
                </a:solidFill>
              </a:rPr>
              <a:t># Calculate a DIBL parameter....in V/V</a:t>
            </a:r>
          </a:p>
          <a:p>
            <a:pPr marL="0" indent="0">
              <a:buNone/>
            </a:pPr>
            <a:r>
              <a:rPr lang="en-US" sz="1600" dirty="0">
                <a:solidFill>
                  <a:schemeClr val="bg1"/>
                </a:solidFill>
              </a:rPr>
              <a:t>extract name="</a:t>
            </a:r>
            <a:r>
              <a:rPr lang="en-US" sz="1600" dirty="0" err="1">
                <a:solidFill>
                  <a:schemeClr val="bg1"/>
                </a:solidFill>
              </a:rPr>
              <a:t>ndibl</a:t>
            </a:r>
            <a:r>
              <a:rPr lang="en-US" sz="1600" dirty="0">
                <a:solidFill>
                  <a:schemeClr val="bg1"/>
                </a:solidFill>
              </a:rPr>
              <a:t>" ($"nvt1"-$"nvt2")/(3.0-0.1)</a:t>
            </a:r>
          </a:p>
          <a:p>
            <a:pPr marL="0" indent="0">
              <a:buNone/>
            </a:pPr>
            <a:endParaRPr lang="en-US" sz="1600" dirty="0">
              <a:solidFill>
                <a:schemeClr val="bg1"/>
              </a:solidFill>
            </a:endParaRPr>
          </a:p>
        </p:txBody>
      </p:sp>
    </p:spTree>
    <p:extLst>
      <p:ext uri="{BB962C8B-B14F-4D97-AF65-F5344CB8AC3E}">
        <p14:creationId xmlns:p14="http://schemas.microsoft.com/office/powerpoint/2010/main" val="2168544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24ACF-89D5-4FD5-A986-A06F9C98C07C}"/>
              </a:ext>
            </a:extLst>
          </p:cNvPr>
          <p:cNvSpPr>
            <a:spLocks noGrp="1"/>
          </p:cNvSpPr>
          <p:nvPr>
            <p:ph type="title"/>
          </p:nvPr>
        </p:nvSpPr>
        <p:spPr/>
        <p:txBody>
          <a:bodyPr/>
          <a:lstStyle/>
          <a:p>
            <a:r>
              <a:rPr lang="en-US" dirty="0">
                <a:solidFill>
                  <a:schemeClr val="bg1"/>
                </a:solidFill>
              </a:rPr>
              <a:t>Atlas</a:t>
            </a:r>
          </a:p>
        </p:txBody>
      </p:sp>
      <p:sp>
        <p:nvSpPr>
          <p:cNvPr id="3" name="Content Placeholder 2">
            <a:extLst>
              <a:ext uri="{FF2B5EF4-FFF2-40B4-BE49-F238E27FC236}">
                <a16:creationId xmlns:a16="http://schemas.microsoft.com/office/drawing/2014/main" id="{10603B7E-C4BD-469C-BC42-0690A32DE41B}"/>
              </a:ext>
            </a:extLst>
          </p:cNvPr>
          <p:cNvSpPr>
            <a:spLocks noGrp="1"/>
          </p:cNvSpPr>
          <p:nvPr>
            <p:ph idx="1"/>
          </p:nvPr>
        </p:nvSpPr>
        <p:spPr>
          <a:xfrm>
            <a:off x="1141412" y="2249487"/>
            <a:ext cx="9905999" cy="3989996"/>
          </a:xfrm>
        </p:spPr>
        <p:txBody>
          <a:bodyPr>
            <a:noAutofit/>
          </a:bodyPr>
          <a:lstStyle/>
          <a:p>
            <a:r>
              <a:rPr lang="en-US" dirty="0">
                <a:solidFill>
                  <a:schemeClr val="bg1"/>
                </a:solidFill>
              </a:rPr>
              <a:t> Save a structure file while Athena is still the active simulator. For example: </a:t>
            </a:r>
          </a:p>
          <a:p>
            <a:r>
              <a:rPr lang="en-US" dirty="0">
                <a:solidFill>
                  <a:schemeClr val="bg1"/>
                </a:solidFill>
              </a:rPr>
              <a:t>STRUCTURE OUTF=nmos.str</a:t>
            </a:r>
          </a:p>
          <a:p>
            <a:r>
              <a:rPr lang="en-US" dirty="0">
                <a:solidFill>
                  <a:schemeClr val="bg1"/>
                </a:solidFill>
              </a:rPr>
              <a:t>Start Atlas with the go atlas command written in the same input deck, This will </a:t>
            </a:r>
            <a:r>
              <a:rPr lang="en-US" b="1" dirty="0">
                <a:solidFill>
                  <a:schemeClr val="bg1"/>
                </a:solidFill>
              </a:rPr>
              <a:t>automatically</a:t>
            </a:r>
            <a:r>
              <a:rPr lang="en-US" dirty="0">
                <a:solidFill>
                  <a:schemeClr val="bg1"/>
                </a:solidFill>
              </a:rPr>
              <a:t> load the most recent structure from Athena into Atlas.</a:t>
            </a:r>
          </a:p>
          <a:p>
            <a:r>
              <a:rPr lang="en-US" dirty="0">
                <a:solidFill>
                  <a:schemeClr val="bg1"/>
                </a:solidFill>
              </a:rPr>
              <a:t>If you need to load the structure saved into Atlas without using the auto-interface capability, use the MESH command. For example:</a:t>
            </a:r>
          </a:p>
          <a:p>
            <a:r>
              <a:rPr lang="en-US" b="1" dirty="0">
                <a:solidFill>
                  <a:schemeClr val="bg1"/>
                </a:solidFill>
              </a:rPr>
              <a:t>MESH INF=nmos.str</a:t>
            </a:r>
          </a:p>
        </p:txBody>
      </p:sp>
    </p:spTree>
    <p:extLst>
      <p:ext uri="{BB962C8B-B14F-4D97-AF65-F5344CB8AC3E}">
        <p14:creationId xmlns:p14="http://schemas.microsoft.com/office/powerpoint/2010/main" val="1705001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Deckbuild </a:t>
            </a:r>
          </a:p>
        </p:txBody>
      </p:sp>
      <p:sp>
        <p:nvSpPr>
          <p:cNvPr id="3" name="Content Placeholder 2">
            <a:extLst>
              <a:ext uri="{FF2B5EF4-FFF2-40B4-BE49-F238E27FC236}">
                <a16:creationId xmlns:a16="http://schemas.microsoft.com/office/drawing/2014/main" id="{39787E32-0F9B-4EC2-80E1-38941D9B2F8B}"/>
              </a:ext>
            </a:extLst>
          </p:cNvPr>
          <p:cNvSpPr>
            <a:spLocks noGrp="1"/>
          </p:cNvSpPr>
          <p:nvPr>
            <p:ph idx="1"/>
          </p:nvPr>
        </p:nvSpPr>
        <p:spPr/>
        <p:txBody>
          <a:bodyPr/>
          <a:lstStyle/>
          <a:p>
            <a:pPr marL="0" indent="0">
              <a:buNone/>
            </a:pPr>
            <a:r>
              <a:rPr lang="en-US" dirty="0">
                <a:solidFill>
                  <a:schemeClr val="bg1"/>
                </a:solidFill>
              </a:rPr>
              <a:t>Simulation  Environment GUI Based </a:t>
            </a:r>
          </a:p>
          <a:p>
            <a:r>
              <a:rPr lang="en-US" dirty="0">
                <a:solidFill>
                  <a:schemeClr val="bg1"/>
                </a:solidFill>
              </a:rPr>
              <a:t>U can work with all Silvaco programs with one of two modes</a:t>
            </a:r>
          </a:p>
          <a:p>
            <a:r>
              <a:rPr lang="en-US" dirty="0">
                <a:solidFill>
                  <a:schemeClr val="bg1"/>
                </a:solidFill>
              </a:rPr>
              <a:t>Batch mode, terminal “Linux Only”</a:t>
            </a:r>
          </a:p>
          <a:p>
            <a:r>
              <a:rPr lang="en-US" dirty="0">
                <a:solidFill>
                  <a:schemeClr val="bg1"/>
                </a:solidFill>
              </a:rPr>
              <a:t>Under deckbuild envi. </a:t>
            </a:r>
          </a:p>
          <a:p>
            <a:pPr marL="0" indent="0">
              <a:buNone/>
            </a:pPr>
            <a:endParaRPr lang="en-US" dirty="0">
              <a:solidFill>
                <a:schemeClr val="bg1"/>
              </a:solidFill>
            </a:endParaRPr>
          </a:p>
          <a:p>
            <a:endParaRPr lang="en-US" dirty="0">
              <a:solidFill>
                <a:schemeClr val="bg1"/>
              </a:solidFill>
            </a:endParaRPr>
          </a:p>
        </p:txBody>
      </p:sp>
    </p:spTree>
    <p:extLst>
      <p:ext uri="{BB962C8B-B14F-4D97-AF65-F5344CB8AC3E}">
        <p14:creationId xmlns:p14="http://schemas.microsoft.com/office/powerpoint/2010/main" val="27729788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Atlas</a:t>
            </a:r>
          </a:p>
        </p:txBody>
      </p:sp>
      <p:sp>
        <p:nvSpPr>
          <p:cNvPr id="3" name="Content Placeholder 2">
            <a:extLst>
              <a:ext uri="{FF2B5EF4-FFF2-40B4-BE49-F238E27FC236}">
                <a16:creationId xmlns:a16="http://schemas.microsoft.com/office/drawing/2014/main" id="{39787E32-0F9B-4EC2-80E1-38941D9B2F8B}"/>
              </a:ext>
            </a:extLst>
          </p:cNvPr>
          <p:cNvSpPr>
            <a:spLocks noGrp="1"/>
          </p:cNvSpPr>
          <p:nvPr>
            <p:ph idx="1"/>
          </p:nvPr>
        </p:nvSpPr>
        <p:spPr/>
        <p:txBody>
          <a:bodyPr/>
          <a:lstStyle/>
          <a:p>
            <a:pPr marL="0" indent="0">
              <a:buNone/>
            </a:pPr>
            <a:r>
              <a:rPr lang="en-US" dirty="0">
                <a:solidFill>
                  <a:schemeClr val="bg1"/>
                </a:solidFill>
              </a:rPr>
              <a:t>Device Simulation </a:t>
            </a:r>
          </a:p>
          <a:p>
            <a:r>
              <a:rPr lang="en-US" dirty="0">
                <a:solidFill>
                  <a:schemeClr val="bg1"/>
                </a:solidFill>
              </a:rPr>
              <a:t>Proof of concept</a:t>
            </a:r>
          </a:p>
          <a:p>
            <a:r>
              <a:rPr lang="en-US" dirty="0">
                <a:solidFill>
                  <a:schemeClr val="bg1"/>
                </a:solidFill>
              </a:rPr>
              <a:t>Characterization  “ IV , CV ”</a:t>
            </a:r>
          </a:p>
          <a:p>
            <a:r>
              <a:rPr lang="en-US" dirty="0">
                <a:solidFill>
                  <a:schemeClr val="bg1"/>
                </a:solidFill>
              </a:rPr>
              <a:t>Parametric extraction, “ SS, Ion, Ioff, Vth,… ”</a:t>
            </a:r>
          </a:p>
          <a:p>
            <a:endParaRPr lang="en-US" dirty="0">
              <a:solidFill>
                <a:schemeClr val="bg1"/>
              </a:solidFill>
            </a:endParaRPr>
          </a:p>
        </p:txBody>
      </p:sp>
    </p:spTree>
    <p:extLst>
      <p:ext uri="{BB962C8B-B14F-4D97-AF65-F5344CB8AC3E}">
        <p14:creationId xmlns:p14="http://schemas.microsoft.com/office/powerpoint/2010/main" val="2692623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Athena</a:t>
            </a:r>
          </a:p>
        </p:txBody>
      </p:sp>
      <p:sp>
        <p:nvSpPr>
          <p:cNvPr id="3" name="Content Placeholder 2">
            <a:extLst>
              <a:ext uri="{FF2B5EF4-FFF2-40B4-BE49-F238E27FC236}">
                <a16:creationId xmlns:a16="http://schemas.microsoft.com/office/drawing/2014/main" id="{39787E32-0F9B-4EC2-80E1-38941D9B2F8B}"/>
              </a:ext>
            </a:extLst>
          </p:cNvPr>
          <p:cNvSpPr>
            <a:spLocks noGrp="1"/>
          </p:cNvSpPr>
          <p:nvPr>
            <p:ph idx="1"/>
          </p:nvPr>
        </p:nvSpPr>
        <p:spPr/>
        <p:txBody>
          <a:bodyPr>
            <a:normAutofit/>
          </a:bodyPr>
          <a:lstStyle/>
          <a:p>
            <a:pPr marL="0" indent="0">
              <a:buNone/>
            </a:pPr>
            <a:r>
              <a:rPr lang="en-US" dirty="0">
                <a:solidFill>
                  <a:schemeClr val="bg1"/>
                </a:solidFill>
              </a:rPr>
              <a:t>Process Simulation </a:t>
            </a:r>
          </a:p>
          <a:p>
            <a:r>
              <a:rPr lang="en-US" b="1" i="1" dirty="0">
                <a:solidFill>
                  <a:schemeClr val="bg1"/>
                </a:solidFill>
              </a:rPr>
              <a:t>Athena </a:t>
            </a:r>
            <a:r>
              <a:rPr lang="en-US" dirty="0">
                <a:solidFill>
                  <a:schemeClr val="bg1"/>
                </a:solidFill>
              </a:rPr>
              <a:t>is a process simulator that provides general capabilities for numerical, </a:t>
            </a:r>
            <a:r>
              <a:rPr lang="en-US" b="1" i="1" dirty="0">
                <a:solidFill>
                  <a:schemeClr val="bg1"/>
                </a:solidFill>
              </a:rPr>
              <a:t>physically-based</a:t>
            </a:r>
            <a:r>
              <a:rPr lang="en-US" dirty="0">
                <a:solidFill>
                  <a:schemeClr val="bg1"/>
                </a:solidFill>
              </a:rPr>
              <a:t>, two-dimensional simulation of processes used in semiconductor industry (ion implantation, diffusion, oxidation, physical etching and deposition, lithography,…) “ Verification ”. </a:t>
            </a:r>
          </a:p>
          <a:p>
            <a:r>
              <a:rPr lang="en-US" dirty="0">
                <a:solidFill>
                  <a:schemeClr val="bg1"/>
                </a:solidFill>
              </a:rPr>
              <a:t>Process parameters extraction, “ XJ, Vth, Material thickness… ”</a:t>
            </a:r>
          </a:p>
          <a:p>
            <a:endParaRPr lang="en-US" dirty="0">
              <a:solidFill>
                <a:schemeClr val="bg1"/>
              </a:solidFill>
            </a:endParaRPr>
          </a:p>
        </p:txBody>
      </p:sp>
    </p:spTree>
    <p:extLst>
      <p:ext uri="{BB962C8B-B14F-4D97-AF65-F5344CB8AC3E}">
        <p14:creationId xmlns:p14="http://schemas.microsoft.com/office/powerpoint/2010/main" val="694739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Athena</a:t>
            </a:r>
          </a:p>
        </p:txBody>
      </p:sp>
      <p:sp>
        <p:nvSpPr>
          <p:cNvPr id="3" name="Content Placeholder 2">
            <a:extLst>
              <a:ext uri="{FF2B5EF4-FFF2-40B4-BE49-F238E27FC236}">
                <a16:creationId xmlns:a16="http://schemas.microsoft.com/office/drawing/2014/main" id="{39787E32-0F9B-4EC2-80E1-38941D9B2F8B}"/>
              </a:ext>
            </a:extLst>
          </p:cNvPr>
          <p:cNvSpPr>
            <a:spLocks noGrp="1"/>
          </p:cNvSpPr>
          <p:nvPr>
            <p:ph idx="1"/>
          </p:nvPr>
        </p:nvSpPr>
        <p:spPr>
          <a:xfrm>
            <a:off x="1141413" y="2097088"/>
            <a:ext cx="9905999" cy="4142394"/>
          </a:xfrm>
        </p:spPr>
        <p:txBody>
          <a:bodyPr>
            <a:normAutofit fontScale="92500" lnSpcReduction="20000"/>
          </a:bodyPr>
          <a:lstStyle/>
          <a:p>
            <a:r>
              <a:rPr lang="en-US" b="1" dirty="0">
                <a:solidFill>
                  <a:schemeClr val="bg1"/>
                </a:solidFill>
              </a:rPr>
              <a:t>Athena simulation</a:t>
            </a:r>
          </a:p>
          <a:p>
            <a:r>
              <a:rPr lang="en-US" dirty="0">
                <a:solidFill>
                  <a:schemeClr val="bg1"/>
                </a:solidFill>
              </a:rPr>
              <a:t>Generating Athena </a:t>
            </a:r>
            <a:r>
              <a:rPr lang="en-US" b="1" i="1" dirty="0">
                <a:solidFill>
                  <a:schemeClr val="bg1"/>
                </a:solidFill>
              </a:rPr>
              <a:t>input file</a:t>
            </a:r>
          </a:p>
          <a:p>
            <a:r>
              <a:rPr lang="en-US" dirty="0">
                <a:solidFill>
                  <a:schemeClr val="bg1"/>
                </a:solidFill>
              </a:rPr>
              <a:t>Running Athena </a:t>
            </a:r>
            <a:r>
              <a:rPr lang="en-US" b="1" i="1" dirty="0">
                <a:solidFill>
                  <a:schemeClr val="bg1"/>
                </a:solidFill>
              </a:rPr>
              <a:t>simulation</a:t>
            </a:r>
          </a:p>
          <a:p>
            <a:r>
              <a:rPr lang="en-US" dirty="0">
                <a:solidFill>
                  <a:schemeClr val="bg1"/>
                </a:solidFill>
              </a:rPr>
              <a:t>Analyzing Athena </a:t>
            </a:r>
            <a:r>
              <a:rPr lang="en-US" b="1" i="1" dirty="0">
                <a:solidFill>
                  <a:schemeClr val="bg1"/>
                </a:solidFill>
              </a:rPr>
              <a:t>output file</a:t>
            </a:r>
          </a:p>
          <a:p>
            <a:r>
              <a:rPr lang="en-US" b="1" dirty="0">
                <a:solidFill>
                  <a:schemeClr val="bg1"/>
                </a:solidFill>
              </a:rPr>
              <a:t>Athena input file</a:t>
            </a:r>
          </a:p>
          <a:p>
            <a:r>
              <a:rPr lang="en-US" dirty="0">
                <a:solidFill>
                  <a:schemeClr val="bg1"/>
                </a:solidFill>
              </a:rPr>
              <a:t>It is a </a:t>
            </a:r>
            <a:r>
              <a:rPr lang="en-US" b="1" i="1" dirty="0">
                <a:solidFill>
                  <a:schemeClr val="bg1"/>
                </a:solidFill>
              </a:rPr>
              <a:t>text file </a:t>
            </a:r>
            <a:r>
              <a:rPr lang="en-US" dirty="0">
                <a:solidFill>
                  <a:schemeClr val="bg1"/>
                </a:solidFill>
              </a:rPr>
              <a:t>that can be arranged by using Deckbuild or any text editor.</a:t>
            </a:r>
          </a:p>
          <a:p>
            <a:r>
              <a:rPr lang="en-US" dirty="0">
                <a:solidFill>
                  <a:schemeClr val="bg1"/>
                </a:solidFill>
              </a:rPr>
              <a:t>It collects a sequence of commands (</a:t>
            </a:r>
            <a:r>
              <a:rPr lang="en-US" b="1" i="1" dirty="0">
                <a:solidFill>
                  <a:schemeClr val="bg1"/>
                </a:solidFill>
              </a:rPr>
              <a:t>statements</a:t>
            </a:r>
            <a:r>
              <a:rPr lang="en-US" dirty="0">
                <a:solidFill>
                  <a:schemeClr val="bg1"/>
                </a:solidFill>
              </a:rPr>
              <a:t>) corresponding to the individual steps of a process flow and control commands specified to select physical models and parameters.</a:t>
            </a:r>
          </a:p>
        </p:txBody>
      </p:sp>
    </p:spTree>
    <p:extLst>
      <p:ext uri="{BB962C8B-B14F-4D97-AF65-F5344CB8AC3E}">
        <p14:creationId xmlns:p14="http://schemas.microsoft.com/office/powerpoint/2010/main" val="1788553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Athena</a:t>
            </a:r>
          </a:p>
        </p:txBody>
      </p:sp>
      <p:sp>
        <p:nvSpPr>
          <p:cNvPr id="3" name="Content Placeholder 2">
            <a:extLst>
              <a:ext uri="{FF2B5EF4-FFF2-40B4-BE49-F238E27FC236}">
                <a16:creationId xmlns:a16="http://schemas.microsoft.com/office/drawing/2014/main" id="{39787E32-0F9B-4EC2-80E1-38941D9B2F8B}"/>
              </a:ext>
            </a:extLst>
          </p:cNvPr>
          <p:cNvSpPr>
            <a:spLocks noGrp="1"/>
          </p:cNvSpPr>
          <p:nvPr>
            <p:ph idx="1"/>
          </p:nvPr>
        </p:nvSpPr>
        <p:spPr>
          <a:xfrm>
            <a:off x="1141413" y="2097088"/>
            <a:ext cx="9905999" cy="4142394"/>
          </a:xfrm>
        </p:spPr>
        <p:txBody>
          <a:bodyPr>
            <a:normAutofit lnSpcReduction="10000"/>
          </a:bodyPr>
          <a:lstStyle/>
          <a:p>
            <a:r>
              <a:rPr lang="en-US" b="1" dirty="0">
                <a:solidFill>
                  <a:schemeClr val="bg1"/>
                </a:solidFill>
              </a:rPr>
              <a:t>Athena output file</a:t>
            </a:r>
          </a:p>
          <a:p>
            <a:r>
              <a:rPr lang="en-US" dirty="0">
                <a:solidFill>
                  <a:schemeClr val="bg1"/>
                </a:solidFill>
              </a:rPr>
              <a:t>The main Athena output is the </a:t>
            </a:r>
            <a:r>
              <a:rPr lang="en-US" b="1" i="1" dirty="0">
                <a:solidFill>
                  <a:schemeClr val="bg1"/>
                </a:solidFill>
              </a:rPr>
              <a:t>Standard Structure File</a:t>
            </a:r>
            <a:r>
              <a:rPr lang="en-US" dirty="0">
                <a:solidFill>
                  <a:schemeClr val="bg1"/>
                </a:solidFill>
              </a:rPr>
              <a:t>, a universal file format used by Silvaco simulation programs. The STRUCTURE statement of</a:t>
            </a:r>
          </a:p>
          <a:p>
            <a:r>
              <a:rPr lang="en-US" dirty="0">
                <a:solidFill>
                  <a:schemeClr val="bg1"/>
                </a:solidFill>
              </a:rPr>
              <a:t>Athena creates a Standard Structure File (</a:t>
            </a:r>
            <a:r>
              <a:rPr lang="en-US" b="1" i="1" dirty="0">
                <a:solidFill>
                  <a:schemeClr val="bg1"/>
                </a:solidFill>
              </a:rPr>
              <a:t>.str</a:t>
            </a:r>
            <a:r>
              <a:rPr lang="en-US" dirty="0">
                <a:solidFill>
                  <a:schemeClr val="bg1"/>
                </a:solidFill>
              </a:rPr>
              <a:t>), which contains mesh and solution information, model information, and other related parameters.</a:t>
            </a:r>
          </a:p>
          <a:p>
            <a:r>
              <a:rPr lang="en-US" b="1" i="1" dirty="0">
                <a:solidFill>
                  <a:schemeClr val="bg1"/>
                </a:solidFill>
              </a:rPr>
              <a:t>Athena </a:t>
            </a:r>
            <a:r>
              <a:rPr lang="en-US" dirty="0">
                <a:solidFill>
                  <a:schemeClr val="bg1"/>
                </a:solidFill>
              </a:rPr>
              <a:t>to continue process simulation</a:t>
            </a:r>
          </a:p>
          <a:p>
            <a:r>
              <a:rPr lang="en-US" b="1" i="1" dirty="0">
                <a:solidFill>
                  <a:schemeClr val="bg1"/>
                </a:solidFill>
              </a:rPr>
              <a:t>Atlas </a:t>
            </a:r>
            <a:r>
              <a:rPr lang="en-US" dirty="0">
                <a:solidFill>
                  <a:schemeClr val="bg1"/>
                </a:solidFill>
              </a:rPr>
              <a:t>or other device simulators to perform electrical analysis</a:t>
            </a:r>
          </a:p>
          <a:p>
            <a:r>
              <a:rPr lang="en-US" b="1" i="1" dirty="0" err="1">
                <a:solidFill>
                  <a:schemeClr val="bg1"/>
                </a:solidFill>
              </a:rPr>
              <a:t>Tonyplot</a:t>
            </a:r>
            <a:r>
              <a:rPr lang="en-US" b="1" i="1" dirty="0">
                <a:solidFill>
                  <a:schemeClr val="bg1"/>
                </a:solidFill>
              </a:rPr>
              <a:t> </a:t>
            </a:r>
            <a:r>
              <a:rPr lang="en-US" dirty="0">
                <a:solidFill>
                  <a:schemeClr val="bg1"/>
                </a:solidFill>
              </a:rPr>
              <a:t>to graphically display the structure created by Athena</a:t>
            </a:r>
          </a:p>
        </p:txBody>
      </p:sp>
    </p:spTree>
    <p:extLst>
      <p:ext uri="{BB962C8B-B14F-4D97-AF65-F5344CB8AC3E}">
        <p14:creationId xmlns:p14="http://schemas.microsoft.com/office/powerpoint/2010/main" val="75660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Athena</a:t>
            </a:r>
          </a:p>
        </p:txBody>
      </p:sp>
      <p:sp>
        <p:nvSpPr>
          <p:cNvPr id="6" name="Content Placeholder 5">
            <a:extLst>
              <a:ext uri="{FF2B5EF4-FFF2-40B4-BE49-F238E27FC236}">
                <a16:creationId xmlns:a16="http://schemas.microsoft.com/office/drawing/2014/main" id="{5AFCB29D-94BC-4C6F-83E8-429A91A20C0F}"/>
              </a:ext>
            </a:extLst>
          </p:cNvPr>
          <p:cNvSpPr>
            <a:spLocks noGrp="1"/>
          </p:cNvSpPr>
          <p:nvPr>
            <p:ph idx="1"/>
          </p:nvPr>
        </p:nvSpPr>
        <p:spPr/>
        <p:txBody>
          <a:bodyPr/>
          <a:lstStyle/>
          <a:p>
            <a:r>
              <a:rPr lang="en-US" b="1" dirty="0">
                <a:solidFill>
                  <a:schemeClr val="bg1"/>
                </a:solidFill>
              </a:rPr>
              <a:t>A process simulation problem must be specified in the:</a:t>
            </a:r>
          </a:p>
          <a:p>
            <a:pPr marL="0" indent="0">
              <a:buNone/>
            </a:pPr>
            <a:r>
              <a:rPr lang="en-US" dirty="0">
                <a:solidFill>
                  <a:schemeClr val="bg1"/>
                </a:solidFill>
              </a:rPr>
              <a:t>a) output file</a:t>
            </a:r>
          </a:p>
          <a:p>
            <a:pPr marL="0" indent="0">
              <a:buNone/>
            </a:pPr>
            <a:r>
              <a:rPr lang="en-US" dirty="0">
                <a:solidFill>
                  <a:schemeClr val="bg1"/>
                </a:solidFill>
              </a:rPr>
              <a:t>b) input file</a:t>
            </a:r>
          </a:p>
          <a:p>
            <a:pPr marL="0" indent="0">
              <a:buNone/>
            </a:pPr>
            <a:r>
              <a:rPr lang="en-US" dirty="0">
                <a:solidFill>
                  <a:schemeClr val="bg1"/>
                </a:solidFill>
              </a:rPr>
              <a:t>c) Standard Structure File</a:t>
            </a:r>
          </a:p>
        </p:txBody>
      </p:sp>
    </p:spTree>
    <p:extLst>
      <p:ext uri="{BB962C8B-B14F-4D97-AF65-F5344CB8AC3E}">
        <p14:creationId xmlns:p14="http://schemas.microsoft.com/office/powerpoint/2010/main" val="871957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42D0F-27C6-4EA9-A139-BDE5F5A020C0}"/>
              </a:ext>
            </a:extLst>
          </p:cNvPr>
          <p:cNvSpPr>
            <a:spLocks noGrp="1"/>
          </p:cNvSpPr>
          <p:nvPr>
            <p:ph type="title"/>
          </p:nvPr>
        </p:nvSpPr>
        <p:spPr/>
        <p:txBody>
          <a:bodyPr/>
          <a:lstStyle/>
          <a:p>
            <a:r>
              <a:rPr lang="en-US" dirty="0">
                <a:solidFill>
                  <a:schemeClr val="bg1"/>
                </a:solidFill>
              </a:rPr>
              <a:t>Athena</a:t>
            </a:r>
          </a:p>
        </p:txBody>
      </p:sp>
      <p:sp>
        <p:nvSpPr>
          <p:cNvPr id="6" name="Content Placeholder 5">
            <a:extLst>
              <a:ext uri="{FF2B5EF4-FFF2-40B4-BE49-F238E27FC236}">
                <a16:creationId xmlns:a16="http://schemas.microsoft.com/office/drawing/2014/main" id="{5AFCB29D-94BC-4C6F-83E8-429A91A20C0F}"/>
              </a:ext>
            </a:extLst>
          </p:cNvPr>
          <p:cNvSpPr>
            <a:spLocks noGrp="1"/>
          </p:cNvSpPr>
          <p:nvPr>
            <p:ph idx="1"/>
          </p:nvPr>
        </p:nvSpPr>
        <p:spPr>
          <a:xfrm>
            <a:off x="1141412" y="2249486"/>
            <a:ext cx="10295622" cy="3989995"/>
          </a:xfrm>
        </p:spPr>
        <p:txBody>
          <a:bodyPr>
            <a:normAutofit fontScale="92500" lnSpcReduction="10000"/>
          </a:bodyPr>
          <a:lstStyle/>
          <a:p>
            <a:pPr marL="0" indent="0">
              <a:buNone/>
            </a:pPr>
            <a:r>
              <a:rPr lang="en-US" dirty="0">
                <a:solidFill>
                  <a:schemeClr val="bg1"/>
                </a:solidFill>
              </a:rPr>
              <a:t>The simulation problem must be specified in the </a:t>
            </a:r>
            <a:r>
              <a:rPr lang="en-US" b="1" i="1" dirty="0">
                <a:solidFill>
                  <a:schemeClr val="bg1"/>
                </a:solidFill>
              </a:rPr>
              <a:t>input file</a:t>
            </a:r>
            <a:r>
              <a:rPr lang="en-US" dirty="0">
                <a:solidFill>
                  <a:schemeClr val="bg1"/>
                </a:solidFill>
              </a:rPr>
              <a:t>, defining the following steps:</a:t>
            </a:r>
          </a:p>
          <a:p>
            <a:r>
              <a:rPr lang="en-US" b="1" dirty="0">
                <a:solidFill>
                  <a:schemeClr val="bg1"/>
                </a:solidFill>
              </a:rPr>
              <a:t>Initial geometry</a:t>
            </a:r>
          </a:p>
          <a:p>
            <a:pPr marL="0" indent="0">
              <a:buNone/>
            </a:pPr>
            <a:r>
              <a:rPr lang="en-US" i="1" dirty="0">
                <a:solidFill>
                  <a:schemeClr val="bg1"/>
                </a:solidFill>
              </a:rPr>
              <a:t>   Simulation grid</a:t>
            </a:r>
          </a:p>
          <a:p>
            <a:pPr marL="0" indent="0">
              <a:buNone/>
            </a:pPr>
            <a:r>
              <a:rPr lang="en-US" i="1" dirty="0">
                <a:solidFill>
                  <a:schemeClr val="bg1"/>
                </a:solidFill>
              </a:rPr>
              <a:t>   Initial substrate</a:t>
            </a:r>
          </a:p>
          <a:p>
            <a:r>
              <a:rPr lang="en-US" b="1" dirty="0">
                <a:solidFill>
                  <a:schemeClr val="bg1"/>
                </a:solidFill>
              </a:rPr>
              <a:t>Sequence of process steps</a:t>
            </a:r>
          </a:p>
          <a:p>
            <a:pPr marL="0" indent="0">
              <a:buNone/>
            </a:pPr>
            <a:r>
              <a:rPr lang="en-US" i="1" dirty="0">
                <a:solidFill>
                  <a:schemeClr val="bg1"/>
                </a:solidFill>
              </a:rPr>
              <a:t>   Epitaxial growth, Layers deposition ,Geometrical etching, Ion implantation, Diffusion,…..etc</a:t>
            </a:r>
          </a:p>
          <a:p>
            <a:r>
              <a:rPr lang="en-US" b="1" dirty="0">
                <a:solidFill>
                  <a:schemeClr val="bg1"/>
                </a:solidFill>
              </a:rPr>
              <a:t>Physical models</a:t>
            </a:r>
          </a:p>
          <a:p>
            <a:pPr marL="0" indent="0">
              <a:buNone/>
            </a:pPr>
            <a:r>
              <a:rPr lang="en-US" i="1" dirty="0">
                <a:solidFill>
                  <a:schemeClr val="bg1"/>
                </a:solidFill>
              </a:rPr>
              <a:t>   Implant models, Diffusion models, Oxidation models</a:t>
            </a:r>
            <a:endParaRPr lang="en-US" dirty="0">
              <a:solidFill>
                <a:schemeClr val="bg1"/>
              </a:solidFill>
            </a:endParaRPr>
          </a:p>
        </p:txBody>
      </p:sp>
    </p:spTree>
    <p:extLst>
      <p:ext uri="{BB962C8B-B14F-4D97-AF65-F5344CB8AC3E}">
        <p14:creationId xmlns:p14="http://schemas.microsoft.com/office/powerpoint/2010/main" val="31408429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docProps/app.xml><?xml version="1.0" encoding="utf-8"?>
<Properties xmlns="http://schemas.openxmlformats.org/officeDocument/2006/extended-properties" xmlns:vt="http://schemas.openxmlformats.org/officeDocument/2006/docPropsVTypes">
  <Template>TM04033919[[fn=Circuit]]</Template>
  <TotalTime>2658</TotalTime>
  <Words>1196</Words>
  <Application>Microsoft Office PowerPoint</Application>
  <PresentationFormat>Widescreen</PresentationFormat>
  <Paragraphs>150</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Algerian</vt:lpstr>
      <vt:lpstr>Arial</vt:lpstr>
      <vt:lpstr>Tw Cen MT</vt:lpstr>
      <vt:lpstr>Circuit</vt:lpstr>
      <vt:lpstr>Silvaco Tcad</vt:lpstr>
      <vt:lpstr>outline</vt:lpstr>
      <vt:lpstr>Deckbuild </vt:lpstr>
      <vt:lpstr>Atlas</vt:lpstr>
      <vt:lpstr>Athena</vt:lpstr>
      <vt:lpstr>Athena</vt:lpstr>
      <vt:lpstr>Athena</vt:lpstr>
      <vt:lpstr>Athena</vt:lpstr>
      <vt:lpstr>Athena</vt:lpstr>
      <vt:lpstr>Athena</vt:lpstr>
      <vt:lpstr>Athena</vt:lpstr>
      <vt:lpstr>Athena</vt:lpstr>
      <vt:lpstr>Athena</vt:lpstr>
      <vt:lpstr>Athena</vt:lpstr>
      <vt:lpstr>Athena</vt:lpstr>
      <vt:lpstr>Athena</vt:lpstr>
      <vt:lpstr>Athena</vt:lpstr>
      <vt:lpstr>Athena</vt:lpstr>
      <vt:lpstr>Athena</vt:lpstr>
      <vt:lpstr>Athena</vt:lpstr>
      <vt:lpstr>What is problem here?</vt:lpstr>
      <vt:lpstr>Athena</vt:lpstr>
      <vt:lpstr>Athena</vt:lpstr>
      <vt:lpstr>Atlas</vt:lpstr>
      <vt:lpstr>Atlas</vt:lpstr>
      <vt:lpstr>Atlas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Abdallh möhamed Abdallh</dc:creator>
  <cp:lastModifiedBy>Abdallh möhamed Abdallh</cp:lastModifiedBy>
  <cp:revision>69</cp:revision>
  <dcterms:created xsi:type="dcterms:W3CDTF">2018-12-20T15:28:51Z</dcterms:created>
  <dcterms:modified xsi:type="dcterms:W3CDTF">2020-01-28T14:37:12Z</dcterms:modified>
</cp:coreProperties>
</file>