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62" r:id="rId2"/>
    <p:sldId id="270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2" r:id="rId11"/>
    <p:sldId id="271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9F"/>
    <a:srgbClr val="5D5D5E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72" d="100"/>
          <a:sy n="72" d="100"/>
        </p:scale>
        <p:origin x="1236" y="66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B2C8F-13AA-41B5-85AA-5EA59143F2E6}" type="doc">
      <dgm:prSet loTypeId="urn:microsoft.com/office/officeart/2005/8/layout/process1" loCatId="process" qsTypeId="urn:microsoft.com/office/officeart/2005/8/quickstyle/3d3" qsCatId="3D" csTypeId="urn:microsoft.com/office/officeart/2005/8/colors/accent0_2" csCatId="mainScheme" phldr="1"/>
      <dgm:spPr/>
    </dgm:pt>
    <dgm:pt modelId="{334ECDF1-415D-47D8-833A-9908C84E1956}">
      <dgm:prSet phldrT="[Text]" custT="1"/>
      <dgm:spPr/>
      <dgm:t>
        <a:bodyPr/>
        <a:lstStyle/>
        <a:p>
          <a:r>
            <a:rPr lang="en-GB" sz="2400" dirty="0" err="1">
              <a:latin typeface="Calibri" panose="020F0502020204030204" pitchFamily="34" charset="0"/>
              <a:cs typeface="Calibri" panose="020F0502020204030204" pitchFamily="34" charset="0"/>
            </a:rPr>
            <a:t>GetPilotEstimates</a:t>
          </a:r>
          <a:endParaRPr lang="en-GB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0EE87F-BEAF-4DC3-9508-F828E078F077}" type="parTrans" cxnId="{760B395C-4C50-4B4E-802F-B202A59D5317}">
      <dgm:prSet/>
      <dgm:spPr/>
      <dgm:t>
        <a:bodyPr/>
        <a:lstStyle/>
        <a:p>
          <a:endParaRPr lang="en-GB"/>
        </a:p>
      </dgm:t>
    </dgm:pt>
    <dgm:pt modelId="{E413F7D1-68D1-485C-9862-1A9422ACB215}" type="sibTrans" cxnId="{760B395C-4C50-4B4E-802F-B202A59D5317}">
      <dgm:prSet/>
      <dgm:spPr/>
      <dgm:t>
        <a:bodyPr/>
        <a:lstStyle/>
        <a:p>
          <a:endParaRPr lang="en-GB"/>
        </a:p>
      </dgm:t>
    </dgm:pt>
    <dgm:pt modelId="{4576A8EA-36EA-4970-84AE-108C6C76174B}">
      <dgm:prSet phldrT="[Text]" custT="1"/>
      <dgm:spPr/>
      <dgm:t>
        <a:bodyPr/>
        <a:lstStyle/>
        <a:p>
          <a:r>
            <a:rPr lang="en-GB" sz="2400" dirty="0" err="1">
              <a:latin typeface="Calibri" panose="020F0502020204030204" pitchFamily="34" charset="0"/>
              <a:cs typeface="Calibri" panose="020F0502020204030204" pitchFamily="34" charset="0"/>
            </a:rPr>
            <a:t>PilotAverage</a:t>
          </a:r>
          <a:endParaRPr lang="en-GB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AC2ABE-8186-418B-B7EC-746C90EADF14}" type="parTrans" cxnId="{D78AAFFA-801C-47C4-9628-3CF2AABCAE72}">
      <dgm:prSet/>
      <dgm:spPr/>
      <dgm:t>
        <a:bodyPr/>
        <a:lstStyle/>
        <a:p>
          <a:endParaRPr lang="en-GB"/>
        </a:p>
      </dgm:t>
    </dgm:pt>
    <dgm:pt modelId="{5FDE1EF0-C983-453F-B1EF-F5AC6AD9244D}" type="sibTrans" cxnId="{D78AAFFA-801C-47C4-9628-3CF2AABCAE72}">
      <dgm:prSet/>
      <dgm:spPr/>
      <dgm:t>
        <a:bodyPr/>
        <a:lstStyle/>
        <a:p>
          <a:endParaRPr lang="en-GB">
            <a:solidFill>
              <a:schemeClr val="bg2">
                <a:lumMod val="50000"/>
              </a:schemeClr>
            </a:solidFill>
          </a:endParaRPr>
        </a:p>
      </dgm:t>
    </dgm:pt>
    <dgm:pt modelId="{763C04BB-8F0E-46DD-93BD-B35A180AF10C}">
      <dgm:prSet phldrT="[Text]" custT="1"/>
      <dgm:spPr/>
      <dgm:t>
        <a:bodyPr/>
        <a:lstStyle/>
        <a:p>
          <a:r>
            <a:rPr lang="en-GB" sz="2400" dirty="0" err="1">
              <a:latin typeface="Calibri" panose="020F0502020204030204" pitchFamily="34" charset="0"/>
              <a:cs typeface="Calibri" panose="020F0502020204030204" pitchFamily="34" charset="0"/>
            </a:rPr>
            <a:t>Interpoliation</a:t>
          </a:r>
          <a:endParaRPr lang="en-GB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5C6383-6C7E-4437-9895-DCDF5EFA1B0C}" type="parTrans" cxnId="{A915DA1F-640C-48FC-B88B-63F44F97CB01}">
      <dgm:prSet/>
      <dgm:spPr/>
      <dgm:t>
        <a:bodyPr/>
        <a:lstStyle/>
        <a:p>
          <a:endParaRPr lang="en-GB"/>
        </a:p>
      </dgm:t>
    </dgm:pt>
    <dgm:pt modelId="{CEE86812-7306-4E92-882C-4188508B493A}" type="sibTrans" cxnId="{A915DA1F-640C-48FC-B88B-63F44F97CB01}">
      <dgm:prSet/>
      <dgm:spPr/>
      <dgm:t>
        <a:bodyPr/>
        <a:lstStyle/>
        <a:p>
          <a:endParaRPr lang="en-GB"/>
        </a:p>
      </dgm:t>
    </dgm:pt>
    <dgm:pt modelId="{E14607C7-3EC7-4ED2-956D-0A2AD05E72AE}" type="pres">
      <dgm:prSet presAssocID="{DC4B2C8F-13AA-41B5-85AA-5EA59143F2E6}" presName="Name0" presStyleCnt="0">
        <dgm:presLayoutVars>
          <dgm:dir/>
          <dgm:resizeHandles val="exact"/>
        </dgm:presLayoutVars>
      </dgm:prSet>
      <dgm:spPr/>
    </dgm:pt>
    <dgm:pt modelId="{E1DD0840-EACD-4010-8B17-924BA1B1BDFF}" type="pres">
      <dgm:prSet presAssocID="{334ECDF1-415D-47D8-833A-9908C84E1956}" presName="node" presStyleLbl="node1" presStyleIdx="0" presStyleCnt="3" custScaleX="111539">
        <dgm:presLayoutVars>
          <dgm:bulletEnabled val="1"/>
        </dgm:presLayoutVars>
      </dgm:prSet>
      <dgm:spPr/>
    </dgm:pt>
    <dgm:pt modelId="{7D4D6FF8-A7E6-43B7-92F3-BA35771E6A1B}" type="pres">
      <dgm:prSet presAssocID="{E413F7D1-68D1-485C-9862-1A9422ACB215}" presName="sibTrans" presStyleLbl="sibTrans2D1" presStyleIdx="0" presStyleCnt="2"/>
      <dgm:spPr/>
    </dgm:pt>
    <dgm:pt modelId="{FD82FD3F-D1BA-4689-B814-7826FED22DC0}" type="pres">
      <dgm:prSet presAssocID="{E413F7D1-68D1-485C-9862-1A9422ACB215}" presName="connectorText" presStyleLbl="sibTrans2D1" presStyleIdx="0" presStyleCnt="2"/>
      <dgm:spPr/>
    </dgm:pt>
    <dgm:pt modelId="{E8CCD3EA-99E6-4D16-B9E6-B41469D3480E}" type="pres">
      <dgm:prSet presAssocID="{4576A8EA-36EA-4970-84AE-108C6C76174B}" presName="node" presStyleLbl="node1" presStyleIdx="1" presStyleCnt="3">
        <dgm:presLayoutVars>
          <dgm:bulletEnabled val="1"/>
        </dgm:presLayoutVars>
      </dgm:prSet>
      <dgm:spPr/>
    </dgm:pt>
    <dgm:pt modelId="{9031E316-E950-4918-BB26-8482657BB560}" type="pres">
      <dgm:prSet presAssocID="{5FDE1EF0-C983-453F-B1EF-F5AC6AD9244D}" presName="sibTrans" presStyleLbl="sibTrans2D1" presStyleIdx="1" presStyleCnt="2"/>
      <dgm:spPr/>
    </dgm:pt>
    <dgm:pt modelId="{90FBED98-72C3-4C05-ADBF-523AA447A2BC}" type="pres">
      <dgm:prSet presAssocID="{5FDE1EF0-C983-453F-B1EF-F5AC6AD9244D}" presName="connectorText" presStyleLbl="sibTrans2D1" presStyleIdx="1" presStyleCnt="2"/>
      <dgm:spPr/>
    </dgm:pt>
    <dgm:pt modelId="{62FF3836-EFBD-4C2F-9013-4BBE051BD707}" type="pres">
      <dgm:prSet presAssocID="{763C04BB-8F0E-46DD-93BD-B35A180AF10C}" presName="node" presStyleLbl="node1" presStyleIdx="2" presStyleCnt="3">
        <dgm:presLayoutVars>
          <dgm:bulletEnabled val="1"/>
        </dgm:presLayoutVars>
      </dgm:prSet>
      <dgm:spPr/>
    </dgm:pt>
  </dgm:ptLst>
  <dgm:cxnLst>
    <dgm:cxn modelId="{1E20E001-A2D3-481F-B734-5956AF065482}" type="presOf" srcId="{DC4B2C8F-13AA-41B5-85AA-5EA59143F2E6}" destId="{E14607C7-3EC7-4ED2-956D-0A2AD05E72AE}" srcOrd="0" destOrd="0" presId="urn:microsoft.com/office/officeart/2005/8/layout/process1"/>
    <dgm:cxn modelId="{260E8206-2730-4E98-B993-808271784FC0}" type="presOf" srcId="{4576A8EA-36EA-4970-84AE-108C6C76174B}" destId="{E8CCD3EA-99E6-4D16-B9E6-B41469D3480E}" srcOrd="0" destOrd="0" presId="urn:microsoft.com/office/officeart/2005/8/layout/process1"/>
    <dgm:cxn modelId="{A915DA1F-640C-48FC-B88B-63F44F97CB01}" srcId="{DC4B2C8F-13AA-41B5-85AA-5EA59143F2E6}" destId="{763C04BB-8F0E-46DD-93BD-B35A180AF10C}" srcOrd="2" destOrd="0" parTransId="{B45C6383-6C7E-4437-9895-DCDF5EFA1B0C}" sibTransId="{CEE86812-7306-4E92-882C-4188508B493A}"/>
    <dgm:cxn modelId="{760B395C-4C50-4B4E-802F-B202A59D5317}" srcId="{DC4B2C8F-13AA-41B5-85AA-5EA59143F2E6}" destId="{334ECDF1-415D-47D8-833A-9908C84E1956}" srcOrd="0" destOrd="0" parTransId="{9A0EE87F-BEAF-4DC3-9508-F828E078F077}" sibTransId="{E413F7D1-68D1-485C-9862-1A9422ACB215}"/>
    <dgm:cxn modelId="{315AE360-61D8-4F5A-A1C3-80ED329FDF99}" type="presOf" srcId="{5FDE1EF0-C983-453F-B1EF-F5AC6AD9244D}" destId="{9031E316-E950-4918-BB26-8482657BB560}" srcOrd="0" destOrd="0" presId="urn:microsoft.com/office/officeart/2005/8/layout/process1"/>
    <dgm:cxn modelId="{D9AB4E99-01D9-4C3E-875A-E88E855251AD}" type="presOf" srcId="{334ECDF1-415D-47D8-833A-9908C84E1956}" destId="{E1DD0840-EACD-4010-8B17-924BA1B1BDFF}" srcOrd="0" destOrd="0" presId="urn:microsoft.com/office/officeart/2005/8/layout/process1"/>
    <dgm:cxn modelId="{A158889E-6E6C-4709-996D-9FF0ED343A6F}" type="presOf" srcId="{E413F7D1-68D1-485C-9862-1A9422ACB215}" destId="{FD82FD3F-D1BA-4689-B814-7826FED22DC0}" srcOrd="1" destOrd="0" presId="urn:microsoft.com/office/officeart/2005/8/layout/process1"/>
    <dgm:cxn modelId="{7493B8A9-6107-4D06-8D08-5979938E9009}" type="presOf" srcId="{5FDE1EF0-C983-453F-B1EF-F5AC6AD9244D}" destId="{90FBED98-72C3-4C05-ADBF-523AA447A2BC}" srcOrd="1" destOrd="0" presId="urn:microsoft.com/office/officeart/2005/8/layout/process1"/>
    <dgm:cxn modelId="{084841DE-187F-4EE5-A71B-C4F77E56ACC5}" type="presOf" srcId="{763C04BB-8F0E-46DD-93BD-B35A180AF10C}" destId="{62FF3836-EFBD-4C2F-9013-4BBE051BD707}" srcOrd="0" destOrd="0" presId="urn:microsoft.com/office/officeart/2005/8/layout/process1"/>
    <dgm:cxn modelId="{463610E2-2888-489E-BA44-E94D63D8B26D}" type="presOf" srcId="{E413F7D1-68D1-485C-9862-1A9422ACB215}" destId="{7D4D6FF8-A7E6-43B7-92F3-BA35771E6A1B}" srcOrd="0" destOrd="0" presId="urn:microsoft.com/office/officeart/2005/8/layout/process1"/>
    <dgm:cxn modelId="{D78AAFFA-801C-47C4-9628-3CF2AABCAE72}" srcId="{DC4B2C8F-13AA-41B5-85AA-5EA59143F2E6}" destId="{4576A8EA-36EA-4970-84AE-108C6C76174B}" srcOrd="1" destOrd="0" parTransId="{A4AC2ABE-8186-418B-B7EC-746C90EADF14}" sibTransId="{5FDE1EF0-C983-453F-B1EF-F5AC6AD9244D}"/>
    <dgm:cxn modelId="{54F3AB68-09EE-4D97-A777-EBD4606D3255}" type="presParOf" srcId="{E14607C7-3EC7-4ED2-956D-0A2AD05E72AE}" destId="{E1DD0840-EACD-4010-8B17-924BA1B1BDFF}" srcOrd="0" destOrd="0" presId="urn:microsoft.com/office/officeart/2005/8/layout/process1"/>
    <dgm:cxn modelId="{54A65996-08BF-42DE-917B-C98E77D3052E}" type="presParOf" srcId="{E14607C7-3EC7-4ED2-956D-0A2AD05E72AE}" destId="{7D4D6FF8-A7E6-43B7-92F3-BA35771E6A1B}" srcOrd="1" destOrd="0" presId="urn:microsoft.com/office/officeart/2005/8/layout/process1"/>
    <dgm:cxn modelId="{5374F55F-BB3A-47CD-9DC4-5F94EDBADD0F}" type="presParOf" srcId="{7D4D6FF8-A7E6-43B7-92F3-BA35771E6A1B}" destId="{FD82FD3F-D1BA-4689-B814-7826FED22DC0}" srcOrd="0" destOrd="0" presId="urn:microsoft.com/office/officeart/2005/8/layout/process1"/>
    <dgm:cxn modelId="{961C5A1D-0CED-48E1-9F92-42D5FC09AF3D}" type="presParOf" srcId="{E14607C7-3EC7-4ED2-956D-0A2AD05E72AE}" destId="{E8CCD3EA-99E6-4D16-B9E6-B41469D3480E}" srcOrd="2" destOrd="0" presId="urn:microsoft.com/office/officeart/2005/8/layout/process1"/>
    <dgm:cxn modelId="{B9B83FDC-CEE1-4C7D-A287-05C79DA1BBC6}" type="presParOf" srcId="{E14607C7-3EC7-4ED2-956D-0A2AD05E72AE}" destId="{9031E316-E950-4918-BB26-8482657BB560}" srcOrd="3" destOrd="0" presId="urn:microsoft.com/office/officeart/2005/8/layout/process1"/>
    <dgm:cxn modelId="{9EB4E055-F48A-40C2-A876-D0B0AB8540C4}" type="presParOf" srcId="{9031E316-E950-4918-BB26-8482657BB560}" destId="{90FBED98-72C3-4C05-ADBF-523AA447A2BC}" srcOrd="0" destOrd="0" presId="urn:microsoft.com/office/officeart/2005/8/layout/process1"/>
    <dgm:cxn modelId="{FA14C6AC-2D25-4AD1-B627-D3E819E5A4E5}" type="presParOf" srcId="{E14607C7-3EC7-4ED2-956D-0A2AD05E72AE}" destId="{62FF3836-EFBD-4C2F-9013-4BBE051BD70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D0840-EACD-4010-8B17-924BA1B1BDFF}">
      <dsp:nvSpPr>
        <dsp:cNvPr id="0" name=""/>
        <dsp:cNvSpPr/>
      </dsp:nvSpPr>
      <dsp:spPr>
        <a:xfrm>
          <a:off x="4951" y="390874"/>
          <a:ext cx="2564307" cy="1379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GetPilotEstimates</a:t>
          </a:r>
          <a:endParaRPr lang="en-GB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353" y="431276"/>
        <a:ext cx="2483503" cy="1298610"/>
      </dsp:txXfrm>
    </dsp:sp>
    <dsp:sp modelId="{7D4D6FF8-A7E6-43B7-92F3-BA35771E6A1B}">
      <dsp:nvSpPr>
        <dsp:cNvPr id="0" name=""/>
        <dsp:cNvSpPr/>
      </dsp:nvSpPr>
      <dsp:spPr>
        <a:xfrm>
          <a:off x="2799162" y="795502"/>
          <a:ext cx="487393" cy="57015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/>
        </a:p>
      </dsp:txBody>
      <dsp:txXfrm>
        <a:off x="2799162" y="909533"/>
        <a:ext cx="341175" cy="342095"/>
      </dsp:txXfrm>
    </dsp:sp>
    <dsp:sp modelId="{E8CCD3EA-99E6-4D16-B9E6-B41469D3480E}">
      <dsp:nvSpPr>
        <dsp:cNvPr id="0" name=""/>
        <dsp:cNvSpPr/>
      </dsp:nvSpPr>
      <dsp:spPr>
        <a:xfrm>
          <a:off x="3488869" y="390874"/>
          <a:ext cx="2299023" cy="1379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PilotAverage</a:t>
          </a:r>
          <a:endParaRPr lang="en-GB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29271" y="431276"/>
        <a:ext cx="2218219" cy="1298610"/>
      </dsp:txXfrm>
    </dsp:sp>
    <dsp:sp modelId="{9031E316-E950-4918-BB26-8482657BB560}">
      <dsp:nvSpPr>
        <dsp:cNvPr id="0" name=""/>
        <dsp:cNvSpPr/>
      </dsp:nvSpPr>
      <dsp:spPr>
        <a:xfrm>
          <a:off x="6017795" y="795502"/>
          <a:ext cx="487393" cy="570157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kern="1200">
            <a:solidFill>
              <a:schemeClr val="bg2">
                <a:lumMod val="50000"/>
              </a:schemeClr>
            </a:solidFill>
          </a:endParaRPr>
        </a:p>
      </dsp:txBody>
      <dsp:txXfrm>
        <a:off x="6017795" y="909533"/>
        <a:ext cx="341175" cy="342095"/>
      </dsp:txXfrm>
    </dsp:sp>
    <dsp:sp modelId="{62FF3836-EFBD-4C2F-9013-4BBE051BD707}">
      <dsp:nvSpPr>
        <dsp:cNvPr id="0" name=""/>
        <dsp:cNvSpPr/>
      </dsp:nvSpPr>
      <dsp:spPr>
        <a:xfrm>
          <a:off x="6707502" y="390874"/>
          <a:ext cx="2299023" cy="13794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 err="1">
              <a:latin typeface="Calibri" panose="020F0502020204030204" pitchFamily="34" charset="0"/>
              <a:cs typeface="Calibri" panose="020F0502020204030204" pitchFamily="34" charset="0"/>
            </a:rPr>
            <a:t>Interpoliation</a:t>
          </a:r>
          <a:endParaRPr lang="en-GB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747904" y="431276"/>
        <a:ext cx="2218219" cy="1298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5E0100@eng.asu.e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904331"/>
            <a:ext cx="7315200" cy="1049337"/>
          </a:xfrm>
        </p:spPr>
        <p:txBody>
          <a:bodyPr/>
          <a:lstStyle/>
          <a:p>
            <a:r>
              <a:rPr lang="en-US" dirty="0"/>
              <a:t>Channel Estimation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5146214" y="5459435"/>
            <a:ext cx="3108325" cy="623313"/>
          </a:xfrm>
        </p:spPr>
        <p:txBody>
          <a:bodyPr/>
          <a:lstStyle/>
          <a:p>
            <a:r>
              <a:rPr lang="en-US" dirty="0">
                <a:hlinkClick r:id="rId2"/>
              </a:rPr>
              <a:t>15E0100@eng.asu.eg</a:t>
            </a:r>
            <a:endParaRPr lang="en-US" dirty="0"/>
          </a:p>
          <a:p>
            <a:r>
              <a:rPr lang="en-US" dirty="0"/>
              <a:t>@eng.asu.eg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Ola Fathy &amp; Aya Khaled</a:t>
            </a:r>
          </a:p>
        </p:txBody>
      </p:sp>
    </p:spTree>
    <p:extLst>
      <p:ext uri="{BB962C8B-B14F-4D97-AF65-F5344CB8AC3E}">
        <p14:creationId xmlns:p14="http://schemas.microsoft.com/office/powerpoint/2010/main" val="246299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5D03-95F1-4C33-B6F0-E98A2B33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F1833-C19F-430A-A1B3-552934AB9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2" y="1497496"/>
            <a:ext cx="7593495" cy="4863168"/>
          </a:xfrm>
        </p:spPr>
      </p:pic>
    </p:spTree>
    <p:extLst>
      <p:ext uri="{BB962C8B-B14F-4D97-AF65-F5344CB8AC3E}">
        <p14:creationId xmlns:p14="http://schemas.microsoft.com/office/powerpoint/2010/main" val="3183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68E33-213D-447B-BA6A-F4C77B34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613" y="1205948"/>
            <a:ext cx="7586248" cy="4936884"/>
          </a:xfrm>
        </p:spPr>
      </p:pic>
    </p:spTree>
    <p:extLst>
      <p:ext uri="{BB962C8B-B14F-4D97-AF65-F5344CB8AC3E}">
        <p14:creationId xmlns:p14="http://schemas.microsoft.com/office/powerpoint/2010/main" val="30987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51E6-713A-4511-A55A-B437EDCC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Why Channel estimation?</a:t>
            </a:r>
            <a:endParaRPr lang="en-GB" sz="3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0161-9AC4-403B-A889-7FE5E450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2400" b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GB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remove the distortion and noise applied by the channel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5E3FB-88A0-437E-83A5-6DC39A6C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5" y="2321633"/>
            <a:ext cx="8364242" cy="18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96A0-5F31-4ADB-A49C-D65B4DF0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 wrap="square" anchor="ctr">
            <a:normAutofit/>
          </a:bodyPr>
          <a:lstStyle/>
          <a:p>
            <a:pPr algn="l"/>
            <a:r>
              <a:rPr lang="en-GB" sz="36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Channel Estimation 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22159-F416-4F71-8669-F5E637427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680" y="2001058"/>
            <a:ext cx="6951923" cy="4640409"/>
          </a:xfrm>
          <a:noFill/>
        </p:spPr>
      </p:pic>
    </p:spTree>
    <p:extLst>
      <p:ext uri="{BB962C8B-B14F-4D97-AF65-F5344CB8AC3E}">
        <p14:creationId xmlns:p14="http://schemas.microsoft.com/office/powerpoint/2010/main" val="1907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8E00-0972-467A-B0B7-A679250C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77" y="962511"/>
            <a:ext cx="7724775" cy="730762"/>
          </a:xfrm>
        </p:spPr>
        <p:txBody>
          <a:bodyPr/>
          <a:lstStyle/>
          <a:p>
            <a:pPr algn="l"/>
            <a:r>
              <a:rPr kumimoji="0" lang="en-GB" sz="3600" b="1" i="1" u="sng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Channel Estimation Block Diagram </a:t>
            </a:r>
            <a:endParaRPr lang="en-GB" sz="3600" u="sng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18E4E-AE49-4252-A863-BCFE2D741173}"/>
              </a:ext>
            </a:extLst>
          </p:cNvPr>
          <p:cNvSpPr/>
          <p:nvPr/>
        </p:nvSpPr>
        <p:spPr bwMode="auto">
          <a:xfrm flipV="1">
            <a:off x="1073426" y="2941984"/>
            <a:ext cx="217335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GB" b="1" i="1" dirty="0">
              <a:solidFill>
                <a:srgbClr val="29385E"/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9BD984-1202-4099-9686-BDAF19E52962}"/>
              </a:ext>
            </a:extLst>
          </p:cNvPr>
          <p:cNvSpPr/>
          <p:nvPr/>
        </p:nvSpPr>
        <p:spPr bwMode="auto">
          <a:xfrm>
            <a:off x="702365" y="4006679"/>
            <a:ext cx="1457739" cy="6195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LSE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D360A5-9FCB-48A9-BF0B-4612A18D3A37}"/>
              </a:ext>
            </a:extLst>
          </p:cNvPr>
          <p:cNvSpPr/>
          <p:nvPr/>
        </p:nvSpPr>
        <p:spPr bwMode="auto">
          <a:xfrm>
            <a:off x="702365" y="4998567"/>
            <a:ext cx="1457739" cy="646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MMSE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369356-4520-40EF-BCBE-07DFA77C6283}"/>
              </a:ext>
            </a:extLst>
          </p:cNvPr>
          <p:cNvSpPr/>
          <p:nvPr/>
        </p:nvSpPr>
        <p:spPr bwMode="auto">
          <a:xfrm>
            <a:off x="3975652" y="3953670"/>
            <a:ext cx="1457739" cy="646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Times New Roman" pitchFamily="18" charset="0"/>
              </a:rPr>
              <a:t>TestEVM</a:t>
            </a:r>
            <a:endParaRPr lang="en-GB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95AEF5-2D9B-44F2-B0C8-5FE6EAE632E2}"/>
              </a:ext>
            </a:extLst>
          </p:cNvPr>
          <p:cNvSpPr/>
          <p:nvPr/>
        </p:nvSpPr>
        <p:spPr bwMode="auto">
          <a:xfrm>
            <a:off x="3783495" y="5001064"/>
            <a:ext cx="2054084" cy="646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Userdefined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900EFE-933D-4753-9B47-93202E84C648}"/>
              </a:ext>
            </a:extLst>
          </p:cNvPr>
          <p:cNvSpPr/>
          <p:nvPr/>
        </p:nvSpPr>
        <p:spPr bwMode="auto">
          <a:xfrm>
            <a:off x="7255565" y="3953670"/>
            <a:ext cx="1457739" cy="64616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j-lt"/>
                <a:cs typeface="Times New Roman" pitchFamily="18" charset="0"/>
              </a:rPr>
              <a:t>Linear 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DD303DB-5484-4AEB-BA0B-597E72443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336115"/>
              </p:ext>
            </p:extLst>
          </p:nvPr>
        </p:nvGraphicFramePr>
        <p:xfrm>
          <a:off x="66261" y="1823748"/>
          <a:ext cx="9011478" cy="216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52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329-B5CF-47B0-89B2-86A48829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Pilot Estimation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8847-2043-4888-AA40-3AD864D1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u="sng" dirty="0">
                <a:solidFill>
                  <a:schemeClr val="bg2">
                    <a:lumMod val="50000"/>
                  </a:schemeClr>
                </a:solidFill>
              </a:rPr>
              <a:t>Least square error (LSE)</a:t>
            </a:r>
          </a:p>
          <a:p>
            <a:pPr marL="0" indent="0">
              <a:buNone/>
            </a:pPr>
            <a:r>
              <a:rPr lang="en-GB" sz="2800" b="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         </a:t>
            </a:r>
            <a:r>
              <a:rPr lang="en-GB" sz="2400" b="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calculate channel response at pilot symbols</a:t>
            </a:r>
          </a:p>
          <a:p>
            <a:pPr marL="0" indent="0">
              <a:buNone/>
            </a:pPr>
            <a:endParaRPr lang="en-GB" sz="2800" b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GB" sz="2800" b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GB" sz="2800" b="0" u="sng" dirty="0">
                <a:solidFill>
                  <a:schemeClr val="tx2">
                    <a:lumMod val="95000"/>
                    <a:lumOff val="5000"/>
                  </a:schemeClr>
                </a:solidFill>
              </a:rPr>
              <a:t>Minimum mean square error (MMSE)</a:t>
            </a:r>
          </a:p>
          <a:p>
            <a:pPr marL="0" indent="0">
              <a:buNone/>
            </a:pPr>
            <a:r>
              <a:rPr lang="en-GB" sz="2400" b="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           This method has better performance than LS, </a:t>
            </a:r>
          </a:p>
          <a:p>
            <a:pPr marL="0" indent="0">
              <a:buNone/>
            </a:pPr>
            <a:r>
              <a:rPr lang="en-GB" sz="2400" b="0" i="0" u="none" strike="noStrike" baseline="0" dirty="0">
                <a:solidFill>
                  <a:srgbClr val="000000"/>
                </a:solidFill>
                <a:cs typeface="Calibri" panose="020F0502020204030204" pitchFamily="34" charset="0"/>
              </a:rPr>
              <a:t>             but it is more complex. </a:t>
            </a:r>
            <a:endParaRPr lang="en-GB" sz="2400" b="0" u="sng" dirty="0">
              <a:solidFill>
                <a:schemeClr val="tx2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400" b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334BD0-A297-4640-BA18-25820591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08" y="2925418"/>
            <a:ext cx="3246783" cy="6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ECF3-BF5C-4B5C-9A5A-0AB9C61F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u="sng" dirty="0">
                <a:solidFill>
                  <a:schemeClr val="bg2">
                    <a:lumMod val="50000"/>
                  </a:schemeClr>
                </a:solidFill>
              </a:rPr>
              <a:t>Averaging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DF49-24DD-496B-9841-4A442268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2800" b="0" dirty="0" err="1">
                <a:solidFill>
                  <a:schemeClr val="bg2">
                    <a:lumMod val="50000"/>
                  </a:schemeClr>
                </a:solidFill>
              </a:rPr>
              <a:t>TestEVM</a:t>
            </a:r>
            <a:r>
              <a:rPr lang="en-GB" sz="2800" b="0" dirty="0">
                <a:solidFill>
                  <a:schemeClr val="bg2">
                    <a:lumMod val="50000"/>
                  </a:schemeClr>
                </a:solidFill>
              </a:rPr>
              <a:t> (Error vector magnitude)</a:t>
            </a:r>
          </a:p>
          <a:p>
            <a:r>
              <a:rPr lang="en-GB" sz="2800" b="0" dirty="0">
                <a:solidFill>
                  <a:schemeClr val="bg2">
                    <a:lumMod val="50000"/>
                  </a:schemeClr>
                </a:solidFill>
              </a:rPr>
              <a:t> User defined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753F1-D24E-4CAF-93C3-98C43F37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35" y="2851868"/>
            <a:ext cx="5935730" cy="37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1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C1CF-1D57-4CC4-BC39-5949CD35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900448"/>
            <a:ext cx="7724775" cy="730762"/>
          </a:xfrm>
        </p:spPr>
        <p:txBody>
          <a:bodyPr wrap="square" anchor="ctr">
            <a:normAutofit/>
          </a:bodyPr>
          <a:lstStyle/>
          <a:p>
            <a:pPr algn="l"/>
            <a:r>
              <a:rPr lang="en-GB" sz="3600" u="sng" dirty="0">
                <a:solidFill>
                  <a:schemeClr val="bg2">
                    <a:lumMod val="50000"/>
                  </a:schemeClr>
                </a:solidFill>
              </a:rPr>
              <a:t>Interpolation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E27BD4-5E11-4C5A-B191-264AC498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415" y="1631210"/>
            <a:ext cx="4925875" cy="413374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EEFEC3-FA3F-466E-B1BC-A120E030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12" y="5764952"/>
            <a:ext cx="45243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0CAF0-0676-4F1D-A1EE-6497D12B6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4" y="1179444"/>
            <a:ext cx="9079252" cy="5261114"/>
          </a:xfrm>
        </p:spPr>
      </p:pic>
    </p:spTree>
    <p:extLst>
      <p:ext uri="{BB962C8B-B14F-4D97-AF65-F5344CB8AC3E}">
        <p14:creationId xmlns:p14="http://schemas.microsoft.com/office/powerpoint/2010/main" val="380941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4DF02-A805-48F9-8385-A08A428B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86" y="1239745"/>
            <a:ext cx="8482427" cy="5412846"/>
          </a:xfrm>
        </p:spPr>
      </p:pic>
    </p:spTree>
    <p:extLst>
      <p:ext uri="{BB962C8B-B14F-4D97-AF65-F5344CB8AC3E}">
        <p14:creationId xmlns:p14="http://schemas.microsoft.com/office/powerpoint/2010/main" val="898370315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101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Blackadder ITC</vt:lpstr>
      <vt:lpstr>Calibri</vt:lpstr>
      <vt:lpstr>Courier New</vt:lpstr>
      <vt:lpstr>Sakkal Majalla</vt:lpstr>
      <vt:lpstr>Times New Roman</vt:lpstr>
      <vt:lpstr>Verdana</vt:lpstr>
      <vt:lpstr>Cactus</vt:lpstr>
      <vt:lpstr>Channel Estimation</vt:lpstr>
      <vt:lpstr>Why Channel estimation?</vt:lpstr>
      <vt:lpstr>Channel Estimation Overview </vt:lpstr>
      <vt:lpstr>Channel Estimation Block Diagram </vt:lpstr>
      <vt:lpstr>Pilot Estimation Techniques</vt:lpstr>
      <vt:lpstr>Averaging Techniques </vt:lpstr>
      <vt:lpstr>Interpolation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</dc:title>
  <dc:creator>ola elshazly</dc:creator>
  <cp:lastModifiedBy>ola elshazly</cp:lastModifiedBy>
  <cp:revision>12</cp:revision>
  <dcterms:created xsi:type="dcterms:W3CDTF">2020-08-24T20:37:18Z</dcterms:created>
  <dcterms:modified xsi:type="dcterms:W3CDTF">2020-08-25T14:01:29Z</dcterms:modified>
</cp:coreProperties>
</file>