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D5E"/>
    <a:srgbClr val="0B5F9F"/>
    <a:srgbClr val="F0582B"/>
    <a:srgbClr val="EF562A"/>
    <a:srgbClr val="29385E"/>
    <a:srgbClr val="F1592B"/>
    <a:srgbClr val="29385F"/>
    <a:srgbClr val="000060"/>
    <a:srgbClr val="8BB7E1"/>
    <a:srgbClr val="CA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 autoAdjust="0"/>
    <p:restoredTop sz="92586" autoAdjust="0"/>
  </p:normalViewPr>
  <p:slideViewPr>
    <p:cSldViewPr snapToGrid="0">
      <p:cViewPr varScale="1">
        <p:scale>
          <a:sx n="74" d="100"/>
          <a:sy n="74" d="100"/>
        </p:scale>
        <p:origin x="1176" y="72"/>
      </p:cViewPr>
      <p:guideLst>
        <p:guide orient="horz" pos="2047"/>
        <p:guide pos="30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1632" y="-78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DE03985-1438-4D29-9DA7-31D61D3C21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19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19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19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D8986B9-8119-4BDF-A4DA-562716558E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48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8AB803-D09A-42DF-9973-5E51830D4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4EFEF19-70D4-4E7C-A93C-0E76680D7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3391575-10EC-4EF8-A496-0D9D2E2A3A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88130" y="5084350"/>
            <a:ext cx="3824491" cy="375085"/>
          </a:xfrm>
        </p:spPr>
        <p:txBody>
          <a:bodyPr/>
          <a:lstStyle>
            <a:lvl1pPr marL="0" indent="0" algn="ctr">
              <a:buNone/>
              <a:defRPr i="1" u="none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E33B32E-B7A2-4F4A-A5A1-ADB4A16A73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27BC02C-EB5C-4EE6-B4D5-FCC1C0DEA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6D308ED-0A3D-42EF-8E48-FC1B57C616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EA1D0C-E562-4E19-B1EC-F08BA05E55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noProof="0" dirty="0"/>
              <a:t>عنوان العرض</a:t>
            </a:r>
            <a:endParaRPr lang="en-US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96445" y="5084349"/>
            <a:ext cx="3824490" cy="375085"/>
          </a:xfrm>
        </p:spPr>
        <p:txBody>
          <a:bodyPr/>
          <a:lstStyle>
            <a:lvl1pPr marL="0" indent="0" algn="ctr">
              <a:buNone/>
              <a:defRPr sz="2400" i="0" u="none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dirty="0"/>
              <a:t>مقدم العرض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889E2A1-CA47-406F-A703-BAC4D936DB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gli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3918E49F-3DC8-4A64-920D-FE5426BC3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A289288-C1E6-4121-A9A7-CF0047A5D2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989015"/>
            <a:ext cx="7724775" cy="730762"/>
          </a:xfrm>
        </p:spPr>
        <p:txBody>
          <a:bodyPr/>
          <a:lstStyle>
            <a:lvl1pPr>
              <a:defRPr>
                <a:solidFill>
                  <a:srgbClr val="5D5D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B5F9F"/>
                </a:solidFill>
              </a:defRPr>
            </a:lvl1pPr>
            <a:lvl2pPr marL="742950" indent="-285750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</a:defRPr>
            </a:lvl2pPr>
            <a:lvl3pPr marL="1143000" indent="-228600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3pPr>
            <a:lvl4pPr marL="16002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4pPr>
            <a:lvl5pPr marL="20574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B7D8A9E-5224-4ED1-9C03-61CEBB0B47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9738347-08EA-48F7-970F-4FDAEB471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36294F-4F43-41E2-A324-CC4410EEB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 algn="r" rtl="1">
              <a:buClr>
                <a:srgbClr val="5D5D5E"/>
              </a:buClr>
              <a:buFont typeface="Arial" panose="020B0604020202020204" pitchFamily="34" charset="0"/>
              <a:buChar char="•"/>
              <a:defRPr sz="2000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  <a:lvl2pPr marL="742950" indent="-285750" algn="r" rtl="1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2pPr>
            <a:lvl3pPr marL="1143000" indent="-228600" algn="r" rtl="1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3pPr>
            <a:lvl4pPr marL="16002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4pPr>
            <a:lvl5pPr marL="20574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5pPr>
          </a:lstStyle>
          <a:p>
            <a:pPr lvl="0"/>
            <a:r>
              <a:rPr lang="ar-EG" dirty="0"/>
              <a:t>اضغط لإضافة محتوى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09613" y="989014"/>
            <a:ext cx="7724775" cy="730763"/>
          </a:xfrm>
        </p:spPr>
        <p:txBody>
          <a:bodyPr/>
          <a:lstStyle>
            <a:lvl1pPr>
              <a:defRPr i="0">
                <a:solidFill>
                  <a:srgbClr val="5D5D5E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عنوان الصفحة</a:t>
            </a:r>
            <a:endParaRPr lang="en-US" dirty="0"/>
          </a:p>
        </p:txBody>
      </p:sp>
      <p:sp>
        <p:nvSpPr>
          <p:cNvPr id="10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545D2B2-0052-4D96-9960-0EC931C9A1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7B69C59-D511-4349-8149-B279BA9FA5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3BABC30-635B-4DB0-AE20-F21F384F8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Separator title</a:t>
            </a:r>
          </a:p>
        </p:txBody>
      </p:sp>
    </p:spTree>
    <p:extLst>
      <p:ext uri="{BB962C8B-B14F-4D97-AF65-F5344CB8AC3E}">
        <p14:creationId xmlns:p14="http://schemas.microsoft.com/office/powerpoint/2010/main" val="21199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882433-415B-48B9-999D-B0A0F8693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4CD1F9F-8497-4E2F-B789-46AF62DF2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 rtl="1"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 عنوان الفاصل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6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3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709613" y="943490"/>
            <a:ext cx="772477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434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55284"/>
            <a:ext cx="7772400" cy="464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2" r:id="rId3"/>
    <p:sldLayoutId id="2147483656" r:id="rId4"/>
    <p:sldLayoutId id="2147483654" r:id="rId5"/>
    <p:sldLayoutId id="2147483657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i="1">
          <a:solidFill>
            <a:srgbClr val="5D5D5E"/>
          </a:solidFill>
          <a:latin typeface="Calibri" panose="020F0502020204030204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38D9D-0385-43D4-BB71-16960C4F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63" y="989015"/>
            <a:ext cx="7724775" cy="730762"/>
          </a:xfrm>
        </p:spPr>
        <p:txBody>
          <a:bodyPr/>
          <a:lstStyle/>
          <a:p>
            <a:pPr algn="l"/>
            <a:r>
              <a:rPr lang="en-US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FPGA</a:t>
            </a:r>
            <a:endParaRPr lang="en-GB" sz="3600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B0D894-FD21-46EF-9294-56D35598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5284"/>
            <a:ext cx="4336774" cy="4640409"/>
          </a:xfrm>
        </p:spPr>
        <p:txBody>
          <a:bodyPr/>
          <a:lstStyle/>
          <a:p>
            <a:r>
              <a:rPr lang="en-US" sz="1900" b="0" dirty="0">
                <a:solidFill>
                  <a:schemeClr val="tx1"/>
                </a:solidFill>
              </a:rPr>
              <a:t>A field-programmable gate array (</a:t>
            </a:r>
            <a:r>
              <a:rPr lang="en-US" sz="1900" b="0" dirty="0" smtClean="0">
                <a:solidFill>
                  <a:schemeClr val="tx1"/>
                </a:solidFill>
              </a:rPr>
              <a:t>FPGA </a:t>
            </a:r>
            <a:r>
              <a:rPr lang="en-US" sz="1900" b="0" dirty="0">
                <a:solidFill>
                  <a:schemeClr val="tx1"/>
                </a:solidFill>
              </a:rPr>
              <a:t>The FPGA </a:t>
            </a:r>
            <a:endParaRPr lang="en-US" sz="1900" b="0" dirty="0" smtClean="0">
              <a:solidFill>
                <a:schemeClr val="tx1"/>
              </a:solidFill>
            </a:endParaRPr>
          </a:p>
          <a:p>
            <a:r>
              <a:rPr lang="en-US" sz="1900" b="0" dirty="0" smtClean="0">
                <a:solidFill>
                  <a:schemeClr val="tx1"/>
                </a:solidFill>
              </a:rPr>
              <a:t>configuration </a:t>
            </a:r>
            <a:r>
              <a:rPr lang="en-US" sz="1900" b="0" dirty="0">
                <a:solidFill>
                  <a:schemeClr val="tx1"/>
                </a:solidFill>
              </a:rPr>
              <a:t>is generally specified using a hardware description language (</a:t>
            </a:r>
            <a:r>
              <a:rPr lang="en-US" sz="1900" b="0" dirty="0" smtClean="0">
                <a:solidFill>
                  <a:schemeClr val="tx1"/>
                </a:solidFill>
              </a:rPr>
              <a:t>HDL).</a:t>
            </a:r>
          </a:p>
          <a:p>
            <a:r>
              <a:rPr lang="en-US" sz="1900" b="0" dirty="0" smtClean="0">
                <a:solidFill>
                  <a:schemeClr val="tx1"/>
                </a:solidFill>
              </a:rPr>
              <a:t>application-specific integrated circuit (ASIC) </a:t>
            </a:r>
            <a:r>
              <a:rPr lang="en-US" sz="1900" b="0" dirty="0" err="1">
                <a:solidFill>
                  <a:schemeClr val="tx1"/>
                </a:solidFill>
              </a:rPr>
              <a:t>vs</a:t>
            </a:r>
            <a:r>
              <a:rPr lang="en-US" sz="1900" b="0" dirty="0">
                <a:solidFill>
                  <a:schemeClr val="tx1"/>
                </a:solidFill>
              </a:rPr>
              <a:t> FPGA: Which one do you choose? </a:t>
            </a:r>
            <a:endParaRPr lang="en-GB" sz="19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BD45746-DEB8-4320-9FB0-417AC50A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25" y="4428970"/>
            <a:ext cx="3999323" cy="2066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4C367D0-1B92-40CE-A4E5-7FA733DA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51" y="989015"/>
            <a:ext cx="2243522" cy="1475360"/>
          </a:xfrm>
          <a:prstGeom prst="rect">
            <a:avLst/>
          </a:prstGeom>
        </p:spPr>
      </p:pic>
      <p:sp>
        <p:nvSpPr>
          <p:cNvPr id="4" name="AutoShape 2" descr="FPGA vs ASIC - What is the Difference? - HardwareB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FPGA vs ASIC - What is the Difference? - HardwareBe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299" y="3084584"/>
            <a:ext cx="3866009" cy="32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39C338-6924-4DD7-9B71-B645810C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FPGA Design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C94D7-9D2B-42DB-914D-120C4F448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5284"/>
            <a:ext cx="4873171" cy="4640409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>Entry: </a:t>
            </a: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                - Schematic </a:t>
            </a:r>
            <a:r>
              <a:rPr lang="en-US" b="0" dirty="0">
                <a:solidFill>
                  <a:schemeClr val="tx1"/>
                </a:solidFill>
              </a:rPr>
              <a:t>(Behavioral).</a:t>
            </a:r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               - HDL (Behavioral).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Synthesis: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               - netlist.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               - constrains.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Implementation: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               - translate (Functional).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               -  mapping (Timing).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               - placement&amp; routing (Timing).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Device programing:</a:t>
            </a:r>
          </a:p>
          <a:p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smtClean="0">
                <a:solidFill>
                  <a:schemeClr val="tx1"/>
                </a:solidFill>
              </a:rPr>
              <a:t>         - Bit file.</a:t>
            </a:r>
          </a:p>
          <a:p>
            <a:endParaRPr lang="en-US" b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dirty="0" smtClean="0">
                <a:solidFill>
                  <a:schemeClr val="tx1"/>
                </a:solidFill>
              </a:rPr>
              <a:t> </a:t>
            </a:r>
            <a:endParaRPr lang="en-US" b="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xmlns="" id="{5C14ECA4-5880-4793-9E05-84E0D1EB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51" t="28978" r="27699" b="9422"/>
          <a:stretch>
            <a:fillRect/>
          </a:stretch>
        </p:blipFill>
        <p:spPr bwMode="auto">
          <a:xfrm>
            <a:off x="5225143" y="2116959"/>
            <a:ext cx="3641271" cy="336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1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tus">
  <a:themeElements>
    <a:clrScheme name="Cactus 7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0066FF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ctr">
          <a:defRPr b="1" i="1" dirty="0">
            <a:solidFill>
              <a:srgbClr val="29385E"/>
            </a:solidFill>
            <a:latin typeface="Calibri" panose="020F0502020204030204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lackadder ITC" pitchFamily="82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44080</TotalTime>
  <Words>94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Narrow</vt:lpstr>
      <vt:lpstr>Arial Unicode MS</vt:lpstr>
      <vt:lpstr>Blackadder ITC</vt:lpstr>
      <vt:lpstr>Calibri</vt:lpstr>
      <vt:lpstr>Courier New</vt:lpstr>
      <vt:lpstr>Sakkal Majalla</vt:lpstr>
      <vt:lpstr>Times New Roman</vt:lpstr>
      <vt:lpstr>Cactus</vt:lpstr>
      <vt:lpstr>FPGA</vt:lpstr>
      <vt:lpstr>FPGA Design Flow</vt:lpstr>
    </vt:vector>
  </TitlesOfParts>
  <Company>MWL- KTH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the Point Matching Method to Model Circumferentially Segmented Non-Locally Reacting Liners</dc:title>
  <dc:creator>Tamer Elnady</dc:creator>
  <cp:lastModifiedBy>Handsaoy Ramzy</cp:lastModifiedBy>
  <cp:revision>636</cp:revision>
  <cp:lastPrinted>1601-01-01T00:00:00Z</cp:lastPrinted>
  <dcterms:created xsi:type="dcterms:W3CDTF">2001-03-23T16:50:49Z</dcterms:created>
  <dcterms:modified xsi:type="dcterms:W3CDTF">2020-08-26T22:22:50Z</dcterms:modified>
</cp:coreProperties>
</file>