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A3219-D172-4AEE-A9F1-9D426E5D7B81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24ABD-FD85-4BB4-A914-D9B5D748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24ABD-FD85-4BB4-A914-D9B5D748A1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24ABD-FD85-4BB4-A914-D9B5D748A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0073-BB4E-4AE0-99FF-ABCF94B39965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E1E5-80AC-4DD5-A412-A5E5040A3D3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272F-B628-40F2-B56D-FF2F9C5BDEE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FC7B-4805-46AA-9AF6-7E6ED2865646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FBFE-72BE-4BFD-B191-7980FCC56240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333AA-2CC9-4803-B2E8-272430D7804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086DE-46B1-4739-91F5-38880148778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C766-D20F-4A6D-B9FB-987A6DF1E20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AFD5-28DC-4CC8-A051-F2BCC99A4FDF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4BD3-1824-4703-9F10-1427E7FCAB15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27F7-E647-4931-BF55-B02163CBC74B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963C-AFC9-4576-B31A-1B02D9252A4E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18AE-B967-4DC5-B1D9-950F4165B49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3A77-D4D3-4CCD-B9EC-C48B0A008251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086BD-4F70-4723-828A-4FC305D647CA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235C-A07F-4963-BD62-26E83A02D513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6671-F1E2-4C07-B7FC-32A2C41B1374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7CEA09-44C2-4362-85BA-5B51A9F7991D}" type="datetime1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lte/ug/channel-estimation.html" TargetMode="External"/><Relationship Id="rId2" Type="http://schemas.openxmlformats.org/officeDocument/2006/relationships/hyperlink" Target="https://www.diva-portal.org/smash/get/diva2:831559/FULLTEXT0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terature.cdn.keysight.com/litweb/pdf/ads2008/3gpplte/ads2008/LTE_DL_Pilot_(Downlink_Pilot_Generator)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Channel </a:t>
            </a:r>
            <a:r>
              <a:rPr lang="en-US" b="1" dirty="0" smtClean="0"/>
              <a:t>Estimation</a:t>
            </a:r>
            <a:br>
              <a:rPr lang="en-US" b="1" dirty="0" smtClean="0"/>
            </a:br>
            <a:r>
              <a:rPr lang="en-US" b="1" dirty="0" smtClean="0"/>
              <a:t>        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 Mahmoud Ramzy</a:t>
            </a:r>
          </a:p>
          <a:p>
            <a:r>
              <a:rPr lang="en-US" dirty="0" smtClean="0"/>
              <a:t>Submitted to: 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Diaa</a:t>
            </a:r>
            <a:r>
              <a:rPr lang="en-US" dirty="0" smtClean="0"/>
              <a:t> &amp; 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hatem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6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www.diva-portal.org</a:t>
            </a:r>
            <a:r>
              <a:rPr lang="en-US" dirty="0" smtClean="0">
                <a:hlinkClick r:id="rId2"/>
              </a:rPr>
              <a:t>/smash/get/</a:t>
            </a:r>
            <a:r>
              <a:rPr lang="en-US" dirty="0" err="1" smtClean="0">
                <a:hlinkClick r:id="rId2"/>
              </a:rPr>
              <a:t>diva2:831559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FULLTEXT01.pdf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www.mathworks.com</a:t>
            </a:r>
            <a:r>
              <a:rPr lang="en-US" dirty="0" smtClean="0">
                <a:hlinkClick r:id="rId3"/>
              </a:rPr>
              <a:t>/help/</a:t>
            </a:r>
            <a:r>
              <a:rPr lang="en-US" dirty="0" err="1" smtClean="0">
                <a:hlinkClick r:id="rId3"/>
              </a:rPr>
              <a:t>lte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ug</a:t>
            </a:r>
            <a:r>
              <a:rPr lang="en-US" dirty="0" smtClean="0">
                <a:hlinkClick r:id="rId3"/>
              </a:rPr>
              <a:t>/channel-</a:t>
            </a:r>
            <a:r>
              <a:rPr lang="en-US" dirty="0" err="1" smtClean="0">
                <a:hlinkClick r:id="rId3"/>
              </a:rPr>
              <a:t>estimation.html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literature.cdn.keysight.com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litweb</a:t>
            </a:r>
            <a:r>
              <a:rPr lang="en-US" dirty="0">
                <a:hlinkClick r:id="rId4"/>
              </a:rPr>
              <a:t>/pdf/</a:t>
            </a:r>
            <a:r>
              <a:rPr lang="en-US" dirty="0" err="1">
                <a:hlinkClick r:id="rId4"/>
              </a:rPr>
              <a:t>ads2008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3gpplte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ads2008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LTE_DL_Pilot</a:t>
            </a:r>
            <a:r>
              <a:rPr lang="en-US" dirty="0">
                <a:hlinkClick r:id="rId4"/>
              </a:rPr>
              <a:t>_(</a:t>
            </a:r>
            <a:r>
              <a:rPr lang="en-US" dirty="0" err="1">
                <a:hlinkClick r:id="rId4"/>
              </a:rPr>
              <a:t>Downlink_Pilot_Generator</a:t>
            </a:r>
            <a:r>
              <a:rPr lang="en-US" dirty="0">
                <a:hlinkClick r:id="rId4"/>
              </a:rPr>
              <a:t>).</a:t>
            </a:r>
            <a:r>
              <a:rPr lang="en-US" dirty="0" smtClean="0">
                <a:hlinkClick r:id="rId4"/>
              </a:rPr>
              <a:t>html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Estimation process: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BF3D3EE-7131-4AD4-B2DF-CE223E3A9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3313" y="2394284"/>
            <a:ext cx="8947150" cy="27317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1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Pilot Estimates </a:t>
            </a:r>
            <a:r>
              <a:rPr lang="en-US" b="1" dirty="0" smtClean="0"/>
              <a:t>Subsystem: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 extraction of </a:t>
            </a:r>
            <a:r>
              <a:rPr lang="en-US" dirty="0"/>
              <a:t>pilot symbols from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their </a:t>
            </a:r>
            <a:r>
              <a:rPr lang="en-US" dirty="0"/>
              <a:t>known location </a:t>
            </a:r>
            <a:r>
              <a:rPr lang="en-US" dirty="0" smtClean="0"/>
              <a:t>within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the received </a:t>
            </a:r>
            <a:r>
              <a:rPr lang="en-US" dirty="0" err="1" smtClean="0"/>
              <a:t>subframe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Pilot (reference symbols) should be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known for receiver to estimate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CIR based on it.</a:t>
            </a:r>
          </a:p>
          <a:p>
            <a:r>
              <a:rPr lang="en-US" dirty="0" smtClean="0"/>
              <a:t>There are 504 unique pilot sequences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13" y="2126595"/>
            <a:ext cx="5610225" cy="4048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3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symbols generation: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91972" cy="47208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2-D </a:t>
            </a:r>
            <a:r>
              <a:rPr lang="en-US" dirty="0"/>
              <a:t>reference signal </a:t>
            </a:r>
            <a:r>
              <a:rPr lang="en-US" dirty="0" smtClean="0"/>
              <a:t>sequence </a:t>
            </a:r>
            <a:r>
              <a:rPr lang="en-US" dirty="0"/>
              <a:t>is generated </a:t>
            </a:r>
            <a:r>
              <a:rPr lang="en-US" dirty="0" smtClean="0"/>
              <a:t>as: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 </a:t>
            </a:r>
            <a:r>
              <a:rPr lang="en-US" dirty="0" smtClean="0"/>
              <a:t>3 different 2-D </a:t>
            </a:r>
            <a:r>
              <a:rPr lang="en-US" dirty="0"/>
              <a:t>orthogonal sequences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168 </a:t>
            </a:r>
            <a:r>
              <a:rPr lang="en-US" dirty="0"/>
              <a:t>different </a:t>
            </a:r>
            <a:r>
              <a:rPr lang="en-US" dirty="0" smtClean="0"/>
              <a:t>2-D </a:t>
            </a:r>
            <a:r>
              <a:rPr lang="en-US" dirty="0"/>
              <a:t>pseudo-random </a:t>
            </a:r>
            <a:r>
              <a:rPr lang="en-US" dirty="0" smtClean="0"/>
              <a:t>sequences with c/s  </a:t>
            </a:r>
            <a:r>
              <a:rPr lang="en-US" dirty="0"/>
              <a:t>function of the </a:t>
            </a:r>
            <a:r>
              <a:rPr lang="en-US" dirty="0" err="1"/>
              <a:t>PN</a:t>
            </a:r>
            <a:r>
              <a:rPr lang="en-US" dirty="0"/>
              <a:t> sequence 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907" y="2343426"/>
            <a:ext cx="4427574" cy="612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61" y="3450284"/>
            <a:ext cx="8729292" cy="201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810" y="6072552"/>
            <a:ext cx="2818194" cy="484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1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Pilot Average Subsystem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</a:t>
            </a:r>
            <a:r>
              <a:rPr lang="en-US" dirty="0" smtClean="0"/>
              <a:t>algorithms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minimize the effects of noise on the channel </a:t>
            </a:r>
            <a:r>
              <a:rPr lang="en-US" dirty="0" smtClean="0"/>
              <a:t>estimates.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02190"/>
              </p:ext>
            </p:extLst>
          </p:nvPr>
        </p:nvGraphicFramePr>
        <p:xfrm>
          <a:off x="1284472" y="3392014"/>
          <a:ext cx="8128000" cy="2194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</a:t>
                      </a:r>
                      <a:r>
                        <a:rPr lang="en-US" dirty="0" smtClean="0"/>
                        <a:t> (LS)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Mean Square Estimation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                  (</a:t>
                      </a:r>
                      <a:r>
                        <a:rPr lang="en-US" dirty="0" err="1" smtClean="0"/>
                        <a:t>MMSE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computationally simple: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( just multiplication 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computationally complex: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 and cross covariance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is not good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r>
                        <a:rPr lang="en-US" dirty="0" smtClean="0"/>
                        <a:t> 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lt1"/>
                </a:solidFill>
              </a:rPr>
              <a:t>Least Square Estimation</a:t>
            </a:r>
            <a:r>
              <a:rPr lang="en-US" dirty="0"/>
              <a:t> (LS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64450"/>
          </a:xfrm>
        </p:spPr>
        <p:txBody>
          <a:bodyPr/>
          <a:lstStyle/>
          <a:p>
            <a:r>
              <a:rPr lang="en-US" dirty="0" smtClean="0"/>
              <a:t>It  determines the CIR </a:t>
            </a:r>
            <a:r>
              <a:rPr lang="en-US" dirty="0"/>
              <a:t>from the known transmitted reference </a:t>
            </a:r>
            <a:r>
              <a:rPr lang="en-US" dirty="0" smtClean="0"/>
              <a:t>symbols: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By solving: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h &amp; G(Ls): the estimated channel impulse response (CIR).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Yr</a:t>
            </a:r>
            <a:r>
              <a:rPr lang="en-US" dirty="0" smtClean="0"/>
              <a:t> :</a:t>
            </a:r>
            <a:r>
              <a:rPr lang="en-US" dirty="0"/>
              <a:t> represents the received pilot symbol </a:t>
            </a:r>
            <a:r>
              <a:rPr lang="en-US" dirty="0" smtClean="0"/>
              <a:t>values.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 &amp;X : represents </a:t>
            </a:r>
            <a:r>
              <a:rPr lang="en-US" dirty="0"/>
              <a:t>the known transmitted pilot symbol </a:t>
            </a:r>
            <a:r>
              <a:rPr lang="en-US" dirty="0" smtClean="0"/>
              <a:t>values.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599" t="65797" r="44441" b="20336"/>
          <a:stretch/>
        </p:blipFill>
        <p:spPr>
          <a:xfrm>
            <a:off x="3152275" y="2574758"/>
            <a:ext cx="5161547" cy="1220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652" t="62813" r="52237" b="26480"/>
          <a:stretch/>
        </p:blipFill>
        <p:spPr>
          <a:xfrm>
            <a:off x="3958390" y="3995273"/>
            <a:ext cx="3952798" cy="817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6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Calculation: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448" t="43127" r="26222" b="18734"/>
          <a:stretch/>
        </p:blipFill>
        <p:spPr>
          <a:xfrm>
            <a:off x="1780674" y="1359567"/>
            <a:ext cx="7669014" cy="2875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1382" t="56670" r="37533" b="9103"/>
          <a:stretch/>
        </p:blipFill>
        <p:spPr>
          <a:xfrm>
            <a:off x="2130024" y="4331369"/>
            <a:ext cx="6436895" cy="2346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7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lt1"/>
                </a:solidFill>
              </a:rPr>
              <a:t>Minimum Mean Square Estimation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            </a:t>
            </a:r>
            <a:r>
              <a:rPr lang="en-US" dirty="0" smtClean="0"/>
              <a:t>(</a:t>
            </a:r>
            <a:r>
              <a:rPr lang="en-US" dirty="0" err="1" smtClean="0"/>
              <a:t>MMSE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Another method </a:t>
            </a:r>
            <a:r>
              <a:rPr lang="en-US" dirty="0" err="1" smtClean="0"/>
              <a:t>toestimate</a:t>
            </a:r>
            <a:r>
              <a:rPr lang="en-US" dirty="0" smtClean="0"/>
              <a:t> </a:t>
            </a:r>
            <a:r>
              <a:rPr lang="en-US" dirty="0"/>
              <a:t>the CIR is minimum </a:t>
            </a:r>
            <a:r>
              <a:rPr lang="en-US" dirty="0" smtClean="0"/>
              <a:t>mean</a:t>
            </a:r>
          </a:p>
          <a:p>
            <a:r>
              <a:rPr lang="en-US" dirty="0" smtClean="0"/>
              <a:t> </a:t>
            </a:r>
            <a:r>
              <a:rPr lang="en-US" dirty="0"/>
              <a:t>square </a:t>
            </a:r>
            <a:r>
              <a:rPr lang="en-US" dirty="0" smtClean="0"/>
              <a:t>estimator: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 err="1" smtClean="0"/>
              <a:t>RYY</a:t>
            </a:r>
            <a:r>
              <a:rPr lang="en-US" dirty="0" smtClean="0"/>
              <a:t> </a:t>
            </a:r>
            <a:r>
              <a:rPr lang="en-US" dirty="0"/>
              <a:t>is the auto covariance of vector </a:t>
            </a:r>
            <a:r>
              <a:rPr lang="en-US" dirty="0" err="1" smtClean="0"/>
              <a:t>Yr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RhY</a:t>
            </a:r>
            <a:r>
              <a:rPr lang="en-US" dirty="0" smtClean="0"/>
              <a:t> is </a:t>
            </a:r>
            <a:r>
              <a:rPr lang="en-US" dirty="0"/>
              <a:t>the cross covariance </a:t>
            </a:r>
            <a:r>
              <a:rPr lang="en-US" dirty="0" smtClean="0"/>
              <a:t>of vectors </a:t>
            </a:r>
            <a:r>
              <a:rPr lang="en-US" dirty="0"/>
              <a:t>h and </a:t>
            </a:r>
            <a:r>
              <a:rPr lang="en-US" dirty="0" smtClean="0"/>
              <a:t>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13" t="46313" r="49079" b="38416"/>
          <a:stretch/>
        </p:blipFill>
        <p:spPr>
          <a:xfrm>
            <a:off x="3699654" y="3103911"/>
            <a:ext cx="3585411" cy="10467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9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MMSE</a:t>
            </a:r>
            <a:r>
              <a:rPr lang="en-US" dirty="0" smtClean="0"/>
              <a:t> Calculation: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964" t="13877" r="21387" b="12713"/>
          <a:stretch/>
        </p:blipFill>
        <p:spPr>
          <a:xfrm>
            <a:off x="878305" y="1552073"/>
            <a:ext cx="10312433" cy="4953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42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233</Words>
  <Application>Microsoft Office PowerPoint</Application>
  <PresentationFormat>Widescreen</PresentationFormat>
  <Paragraphs>82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Channel Estimation          Methods</vt:lpstr>
      <vt:lpstr>Channel Estimation process:</vt:lpstr>
      <vt:lpstr>Get Pilot Estimates Subsystem: </vt:lpstr>
      <vt:lpstr>Pilot symbols generation:</vt:lpstr>
      <vt:lpstr>Pilot Average Subsystem </vt:lpstr>
      <vt:lpstr>Least Square Estimation (LS):</vt:lpstr>
      <vt:lpstr>LS Calculation:</vt:lpstr>
      <vt:lpstr>Minimum Mean Square Estimation                            (MMSE): </vt:lpstr>
      <vt:lpstr>MMSE Calculation: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Estimation          Methods</dc:title>
  <dc:creator>Handsaoy Ramzy</dc:creator>
  <cp:lastModifiedBy>Handsaoy Ramzy</cp:lastModifiedBy>
  <cp:revision>11</cp:revision>
  <dcterms:created xsi:type="dcterms:W3CDTF">2020-05-02T10:48:06Z</dcterms:created>
  <dcterms:modified xsi:type="dcterms:W3CDTF">2020-05-02T12:24:25Z</dcterms:modified>
</cp:coreProperties>
</file>