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8" r:id="rId4"/>
  </p:sldMasterIdLst>
  <p:notesMasterIdLst>
    <p:notesMasterId r:id="rId15"/>
  </p:notesMasterIdLst>
  <p:sldIdLst>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8D38747-4367-4BD2-8D51-C97E202738E2}" type="datetime1">
              <a:rPr lang="en-US" smtClean="0"/>
              <a:t>4/24/2020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619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2428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56935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728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AE507A8-A5CF-4D38-AB86-7EDDA87A85D4}" type="datetime1">
              <a:rPr lang="en-US" smtClean="0"/>
              <a:t>4/24/2020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549095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35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397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43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0277FD-7DE6-41D4-930D-AC99F5AFE54E}" type="datetime1">
              <a:rPr lang="en-US" smtClean="0"/>
              <a:t>4/24/2020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373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A15526-7079-4B7B-987C-1B5FAE11A0FF}" type="datetime1">
              <a:rPr lang="en-US" smtClean="0"/>
              <a:t>4/24/2020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37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73ED0CC-082F-4160-86E5-0D6041F12778}" type="datetime1">
              <a:rPr lang="en-US" smtClean="0"/>
              <a:t>4/24/2020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660972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915128" y="1788454"/>
            <a:ext cx="8361229" cy="2098226"/>
          </a:xfrm>
        </p:spPr>
        <p:txBody>
          <a:bodyPr>
            <a:normAutofit/>
          </a:bodyPr>
          <a:lstStyle/>
          <a:p>
            <a:r>
              <a:rPr lang="en-US" b="1" dirty="0"/>
              <a:t>Channel Estimation</a:t>
            </a:r>
            <a:endParaRPr lang="en-US" b="1"/>
          </a:p>
        </p:txBody>
      </p:sp>
    </p:spTree>
    <p:extLst>
      <p:ext uri="{BB962C8B-B14F-4D97-AF65-F5344CB8AC3E}">
        <p14:creationId xmlns:p14="http://schemas.microsoft.com/office/powerpoint/2010/main" val="41678842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019C2382-C54B-45B1-ABF9-9E28B50FCDF4}"/>
              </a:ext>
            </a:extLst>
          </p:cNvPr>
          <p:cNvSpPr>
            <a:spLocks noGrp="1"/>
          </p:cNvSpPr>
          <p:nvPr>
            <p:ph type="title"/>
          </p:nvPr>
        </p:nvSpPr>
        <p:spPr>
          <a:xfrm>
            <a:off x="2254186" y="1133303"/>
            <a:ext cx="8361229" cy="1143480"/>
          </a:xfrm>
        </p:spPr>
        <p:txBody>
          <a:bodyPr vert="horz" lIns="91440" tIns="45720" rIns="91440" bIns="45720" rtlCol="0" anchor="b">
            <a:normAutofit/>
          </a:bodyPr>
          <a:lstStyle/>
          <a:p>
            <a:r>
              <a:rPr lang="en-US" b="1" cap="all" dirty="0">
                <a:solidFill>
                  <a:srgbClr val="E6C069"/>
                </a:solidFill>
              </a:rPr>
              <a:t>Interpolation Subsystem</a:t>
            </a:r>
          </a:p>
        </p:txBody>
      </p:sp>
      <p:sp>
        <p:nvSpPr>
          <p:cNvPr id="4" name="TextBox 3">
            <a:extLst>
              <a:ext uri="{FF2B5EF4-FFF2-40B4-BE49-F238E27FC236}">
                <a16:creationId xmlns:a16="http://schemas.microsoft.com/office/drawing/2014/main" id="{E27E247B-E0DA-4150-9CD3-E9FB4101A5A3}"/>
              </a:ext>
            </a:extLst>
          </p:cNvPr>
          <p:cNvSpPr txBox="1"/>
          <p:nvPr/>
        </p:nvSpPr>
        <p:spPr>
          <a:xfrm>
            <a:off x="2070940" y="2822299"/>
            <a:ext cx="8252927" cy="2554545"/>
          </a:xfrm>
          <a:prstGeom prst="rect">
            <a:avLst/>
          </a:prstGeom>
          <a:noFill/>
        </p:spPr>
        <p:txBody>
          <a:bodyPr wrap="square" rtlCol="0">
            <a:spAutoFit/>
          </a:bodyPr>
          <a:lstStyle/>
          <a:p>
            <a:pPr marL="285750" indent="-285750">
              <a:buFont typeface="Wingdings" panose="05000000000000000000" pitchFamily="2" charset="2"/>
              <a:buChar char="v"/>
            </a:pPr>
            <a:r>
              <a:rPr lang="en-GB" sz="2000" b="1" dirty="0"/>
              <a:t>Causal' when using past data.</a:t>
            </a:r>
          </a:p>
          <a:p>
            <a:endParaRPr lang="en-GB" sz="2000" b="1" dirty="0"/>
          </a:p>
          <a:p>
            <a:pPr marL="285750" indent="-285750">
              <a:buFont typeface="Wingdings" panose="05000000000000000000" pitchFamily="2" charset="2"/>
              <a:buChar char="v"/>
            </a:pPr>
            <a:r>
              <a:rPr lang="en-GB" sz="2000" b="1" dirty="0"/>
              <a:t>'Non-causal' when using future data. It is the opposite of 'Causal'. Relying only on future data is commonly referred to as an anti-causal method of interpolation.</a:t>
            </a:r>
          </a:p>
          <a:p>
            <a:endParaRPr lang="en-GB" sz="2000" b="1" dirty="0"/>
          </a:p>
          <a:p>
            <a:pPr marL="285750" indent="-285750">
              <a:buFont typeface="Wingdings" panose="05000000000000000000" pitchFamily="2" charset="2"/>
              <a:buChar char="v"/>
            </a:pPr>
            <a:r>
              <a:rPr lang="en-GB" sz="2000" b="1" dirty="0"/>
              <a:t>'</a:t>
            </a:r>
            <a:r>
              <a:rPr lang="en-GB" sz="2000" b="1" dirty="0" err="1"/>
              <a:t>Centered</a:t>
            </a:r>
            <a:r>
              <a:rPr lang="en-GB" sz="2000" b="1" dirty="0"/>
              <a:t>' or 'Centred' when using a combination of past, present, and future data. </a:t>
            </a:r>
          </a:p>
        </p:txBody>
      </p:sp>
    </p:spTree>
    <p:extLst>
      <p:ext uri="{BB962C8B-B14F-4D97-AF65-F5344CB8AC3E}">
        <p14:creationId xmlns:p14="http://schemas.microsoft.com/office/powerpoint/2010/main" val="4582417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24969" b="24968"/>
          <a:stretch/>
        </p:blipFill>
        <p:spPr>
          <a:xfrm>
            <a:off x="-39580" y="10"/>
            <a:ext cx="12191980" cy="6857990"/>
          </a:xfrm>
          <a:prstGeom prst="rect">
            <a:avLst/>
          </a:prstGeom>
        </p:spPr>
      </p:pic>
      <p:sp>
        <p:nvSpPr>
          <p:cNvPr id="26" name="Rectangle 30">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subTitle" idx="1"/>
          </p:nvPr>
        </p:nvSpPr>
        <p:spPr>
          <a:xfrm>
            <a:off x="6298010" y="4166755"/>
            <a:ext cx="5268177" cy="1784357"/>
          </a:xfrm>
        </p:spPr>
        <p:txBody>
          <a:bodyPr vert="horz" lIns="91440" tIns="45720" rIns="91440" bIns="45720" rtlCol="0">
            <a:normAutofit/>
          </a:bodyPr>
          <a:lstStyle/>
          <a:p>
            <a:pPr marL="0" lvl="0" indent="0" algn="l">
              <a:lnSpc>
                <a:spcPct val="102000"/>
              </a:lnSpc>
              <a:spcBef>
                <a:spcPts val="0"/>
              </a:spcBef>
              <a:spcAft>
                <a:spcPts val="600"/>
              </a:spcAft>
              <a:buNone/>
            </a:pPr>
            <a:r>
              <a:rPr lang="en-US" sz="3600" b="1" dirty="0">
                <a:solidFill>
                  <a:srgbClr val="FFFFFF"/>
                </a:solidFill>
                <a:latin typeface="Adobe Arabic" panose="02040503050201020203" pitchFamily="18" charset="-78"/>
                <a:cs typeface="Adobe Arabic" panose="02040503050201020203" pitchFamily="18" charset="-78"/>
              </a:rPr>
              <a:t>* Use channel estimation functions to estimate the channel response to aid signal recovery.</a:t>
            </a:r>
          </a:p>
        </p:txBody>
      </p:sp>
      <p:sp>
        <p:nvSpPr>
          <p:cNvPr id="33" name="Freeform: Shape 32">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4" name="TextBox 3">
            <a:extLst>
              <a:ext uri="{FF2B5EF4-FFF2-40B4-BE49-F238E27FC236}">
                <a16:creationId xmlns:a16="http://schemas.microsoft.com/office/drawing/2014/main" id="{34941258-FAA1-48FD-9CF7-35C24FEE4F05}"/>
              </a:ext>
            </a:extLst>
          </p:cNvPr>
          <p:cNvSpPr txBox="1"/>
          <p:nvPr/>
        </p:nvSpPr>
        <p:spPr>
          <a:xfrm>
            <a:off x="1057234" y="726586"/>
            <a:ext cx="9632593" cy="3170099"/>
          </a:xfrm>
          <a:prstGeom prst="rect">
            <a:avLst/>
          </a:prstGeom>
          <a:noFill/>
        </p:spPr>
        <p:txBody>
          <a:bodyPr wrap="square" rtlCol="0">
            <a:spAutoFit/>
          </a:bodyPr>
          <a:lstStyle/>
          <a:p>
            <a:pPr>
              <a:spcAft>
                <a:spcPts val="600"/>
              </a:spcAft>
            </a:pPr>
            <a:r>
              <a:rPr lang="en-GB" sz="4000" b="1" dirty="0">
                <a:latin typeface="Adobe Arabic" panose="02040503050201020203" pitchFamily="18" charset="-78"/>
                <a:cs typeface="Adobe Arabic" panose="02040503050201020203" pitchFamily="18" charset="-78"/>
              </a:rPr>
              <a:t>* Channel estimation plays an important part in an OFDM system. It is used for increasing the capacity of orthogonal frequency division multiple access (OFDMA) systems by improving the system performance in terms of bit error rate.</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AC55D2F-5630-4705-83E2-02FB0464960A}"/>
              </a:ext>
            </a:extLst>
          </p:cNvPr>
          <p:cNvPicPr>
            <a:picLocks noChangeAspect="1"/>
          </p:cNvPicPr>
          <p:nvPr/>
        </p:nvPicPr>
        <p:blipFill>
          <a:blip r:embed="rId2"/>
          <a:stretch>
            <a:fillRect/>
          </a:stretch>
        </p:blipFill>
        <p:spPr>
          <a:xfrm>
            <a:off x="634275" y="953488"/>
            <a:ext cx="6900380" cy="4951023"/>
          </a:xfrm>
          <a:prstGeom prst="rect">
            <a:avLst/>
          </a:prstGeom>
        </p:spPr>
      </p:pic>
      <p:sp>
        <p:nvSpPr>
          <p:cNvPr id="22"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Subtitle 4">
            <a:extLst>
              <a:ext uri="{FF2B5EF4-FFF2-40B4-BE49-F238E27FC236}">
                <a16:creationId xmlns:a16="http://schemas.microsoft.com/office/drawing/2014/main" id="{E785C1F7-1505-471F-9528-E9EFFE48C249}"/>
              </a:ext>
            </a:extLst>
          </p:cNvPr>
          <p:cNvSpPr>
            <a:spLocks noGrp="1"/>
          </p:cNvSpPr>
          <p:nvPr>
            <p:ph type="subTitle" idx="1"/>
          </p:nvPr>
        </p:nvSpPr>
        <p:spPr>
          <a:xfrm>
            <a:off x="8474141" y="1841833"/>
            <a:ext cx="3176246" cy="1656413"/>
          </a:xfrm>
        </p:spPr>
        <p:txBody>
          <a:bodyPr>
            <a:noAutofit/>
          </a:bodyPr>
          <a:lstStyle/>
          <a:p>
            <a:pPr algn="l">
              <a:spcAft>
                <a:spcPts val="600"/>
              </a:spcAft>
            </a:pPr>
            <a:r>
              <a:rPr lang="en-GB" sz="2800" b="1" dirty="0">
                <a:solidFill>
                  <a:srgbClr val="EFEDE3"/>
                </a:solidFill>
              </a:rPr>
              <a:t>The pilot symbols in LTE are assigned positions within a subframe.</a:t>
            </a:r>
          </a:p>
        </p:txBody>
      </p:sp>
      <p:sp>
        <p:nvSpPr>
          <p:cNvPr id="7" name="TextBox 6">
            <a:extLst>
              <a:ext uri="{FF2B5EF4-FFF2-40B4-BE49-F238E27FC236}">
                <a16:creationId xmlns:a16="http://schemas.microsoft.com/office/drawing/2014/main" id="{D9D31435-494E-4D63-9F69-5C1D424F8646}"/>
              </a:ext>
            </a:extLst>
          </p:cNvPr>
          <p:cNvSpPr txBox="1"/>
          <p:nvPr/>
        </p:nvSpPr>
        <p:spPr>
          <a:xfrm>
            <a:off x="8375374" y="1150354"/>
            <a:ext cx="3275013" cy="369332"/>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234896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2E48CA2-238A-4C79-9461-FD72447152E9}"/>
              </a:ext>
            </a:extLst>
          </p:cNvPr>
          <p:cNvPicPr>
            <a:picLocks noGrp="1" noChangeAspect="1"/>
          </p:cNvPicPr>
          <p:nvPr>
            <p:ph idx="4294967295"/>
          </p:nvPr>
        </p:nvPicPr>
        <p:blipFill>
          <a:blip r:embed="rId2"/>
          <a:stretch>
            <a:fillRect/>
          </a:stretch>
        </p:blipFill>
        <p:spPr>
          <a:xfrm>
            <a:off x="867561" y="480515"/>
            <a:ext cx="10682013" cy="5892302"/>
          </a:xfrm>
          <a:prstGeom prst="rect">
            <a:avLst/>
          </a:prstGeom>
        </p:spPr>
      </p:pic>
    </p:spTree>
    <p:extLst>
      <p:ext uri="{BB962C8B-B14F-4D97-AF65-F5344CB8AC3E}">
        <p14:creationId xmlns:p14="http://schemas.microsoft.com/office/powerpoint/2010/main" val="222178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63D644F-D1B4-40EA-8151-C6009DF0AE99}"/>
              </a:ext>
            </a:extLst>
          </p:cNvPr>
          <p:cNvSpPr>
            <a:spLocks noGrp="1"/>
          </p:cNvSpPr>
          <p:nvPr>
            <p:ph type="title"/>
          </p:nvPr>
        </p:nvSpPr>
        <p:spPr>
          <a:xfrm>
            <a:off x="692217" y="583728"/>
            <a:ext cx="10869750" cy="1237298"/>
          </a:xfrm>
        </p:spPr>
        <p:txBody>
          <a:bodyPr vert="horz" lIns="91440" tIns="45720" rIns="91440" bIns="45720" rtlCol="0" anchor="b">
            <a:normAutofit/>
          </a:bodyPr>
          <a:lstStyle/>
          <a:p>
            <a:pPr algn="ctr"/>
            <a:r>
              <a:rPr lang="en-US" sz="5400" b="1" dirty="0"/>
              <a:t>channel estimation method</a:t>
            </a:r>
          </a:p>
        </p:txBody>
      </p:sp>
      <p:sp>
        <p:nvSpPr>
          <p:cNvPr id="16"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3" name="Picture 2">
            <a:extLst>
              <a:ext uri="{FF2B5EF4-FFF2-40B4-BE49-F238E27FC236}">
                <a16:creationId xmlns:a16="http://schemas.microsoft.com/office/drawing/2014/main" id="{7BF3D3EE-7131-4AD4-B2DF-CE223E3A9C30}"/>
              </a:ext>
            </a:extLst>
          </p:cNvPr>
          <p:cNvPicPr>
            <a:picLocks noChangeAspect="1"/>
          </p:cNvPicPr>
          <p:nvPr/>
        </p:nvPicPr>
        <p:blipFill>
          <a:blip r:embed="rId2"/>
          <a:stretch>
            <a:fillRect/>
          </a:stretch>
        </p:blipFill>
        <p:spPr>
          <a:xfrm>
            <a:off x="1097279" y="2956683"/>
            <a:ext cx="10059627" cy="2887596"/>
          </a:xfrm>
          <a:prstGeom prst="rect">
            <a:avLst/>
          </a:prstGeom>
        </p:spPr>
      </p:pic>
      <p:sp>
        <p:nvSpPr>
          <p:cNvPr id="18"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343895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15">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7">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6" name="Title 5">
            <a:extLst>
              <a:ext uri="{FF2B5EF4-FFF2-40B4-BE49-F238E27FC236}">
                <a16:creationId xmlns:a16="http://schemas.microsoft.com/office/drawing/2014/main" id="{57FFAB5D-1D5F-4DD8-A0B8-DDE11223C641}"/>
              </a:ext>
            </a:extLst>
          </p:cNvPr>
          <p:cNvSpPr>
            <a:spLocks noGrp="1"/>
          </p:cNvSpPr>
          <p:nvPr>
            <p:ph type="title"/>
          </p:nvPr>
        </p:nvSpPr>
        <p:spPr>
          <a:xfrm>
            <a:off x="1443398" y="1191132"/>
            <a:ext cx="8447964" cy="1757581"/>
          </a:xfrm>
        </p:spPr>
        <p:txBody>
          <a:bodyPr vert="horz" lIns="91440" tIns="45720" rIns="91440" bIns="45720" rtlCol="0" anchor="b">
            <a:normAutofit/>
          </a:bodyPr>
          <a:lstStyle/>
          <a:p>
            <a:pPr algn="l"/>
            <a:r>
              <a:rPr lang="en-US" sz="4400" b="1" dirty="0">
                <a:solidFill>
                  <a:schemeClr val="accent2">
                    <a:lumMod val="75000"/>
                  </a:schemeClr>
                </a:solidFill>
              </a:rPr>
              <a:t>Get Pilot Estimates Subsystem</a:t>
            </a:r>
            <a:br>
              <a:rPr lang="en-US" sz="6600" b="1" dirty="0"/>
            </a:br>
            <a:endParaRPr lang="en-US" sz="6600" b="1" dirty="0"/>
          </a:p>
        </p:txBody>
      </p:sp>
      <p:sp>
        <p:nvSpPr>
          <p:cNvPr id="7" name="Text Placeholder 6">
            <a:extLst>
              <a:ext uri="{FF2B5EF4-FFF2-40B4-BE49-F238E27FC236}">
                <a16:creationId xmlns:a16="http://schemas.microsoft.com/office/drawing/2014/main" id="{BEBA4D43-1750-47A3-9102-FFDC6E091C86}"/>
              </a:ext>
            </a:extLst>
          </p:cNvPr>
          <p:cNvSpPr>
            <a:spLocks noGrp="1"/>
          </p:cNvSpPr>
          <p:nvPr>
            <p:ph type="body" idx="1"/>
          </p:nvPr>
        </p:nvSpPr>
        <p:spPr>
          <a:xfrm>
            <a:off x="1849444" y="2337380"/>
            <a:ext cx="8732458" cy="3197507"/>
          </a:xfrm>
        </p:spPr>
        <p:txBody>
          <a:bodyPr vert="horz" lIns="91440" tIns="45720" rIns="91440" bIns="45720" rtlCol="0">
            <a:normAutofit/>
          </a:bodyPr>
          <a:lstStyle/>
          <a:p>
            <a:pPr algn="l"/>
            <a:r>
              <a:rPr lang="en-GB" sz="2300" b="1" dirty="0"/>
              <a:t>The first step in determining the least squares estimate is to extract the pilot symbols from their known location within the received subframe. the channel response at these locations can be determined using the least squares estimate. The least squares estimate is obtained by dividing the received pilot symbols by their expected value.</a:t>
            </a:r>
          </a:p>
          <a:p>
            <a:pPr algn="ctr"/>
            <a:r>
              <a:rPr lang="en-GB" sz="3500" dirty="0">
                <a:highlight>
                  <a:srgbClr val="008080"/>
                </a:highlight>
              </a:rPr>
              <a:t>˜</a:t>
            </a:r>
            <a:r>
              <a:rPr lang="en-GB" sz="3500" i="1" dirty="0">
                <a:highlight>
                  <a:srgbClr val="008080"/>
                </a:highlight>
              </a:rPr>
              <a:t>HP</a:t>
            </a:r>
            <a:r>
              <a:rPr lang="en-GB" sz="3500" dirty="0">
                <a:highlight>
                  <a:srgbClr val="008080"/>
                </a:highlight>
              </a:rPr>
              <a:t>(</a:t>
            </a:r>
            <a:r>
              <a:rPr lang="en-GB" sz="3500" i="1" dirty="0">
                <a:highlight>
                  <a:srgbClr val="008080"/>
                </a:highlight>
              </a:rPr>
              <a:t>k</a:t>
            </a:r>
            <a:r>
              <a:rPr lang="en-GB" sz="3500" dirty="0">
                <a:highlight>
                  <a:srgbClr val="008080"/>
                </a:highlight>
              </a:rPr>
              <a:t>)=</a:t>
            </a:r>
            <a:r>
              <a:rPr lang="en-GB" sz="3500" i="1" dirty="0">
                <a:highlight>
                  <a:srgbClr val="008080"/>
                </a:highlight>
              </a:rPr>
              <a:t>YP</a:t>
            </a:r>
            <a:r>
              <a:rPr lang="en-GB" sz="3500" dirty="0">
                <a:highlight>
                  <a:srgbClr val="008080"/>
                </a:highlight>
              </a:rPr>
              <a:t>(</a:t>
            </a:r>
            <a:r>
              <a:rPr lang="en-GB" sz="3500" i="1" dirty="0">
                <a:highlight>
                  <a:srgbClr val="008080"/>
                </a:highlight>
              </a:rPr>
              <a:t>k</a:t>
            </a:r>
            <a:r>
              <a:rPr lang="en-GB" sz="3500" dirty="0">
                <a:highlight>
                  <a:srgbClr val="008080"/>
                </a:highlight>
              </a:rPr>
              <a:t>)/</a:t>
            </a:r>
            <a:r>
              <a:rPr lang="en-GB" sz="3500" i="1" dirty="0">
                <a:highlight>
                  <a:srgbClr val="008080"/>
                </a:highlight>
              </a:rPr>
              <a:t>XP</a:t>
            </a:r>
            <a:r>
              <a:rPr lang="en-GB" sz="3500" dirty="0">
                <a:highlight>
                  <a:srgbClr val="008080"/>
                </a:highlight>
              </a:rPr>
              <a:t>(</a:t>
            </a:r>
            <a:r>
              <a:rPr lang="en-GB" sz="3500" i="1" dirty="0">
                <a:highlight>
                  <a:srgbClr val="008080"/>
                </a:highlight>
              </a:rPr>
              <a:t>k)</a:t>
            </a:r>
            <a:endParaRPr lang="en-US" sz="3500" b="1" dirty="0">
              <a:highlight>
                <a:srgbClr val="008080"/>
              </a:highlight>
            </a:endParaRPr>
          </a:p>
        </p:txBody>
      </p:sp>
    </p:spTree>
    <p:extLst>
      <p:ext uri="{BB962C8B-B14F-4D97-AF65-F5344CB8AC3E}">
        <p14:creationId xmlns:p14="http://schemas.microsoft.com/office/powerpoint/2010/main" val="37515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A1B59-5C5D-4B86-B60A-76394592108B}"/>
              </a:ext>
            </a:extLst>
          </p:cNvPr>
          <p:cNvSpPr>
            <a:spLocks noGrp="1"/>
          </p:cNvSpPr>
          <p:nvPr>
            <p:ph type="title"/>
          </p:nvPr>
        </p:nvSpPr>
        <p:spPr>
          <a:xfrm>
            <a:off x="569392" y="552442"/>
            <a:ext cx="10869750" cy="1237298"/>
          </a:xfrm>
        </p:spPr>
        <p:txBody>
          <a:bodyPr vert="horz" lIns="91440" tIns="45720" rIns="91440" bIns="45720" rtlCol="0" anchor="b">
            <a:normAutofit/>
          </a:bodyPr>
          <a:lstStyle/>
          <a:p>
            <a:pPr algn="ctr"/>
            <a:r>
              <a:rPr lang="en-US" sz="4400" b="1" dirty="0">
                <a:solidFill>
                  <a:schemeClr val="accent2">
                    <a:lumMod val="75000"/>
                  </a:schemeClr>
                </a:solidFill>
              </a:rPr>
              <a:t>Pilot Average Subsystem</a:t>
            </a:r>
          </a:p>
        </p:txBody>
      </p:sp>
      <p:sp>
        <p:nvSpPr>
          <p:cNvPr id="15"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4" name="Picture 3">
            <a:extLst>
              <a:ext uri="{FF2B5EF4-FFF2-40B4-BE49-F238E27FC236}">
                <a16:creationId xmlns:a16="http://schemas.microsoft.com/office/drawing/2014/main" id="{78402351-BB5B-4B47-975B-A26873903273}"/>
              </a:ext>
            </a:extLst>
          </p:cNvPr>
          <p:cNvPicPr>
            <a:picLocks noChangeAspect="1"/>
          </p:cNvPicPr>
          <p:nvPr/>
        </p:nvPicPr>
        <p:blipFill>
          <a:blip r:embed="rId2"/>
          <a:stretch>
            <a:fillRect/>
          </a:stretch>
        </p:blipFill>
        <p:spPr>
          <a:xfrm>
            <a:off x="914401" y="2822713"/>
            <a:ext cx="10402956" cy="3587573"/>
          </a:xfrm>
          <a:prstGeom prst="rect">
            <a:avLst/>
          </a:prstGeom>
        </p:spPr>
      </p:pic>
      <p:sp>
        <p:nvSpPr>
          <p:cNvPr id="17"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208746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2" name="Rectangle 12">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F7BE71-E676-42E9-B252-EA409A64A896}"/>
              </a:ext>
            </a:extLst>
          </p:cNvPr>
          <p:cNvPicPr>
            <a:picLocks noChangeAspect="1"/>
          </p:cNvPicPr>
          <p:nvPr/>
        </p:nvPicPr>
        <p:blipFill rotWithShape="1">
          <a:blip r:embed="rId2"/>
          <a:srcRect b="8163"/>
          <a:stretch/>
        </p:blipFill>
        <p:spPr>
          <a:xfrm>
            <a:off x="157501" y="552997"/>
            <a:ext cx="9850919" cy="5541143"/>
          </a:xfrm>
          <a:prstGeom prst="rect">
            <a:avLst/>
          </a:prstGeom>
        </p:spPr>
      </p:pic>
      <p:sp>
        <p:nvSpPr>
          <p:cNvPr id="14" name="Rectangle 14">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A1620-7E51-47DF-B326-40BFDBD80B64}"/>
              </a:ext>
            </a:extLst>
          </p:cNvPr>
          <p:cNvSpPr>
            <a:spLocks noGrp="1"/>
          </p:cNvSpPr>
          <p:nvPr>
            <p:ph type="title"/>
          </p:nvPr>
        </p:nvSpPr>
        <p:spPr>
          <a:xfrm>
            <a:off x="6298010" y="4333009"/>
            <a:ext cx="5268177" cy="1086237"/>
          </a:xfrm>
        </p:spPr>
        <p:txBody>
          <a:bodyPr vert="horz" lIns="91440" tIns="45720" rIns="91440" bIns="45720" rtlCol="0" anchor="b">
            <a:normAutofit/>
          </a:bodyPr>
          <a:lstStyle/>
          <a:p>
            <a:pPr algn="ctr"/>
            <a:r>
              <a:rPr lang="en-US" sz="3600" b="1" cap="all" dirty="0">
                <a:solidFill>
                  <a:schemeClr val="accent2">
                    <a:lumMod val="75000"/>
                  </a:schemeClr>
                </a:solidFill>
              </a:rPr>
              <a:t>Types of averaging</a:t>
            </a:r>
          </a:p>
        </p:txBody>
      </p:sp>
      <p:sp>
        <p:nvSpPr>
          <p:cNvPr id="16" name="Freeform: Shape 16">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43582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8598-A33A-4F15-A934-6E06377F2FB0}"/>
              </a:ext>
            </a:extLst>
          </p:cNvPr>
          <p:cNvSpPr>
            <a:spLocks noGrp="1"/>
          </p:cNvSpPr>
          <p:nvPr>
            <p:ph type="title"/>
          </p:nvPr>
        </p:nvSpPr>
        <p:spPr/>
        <p:txBody>
          <a:bodyPr/>
          <a:lstStyle/>
          <a:p>
            <a:r>
              <a:rPr lang="en-GB" dirty="0">
                <a:solidFill>
                  <a:schemeClr val="accent2">
                    <a:lumMod val="75000"/>
                  </a:schemeClr>
                </a:solidFill>
              </a:rPr>
              <a:t>Create Virtual Pilots Subsystem</a:t>
            </a:r>
            <a:br>
              <a:rPr lang="en-GB" dirty="0">
                <a:solidFill>
                  <a:schemeClr val="accent2">
                    <a:lumMod val="75000"/>
                  </a:schemeClr>
                </a:solidFill>
              </a:rPr>
            </a:br>
            <a:endParaRPr lang="en-GB" dirty="0">
              <a:solidFill>
                <a:schemeClr val="accent2">
                  <a:lumMod val="75000"/>
                </a:schemeClr>
              </a:solidFill>
            </a:endParaRPr>
          </a:p>
        </p:txBody>
      </p:sp>
      <p:pic>
        <p:nvPicPr>
          <p:cNvPr id="3" name="Picture 2">
            <a:extLst>
              <a:ext uri="{FF2B5EF4-FFF2-40B4-BE49-F238E27FC236}">
                <a16:creationId xmlns:a16="http://schemas.microsoft.com/office/drawing/2014/main" id="{84A1AF38-D397-49CD-9EFC-50292ADFB77F}"/>
              </a:ext>
            </a:extLst>
          </p:cNvPr>
          <p:cNvPicPr>
            <a:picLocks noChangeAspect="1"/>
          </p:cNvPicPr>
          <p:nvPr/>
        </p:nvPicPr>
        <p:blipFill>
          <a:blip r:embed="rId2"/>
          <a:stretch>
            <a:fillRect/>
          </a:stretch>
        </p:blipFill>
        <p:spPr>
          <a:xfrm>
            <a:off x="1219200" y="1428750"/>
            <a:ext cx="10458775" cy="5099538"/>
          </a:xfrm>
          <a:prstGeom prst="rect">
            <a:avLst/>
          </a:prstGeom>
        </p:spPr>
      </p:pic>
    </p:spTree>
    <p:extLst>
      <p:ext uri="{BB962C8B-B14F-4D97-AF65-F5344CB8AC3E}">
        <p14:creationId xmlns:p14="http://schemas.microsoft.com/office/powerpoint/2010/main" val="32187509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18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Adobe Arabic</vt:lpstr>
      <vt:lpstr>Calibri</vt:lpstr>
      <vt:lpstr>Franklin Gothic Book</vt:lpstr>
      <vt:lpstr>Wingdings</vt:lpstr>
      <vt:lpstr>Crop</vt:lpstr>
      <vt:lpstr>Channel Estimation</vt:lpstr>
      <vt:lpstr>PowerPoint Presentation</vt:lpstr>
      <vt:lpstr>PowerPoint Presentation</vt:lpstr>
      <vt:lpstr>PowerPoint Presentation</vt:lpstr>
      <vt:lpstr>channel estimation method</vt:lpstr>
      <vt:lpstr>Get Pilot Estimates Subsystem </vt:lpstr>
      <vt:lpstr>Pilot Average Subsystem</vt:lpstr>
      <vt:lpstr>Types of averaging</vt:lpstr>
      <vt:lpstr>Create Virtual Pilots Subsystem </vt:lpstr>
      <vt:lpstr>Interpolation Subsystem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2020-04-24T16:22:57Z</dcterms:created>
  <dcterms:modified xsi:type="dcterms:W3CDTF">2020-04-24T22:12:35Z</dcterms:modified>
</cp:coreProperties>
</file>