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Raleway Bold" charset="1" panose="020B0803030101060003"/>
      <p:regular r:id="rId22"/>
    </p:embeddedFont>
    <p:embeddedFont>
      <p:font typeface="Raleway" charset="1" panose="020B0503030101060003"/>
      <p:regular r:id="rId23"/>
    </p:embeddedFont>
    <p:embeddedFont>
      <p:font typeface="Raleway Heavy" charset="1" panose="020B00030301010600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86385" y="-282786"/>
            <a:ext cx="14391979" cy="575097"/>
            <a:chOff x="0" y="0"/>
            <a:chExt cx="5250233" cy="2097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50233" cy="209797"/>
            </a:xfrm>
            <a:custGeom>
              <a:avLst/>
              <a:gdLst/>
              <a:ahLst/>
              <a:cxnLst/>
              <a:rect r="r" b="b" t="t" l="l"/>
              <a:pathLst>
                <a:path h="209797" w="5250233">
                  <a:moveTo>
                    <a:pt x="0" y="0"/>
                  </a:moveTo>
                  <a:lnTo>
                    <a:pt x="5250233" y="0"/>
                  </a:lnTo>
                  <a:lnTo>
                    <a:pt x="5250233" y="209797"/>
                  </a:lnTo>
                  <a:lnTo>
                    <a:pt x="0" y="209797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0364" y="-282786"/>
            <a:ext cx="4181180" cy="575097"/>
            <a:chOff x="0" y="0"/>
            <a:chExt cx="1525306" cy="2097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25306" cy="209797"/>
            </a:xfrm>
            <a:custGeom>
              <a:avLst/>
              <a:gdLst/>
              <a:ahLst/>
              <a:cxnLst/>
              <a:rect r="r" b="b" t="t" l="l"/>
              <a:pathLst>
                <a:path h="209797" w="1525306">
                  <a:moveTo>
                    <a:pt x="0" y="0"/>
                  </a:moveTo>
                  <a:lnTo>
                    <a:pt x="1525306" y="0"/>
                  </a:lnTo>
                  <a:lnTo>
                    <a:pt x="1525306" y="209797"/>
                  </a:lnTo>
                  <a:lnTo>
                    <a:pt x="0" y="209797"/>
                  </a:lnTo>
                  <a:close/>
                </a:path>
              </a:pathLst>
            </a:custGeom>
            <a:solidFill>
              <a:srgbClr val="2083C4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-290364" y="9994689"/>
            <a:ext cx="14391979" cy="575097"/>
            <a:chOff x="0" y="0"/>
            <a:chExt cx="5250233" cy="2097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250233" cy="209797"/>
            </a:xfrm>
            <a:custGeom>
              <a:avLst/>
              <a:gdLst/>
              <a:ahLst/>
              <a:cxnLst/>
              <a:rect r="r" b="b" t="t" l="l"/>
              <a:pathLst>
                <a:path h="209797" w="5250233">
                  <a:moveTo>
                    <a:pt x="0" y="0"/>
                  </a:moveTo>
                  <a:lnTo>
                    <a:pt x="5250233" y="0"/>
                  </a:lnTo>
                  <a:lnTo>
                    <a:pt x="5250233" y="209797"/>
                  </a:lnTo>
                  <a:lnTo>
                    <a:pt x="0" y="209797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4397185" y="9994689"/>
            <a:ext cx="4181180" cy="575097"/>
            <a:chOff x="0" y="0"/>
            <a:chExt cx="1525306" cy="2097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25306" cy="209797"/>
            </a:xfrm>
            <a:custGeom>
              <a:avLst/>
              <a:gdLst/>
              <a:ahLst/>
              <a:cxnLst/>
              <a:rect r="r" b="b" t="t" l="l"/>
              <a:pathLst>
                <a:path h="209797" w="1525306">
                  <a:moveTo>
                    <a:pt x="0" y="0"/>
                  </a:moveTo>
                  <a:lnTo>
                    <a:pt x="1525306" y="0"/>
                  </a:lnTo>
                  <a:lnTo>
                    <a:pt x="1525306" y="209797"/>
                  </a:lnTo>
                  <a:lnTo>
                    <a:pt x="0" y="209797"/>
                  </a:lnTo>
                  <a:close/>
                </a:path>
              </a:pathLst>
            </a:custGeom>
            <a:solidFill>
              <a:srgbClr val="2083C4"/>
            </a:solidFill>
          </p:spPr>
        </p:sp>
      </p:grpSp>
      <p:sp>
        <p:nvSpPr>
          <p:cNvPr name="AutoShape 10" id="10"/>
          <p:cNvSpPr/>
          <p:nvPr/>
        </p:nvSpPr>
        <p:spPr>
          <a:xfrm rot="-23312">
            <a:off x="7388250" y="9422606"/>
            <a:ext cx="3511501" cy="0"/>
          </a:xfrm>
          <a:prstGeom prst="line">
            <a:avLst/>
          </a:prstGeom>
          <a:ln cap="flat" w="9525">
            <a:solidFill>
              <a:srgbClr val="2083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6149908" y="616704"/>
            <a:ext cx="5988184" cy="5980699"/>
          </a:xfrm>
          <a:custGeom>
            <a:avLst/>
            <a:gdLst/>
            <a:ahLst/>
            <a:cxnLst/>
            <a:rect r="r" b="b" t="t" l="l"/>
            <a:pathLst>
              <a:path h="5980699" w="5988184">
                <a:moveTo>
                  <a:pt x="0" y="0"/>
                </a:moveTo>
                <a:lnTo>
                  <a:pt x="5988184" y="0"/>
                </a:lnTo>
                <a:lnTo>
                  <a:pt x="5988184" y="5980700"/>
                </a:lnTo>
                <a:lnTo>
                  <a:pt x="0" y="5980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44692" y="6854579"/>
            <a:ext cx="15398617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0">
                <a:solidFill>
                  <a:srgbClr val="2083C4"/>
                </a:solidFill>
                <a:latin typeface="Raleway Bold"/>
                <a:ea typeface="Raleway Bold"/>
                <a:cs typeface="Raleway Bold"/>
                <a:sym typeface="Raleway Bold"/>
              </a:rPr>
              <a:t>ACCESS CONTROL LIST PROJECT</a:t>
            </a:r>
          </a:p>
          <a:p>
            <a:pPr algn="ctr">
              <a:lnSpc>
                <a:spcPts val="6000"/>
              </a:lnSpc>
            </a:pPr>
            <a:r>
              <a:rPr lang="en-US" b="true" sz="6000" spc="600">
                <a:solidFill>
                  <a:srgbClr val="2083C4"/>
                </a:solidFill>
                <a:latin typeface="Raleway Bold"/>
                <a:ea typeface="Raleway Bold"/>
                <a:cs typeface="Raleway Bold"/>
                <a:sym typeface="Raleway Bold"/>
              </a:rPr>
              <a:t>PRESENTATION (PROJECT 6)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44692" y="8791575"/>
            <a:ext cx="15398617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240">
                <a:solidFill>
                  <a:srgbClr val="1D1127"/>
                </a:solidFill>
                <a:latin typeface="Raleway"/>
                <a:ea typeface="Raleway"/>
                <a:cs typeface="Raleway"/>
                <a:sym typeface="Raleway"/>
              </a:rPr>
              <a:t>For DEPI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02848" y="624853"/>
            <a:ext cx="15398617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 spc="600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DETAILED ACL CONFIGURATIONS (HQ ROUTER)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019175"/>
            <a:ext cx="17442776" cy="981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8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68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68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68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68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689"/>
              </a:lnSpc>
              <a:spcBef>
                <a:spcPct val="0"/>
              </a:spcBef>
            </a:pPr>
            <a:r>
              <a:rPr lang="en-US" b="true" sz="3074" spc="307" strike="noStrike" u="none">
                <a:solidFill>
                  <a:srgbClr val="439B9E"/>
                </a:solidFill>
                <a:latin typeface="Raleway Bold"/>
                <a:ea typeface="Raleway Bold"/>
                <a:cs typeface="Raleway Bold"/>
                <a:sym typeface="Raleway Bold"/>
              </a:rPr>
              <a:t>• STANDARD NAMED ACL (VTY_BLOCK):</a:t>
            </a:r>
          </a:p>
          <a:p>
            <a:pPr algn="l" marL="0" indent="0" lvl="0">
              <a:lnSpc>
                <a:spcPts val="3689"/>
              </a:lnSpc>
              <a:spcBef>
                <a:spcPct val="0"/>
              </a:spcBef>
            </a:pPr>
            <a:r>
              <a:rPr lang="en-US" b="true" sz="3074" spc="307" strike="noStrike" u="none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 </a:t>
            </a:r>
            <a:r>
              <a:rPr lang="en-US" b="true" sz="3074" spc="307" strike="noStrike" u="non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- Restricts VTY (Telnet/SSH) access to the HQ router, limiting it to HQ LAN 2.</a:t>
            </a:r>
          </a:p>
          <a:p>
            <a:pPr algn="l" marL="0" indent="0" lvl="0">
              <a:lnSpc>
                <a:spcPts val="3689"/>
              </a:lnSpc>
              <a:spcBef>
                <a:spcPct val="0"/>
              </a:spcBef>
            </a:pPr>
            <a:r>
              <a:rPr lang="en-US" b="true" sz="3074" spc="307" strike="noStrike" u="none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 </a:t>
            </a:r>
          </a:p>
          <a:p>
            <a:pPr algn="l" marL="0" indent="0" lvl="0">
              <a:lnSpc>
                <a:spcPts val="3689"/>
              </a:lnSpc>
              <a:spcBef>
                <a:spcPct val="0"/>
              </a:spcBef>
            </a:pPr>
            <a:r>
              <a:rPr lang="en-US" b="true" sz="3074" spc="307" strike="noStrike" u="none">
                <a:solidFill>
                  <a:srgbClr val="439B9E"/>
                </a:solidFill>
                <a:latin typeface="Raleway Bold"/>
                <a:ea typeface="Raleway Bold"/>
                <a:cs typeface="Raleway Bold"/>
                <a:sym typeface="Raleway Bold"/>
              </a:rPr>
              <a:t>      - CONFIGURATION:</a:t>
            </a:r>
          </a:p>
          <a:p>
            <a:pPr algn="l" marL="0" indent="0" lvl="0">
              <a:lnSpc>
                <a:spcPts val="3689"/>
              </a:lnSpc>
              <a:spcBef>
                <a:spcPct val="0"/>
              </a:spcBef>
            </a:pPr>
            <a:r>
              <a:rPr lang="en-US" b="true" sz="3074" spc="307" strike="noStrike" u="none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ip access-list standard vty_block</a:t>
            </a:r>
          </a:p>
          <a:p>
            <a:pPr algn="l" marL="0" indent="0" lvl="0">
              <a:lnSpc>
                <a:spcPts val="3689"/>
              </a:lnSpc>
              <a:spcBef>
                <a:spcPct val="0"/>
              </a:spcBef>
            </a:pPr>
            <a:r>
              <a:rPr lang="en-US" b="true" sz="3074" spc="307" strike="noStrike" u="none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permit 192.168.1.64 0.0.0.7</a:t>
            </a:r>
          </a:p>
          <a:p>
            <a:pPr algn="l" marL="0" indent="0" lvl="0">
              <a:lnSpc>
                <a:spcPts val="368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689"/>
              </a:lnSpc>
              <a:spcBef>
                <a:spcPct val="0"/>
              </a:spcBef>
            </a:pPr>
            <a:r>
              <a:rPr lang="en-US" b="true" sz="3074" spc="307" strike="noStrike" u="none">
                <a:solidFill>
                  <a:srgbClr val="439B9E"/>
                </a:solidFill>
                <a:latin typeface="Raleway Bold"/>
                <a:ea typeface="Raleway Bold"/>
                <a:cs typeface="Raleway Bold"/>
                <a:sym typeface="Raleway Bold"/>
              </a:rPr>
              <a:t>     •ACL APPLICATION:</a:t>
            </a:r>
          </a:p>
          <a:p>
            <a:pPr algn="l" marL="0" indent="0" lvl="0">
              <a:lnSpc>
                <a:spcPts val="3689"/>
              </a:lnSpc>
              <a:spcBef>
                <a:spcPct val="0"/>
              </a:spcBef>
            </a:pPr>
            <a:r>
              <a:rPr lang="en-US" b="true" sz="3074" spc="307" strike="noStrike" u="none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 </a:t>
            </a:r>
            <a:r>
              <a:rPr lang="en-US" b="true" sz="3074" spc="307" strike="noStrike" u="non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- Applied on the VTY lines to control incoming traffic from the </a:t>
            </a:r>
          </a:p>
          <a:p>
            <a:pPr algn="l" marL="0" indent="0" lvl="0">
              <a:lnSpc>
                <a:spcPts val="3689"/>
              </a:lnSpc>
              <a:spcBef>
                <a:spcPct val="0"/>
              </a:spcBef>
            </a:pPr>
            <a:r>
              <a:rPr lang="en-US" b="true" sz="3074" spc="307" strike="noStrike" u="non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HQ LAN 2. </a:t>
            </a:r>
            <a:r>
              <a:rPr lang="en-US" b="true" sz="3074" spc="307" strike="noStrike" u="none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     </a:t>
            </a:r>
          </a:p>
          <a:p>
            <a:pPr algn="l" marL="0" indent="0" lvl="0">
              <a:lnSpc>
                <a:spcPts val="3689"/>
              </a:lnSpc>
              <a:spcBef>
                <a:spcPct val="0"/>
              </a:spcBef>
            </a:pPr>
            <a:r>
              <a:rPr lang="en-US" b="true" sz="3074" spc="307" strike="noStrike" u="none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line vty 0 4</a:t>
            </a:r>
          </a:p>
          <a:p>
            <a:pPr algn="l" marL="0" indent="0" lvl="0">
              <a:lnSpc>
                <a:spcPts val="3689"/>
              </a:lnSpc>
              <a:spcBef>
                <a:spcPct val="0"/>
              </a:spcBef>
            </a:pPr>
            <a:r>
              <a:rPr lang="en-US" b="true" sz="3074" spc="307" strike="noStrike" u="none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access-class vty_block in</a:t>
            </a:r>
          </a:p>
          <a:p>
            <a:pPr algn="l" marL="0" indent="0" lvl="0">
              <a:lnSpc>
                <a:spcPts val="368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68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68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68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10215" y="2682253"/>
            <a:ext cx="18952481" cy="1027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5"/>
              </a:lnSpc>
            </a:pPr>
            <a:r>
              <a:rPr lang="en-US" b="true" sz="3104" spc="310">
                <a:solidFill>
                  <a:srgbClr val="439B9E"/>
                </a:solidFill>
                <a:latin typeface="Raleway Heavy"/>
                <a:ea typeface="Raleway Heavy"/>
                <a:cs typeface="Raleway Heavy"/>
                <a:sym typeface="Raleway Heavy"/>
              </a:rPr>
              <a:t>ROUTER BRANCH CONFIGURATIONS:</a:t>
            </a:r>
          </a:p>
          <a:p>
            <a:pPr algn="l">
              <a:lnSpc>
                <a:spcPts val="3725"/>
              </a:lnSpc>
            </a:pPr>
            <a:r>
              <a:rPr lang="en-US" sz="3104" spc="310">
                <a:solidFill>
                  <a:srgbClr val="439B9E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true" sz="3104" spc="310">
                <a:solidFill>
                  <a:srgbClr val="439B9E"/>
                </a:solidFill>
                <a:latin typeface="Raleway Bold"/>
                <a:ea typeface="Raleway Bold"/>
                <a:cs typeface="Raleway Bold"/>
                <a:sym typeface="Raleway Bold"/>
              </a:rPr>
              <a:t>• EXTENDED NAMED ACL: (BRANCH_TO_HQ):</a:t>
            </a:r>
          </a:p>
          <a:p>
            <a:pPr algn="l">
              <a:lnSpc>
                <a:spcPts val="3725"/>
              </a:lnSpc>
            </a:pPr>
            <a:r>
              <a:rPr lang="en-US" sz="3104" spc="310">
                <a:solidFill>
                  <a:srgbClr val="439B9E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104" spc="310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- Blocks any access attempts from Branch LAN 1 and Branch LAN 2 to HQ LAN1.</a:t>
            </a:r>
          </a:p>
          <a:p>
            <a:pPr algn="l">
              <a:lnSpc>
                <a:spcPts val="3725"/>
              </a:lnSpc>
            </a:pPr>
          </a:p>
          <a:p>
            <a:pPr algn="l">
              <a:lnSpc>
                <a:spcPts val="3725"/>
              </a:lnSpc>
            </a:pPr>
            <a:r>
              <a:rPr lang="en-US" b="true" sz="3104" spc="310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   - </a:t>
            </a:r>
            <a:r>
              <a:rPr lang="en-US" b="true" sz="3104" spc="310">
                <a:solidFill>
                  <a:srgbClr val="439B9E"/>
                </a:solidFill>
                <a:latin typeface="Raleway Bold"/>
                <a:ea typeface="Raleway Bold"/>
                <a:cs typeface="Raleway Bold"/>
                <a:sym typeface="Raleway Bold"/>
              </a:rPr>
              <a:t>CONFIGURATION</a:t>
            </a:r>
            <a:r>
              <a:rPr lang="en-US" b="true" sz="3104" spc="310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:</a:t>
            </a:r>
          </a:p>
          <a:p>
            <a:pPr algn="l">
              <a:lnSpc>
                <a:spcPts val="3725"/>
              </a:lnSpc>
            </a:pPr>
            <a:r>
              <a:rPr lang="en-US" sz="3104" spc="310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  </a:t>
            </a:r>
            <a:r>
              <a:rPr lang="en-US" sz="3104" spc="310" b="true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ip access-list extended branch_to_hq</a:t>
            </a:r>
          </a:p>
          <a:p>
            <a:pPr algn="l">
              <a:lnSpc>
                <a:spcPts val="3725"/>
              </a:lnSpc>
            </a:pPr>
            <a:r>
              <a:rPr lang="en-US" sz="3104" spc="310" b="true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  deny ip 192.168.2.0 0.0.0.31 192.168.1.0 0.0.0.63</a:t>
            </a:r>
          </a:p>
          <a:p>
            <a:pPr algn="l">
              <a:lnSpc>
                <a:spcPts val="3725"/>
              </a:lnSpc>
            </a:pPr>
            <a:r>
              <a:rPr lang="en-US" sz="3104" spc="310" b="true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  deny ip 192.168.2.32 0.0.0.15 192.168.1.0 0.0.0.63</a:t>
            </a:r>
          </a:p>
          <a:p>
            <a:pPr algn="l">
              <a:lnSpc>
                <a:spcPts val="3725"/>
              </a:lnSpc>
            </a:pPr>
            <a:r>
              <a:rPr lang="en-US" sz="3104" spc="310" b="true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  permit ip any any</a:t>
            </a:r>
          </a:p>
          <a:p>
            <a:pPr algn="l">
              <a:lnSpc>
                <a:spcPts val="3725"/>
              </a:lnSpc>
            </a:pPr>
          </a:p>
          <a:p>
            <a:pPr algn="l">
              <a:lnSpc>
                <a:spcPts val="3725"/>
              </a:lnSpc>
            </a:pPr>
            <a:r>
              <a:rPr lang="en-US" b="true" sz="3104" spc="31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</a:t>
            </a:r>
            <a:r>
              <a:rPr lang="en-US" b="true" sz="3104" spc="310">
                <a:solidFill>
                  <a:srgbClr val="439B9E"/>
                </a:solidFill>
                <a:latin typeface="Raleway Bold"/>
                <a:ea typeface="Raleway Bold"/>
                <a:cs typeface="Raleway Bold"/>
                <a:sym typeface="Raleway Bold"/>
              </a:rPr>
              <a:t>• ACL APPLICATION:</a:t>
            </a:r>
          </a:p>
          <a:p>
            <a:pPr algn="l">
              <a:lnSpc>
                <a:spcPts val="3725"/>
              </a:lnSpc>
            </a:pPr>
            <a:r>
              <a:rPr lang="en-US" sz="3104" spc="31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   - Applied on the Serial0/1/1 interface to control outgoing traffic from the </a:t>
            </a:r>
          </a:p>
          <a:p>
            <a:pPr algn="l">
              <a:lnSpc>
                <a:spcPts val="3725"/>
              </a:lnSpc>
            </a:pPr>
            <a:r>
              <a:rPr lang="en-US" sz="3104" spc="31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branch to HQ. </a:t>
            </a:r>
          </a:p>
          <a:p>
            <a:pPr algn="l">
              <a:lnSpc>
                <a:spcPts val="3725"/>
              </a:lnSpc>
            </a:pPr>
            <a:r>
              <a:rPr lang="en-US" sz="3104" spc="31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 </a:t>
            </a:r>
            <a:r>
              <a:rPr lang="en-US" sz="3104" spc="310" b="true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 interface Serial0/1/1</a:t>
            </a:r>
          </a:p>
          <a:p>
            <a:pPr algn="l">
              <a:lnSpc>
                <a:spcPts val="3725"/>
              </a:lnSpc>
            </a:pPr>
            <a:r>
              <a:rPr lang="en-US" sz="3104" spc="310" b="true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  ip access-group branch_to_hq out</a:t>
            </a:r>
          </a:p>
          <a:p>
            <a:pPr algn="l">
              <a:lnSpc>
                <a:spcPts val="3725"/>
              </a:lnSpc>
            </a:pPr>
          </a:p>
          <a:p>
            <a:pPr algn="l">
              <a:lnSpc>
                <a:spcPts val="3725"/>
              </a:lnSpc>
            </a:pPr>
          </a:p>
          <a:p>
            <a:pPr algn="l">
              <a:lnSpc>
                <a:spcPts val="3725"/>
              </a:lnSpc>
            </a:pPr>
          </a:p>
          <a:p>
            <a:pPr algn="l">
              <a:lnSpc>
                <a:spcPts val="3725"/>
              </a:lnSpc>
            </a:pPr>
          </a:p>
          <a:p>
            <a:pPr algn="l">
              <a:lnSpc>
                <a:spcPts val="3725"/>
              </a:lnSpc>
            </a:pPr>
          </a:p>
          <a:p>
            <a:pPr algn="l">
              <a:lnSpc>
                <a:spcPts val="3725"/>
              </a:lnSpc>
            </a:pPr>
          </a:p>
          <a:p>
            <a:pPr algn="l">
              <a:lnSpc>
                <a:spcPts val="3725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02848" y="624853"/>
            <a:ext cx="15398617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 spc="600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DETAILED ACL CONFIGURATIONS (BRANCH ROUTER)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3959431" y="5869445"/>
            <a:ext cx="10069441" cy="3131748"/>
          </a:xfrm>
          <a:custGeom>
            <a:avLst/>
            <a:gdLst/>
            <a:ahLst/>
            <a:cxnLst/>
            <a:rect r="r" b="b" t="t" l="l"/>
            <a:pathLst>
              <a:path h="3131748" w="10069441">
                <a:moveTo>
                  <a:pt x="0" y="0"/>
                </a:moveTo>
                <a:lnTo>
                  <a:pt x="10069441" y="0"/>
                </a:lnTo>
                <a:lnTo>
                  <a:pt x="10069441" y="3131748"/>
                </a:lnTo>
                <a:lnTo>
                  <a:pt x="0" y="3131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767853"/>
            <a:ext cx="15950776" cy="451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3"/>
              </a:lnSpc>
            </a:pPr>
            <a:r>
              <a:rPr lang="en-US" b="true" sz="2736" spc="273">
                <a:solidFill>
                  <a:srgbClr val="439B9E"/>
                </a:solidFill>
                <a:latin typeface="Raleway Heavy"/>
                <a:ea typeface="Raleway Heavy"/>
                <a:cs typeface="Raleway Heavy"/>
                <a:sym typeface="Raleway Heavy"/>
              </a:rPr>
              <a:t>• PURPOSE OF TESTS: </a:t>
            </a:r>
            <a:r>
              <a:rPr lang="en-US" b="true" sz="2736" spc="27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TO VERIFY THAT THE ACLS WORK AS INTENDED AND   </a:t>
            </a:r>
          </a:p>
          <a:p>
            <a:pPr algn="l">
              <a:lnSpc>
                <a:spcPts val="3283"/>
              </a:lnSpc>
            </a:pPr>
            <a:r>
              <a:rPr lang="en-US" b="true" sz="2736" spc="27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 RESTRICT OR ALLOW TRAFFIC ACCORDING TO THE CONFIGURED RULES.</a:t>
            </a:r>
          </a:p>
          <a:p>
            <a:pPr algn="l">
              <a:lnSpc>
                <a:spcPts val="3283"/>
              </a:lnSpc>
            </a:pPr>
          </a:p>
          <a:p>
            <a:pPr algn="l">
              <a:lnSpc>
                <a:spcPts val="3283"/>
              </a:lnSpc>
            </a:pPr>
            <a:r>
              <a:rPr lang="en-US" sz="2736" spc="273" b="true">
                <a:solidFill>
                  <a:srgbClr val="439B9E"/>
                </a:solidFill>
                <a:latin typeface="Raleway Heavy"/>
                <a:ea typeface="Raleway Heavy"/>
                <a:cs typeface="Raleway Heavy"/>
                <a:sym typeface="Raleway Heavy"/>
              </a:rPr>
              <a:t>• Test Scenarios:</a:t>
            </a:r>
          </a:p>
          <a:p>
            <a:pPr algn="l">
              <a:lnSpc>
                <a:spcPts val="3283"/>
              </a:lnSpc>
            </a:pPr>
            <a:r>
              <a:rPr lang="en-US" sz="2736" spc="273">
                <a:solidFill>
                  <a:srgbClr val="439B9E"/>
                </a:solidFill>
                <a:latin typeface="Raleway"/>
                <a:ea typeface="Raleway"/>
                <a:cs typeface="Raleway"/>
                <a:sym typeface="Raleway"/>
              </a:rPr>
              <a:t>   - </a:t>
            </a:r>
            <a:r>
              <a:rPr lang="en-US" sz="2736" spc="273" b="true">
                <a:solidFill>
                  <a:srgbClr val="439B9E"/>
                </a:solidFill>
                <a:latin typeface="Raleway Heavy"/>
                <a:ea typeface="Raleway Heavy"/>
                <a:cs typeface="Raleway Heavy"/>
                <a:sym typeface="Raleway Heavy"/>
              </a:rPr>
              <a:t>Test 1: </a:t>
            </a:r>
            <a:r>
              <a:rPr lang="en-US" sz="2736" spc="273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Ping from Branch PC to the Enterprise Web Server.</a:t>
            </a:r>
          </a:p>
          <a:p>
            <a:pPr algn="l">
              <a:lnSpc>
                <a:spcPts val="3283"/>
              </a:lnSpc>
            </a:pPr>
            <a:r>
              <a:rPr lang="en-US" sz="2736" spc="273">
                <a:solidFill>
                  <a:srgbClr val="439B9E"/>
                </a:solidFill>
                <a:latin typeface="Raleway"/>
                <a:ea typeface="Raleway"/>
                <a:cs typeface="Raleway"/>
                <a:sym typeface="Raleway"/>
              </a:rPr>
              <a:t>   - </a:t>
            </a:r>
            <a:r>
              <a:rPr lang="en-US" sz="2736" spc="273" b="true">
                <a:solidFill>
                  <a:srgbClr val="439B9E"/>
                </a:solidFill>
                <a:latin typeface="Raleway Heavy"/>
                <a:ea typeface="Raleway Heavy"/>
                <a:cs typeface="Raleway Heavy"/>
                <a:sym typeface="Raleway Heavy"/>
              </a:rPr>
              <a:t>Result: </a:t>
            </a:r>
            <a:r>
              <a:rPr lang="en-US" sz="2736" spc="273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Successful ping, as ACL 101 only blocks FTP traffic, not </a:t>
            </a:r>
          </a:p>
          <a:p>
            <a:pPr algn="l">
              <a:lnSpc>
                <a:spcPts val="3283"/>
              </a:lnSpc>
            </a:pPr>
            <a:r>
              <a:rPr lang="en-US" b="true" sz="2736" spc="273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           </a:t>
            </a:r>
            <a:r>
              <a:rPr lang="en-US" sz="2736" spc="273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ICMP or HTTP.</a:t>
            </a:r>
          </a:p>
          <a:p>
            <a:pPr algn="l">
              <a:lnSpc>
                <a:spcPts val="3283"/>
              </a:lnSpc>
            </a:pPr>
            <a:r>
              <a:rPr lang="en-US" sz="2736" spc="273">
                <a:solidFill>
                  <a:srgbClr val="439B9E"/>
                </a:solidFill>
                <a:latin typeface="Raleway"/>
                <a:ea typeface="Raleway"/>
                <a:cs typeface="Raleway"/>
                <a:sym typeface="Raleway"/>
              </a:rPr>
              <a:t>   - </a:t>
            </a:r>
            <a:r>
              <a:rPr lang="en-US" sz="2736" spc="273" b="true">
                <a:solidFill>
                  <a:srgbClr val="439B9E"/>
                </a:solidFill>
                <a:latin typeface="Raleway Heavy"/>
                <a:ea typeface="Raleway Heavy"/>
                <a:cs typeface="Raleway Heavy"/>
                <a:sym typeface="Raleway Heavy"/>
              </a:rPr>
              <a:t>Outcome: </a:t>
            </a:r>
            <a:r>
              <a:rPr lang="en-US" sz="2736" spc="273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Confirms that regular traffic between the branch and </a:t>
            </a:r>
          </a:p>
          <a:p>
            <a:pPr algn="l">
              <a:lnSpc>
                <a:spcPts val="3283"/>
              </a:lnSpc>
            </a:pPr>
            <a:r>
              <a:rPr lang="en-US" b="true" sz="2736" spc="273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                 </a:t>
            </a:r>
            <a:r>
              <a:rPr lang="en-US" sz="2736" spc="273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web server is allowed.</a:t>
            </a:r>
          </a:p>
          <a:p>
            <a:pPr algn="l">
              <a:lnSpc>
                <a:spcPts val="3283"/>
              </a:lnSpc>
            </a:pPr>
          </a:p>
          <a:p>
            <a:pPr algn="l">
              <a:lnSpc>
                <a:spcPts val="3283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202848" y="624853"/>
            <a:ext cx="15398617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 spc="600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CONNECTIVITY TESTS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3842202" y="5143500"/>
            <a:ext cx="10119908" cy="3025320"/>
          </a:xfrm>
          <a:custGeom>
            <a:avLst/>
            <a:gdLst/>
            <a:ahLst/>
            <a:cxnLst/>
            <a:rect r="r" b="b" t="t" l="l"/>
            <a:pathLst>
              <a:path h="3025320" w="10119908">
                <a:moveTo>
                  <a:pt x="0" y="0"/>
                </a:moveTo>
                <a:lnTo>
                  <a:pt x="10119908" y="0"/>
                </a:lnTo>
                <a:lnTo>
                  <a:pt x="10119908" y="3025320"/>
                </a:lnTo>
                <a:lnTo>
                  <a:pt x="0" y="30253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236635"/>
            <a:ext cx="15950776" cy="328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3"/>
              </a:lnSpc>
            </a:pPr>
            <a:r>
              <a:rPr lang="en-US" sz="2736" spc="273" b="true">
                <a:solidFill>
                  <a:srgbClr val="439B9E"/>
                </a:solidFill>
                <a:latin typeface="Raleway Heavy"/>
                <a:ea typeface="Raleway Heavy"/>
                <a:cs typeface="Raleway Heavy"/>
                <a:sym typeface="Raleway Heavy"/>
              </a:rPr>
              <a:t> - Test 2: </a:t>
            </a:r>
            <a:r>
              <a:rPr lang="en-US" sz="2736" spc="273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Ping from HQ PC-1 to Branch Server.</a:t>
            </a:r>
          </a:p>
          <a:p>
            <a:pPr algn="l">
              <a:lnSpc>
                <a:spcPts val="3283"/>
              </a:lnSpc>
            </a:pPr>
            <a:r>
              <a:rPr lang="en-US" sz="2736" spc="273">
                <a:solidFill>
                  <a:srgbClr val="439B9E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true" sz="2736" spc="273">
                <a:solidFill>
                  <a:srgbClr val="439B9E"/>
                </a:solidFill>
                <a:latin typeface="Raleway Bold"/>
                <a:ea typeface="Raleway Bold"/>
                <a:cs typeface="Raleway Bold"/>
                <a:sym typeface="Raleway Bold"/>
              </a:rPr>
              <a:t>-</a:t>
            </a:r>
            <a:r>
              <a:rPr lang="en-US" sz="2736" spc="273">
                <a:solidFill>
                  <a:srgbClr val="439B9E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36" spc="273" b="true">
                <a:solidFill>
                  <a:srgbClr val="439B9E"/>
                </a:solidFill>
                <a:latin typeface="Raleway Heavy"/>
                <a:ea typeface="Raleway Heavy"/>
                <a:cs typeface="Raleway Heavy"/>
                <a:sym typeface="Raleway Heavy"/>
              </a:rPr>
              <a:t>Result: </a:t>
            </a:r>
            <a:r>
              <a:rPr lang="en-US" sz="2736" spc="273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Unsuccessful ping, as ACL 111 blocks traffic to the Branch </a:t>
            </a:r>
          </a:p>
          <a:p>
            <a:pPr algn="l">
              <a:lnSpc>
                <a:spcPts val="3283"/>
              </a:lnSpc>
            </a:pPr>
            <a:r>
              <a:rPr lang="en-US" b="true" sz="2736" spc="273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           </a:t>
            </a:r>
            <a:r>
              <a:rPr lang="en-US" sz="2736" spc="273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Server.</a:t>
            </a:r>
          </a:p>
          <a:p>
            <a:pPr algn="l">
              <a:lnSpc>
                <a:spcPts val="3283"/>
              </a:lnSpc>
            </a:pPr>
            <a:r>
              <a:rPr lang="en-US" sz="2736" spc="273">
                <a:solidFill>
                  <a:srgbClr val="439B9E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true" sz="2736" spc="273">
                <a:solidFill>
                  <a:srgbClr val="439B9E"/>
                </a:solidFill>
                <a:latin typeface="Raleway Bold"/>
                <a:ea typeface="Raleway Bold"/>
                <a:cs typeface="Raleway Bold"/>
                <a:sym typeface="Raleway Bold"/>
              </a:rPr>
              <a:t>-</a:t>
            </a:r>
            <a:r>
              <a:rPr lang="en-US" sz="2736" spc="273">
                <a:solidFill>
                  <a:srgbClr val="439B9E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36" spc="273" b="true">
                <a:solidFill>
                  <a:srgbClr val="439B9E"/>
                </a:solidFill>
                <a:latin typeface="Raleway Heavy"/>
                <a:ea typeface="Raleway Heavy"/>
                <a:cs typeface="Raleway Heavy"/>
                <a:sym typeface="Raleway Heavy"/>
              </a:rPr>
              <a:t>Outcome: </a:t>
            </a:r>
            <a:r>
              <a:rPr lang="en-US" sz="2736" spc="273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Validates that HQ LAN 1 cannot access restricted branch </a:t>
            </a:r>
          </a:p>
          <a:p>
            <a:pPr algn="l">
              <a:lnSpc>
                <a:spcPts val="3283"/>
              </a:lnSpc>
            </a:pPr>
            <a:r>
              <a:rPr lang="en-US" b="true" sz="2736" spc="273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              </a:t>
            </a:r>
            <a:r>
              <a:rPr lang="en-US" sz="2736" spc="273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resources.</a:t>
            </a:r>
          </a:p>
          <a:p>
            <a:pPr algn="l">
              <a:lnSpc>
                <a:spcPts val="3283"/>
              </a:lnSpc>
            </a:pPr>
          </a:p>
          <a:p>
            <a:pPr algn="l">
              <a:lnSpc>
                <a:spcPts val="3283"/>
              </a:lnSpc>
            </a:pPr>
          </a:p>
          <a:p>
            <a:pPr algn="l">
              <a:lnSpc>
                <a:spcPts val="3283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202848" y="624853"/>
            <a:ext cx="15398617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 spc="600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CONNECTIVITY TESTS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5463553"/>
            <a:ext cx="9162032" cy="3790791"/>
          </a:xfrm>
          <a:custGeom>
            <a:avLst/>
            <a:gdLst/>
            <a:ahLst/>
            <a:cxnLst/>
            <a:rect r="r" b="b" t="t" l="l"/>
            <a:pathLst>
              <a:path h="3790791" w="9162032">
                <a:moveTo>
                  <a:pt x="0" y="0"/>
                </a:moveTo>
                <a:lnTo>
                  <a:pt x="9162032" y="0"/>
                </a:lnTo>
                <a:lnTo>
                  <a:pt x="9162032" y="3790791"/>
                </a:lnTo>
                <a:lnTo>
                  <a:pt x="0" y="37907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513244" y="5463553"/>
            <a:ext cx="10438849" cy="3718840"/>
          </a:xfrm>
          <a:custGeom>
            <a:avLst/>
            <a:gdLst/>
            <a:ahLst/>
            <a:cxnLst/>
            <a:rect r="r" b="b" t="t" l="l"/>
            <a:pathLst>
              <a:path h="3718840" w="10438849">
                <a:moveTo>
                  <a:pt x="0" y="0"/>
                </a:moveTo>
                <a:lnTo>
                  <a:pt x="10438850" y="0"/>
                </a:lnTo>
                <a:lnTo>
                  <a:pt x="10438850" y="3718841"/>
                </a:lnTo>
                <a:lnTo>
                  <a:pt x="0" y="37188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767853"/>
            <a:ext cx="15950776" cy="3695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3"/>
              </a:lnSpc>
            </a:pPr>
          </a:p>
          <a:p>
            <a:pPr algn="l">
              <a:lnSpc>
                <a:spcPts val="3283"/>
              </a:lnSpc>
            </a:pPr>
            <a:r>
              <a:rPr lang="en-US" sz="2736" spc="273">
                <a:solidFill>
                  <a:srgbClr val="439B9E"/>
                </a:solidFill>
                <a:latin typeface="Raleway"/>
                <a:ea typeface="Raleway"/>
                <a:cs typeface="Raleway"/>
                <a:sym typeface="Raleway"/>
              </a:rPr>
              <a:t> - </a:t>
            </a:r>
            <a:r>
              <a:rPr lang="en-US" sz="2736" spc="273" b="true">
                <a:solidFill>
                  <a:srgbClr val="439B9E"/>
                </a:solidFill>
                <a:latin typeface="Raleway Heavy"/>
                <a:ea typeface="Raleway Heavy"/>
                <a:cs typeface="Raleway Heavy"/>
                <a:sym typeface="Raleway Heavy"/>
              </a:rPr>
              <a:t>Test 3: </a:t>
            </a:r>
            <a:r>
              <a:rPr lang="en-US" sz="2736" spc="273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HTTP Access from External Web Server to the Enterprise </a:t>
            </a:r>
          </a:p>
          <a:p>
            <a:pPr algn="l">
              <a:lnSpc>
                <a:spcPts val="3283"/>
              </a:lnSpc>
            </a:pPr>
            <a:r>
              <a:rPr lang="en-US" b="true" sz="2736" spc="273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        </a:t>
            </a:r>
            <a:r>
              <a:rPr lang="en-US" sz="2736" spc="273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Web Server.</a:t>
            </a:r>
          </a:p>
          <a:p>
            <a:pPr algn="l">
              <a:lnSpc>
                <a:spcPts val="3283"/>
              </a:lnSpc>
            </a:pPr>
            <a:r>
              <a:rPr lang="en-US" sz="2736" spc="273">
                <a:solidFill>
                  <a:srgbClr val="439B9E"/>
                </a:solidFill>
                <a:latin typeface="Raleway"/>
                <a:ea typeface="Raleway"/>
                <a:cs typeface="Raleway"/>
                <a:sym typeface="Raleway"/>
              </a:rPr>
              <a:t> - </a:t>
            </a:r>
            <a:r>
              <a:rPr lang="en-US" sz="2736" spc="273" b="true">
                <a:solidFill>
                  <a:srgbClr val="439B9E"/>
                </a:solidFill>
                <a:latin typeface="Raleway Heavy"/>
                <a:ea typeface="Raleway Heavy"/>
                <a:cs typeface="Raleway Heavy"/>
                <a:sym typeface="Raleway Heavy"/>
              </a:rPr>
              <a:t>Result: </a:t>
            </a:r>
            <a:r>
              <a:rPr lang="en-US" sz="2736" spc="273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Access was successful, showing that ACL 101 permits HTTP </a:t>
            </a:r>
          </a:p>
          <a:p>
            <a:pPr algn="l">
              <a:lnSpc>
                <a:spcPts val="3283"/>
              </a:lnSpc>
            </a:pPr>
            <a:r>
              <a:rPr lang="en-US" b="true" sz="2736" spc="273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          </a:t>
            </a:r>
            <a:r>
              <a:rPr lang="en-US" sz="2736" spc="273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traffic while blocking FTP.</a:t>
            </a:r>
          </a:p>
          <a:p>
            <a:pPr algn="l">
              <a:lnSpc>
                <a:spcPts val="3283"/>
              </a:lnSpc>
            </a:pPr>
            <a:r>
              <a:rPr lang="en-US" sz="2736" spc="273">
                <a:solidFill>
                  <a:srgbClr val="439B9E"/>
                </a:solidFill>
                <a:latin typeface="Raleway"/>
                <a:ea typeface="Raleway"/>
                <a:cs typeface="Raleway"/>
                <a:sym typeface="Raleway"/>
              </a:rPr>
              <a:t> - </a:t>
            </a:r>
            <a:r>
              <a:rPr lang="en-US" sz="2736" spc="273" b="true">
                <a:solidFill>
                  <a:srgbClr val="439B9E"/>
                </a:solidFill>
                <a:latin typeface="Raleway Heavy"/>
                <a:ea typeface="Raleway Heavy"/>
                <a:cs typeface="Raleway Heavy"/>
                <a:sym typeface="Raleway Heavy"/>
              </a:rPr>
              <a:t>Outcome: </a:t>
            </a:r>
            <a:r>
              <a:rPr lang="en-US" sz="2736" spc="273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Confirms secure access from external sources to </a:t>
            </a:r>
          </a:p>
          <a:p>
            <a:pPr algn="l">
              <a:lnSpc>
                <a:spcPts val="3283"/>
              </a:lnSpc>
            </a:pPr>
            <a:r>
              <a:rPr lang="en-US" b="true" sz="2736" spc="273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              </a:t>
            </a:r>
            <a:r>
              <a:rPr lang="en-US" sz="2736" spc="273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internal servers.</a:t>
            </a:r>
          </a:p>
          <a:p>
            <a:pPr algn="l">
              <a:lnSpc>
                <a:spcPts val="3283"/>
              </a:lnSpc>
            </a:pPr>
          </a:p>
          <a:p>
            <a:pPr algn="l">
              <a:lnSpc>
                <a:spcPts val="3283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02848" y="624853"/>
            <a:ext cx="15398617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 spc="600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CONNECTIVITY TESTS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373582" y="2652745"/>
            <a:ext cx="17914418" cy="62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 </a:t>
            </a:r>
            <a:r>
              <a:rPr lang="en-US" sz="2962" spc="296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Key Takeaways</a:t>
            </a: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</a:p>
          <a:p>
            <a:pPr algn="l">
              <a:lnSpc>
                <a:spcPts val="3554"/>
              </a:lnSpc>
            </a:pP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- </a:t>
            </a: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Successfully configured ACLs provide a </a:t>
            </a:r>
            <a:r>
              <a:rPr lang="en-US" sz="2962" spc="296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layered security approach</a:t>
            </a: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in </a:t>
            </a:r>
          </a:p>
          <a:p>
            <a:pPr algn="l">
              <a:lnSpc>
                <a:spcPts val="3554"/>
              </a:lnSpc>
            </a:pP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managing access between different network segments.</a:t>
            </a:r>
          </a:p>
          <a:p>
            <a:pPr algn="l">
              <a:lnSpc>
                <a:spcPts val="3554"/>
              </a:lnSpc>
            </a:pP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- </a:t>
            </a: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ACLs ensured that </a:t>
            </a:r>
            <a:r>
              <a:rPr lang="en-US" sz="2962" spc="296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specific traffic types</a:t>
            </a: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(e.g., FTP and ICMP) were blocked </a:t>
            </a:r>
          </a:p>
          <a:p>
            <a:pPr algn="l">
              <a:lnSpc>
                <a:spcPts val="3554"/>
              </a:lnSpc>
            </a:pP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based on security requirements while allowing other legitimate communications.</a:t>
            </a:r>
          </a:p>
          <a:p>
            <a:pPr algn="l">
              <a:lnSpc>
                <a:spcPts val="3554"/>
              </a:lnSpc>
            </a:pP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- </a:t>
            </a:r>
            <a:r>
              <a:rPr lang="en-US" sz="2962" spc="296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Validation</a:t>
            </a: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through connectivity tests confirmed that the ACL rules were applied </a:t>
            </a:r>
          </a:p>
          <a:p>
            <a:pPr algn="l">
              <a:lnSpc>
                <a:spcPts val="3554"/>
              </a:lnSpc>
            </a:pP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correctly, securing the network.</a:t>
            </a:r>
          </a:p>
          <a:p>
            <a:pPr algn="l">
              <a:lnSpc>
                <a:spcPts val="3554"/>
              </a:lnSpc>
            </a:pP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 </a:t>
            </a:r>
            <a:r>
              <a:rPr lang="en-US" sz="2962" spc="296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Future Considerations</a:t>
            </a: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</a:p>
          <a:p>
            <a:pPr algn="l">
              <a:lnSpc>
                <a:spcPts val="3554"/>
              </a:lnSpc>
            </a:pP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- </a:t>
            </a:r>
            <a:r>
              <a:rPr lang="en-US" sz="2962" spc="296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Additional Adjustments</a:t>
            </a: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Further improvements could involve blocking </a:t>
            </a:r>
            <a:r>
              <a:rPr lang="en-US" sz="2962" spc="296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unused </a:t>
            </a:r>
          </a:p>
          <a:p>
            <a:pPr algn="l">
              <a:lnSpc>
                <a:spcPts val="3554"/>
              </a:lnSpc>
            </a:pPr>
            <a:r>
              <a:rPr lang="en-US" sz="2962" spc="296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   </a:t>
            </a:r>
            <a:r>
              <a:rPr lang="en-US" sz="2962" spc="296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ports</a:t>
            </a: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lang="en-US" sz="2962" spc="296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additional protocols</a:t>
            </a: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enhance security.</a:t>
            </a:r>
          </a:p>
          <a:p>
            <a:pPr algn="l">
              <a:lnSpc>
                <a:spcPts val="3554"/>
              </a:lnSpc>
            </a:pP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- </a:t>
            </a: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Regular </a:t>
            </a:r>
            <a:r>
              <a:rPr lang="en-US" sz="2962" spc="296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review and updates</a:t>
            </a: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ACL rules are essential to adapt to evolving </a:t>
            </a:r>
          </a:p>
          <a:p>
            <a:pPr algn="l">
              <a:lnSpc>
                <a:spcPts val="3554"/>
              </a:lnSpc>
            </a:pP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security threats.</a:t>
            </a:r>
          </a:p>
          <a:p>
            <a:pPr algn="l">
              <a:lnSpc>
                <a:spcPts val="3554"/>
              </a:lnSpc>
            </a:pPr>
          </a:p>
          <a:p>
            <a:pPr algn="l">
              <a:lnSpc>
                <a:spcPts val="3554"/>
              </a:lnSpc>
              <a:spcBef>
                <a:spcPct val="0"/>
              </a:spcBef>
            </a:pPr>
            <a:r>
              <a:rPr lang="en-US" sz="2962" spc="29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2848" y="624853"/>
            <a:ext cx="15398617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 spc="600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CONCLUSION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54865" y="-280035"/>
            <a:ext cx="6960870" cy="10999470"/>
            <a:chOff x="0" y="0"/>
            <a:chExt cx="2539344" cy="40126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39344" cy="4012636"/>
            </a:xfrm>
            <a:custGeom>
              <a:avLst/>
              <a:gdLst/>
              <a:ahLst/>
              <a:cxnLst/>
              <a:rect r="r" b="b" t="t" l="l"/>
              <a:pathLst>
                <a:path h="4012636" w="2539344">
                  <a:moveTo>
                    <a:pt x="0" y="0"/>
                  </a:moveTo>
                  <a:lnTo>
                    <a:pt x="2539344" y="0"/>
                  </a:lnTo>
                  <a:lnTo>
                    <a:pt x="2539344" y="4012636"/>
                  </a:lnTo>
                  <a:lnTo>
                    <a:pt x="0" y="4012636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271339" y="3365621"/>
            <a:ext cx="7653498" cy="303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b="true" sz="9999" spc="999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842308"/>
            <a:ext cx="1444692" cy="1444692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083C4"/>
            </a:solidFill>
          </p:spPr>
        </p:sp>
      </p:grpSp>
      <p:grpSp>
        <p:nvGrpSpPr>
          <p:cNvPr name="Group 4" id="4"/>
          <p:cNvGrpSpPr/>
          <p:nvPr/>
        </p:nvGrpSpPr>
        <p:grpSpPr>
          <a:xfrm rot="-2381545">
            <a:off x="-3615542" y="1051494"/>
            <a:ext cx="8944929" cy="13970157"/>
            <a:chOff x="0" y="0"/>
            <a:chExt cx="1913890" cy="29891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2989106"/>
            </a:xfrm>
            <a:custGeom>
              <a:avLst/>
              <a:gdLst/>
              <a:ahLst/>
              <a:cxnLst/>
              <a:rect r="r" b="b" t="t" l="l"/>
              <a:pathLst>
                <a:path h="2989106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989106"/>
                  </a:lnTo>
                  <a:lnTo>
                    <a:pt x="0" y="2989106"/>
                  </a:lnTo>
                  <a:close/>
                </a:path>
              </a:pathLst>
            </a:custGeom>
            <a:solidFill>
              <a:srgbClr val="2083C4"/>
            </a:solidFill>
          </p:spPr>
        </p:sp>
      </p:grpSp>
      <p:grpSp>
        <p:nvGrpSpPr>
          <p:cNvPr name="Group 6" id="6"/>
          <p:cNvGrpSpPr/>
          <p:nvPr/>
        </p:nvGrpSpPr>
        <p:grpSpPr>
          <a:xfrm rot="-2381545">
            <a:off x="-1415448" y="3781862"/>
            <a:ext cx="4705565" cy="9440247"/>
            <a:chOff x="0" y="0"/>
            <a:chExt cx="1230048" cy="24677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30048" cy="2467708"/>
            </a:xfrm>
            <a:custGeom>
              <a:avLst/>
              <a:gdLst/>
              <a:ahLst/>
              <a:cxnLst/>
              <a:rect r="r" b="b" t="t" l="l"/>
              <a:pathLst>
                <a:path h="2467708" w="1230048">
                  <a:moveTo>
                    <a:pt x="0" y="0"/>
                  </a:moveTo>
                  <a:lnTo>
                    <a:pt x="1230048" y="0"/>
                  </a:lnTo>
                  <a:lnTo>
                    <a:pt x="1230048" y="2467708"/>
                  </a:lnTo>
                  <a:lnTo>
                    <a:pt x="0" y="2467708"/>
                  </a:lnTo>
                  <a:close/>
                </a:path>
              </a:pathLst>
            </a:custGeom>
            <a:solidFill>
              <a:srgbClr val="F6F6F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329124" y="2885669"/>
            <a:ext cx="591820" cy="59182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818074" y="3485011"/>
            <a:ext cx="591820" cy="591820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3307024" y="4084353"/>
            <a:ext cx="591820" cy="591820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3799588" y="4683695"/>
            <a:ext cx="591820" cy="591820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4303974" y="5283037"/>
            <a:ext cx="591820" cy="591820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4799274" y="5882379"/>
            <a:ext cx="591820" cy="591820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5300924" y="6481721"/>
            <a:ext cx="591820" cy="591820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5800446" y="7081064"/>
            <a:ext cx="591820" cy="591820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636115" y="6587132"/>
            <a:ext cx="5246370" cy="5246370"/>
            <a:chOff x="0" y="0"/>
            <a:chExt cx="1913890" cy="19138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444692" y="1292292"/>
            <a:ext cx="15398617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 spc="600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AGENDA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739110" y="3590421"/>
            <a:ext cx="4714492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spc="249">
                <a:solidFill>
                  <a:srgbClr val="1D1127"/>
                </a:solidFill>
                <a:latin typeface="Raleway"/>
                <a:ea typeface="Raleway"/>
                <a:cs typeface="Raleway"/>
                <a:sym typeface="Raleway"/>
              </a:rPr>
              <a:t>INRODUCTION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268924" y="2954973"/>
            <a:ext cx="4714492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spc="249">
                <a:solidFill>
                  <a:srgbClr val="1D1127"/>
                </a:solidFill>
                <a:latin typeface="Raleway"/>
                <a:ea typeface="Raleway"/>
                <a:cs typeface="Raleway"/>
                <a:sym typeface="Raleway"/>
              </a:rPr>
              <a:t>OUR TEAM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429508" y="4185034"/>
            <a:ext cx="6687283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spc="249">
                <a:solidFill>
                  <a:srgbClr val="1D1127"/>
                </a:solidFill>
                <a:latin typeface="Raleway"/>
                <a:ea typeface="Raleway"/>
                <a:cs typeface="Raleway"/>
                <a:sym typeface="Raleway"/>
              </a:rPr>
              <a:t>NETWORK TOPOLOGY OVERVIEW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891000" y="4784376"/>
            <a:ext cx="6417655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spc="249">
                <a:solidFill>
                  <a:srgbClr val="1D1127"/>
                </a:solidFill>
                <a:latin typeface="Raleway"/>
                <a:ea typeface="Raleway"/>
                <a:cs typeface="Raleway"/>
                <a:sym typeface="Raleway"/>
              </a:rPr>
              <a:t>ACL CONFIGURATION OVERVIEW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382564" y="5383718"/>
            <a:ext cx="10119197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spc="249">
                <a:solidFill>
                  <a:srgbClr val="1D1127"/>
                </a:solidFill>
                <a:latin typeface="Raleway"/>
                <a:ea typeface="Raleway"/>
                <a:cs typeface="Raleway"/>
                <a:sym typeface="Raleway"/>
              </a:rPr>
              <a:t>DETAILED ACL CONFIGURATIONS (HQ ROUTER)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830800" y="5983060"/>
            <a:ext cx="9670961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spc="249">
                <a:solidFill>
                  <a:srgbClr val="1D1127"/>
                </a:solidFill>
                <a:latin typeface="Raleway"/>
                <a:ea typeface="Raleway"/>
                <a:cs typeface="Raleway"/>
                <a:sym typeface="Raleway"/>
              </a:rPr>
              <a:t>DETAILED ACL CONFIGURATIONS (BRANCH ROUTER)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402300" y="6582402"/>
            <a:ext cx="4714492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spc="249">
                <a:solidFill>
                  <a:srgbClr val="1D1127"/>
                </a:solidFill>
                <a:latin typeface="Raleway"/>
                <a:ea typeface="Raleway"/>
                <a:cs typeface="Raleway"/>
                <a:sym typeface="Raleway"/>
              </a:rPr>
              <a:t>CONNECTIVITY TESTS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849975" y="7181744"/>
            <a:ext cx="4714492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spc="249">
                <a:solidFill>
                  <a:srgbClr val="1D1127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291024" y="2972029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b="true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1.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779974" y="3571371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b="true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2.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268924" y="4170713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b="true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3.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761488" y="4770055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b="true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4.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265874" y="5369397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b="true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5.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761174" y="5968739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b="true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6.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262824" y="6568082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b="true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7.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762346" y="7167424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b="true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8.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3948" y="9932499"/>
            <a:ext cx="19573579" cy="1241847"/>
            <a:chOff x="0" y="0"/>
            <a:chExt cx="7140495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40494" cy="453029"/>
            </a:xfrm>
            <a:custGeom>
              <a:avLst/>
              <a:gdLst/>
              <a:ahLst/>
              <a:cxnLst/>
              <a:rect r="r" b="b" t="t" l="l"/>
              <a:pathLst>
                <a:path h="453029" w="7140494">
                  <a:moveTo>
                    <a:pt x="0" y="0"/>
                  </a:moveTo>
                  <a:lnTo>
                    <a:pt x="7140494" y="0"/>
                  </a:lnTo>
                  <a:lnTo>
                    <a:pt x="714049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880668" y="-10451006"/>
            <a:ext cx="14526665" cy="14526665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E1E1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476358" y="567582"/>
            <a:ext cx="2555551" cy="2555551"/>
          </a:xfrm>
          <a:custGeom>
            <a:avLst/>
            <a:gdLst/>
            <a:ahLst/>
            <a:cxnLst/>
            <a:rect r="r" b="b" t="t" l="l"/>
            <a:pathLst>
              <a:path h="2555551" w="2555551">
                <a:moveTo>
                  <a:pt x="0" y="0"/>
                </a:moveTo>
                <a:lnTo>
                  <a:pt x="2555552" y="0"/>
                </a:lnTo>
                <a:lnTo>
                  <a:pt x="2555552" y="2555551"/>
                </a:lnTo>
                <a:lnTo>
                  <a:pt x="0" y="25555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4525" y="769898"/>
            <a:ext cx="2046838" cy="1953800"/>
          </a:xfrm>
          <a:custGeom>
            <a:avLst/>
            <a:gdLst/>
            <a:ahLst/>
            <a:cxnLst/>
            <a:rect r="r" b="b" t="t" l="l"/>
            <a:pathLst>
              <a:path h="1953800" w="2046838">
                <a:moveTo>
                  <a:pt x="0" y="0"/>
                </a:moveTo>
                <a:lnTo>
                  <a:pt x="2046838" y="0"/>
                </a:lnTo>
                <a:lnTo>
                  <a:pt x="2046838" y="1953800"/>
                </a:lnTo>
                <a:lnTo>
                  <a:pt x="0" y="1953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235571" y="1019175"/>
            <a:ext cx="9816858" cy="923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 spc="600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OUR TEAM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09063" y="3259823"/>
            <a:ext cx="9895652" cy="6290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73"/>
              </a:lnSpc>
            </a:pPr>
            <a:r>
              <a:rPr lang="en-US" b="true" sz="4628" spc="462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1.MAHMOUD SAAD</a:t>
            </a:r>
          </a:p>
          <a:p>
            <a:pPr algn="l">
              <a:lnSpc>
                <a:spcPts val="7173"/>
              </a:lnSpc>
            </a:pPr>
            <a:r>
              <a:rPr lang="en-US" b="true" sz="4628" spc="462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2.AHMED MOHAMED</a:t>
            </a:r>
          </a:p>
          <a:p>
            <a:pPr algn="l">
              <a:lnSpc>
                <a:spcPts val="7173"/>
              </a:lnSpc>
            </a:pPr>
            <a:r>
              <a:rPr lang="en-US" b="true" sz="4628" spc="462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3.ESRAA KHALIFA</a:t>
            </a:r>
          </a:p>
          <a:p>
            <a:pPr algn="l">
              <a:lnSpc>
                <a:spcPts val="7173"/>
              </a:lnSpc>
            </a:pPr>
            <a:r>
              <a:rPr lang="en-US" b="true" sz="4628" spc="462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4.OMAR ABDALLA</a:t>
            </a:r>
          </a:p>
          <a:p>
            <a:pPr algn="l">
              <a:lnSpc>
                <a:spcPts val="7173"/>
              </a:lnSpc>
            </a:pPr>
            <a:r>
              <a:rPr lang="en-US" b="true" sz="4628" spc="462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5.AHMED MAGED</a:t>
            </a:r>
          </a:p>
          <a:p>
            <a:pPr algn="l">
              <a:lnSpc>
                <a:spcPts val="7173"/>
              </a:lnSpc>
            </a:pPr>
            <a:r>
              <a:rPr lang="en-US" b="true" sz="4628" spc="462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6.ARWA SARAYA</a:t>
            </a:r>
          </a:p>
          <a:p>
            <a:pPr algn="l">
              <a:lnSpc>
                <a:spcPts val="7173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72506" y="2205167"/>
            <a:ext cx="17259300" cy="732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8"/>
              </a:lnSpc>
            </a:pPr>
            <a:r>
              <a:rPr lang="en-US" b="true" sz="3049" spc="304">
                <a:solidFill>
                  <a:srgbClr val="439B9E"/>
                </a:solidFill>
                <a:latin typeface="Raleway Heavy"/>
                <a:ea typeface="Raleway Heavy"/>
                <a:cs typeface="Raleway Heavy"/>
                <a:sym typeface="Raleway Heavy"/>
              </a:rPr>
              <a:t>PROJECT OVERVIEW:</a:t>
            </a:r>
          </a:p>
          <a:p>
            <a:pPr algn="l" marL="658311" indent="-329155" lvl="1">
              <a:lnSpc>
                <a:spcPts val="3658"/>
              </a:lnSpc>
              <a:buFont typeface="Arial"/>
              <a:buChar char="•"/>
            </a:pPr>
            <a:r>
              <a:rPr lang="en-US" sz="3049" spc="30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049" spc="30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This project utilized Cisco Packet Tracer to design and configure Access Control Lists (ACLs) in a virtual network environment.</a:t>
            </a:r>
          </a:p>
          <a:p>
            <a:pPr algn="l">
              <a:lnSpc>
                <a:spcPts val="3658"/>
              </a:lnSpc>
            </a:pPr>
            <a:r>
              <a:rPr lang="en-US" sz="3049" spc="304" b="true">
                <a:solidFill>
                  <a:srgbClr val="439B9E"/>
                </a:solidFill>
                <a:latin typeface="Raleway Heavy"/>
                <a:ea typeface="Raleway Heavy"/>
                <a:cs typeface="Raleway Heavy"/>
                <a:sym typeface="Raleway Heavy"/>
              </a:rPr>
              <a:t>Purpose: </a:t>
            </a:r>
          </a:p>
          <a:p>
            <a:pPr algn="l" marL="658311" indent="-329155" lvl="1">
              <a:lnSpc>
                <a:spcPts val="3658"/>
              </a:lnSpc>
              <a:buFont typeface="Arial"/>
              <a:buChar char="•"/>
            </a:pPr>
            <a:r>
              <a:rPr lang="en-US" sz="3049" spc="30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manage and control the flow of network traffic between different segments of a simulated organization’s network</a:t>
            </a:r>
            <a:r>
              <a:rPr lang="en-US" b="true" sz="3049" spc="304">
                <a:solidFill>
                  <a:srgbClr val="000000"/>
                </a:solidFill>
                <a:latin typeface="Raleway Heavy"/>
                <a:ea typeface="Raleway Heavy"/>
                <a:cs typeface="Raleway Heavy"/>
                <a:sym typeface="Raleway Heavy"/>
              </a:rPr>
              <a:t>.</a:t>
            </a:r>
          </a:p>
          <a:p>
            <a:pPr algn="l">
              <a:lnSpc>
                <a:spcPts val="3658"/>
              </a:lnSpc>
            </a:pPr>
            <a:r>
              <a:rPr lang="en-US" sz="3049" spc="304" b="true">
                <a:solidFill>
                  <a:srgbClr val="439B9E"/>
                </a:solidFill>
                <a:latin typeface="Raleway Heavy"/>
                <a:ea typeface="Raleway Heavy"/>
                <a:cs typeface="Raleway Heavy"/>
                <a:sym typeface="Raleway Heavy"/>
              </a:rPr>
              <a:t>Key Objective:</a:t>
            </a:r>
            <a:r>
              <a:rPr lang="en-US" sz="3049" spc="304" b="true">
                <a:solidFill>
                  <a:srgbClr val="000000"/>
                </a:solidFill>
                <a:latin typeface="Raleway Heavy"/>
                <a:ea typeface="Raleway Heavy"/>
                <a:cs typeface="Raleway Heavy"/>
                <a:sym typeface="Raleway Heavy"/>
              </a:rPr>
              <a:t> </a:t>
            </a:r>
          </a:p>
          <a:p>
            <a:pPr algn="l" marL="658311" indent="-329155" lvl="1">
              <a:lnSpc>
                <a:spcPts val="3658"/>
              </a:lnSpc>
              <a:buFont typeface="Arial"/>
              <a:buChar char="•"/>
            </a:pPr>
            <a:r>
              <a:rPr lang="en-US" sz="3049" spc="30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Enhance the security of the network by preventing unauthorized access while allowing legitimate communication between network devices.</a:t>
            </a:r>
          </a:p>
          <a:p>
            <a:pPr algn="l">
              <a:lnSpc>
                <a:spcPts val="3658"/>
              </a:lnSpc>
            </a:pPr>
            <a:r>
              <a:rPr lang="en-US" sz="3049" spc="304" b="true">
                <a:solidFill>
                  <a:srgbClr val="439B9E"/>
                </a:solidFill>
                <a:latin typeface="Raleway Heavy"/>
                <a:ea typeface="Raleway Heavy"/>
                <a:cs typeface="Raleway Heavy"/>
                <a:sym typeface="Raleway Heavy"/>
              </a:rPr>
              <a:t>Why ACLs?:</a:t>
            </a:r>
          </a:p>
          <a:p>
            <a:pPr algn="l" marL="658311" indent="-329155" lvl="1">
              <a:lnSpc>
                <a:spcPts val="3658"/>
              </a:lnSpc>
              <a:buFont typeface="Arial"/>
              <a:buChar char="•"/>
            </a:pPr>
            <a:r>
              <a:rPr lang="en-US" sz="3049" spc="30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ACLs help define rules for what traffic can enter or leave network interfaces.</a:t>
            </a:r>
          </a:p>
          <a:p>
            <a:pPr algn="l" marL="658311" indent="-329155" lvl="1">
              <a:lnSpc>
                <a:spcPts val="3658"/>
              </a:lnSpc>
              <a:buFont typeface="Arial"/>
              <a:buChar char="•"/>
            </a:pPr>
            <a:r>
              <a:rPr lang="en-US" sz="3049" spc="30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They are essential for implementing security policies within an organization’s network.</a:t>
            </a:r>
          </a:p>
          <a:p>
            <a:pPr algn="l">
              <a:lnSpc>
                <a:spcPts val="3658"/>
              </a:lnSpc>
            </a:pPr>
          </a:p>
          <a:p>
            <a:pPr algn="l">
              <a:lnSpc>
                <a:spcPts val="3658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02848" y="841908"/>
            <a:ext cx="15398617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 spc="600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INRODUCTION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14350" y="2203983"/>
            <a:ext cx="17259300" cy="732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8"/>
              </a:lnSpc>
            </a:pPr>
            <a:r>
              <a:rPr lang="en-US" b="true" sz="3049" spc="304">
                <a:solidFill>
                  <a:srgbClr val="439B9E"/>
                </a:solidFill>
                <a:latin typeface="Raleway Heavy"/>
                <a:ea typeface="Raleway Heavy"/>
                <a:cs typeface="Raleway Heavy"/>
                <a:sym typeface="Raleway Heavy"/>
              </a:rPr>
              <a:t>NETWORK DESIGN:</a:t>
            </a:r>
          </a:p>
          <a:p>
            <a:pPr algn="l" marL="658311" indent="-329155" lvl="1">
              <a:lnSpc>
                <a:spcPts val="3658"/>
              </a:lnSpc>
              <a:buFont typeface="Arial"/>
              <a:buChar char="•"/>
            </a:pPr>
            <a:r>
              <a:rPr lang="en-US" sz="3049" spc="30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network includes two primary routers:</a:t>
            </a:r>
          </a:p>
          <a:p>
            <a:pPr algn="l">
              <a:lnSpc>
                <a:spcPts val="3658"/>
              </a:lnSpc>
            </a:pPr>
            <a:r>
              <a:rPr lang="en-US" sz="3049" spc="30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 - </a:t>
            </a:r>
            <a:r>
              <a:rPr lang="en-US" sz="3049" spc="304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HQ Router:</a:t>
            </a:r>
            <a:r>
              <a:rPr lang="en-US" sz="3049" spc="30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Manages communication within the headquarters                       </a:t>
            </a:r>
          </a:p>
          <a:p>
            <a:pPr algn="l">
              <a:lnSpc>
                <a:spcPts val="3658"/>
              </a:lnSpc>
            </a:pPr>
            <a:r>
              <a:rPr lang="en-US" sz="3049" spc="30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    </a:t>
            </a:r>
            <a:r>
              <a:rPr lang="en-US" sz="3049" spc="30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network and connects to the internet.</a:t>
            </a:r>
          </a:p>
          <a:p>
            <a:pPr algn="l">
              <a:lnSpc>
                <a:spcPts val="3658"/>
              </a:lnSpc>
            </a:pPr>
            <a:r>
              <a:rPr lang="en-US" sz="3049" spc="30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 - </a:t>
            </a:r>
            <a:r>
              <a:rPr lang="en-US" sz="3049" spc="304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Branch Router:</a:t>
            </a:r>
            <a:r>
              <a:rPr lang="en-US" sz="3049" spc="30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Controls traffic at a branch office                                                 </a:t>
            </a:r>
          </a:p>
          <a:p>
            <a:pPr algn="l">
              <a:lnSpc>
                <a:spcPts val="3658"/>
              </a:lnSpc>
            </a:pPr>
            <a:r>
              <a:rPr lang="en-US" sz="3049" spc="30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    location.</a:t>
            </a:r>
          </a:p>
          <a:p>
            <a:pPr algn="l">
              <a:lnSpc>
                <a:spcPts val="3658"/>
              </a:lnSpc>
            </a:pPr>
          </a:p>
          <a:p>
            <a:pPr algn="l">
              <a:lnSpc>
                <a:spcPts val="3658"/>
              </a:lnSpc>
            </a:pPr>
            <a:r>
              <a:rPr lang="en-US" sz="3049" spc="304" b="true">
                <a:solidFill>
                  <a:srgbClr val="000000"/>
                </a:solidFill>
                <a:latin typeface="Raleway Heavy"/>
                <a:ea typeface="Raleway Heavy"/>
                <a:cs typeface="Raleway Heavy"/>
                <a:sym typeface="Raleway Heavy"/>
              </a:rPr>
              <a:t>    - </a:t>
            </a:r>
            <a:r>
              <a:rPr lang="en-US" sz="3049" spc="30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Each router connects to multiple LAN segments, handling  </a:t>
            </a:r>
          </a:p>
          <a:p>
            <a:pPr algn="l">
              <a:lnSpc>
                <a:spcPts val="3658"/>
              </a:lnSpc>
            </a:pPr>
            <a:r>
              <a:rPr lang="en-US" sz="3049" spc="30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traffic between the HQ, branch office, internet, and internal </a:t>
            </a:r>
          </a:p>
          <a:p>
            <a:pPr algn="l">
              <a:lnSpc>
                <a:spcPts val="3658"/>
              </a:lnSpc>
            </a:pPr>
            <a:r>
              <a:rPr lang="en-US" sz="3049" spc="30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devices like servers and PCs.- </a:t>
            </a:r>
          </a:p>
          <a:p>
            <a:pPr algn="l">
              <a:lnSpc>
                <a:spcPts val="3658"/>
              </a:lnSpc>
            </a:pPr>
          </a:p>
          <a:p>
            <a:pPr algn="l">
              <a:lnSpc>
                <a:spcPts val="3658"/>
              </a:lnSpc>
            </a:pPr>
            <a:r>
              <a:rPr lang="en-US" b="true" sz="3049" spc="304">
                <a:solidFill>
                  <a:srgbClr val="439B9E"/>
                </a:solidFill>
                <a:latin typeface="Raleway Heavy"/>
                <a:ea typeface="Raleway Heavy"/>
                <a:cs typeface="Raleway Heavy"/>
                <a:sym typeface="Raleway Heavy"/>
              </a:rPr>
              <a:t>COMPONENTS:</a:t>
            </a:r>
          </a:p>
          <a:p>
            <a:pPr algn="l" marL="658311" indent="-329155" lvl="1">
              <a:lnSpc>
                <a:spcPts val="3658"/>
              </a:lnSpc>
              <a:buFont typeface="Arial"/>
              <a:buChar char="•"/>
            </a:pPr>
            <a:r>
              <a:rPr lang="en-US" sz="3049" spc="30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HQ Network: Two LAN segments with PCs and servers.</a:t>
            </a:r>
          </a:p>
          <a:p>
            <a:pPr algn="l" marL="658311" indent="-329155" lvl="1">
              <a:lnSpc>
                <a:spcPts val="3658"/>
              </a:lnSpc>
              <a:buFont typeface="Arial"/>
              <a:buChar char="•"/>
            </a:pPr>
            <a:r>
              <a:rPr lang="en-US" sz="3049" spc="30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Branch Network: Includes PCs, a server, and internet connectivity.</a:t>
            </a:r>
            <a:r>
              <a:rPr lang="en-US" sz="3049" spc="30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algn="l">
              <a:lnSpc>
                <a:spcPts val="3658"/>
              </a:lnSpc>
            </a:pPr>
          </a:p>
          <a:p>
            <a:pPr algn="l">
              <a:lnSpc>
                <a:spcPts val="3658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02848" y="841908"/>
            <a:ext cx="15398617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 spc="600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NETWORK TOPOLOGY OVERVIEW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499655">
            <a:off x="-864456" y="-2140616"/>
            <a:ext cx="12904022" cy="2892803"/>
            <a:chOff x="0" y="0"/>
            <a:chExt cx="17094914" cy="3832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094915" cy="3832310"/>
            </a:xfrm>
            <a:custGeom>
              <a:avLst/>
              <a:gdLst/>
              <a:ahLst/>
              <a:cxnLst/>
              <a:rect r="r" b="b" t="t" l="l"/>
              <a:pathLst>
                <a:path h="3832310" w="17094915">
                  <a:moveTo>
                    <a:pt x="0" y="0"/>
                  </a:moveTo>
                  <a:lnTo>
                    <a:pt x="17094915" y="0"/>
                  </a:lnTo>
                  <a:lnTo>
                    <a:pt x="17094915" y="3832310"/>
                  </a:lnTo>
                  <a:lnTo>
                    <a:pt x="0" y="3832310"/>
                  </a:lnTo>
                  <a:close/>
                </a:path>
              </a:pathLst>
            </a:custGeom>
            <a:solidFill>
              <a:srgbClr val="E1E1E1"/>
            </a:solidFill>
          </p:spPr>
        </p:sp>
      </p:grpSp>
      <p:grpSp>
        <p:nvGrpSpPr>
          <p:cNvPr name="Group 4" id="4"/>
          <p:cNvGrpSpPr/>
          <p:nvPr/>
        </p:nvGrpSpPr>
        <p:grpSpPr>
          <a:xfrm rot="-499655">
            <a:off x="6037956" y="9603908"/>
            <a:ext cx="12904022" cy="2892803"/>
            <a:chOff x="0" y="0"/>
            <a:chExt cx="17094914" cy="38323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094915" cy="3832310"/>
            </a:xfrm>
            <a:custGeom>
              <a:avLst/>
              <a:gdLst/>
              <a:ahLst/>
              <a:cxnLst/>
              <a:rect r="r" b="b" t="t" l="l"/>
              <a:pathLst>
                <a:path h="3832310" w="17094915">
                  <a:moveTo>
                    <a:pt x="0" y="0"/>
                  </a:moveTo>
                  <a:lnTo>
                    <a:pt x="17094915" y="0"/>
                  </a:lnTo>
                  <a:lnTo>
                    <a:pt x="17094915" y="3832310"/>
                  </a:lnTo>
                  <a:lnTo>
                    <a:pt x="0" y="3832310"/>
                  </a:lnTo>
                  <a:close/>
                </a:path>
              </a:pathLst>
            </a:custGeom>
            <a:solidFill>
              <a:srgbClr val="E1E1E1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6203921" y="4723848"/>
            <a:ext cx="11935155" cy="4908332"/>
          </a:xfrm>
          <a:custGeom>
            <a:avLst/>
            <a:gdLst/>
            <a:ahLst/>
            <a:cxnLst/>
            <a:rect r="r" b="b" t="t" l="l"/>
            <a:pathLst>
              <a:path h="4908332" w="11935155">
                <a:moveTo>
                  <a:pt x="0" y="0"/>
                </a:moveTo>
                <a:lnTo>
                  <a:pt x="11935155" y="0"/>
                </a:lnTo>
                <a:lnTo>
                  <a:pt x="11935155" y="4908333"/>
                </a:lnTo>
                <a:lnTo>
                  <a:pt x="0" y="49083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8641" y="401585"/>
            <a:ext cx="6657450" cy="6348224"/>
          </a:xfrm>
          <a:custGeom>
            <a:avLst/>
            <a:gdLst/>
            <a:ahLst/>
            <a:cxnLst/>
            <a:rect r="r" b="b" t="t" l="l"/>
            <a:pathLst>
              <a:path h="6348224" w="6657450">
                <a:moveTo>
                  <a:pt x="0" y="0"/>
                </a:moveTo>
                <a:lnTo>
                  <a:pt x="6657450" y="0"/>
                </a:lnTo>
                <a:lnTo>
                  <a:pt x="6657450" y="6348224"/>
                </a:lnTo>
                <a:lnTo>
                  <a:pt x="0" y="63482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14350" y="2090312"/>
            <a:ext cx="17259300" cy="823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8"/>
              </a:lnSpc>
            </a:pPr>
            <a:r>
              <a:rPr lang="en-US" b="true" sz="3049" spc="304">
                <a:solidFill>
                  <a:srgbClr val="439B9E"/>
                </a:solidFill>
                <a:latin typeface="Raleway Heavy"/>
                <a:ea typeface="Raleway Heavy"/>
                <a:cs typeface="Raleway Heavy"/>
                <a:sym typeface="Raleway Heavy"/>
              </a:rPr>
              <a:t>• PURPOSE OF CONFIGURING ACLS:</a:t>
            </a:r>
          </a:p>
          <a:p>
            <a:pPr algn="l">
              <a:lnSpc>
                <a:spcPts val="3658"/>
              </a:lnSpc>
            </a:pPr>
            <a:r>
              <a:rPr lang="en-US" sz="3049" spc="304">
                <a:solidFill>
                  <a:srgbClr val="1D1127"/>
                </a:solidFill>
                <a:latin typeface="Raleway"/>
                <a:ea typeface="Raleway"/>
                <a:cs typeface="Raleway"/>
                <a:sym typeface="Raleway"/>
              </a:rPr>
              <a:t> - </a:t>
            </a:r>
            <a:r>
              <a:rPr lang="en-US" sz="3049" spc="304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To filter incoming and outgoing traffic on specific network  </a:t>
            </a:r>
          </a:p>
          <a:p>
            <a:pPr algn="l">
              <a:lnSpc>
                <a:spcPts val="3658"/>
              </a:lnSpc>
            </a:pPr>
            <a:r>
              <a:rPr lang="en-US" b="true" sz="3049" spc="304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   </a:t>
            </a:r>
            <a:r>
              <a:rPr lang="en-US" sz="3049" spc="304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interfaces.</a:t>
            </a:r>
          </a:p>
          <a:p>
            <a:pPr algn="l">
              <a:lnSpc>
                <a:spcPts val="3658"/>
              </a:lnSpc>
            </a:pPr>
            <a:r>
              <a:rPr lang="en-US" b="true" sz="3049" spc="304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- </a:t>
            </a:r>
            <a:r>
              <a:rPr lang="en-US" sz="3049" spc="304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To restrict or allow access based on security policies for </a:t>
            </a:r>
          </a:p>
          <a:p>
            <a:pPr algn="l">
              <a:lnSpc>
                <a:spcPts val="3658"/>
              </a:lnSpc>
            </a:pPr>
            <a:r>
              <a:rPr lang="en-US" b="true" sz="3049" spc="304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   </a:t>
            </a:r>
            <a:r>
              <a:rPr lang="en-US" sz="3049" spc="304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different network segments.</a:t>
            </a:r>
          </a:p>
          <a:p>
            <a:pPr algn="l">
              <a:lnSpc>
                <a:spcPts val="3658"/>
              </a:lnSpc>
            </a:pPr>
            <a:r>
              <a:rPr lang="en-US" b="true" sz="3049" spc="304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- </a:t>
            </a:r>
            <a:r>
              <a:rPr lang="en-US" sz="3049" spc="304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To ensure compliance with security requirements for internal</a:t>
            </a:r>
            <a:r>
              <a:rPr lang="en-US" sz="3049" spc="304" b="true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 </a:t>
            </a:r>
          </a:p>
          <a:p>
            <a:pPr algn="l">
              <a:lnSpc>
                <a:spcPts val="3658"/>
              </a:lnSpc>
            </a:pPr>
            <a:r>
              <a:rPr lang="en-US" b="true" sz="3049" spc="304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    </a:t>
            </a:r>
            <a:r>
              <a:rPr lang="en-US" sz="3049" spc="304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and external communication.</a:t>
            </a:r>
          </a:p>
          <a:p>
            <a:pPr algn="l">
              <a:lnSpc>
                <a:spcPts val="3658"/>
              </a:lnSpc>
            </a:pPr>
            <a:r>
              <a:rPr lang="en-US" sz="3049" spc="304" b="true">
                <a:solidFill>
                  <a:srgbClr val="439B9E"/>
                </a:solidFill>
                <a:latin typeface="Raleway Heavy"/>
                <a:ea typeface="Raleway Heavy"/>
                <a:cs typeface="Raleway Heavy"/>
                <a:sym typeface="Raleway Heavy"/>
              </a:rPr>
              <a:t>• Types of ACLs Configured:</a:t>
            </a:r>
          </a:p>
          <a:p>
            <a:pPr algn="l">
              <a:lnSpc>
                <a:spcPts val="3658"/>
              </a:lnSpc>
            </a:pPr>
            <a:r>
              <a:rPr lang="en-US" sz="3049" spc="304">
                <a:solidFill>
                  <a:srgbClr val="62DBD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true" sz="3049" spc="30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- </a:t>
            </a:r>
            <a:r>
              <a:rPr lang="en-US" sz="3049" spc="304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Standard Named ACLs: Used for basic filtering based on source IP </a:t>
            </a:r>
          </a:p>
          <a:p>
            <a:pPr algn="l">
              <a:lnSpc>
                <a:spcPts val="3658"/>
              </a:lnSpc>
            </a:pPr>
            <a:r>
              <a:rPr lang="en-US" b="true" sz="3049" spc="30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   </a:t>
            </a:r>
            <a:r>
              <a:rPr lang="en-US" sz="3049" spc="304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addresses.</a:t>
            </a:r>
          </a:p>
          <a:p>
            <a:pPr algn="l">
              <a:lnSpc>
                <a:spcPts val="3658"/>
              </a:lnSpc>
            </a:pPr>
            <a:r>
              <a:rPr lang="en-US" b="true" sz="3049" spc="30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- </a:t>
            </a:r>
            <a:r>
              <a:rPr lang="en-US" sz="3049" spc="304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Extended ACLs: Provide fine-grained control over traffic by  </a:t>
            </a:r>
          </a:p>
          <a:p>
            <a:pPr algn="l">
              <a:lnSpc>
                <a:spcPts val="3658"/>
              </a:lnSpc>
            </a:pPr>
            <a:r>
              <a:rPr lang="en-US" b="true" sz="3049" spc="30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   </a:t>
            </a:r>
            <a:r>
              <a:rPr lang="en-US" sz="3049" spc="304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filtering based on protocols, source, and destination IP  </a:t>
            </a:r>
          </a:p>
          <a:p>
            <a:pPr algn="l">
              <a:lnSpc>
                <a:spcPts val="3658"/>
              </a:lnSpc>
            </a:pPr>
            <a:r>
              <a:rPr lang="en-US" b="true" sz="3049" spc="30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   </a:t>
            </a:r>
            <a:r>
              <a:rPr lang="en-US" sz="3049" spc="304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addresses and port numbers.</a:t>
            </a:r>
          </a:p>
          <a:p>
            <a:pPr algn="l">
              <a:lnSpc>
                <a:spcPts val="3658"/>
              </a:lnSpc>
            </a:pPr>
            <a:r>
              <a:rPr lang="en-US" sz="3049" spc="304" b="true">
                <a:solidFill>
                  <a:srgbClr val="439B9E"/>
                </a:solidFill>
                <a:latin typeface="Raleway Heavy"/>
                <a:ea typeface="Raleway Heavy"/>
                <a:cs typeface="Raleway Heavy"/>
                <a:sym typeface="Raleway Heavy"/>
              </a:rPr>
              <a:t>• Application of ACLs:</a:t>
            </a:r>
          </a:p>
          <a:p>
            <a:pPr algn="l">
              <a:lnSpc>
                <a:spcPts val="3658"/>
              </a:lnSpc>
            </a:pPr>
            <a:r>
              <a:rPr lang="en-US" sz="3049" spc="304">
                <a:solidFill>
                  <a:srgbClr val="62DBD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true" sz="3049" spc="30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- </a:t>
            </a:r>
            <a:r>
              <a:rPr lang="en-US" sz="3049" spc="304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ACLs were applied to specific interfaces on each router to </a:t>
            </a:r>
          </a:p>
          <a:p>
            <a:pPr algn="l">
              <a:lnSpc>
                <a:spcPts val="3658"/>
              </a:lnSpc>
            </a:pPr>
            <a:r>
              <a:rPr lang="en-US" b="true" sz="3049" spc="30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   </a:t>
            </a:r>
            <a:r>
              <a:rPr lang="en-US" sz="3049" spc="304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control the flow of traffic as it enters or exits the network.</a:t>
            </a:r>
          </a:p>
          <a:p>
            <a:pPr algn="l">
              <a:lnSpc>
                <a:spcPts val="3658"/>
              </a:lnSpc>
            </a:pPr>
          </a:p>
          <a:p>
            <a:pPr algn="l">
              <a:lnSpc>
                <a:spcPts val="3658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02848" y="841908"/>
            <a:ext cx="15398617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 spc="600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ACL CONFIGURATION OVERVIEW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0" y="2226640"/>
            <a:ext cx="18335922" cy="861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6"/>
              </a:lnSpc>
            </a:pPr>
            <a:r>
              <a:rPr lang="en-US" b="true" sz="2747" spc="274">
                <a:solidFill>
                  <a:srgbClr val="439B9E"/>
                </a:solidFill>
                <a:latin typeface="Raleway Heavy"/>
                <a:ea typeface="Raleway Heavy"/>
                <a:cs typeface="Raleway Heavy"/>
                <a:sym typeface="Raleway Heavy"/>
              </a:rPr>
              <a:t>ROUTER HQ CONFIGURATIONS:</a:t>
            </a:r>
          </a:p>
          <a:p>
            <a:pPr algn="l">
              <a:lnSpc>
                <a:spcPts val="3296"/>
              </a:lnSpc>
            </a:pPr>
            <a:r>
              <a:rPr lang="en-US" sz="2747" spc="274">
                <a:solidFill>
                  <a:srgbClr val="439B9E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true" sz="2747" spc="274">
                <a:solidFill>
                  <a:srgbClr val="439B9E"/>
                </a:solidFill>
                <a:latin typeface="Raleway Bold"/>
                <a:ea typeface="Raleway Bold"/>
                <a:cs typeface="Raleway Bold"/>
                <a:sym typeface="Raleway Bold"/>
              </a:rPr>
              <a:t>• </a:t>
            </a:r>
            <a:r>
              <a:rPr lang="en-US" sz="2747" spc="274" b="true">
                <a:solidFill>
                  <a:srgbClr val="439B9E"/>
                </a:solidFill>
                <a:latin typeface="Raleway Bold"/>
                <a:ea typeface="Raleway Bold"/>
                <a:cs typeface="Raleway Bold"/>
                <a:sym typeface="Raleway Bold"/>
              </a:rPr>
              <a:t>ACL 101:</a:t>
            </a:r>
          </a:p>
          <a:p>
            <a:pPr algn="l">
              <a:lnSpc>
                <a:spcPts val="3296"/>
              </a:lnSpc>
            </a:pPr>
            <a:r>
              <a:rPr lang="en-US" sz="2747" spc="274">
                <a:solidFill>
                  <a:srgbClr val="439B9E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lang="en-US" sz="2747" spc="274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- </a:t>
            </a:r>
            <a:r>
              <a:rPr lang="en-US" sz="2747" spc="274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Blocks FTP access to the Enterprise Web Server from external </a:t>
            </a:r>
          </a:p>
          <a:p>
            <a:pPr algn="l">
              <a:lnSpc>
                <a:spcPts val="3296"/>
              </a:lnSpc>
            </a:pPr>
            <a:r>
              <a:rPr lang="en-US" sz="2747" spc="274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</a:t>
            </a:r>
            <a:r>
              <a:rPr lang="en-US" sz="2747" spc="274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users on the internet.</a:t>
            </a:r>
          </a:p>
          <a:p>
            <a:pPr algn="l">
              <a:lnSpc>
                <a:spcPts val="3296"/>
              </a:lnSpc>
            </a:pPr>
            <a:r>
              <a:rPr lang="en-US" sz="2747" spc="274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   - </a:t>
            </a:r>
            <a:r>
              <a:rPr lang="en-US" sz="2747" spc="274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Blocks FTP access from Internet User to the Branch Server.</a:t>
            </a:r>
          </a:p>
          <a:p>
            <a:pPr algn="l">
              <a:lnSpc>
                <a:spcPts val="3296"/>
              </a:lnSpc>
            </a:pPr>
            <a:r>
              <a:rPr lang="en-US" sz="2747" spc="274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   - </a:t>
            </a:r>
            <a:r>
              <a:rPr lang="en-US" sz="2747" spc="274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Denies ICMP traffic from the internet to the entire HQ LAN to </a:t>
            </a:r>
          </a:p>
          <a:p>
            <a:pPr algn="l">
              <a:lnSpc>
                <a:spcPts val="3296"/>
              </a:lnSpc>
            </a:pPr>
            <a:r>
              <a:rPr lang="en-US" sz="2747" spc="274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</a:t>
            </a:r>
            <a:r>
              <a:rPr lang="en-US" sz="2747" spc="274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prevent ping attacks.</a:t>
            </a:r>
          </a:p>
          <a:p>
            <a:pPr algn="l">
              <a:lnSpc>
                <a:spcPts val="3296"/>
              </a:lnSpc>
            </a:pPr>
            <a:r>
              <a:rPr lang="en-US" sz="2747" spc="274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   - </a:t>
            </a:r>
            <a:r>
              <a:rPr lang="en-US" sz="2747" spc="274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Permits all other types of traffic, ensuring legitimate </a:t>
            </a:r>
          </a:p>
          <a:p>
            <a:pPr algn="l">
              <a:lnSpc>
                <a:spcPts val="3296"/>
              </a:lnSpc>
            </a:pPr>
            <a:r>
              <a:rPr lang="en-US" sz="2747" spc="274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</a:t>
            </a:r>
            <a:r>
              <a:rPr lang="en-US" sz="2747" spc="274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communication is unaffected.</a:t>
            </a:r>
          </a:p>
          <a:p>
            <a:pPr algn="l">
              <a:lnSpc>
                <a:spcPts val="3296"/>
              </a:lnSpc>
            </a:pPr>
            <a:r>
              <a:rPr lang="en-US" sz="2747" spc="274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   - </a:t>
            </a:r>
            <a:r>
              <a:rPr lang="en-US" sz="2747" spc="274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Configuration Example:</a:t>
            </a:r>
          </a:p>
          <a:p>
            <a:pPr algn="l">
              <a:lnSpc>
                <a:spcPts val="3296"/>
              </a:lnSpc>
            </a:pPr>
            <a:r>
              <a:rPr lang="en-US" sz="2747" spc="274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  </a:t>
            </a:r>
            <a:r>
              <a:rPr lang="en-US" sz="2747" spc="274" b="true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access-list 101 deny tcp any host 192.168.1.70 eq ftp</a:t>
            </a:r>
          </a:p>
          <a:p>
            <a:pPr algn="l">
              <a:lnSpc>
                <a:spcPts val="3296"/>
              </a:lnSpc>
            </a:pPr>
            <a:r>
              <a:rPr lang="en-US" sz="2747" spc="274" b="true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  </a:t>
            </a:r>
            <a:r>
              <a:rPr lang="en-US" sz="2747" spc="274" b="true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access-list 101 deny icmp any 192.168.1.0 0.0.0.63</a:t>
            </a:r>
          </a:p>
          <a:p>
            <a:pPr algn="l">
              <a:lnSpc>
                <a:spcPts val="3296"/>
              </a:lnSpc>
            </a:pPr>
            <a:r>
              <a:rPr lang="en-US" sz="2747" spc="274" b="true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  </a:t>
            </a:r>
            <a:r>
              <a:rPr lang="en-US" sz="2747" spc="274" b="true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access-list 101 permit ip any any</a:t>
            </a:r>
          </a:p>
          <a:p>
            <a:pPr algn="l">
              <a:lnSpc>
                <a:spcPts val="3296"/>
              </a:lnSpc>
            </a:pPr>
            <a:r>
              <a:rPr lang="en-US" sz="2747" spc="274" b="true">
                <a:solidFill>
                  <a:srgbClr val="439B9E"/>
                </a:solidFill>
                <a:latin typeface="Raleway Bold"/>
                <a:ea typeface="Raleway Bold"/>
                <a:cs typeface="Raleway Bold"/>
                <a:sym typeface="Raleway Bold"/>
              </a:rPr>
              <a:t> </a:t>
            </a:r>
            <a:r>
              <a:rPr lang="en-US" sz="2747" spc="274" b="true">
                <a:solidFill>
                  <a:srgbClr val="439B9E"/>
                </a:solidFill>
                <a:latin typeface="Raleway Bold"/>
                <a:ea typeface="Raleway Bold"/>
                <a:cs typeface="Raleway Bold"/>
                <a:sym typeface="Raleway Bold"/>
              </a:rPr>
              <a:t>ACL Application:</a:t>
            </a:r>
          </a:p>
          <a:p>
            <a:pPr algn="l">
              <a:lnSpc>
                <a:spcPts val="3296"/>
              </a:lnSpc>
            </a:pPr>
            <a:r>
              <a:rPr lang="en-US" sz="2747" spc="274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- Applied on the Serial0/1/1 interface to control outgoing traffic from the </a:t>
            </a:r>
          </a:p>
          <a:p>
            <a:pPr algn="l">
              <a:lnSpc>
                <a:spcPts val="3296"/>
              </a:lnSpc>
            </a:pPr>
            <a:r>
              <a:rPr lang="en-US" sz="2747" spc="274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branch to HQ. </a:t>
            </a:r>
          </a:p>
          <a:p>
            <a:pPr algn="l">
              <a:lnSpc>
                <a:spcPts val="3296"/>
              </a:lnSpc>
            </a:pPr>
          </a:p>
          <a:p>
            <a:pPr algn="l">
              <a:lnSpc>
                <a:spcPts val="3296"/>
              </a:lnSpc>
            </a:pPr>
            <a:r>
              <a:rPr lang="en-US" sz="2747" spc="274" b="true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  interface Serial0/1/0</a:t>
            </a:r>
          </a:p>
          <a:p>
            <a:pPr algn="l">
              <a:lnSpc>
                <a:spcPts val="3296"/>
              </a:lnSpc>
            </a:pPr>
            <a:r>
              <a:rPr lang="en-US" sz="2747" spc="274" b="true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  ip access-group 101 in</a:t>
            </a:r>
          </a:p>
          <a:p>
            <a:pPr algn="l">
              <a:lnSpc>
                <a:spcPts val="3296"/>
              </a:lnSpc>
            </a:pPr>
          </a:p>
          <a:p>
            <a:pPr algn="l">
              <a:lnSpc>
                <a:spcPts val="3296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02848" y="624853"/>
            <a:ext cx="15398617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 spc="600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DETAILED ACL CONFIGURATIONS (HQ ROUTER)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22520" y="2682253"/>
            <a:ext cx="18288000" cy="934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9"/>
              </a:lnSpc>
            </a:pPr>
            <a:r>
              <a:rPr lang="en-US" b="true" sz="3074" spc="307">
                <a:solidFill>
                  <a:srgbClr val="439B9E"/>
                </a:solidFill>
                <a:latin typeface="Raleway Heavy"/>
                <a:ea typeface="Raleway Heavy"/>
                <a:cs typeface="Raleway Heavy"/>
                <a:sym typeface="Raleway Heavy"/>
              </a:rPr>
              <a:t>ROUTER HQ CONFIGURATIONS:</a:t>
            </a:r>
          </a:p>
          <a:p>
            <a:pPr algn="l">
              <a:lnSpc>
                <a:spcPts val="3689"/>
              </a:lnSpc>
            </a:pPr>
            <a:r>
              <a:rPr lang="en-US" sz="3074" spc="307">
                <a:solidFill>
                  <a:srgbClr val="439B9E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true" sz="3074" spc="307">
                <a:solidFill>
                  <a:srgbClr val="439B9E"/>
                </a:solidFill>
                <a:latin typeface="Raleway Bold"/>
                <a:ea typeface="Raleway Bold"/>
                <a:cs typeface="Raleway Bold"/>
                <a:sym typeface="Raleway Bold"/>
              </a:rPr>
              <a:t>• ACL 111:</a:t>
            </a:r>
          </a:p>
          <a:p>
            <a:pPr algn="l">
              <a:lnSpc>
                <a:spcPts val="3689"/>
              </a:lnSpc>
            </a:pPr>
            <a:r>
              <a:rPr lang="en-US" sz="3074" spc="307">
                <a:solidFill>
                  <a:srgbClr val="439B9E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lang="en-US" sz="3074" spc="307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- Blocks access from HQ LAN 1 to the Branch Server. </a:t>
            </a:r>
          </a:p>
          <a:p>
            <a:pPr algn="l">
              <a:lnSpc>
                <a:spcPts val="3689"/>
              </a:lnSpc>
            </a:pPr>
            <a:r>
              <a:rPr lang="en-US" sz="3074" spc="307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   - Allows all other traffic.</a:t>
            </a:r>
          </a:p>
          <a:p>
            <a:pPr algn="l">
              <a:lnSpc>
                <a:spcPts val="3689"/>
              </a:lnSpc>
            </a:pPr>
          </a:p>
          <a:p>
            <a:pPr algn="l">
              <a:lnSpc>
                <a:spcPts val="3689"/>
              </a:lnSpc>
            </a:pPr>
            <a:r>
              <a:rPr lang="en-US" sz="3074" spc="307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  </a:t>
            </a:r>
            <a:r>
              <a:rPr lang="en-US" sz="3074" spc="307" b="true">
                <a:solidFill>
                  <a:srgbClr val="439B9E"/>
                </a:solidFill>
                <a:latin typeface="Raleway Bold"/>
                <a:ea typeface="Raleway Bold"/>
                <a:cs typeface="Raleway Bold"/>
                <a:sym typeface="Raleway Bold"/>
              </a:rPr>
              <a:t> - </a:t>
            </a:r>
            <a:r>
              <a:rPr lang="en-US" sz="3074" spc="307" b="true">
                <a:solidFill>
                  <a:srgbClr val="439B9E"/>
                </a:solidFill>
                <a:latin typeface="Raleway Bold"/>
                <a:ea typeface="Raleway Bold"/>
                <a:cs typeface="Raleway Bold"/>
                <a:sym typeface="Raleway Bold"/>
              </a:rPr>
              <a:t>Configuration:</a:t>
            </a:r>
          </a:p>
          <a:p>
            <a:pPr algn="l">
              <a:lnSpc>
                <a:spcPts val="3689"/>
              </a:lnSpc>
            </a:pPr>
            <a:r>
              <a:rPr lang="en-US" sz="3074" spc="307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  </a:t>
            </a:r>
            <a:r>
              <a:rPr lang="en-US" sz="3074" spc="307" b="true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access-list 111 deny ip any host 192.168.2.45</a:t>
            </a:r>
          </a:p>
          <a:p>
            <a:pPr algn="l">
              <a:lnSpc>
                <a:spcPts val="3689"/>
              </a:lnSpc>
            </a:pPr>
            <a:r>
              <a:rPr lang="en-US" sz="3074" spc="307" b="true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  access-list 111 permit ip any any</a:t>
            </a:r>
          </a:p>
          <a:p>
            <a:pPr algn="l">
              <a:lnSpc>
                <a:spcPts val="3689"/>
              </a:lnSpc>
            </a:pPr>
          </a:p>
          <a:p>
            <a:pPr algn="l">
              <a:lnSpc>
                <a:spcPts val="3689"/>
              </a:lnSpc>
            </a:pPr>
            <a:r>
              <a:rPr lang="en-US" sz="3074" spc="307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 </a:t>
            </a:r>
            <a:r>
              <a:rPr lang="en-US" sz="3074" spc="307" b="true">
                <a:solidFill>
                  <a:srgbClr val="439B9E"/>
                </a:solidFill>
                <a:latin typeface="Raleway Bold"/>
                <a:ea typeface="Raleway Bold"/>
                <a:cs typeface="Raleway Bold"/>
                <a:sym typeface="Raleway Bold"/>
              </a:rPr>
              <a:t>• ACL Application:</a:t>
            </a:r>
          </a:p>
          <a:p>
            <a:pPr algn="l">
              <a:lnSpc>
                <a:spcPts val="3689"/>
              </a:lnSpc>
            </a:pPr>
            <a:r>
              <a:rPr lang="en-US" sz="3074" spc="307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-Applied on the GigabitEthernet0/0/0 to control incoming traffic from the </a:t>
            </a:r>
          </a:p>
          <a:p>
            <a:pPr algn="l">
              <a:lnSpc>
                <a:spcPts val="3689"/>
              </a:lnSpc>
            </a:pPr>
            <a:r>
              <a:rPr lang="en-US" sz="3074" spc="307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HQ LAN 1.</a:t>
            </a:r>
          </a:p>
          <a:p>
            <a:pPr algn="l">
              <a:lnSpc>
                <a:spcPts val="3689"/>
              </a:lnSpc>
            </a:pPr>
            <a:r>
              <a:rPr lang="en-US" sz="3074" spc="307" b="true">
                <a:solidFill>
                  <a:srgbClr val="1D1127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</a:t>
            </a:r>
            <a:r>
              <a:rPr lang="en-US" sz="3074" spc="307" b="true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  interface GigabitEthernet0/0/0</a:t>
            </a:r>
          </a:p>
          <a:p>
            <a:pPr algn="l">
              <a:lnSpc>
                <a:spcPts val="3689"/>
              </a:lnSpc>
            </a:pPr>
            <a:r>
              <a:rPr lang="en-US" sz="3074" spc="307" b="true">
                <a:solidFill>
                  <a:srgbClr val="FF3131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  ip access-group 111 in</a:t>
            </a:r>
          </a:p>
          <a:p>
            <a:pPr algn="l">
              <a:lnSpc>
                <a:spcPts val="3689"/>
              </a:lnSpc>
            </a:pPr>
          </a:p>
          <a:p>
            <a:pPr algn="l">
              <a:lnSpc>
                <a:spcPts val="3689"/>
              </a:lnSpc>
            </a:pPr>
            <a:r>
              <a:rPr lang="en-US" sz="3074" spc="307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</a:t>
            </a:r>
          </a:p>
          <a:p>
            <a:pPr algn="l">
              <a:lnSpc>
                <a:spcPts val="3689"/>
              </a:lnSpc>
            </a:pPr>
          </a:p>
          <a:p>
            <a:pPr algn="l">
              <a:lnSpc>
                <a:spcPts val="3689"/>
              </a:lnSpc>
            </a:pPr>
          </a:p>
          <a:p>
            <a:pPr algn="l">
              <a:lnSpc>
                <a:spcPts val="3689"/>
              </a:lnSpc>
            </a:pPr>
          </a:p>
          <a:p>
            <a:pPr algn="l">
              <a:lnSpc>
                <a:spcPts val="368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02848" y="624853"/>
            <a:ext cx="15398617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 spc="600">
                <a:solidFill>
                  <a:srgbClr val="1D1127"/>
                </a:solidFill>
                <a:latin typeface="Raleway Heavy"/>
                <a:ea typeface="Raleway Heavy"/>
                <a:cs typeface="Raleway Heavy"/>
                <a:sym typeface="Raleway Heavy"/>
              </a:rPr>
              <a:t>DETAILED ACL CONFIGURATIONS (HQ ROUTER)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DAGUaFcSjmY</dc:identifier>
  <dcterms:modified xsi:type="dcterms:W3CDTF">2011-08-01T06:04:30Z</dcterms:modified>
  <cp:revision>1</cp:revision>
  <dc:title>Professional Digital Marketing Presentation</dc:title>
</cp:coreProperties>
</file>