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hmo\Udacity\sql%20%20project\chinoo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ahmo\Udacity\sql%20%20project\chinook.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ahmo\Udacity\sql%20%20project\chinook.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ahmo\Udacity\sql%20%20project\chinook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mahmo\Udacity\sql%20%20project\chinook4.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mahmo\Udacity\sql%20%20project\chinook6.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mahmo\Udacity\sql%20%20project\chinook7.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[chinook.xlsx]Sheet1!PivotTable7</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Count of BillingCountry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solidFill>
              <a:schemeClr val="accent1"/>
            </a:solidFill>
            <a:ln>
              <a:noFill/>
            </a:ln>
            <a:effectLst/>
          </c:spPr>
          <c:invertIfNegative val="0"/>
          <c:cat>
            <c:strRef>
              <c:f>Sheet1!$A$4:$A$27</c:f>
              <c:strCache>
                <c:ptCount val="24"/>
                <c:pt idx="0">
                  <c:v>Argentina</c:v>
                </c:pt>
                <c:pt idx="1">
                  <c:v>Australia</c:v>
                </c:pt>
                <c:pt idx="2">
                  <c:v>Austria</c:v>
                </c:pt>
                <c:pt idx="3">
                  <c:v>Belgium</c:v>
                </c:pt>
                <c:pt idx="4">
                  <c:v>Brazil</c:v>
                </c:pt>
                <c:pt idx="5">
                  <c:v>Canada</c:v>
                </c:pt>
                <c:pt idx="6">
                  <c:v>Chile</c:v>
                </c:pt>
                <c:pt idx="7">
                  <c:v>Czech Republic</c:v>
                </c:pt>
                <c:pt idx="8">
                  <c:v>Denmark</c:v>
                </c:pt>
                <c:pt idx="9">
                  <c:v>Finland</c:v>
                </c:pt>
                <c:pt idx="10">
                  <c:v>France</c:v>
                </c:pt>
                <c:pt idx="11">
                  <c:v>Germany</c:v>
                </c:pt>
                <c:pt idx="12">
                  <c:v>Hungary</c:v>
                </c:pt>
                <c:pt idx="13">
                  <c:v>India</c:v>
                </c:pt>
                <c:pt idx="14">
                  <c:v>Ireland</c:v>
                </c:pt>
                <c:pt idx="15">
                  <c:v>Italy</c:v>
                </c:pt>
                <c:pt idx="16">
                  <c:v>Netherlands</c:v>
                </c:pt>
                <c:pt idx="17">
                  <c:v>Norway</c:v>
                </c:pt>
                <c:pt idx="18">
                  <c:v>Poland</c:v>
                </c:pt>
                <c:pt idx="19">
                  <c:v>Portugal</c:v>
                </c:pt>
                <c:pt idx="20">
                  <c:v>Spain</c:v>
                </c:pt>
                <c:pt idx="21">
                  <c:v>Sweden</c:v>
                </c:pt>
                <c:pt idx="22">
                  <c:v>United Kingdom</c:v>
                </c:pt>
                <c:pt idx="23">
                  <c:v>USA</c:v>
                </c:pt>
              </c:strCache>
            </c:strRef>
          </c:cat>
          <c:val>
            <c:numRef>
              <c:f>Sheet1!$B$4:$B$27</c:f>
              <c:numCache>
                <c:formatCode>General</c:formatCode>
                <c:ptCount val="24"/>
                <c:pt idx="0">
                  <c:v>7</c:v>
                </c:pt>
                <c:pt idx="1">
                  <c:v>7</c:v>
                </c:pt>
                <c:pt idx="2">
                  <c:v>7</c:v>
                </c:pt>
                <c:pt idx="3">
                  <c:v>7</c:v>
                </c:pt>
                <c:pt idx="4">
                  <c:v>35</c:v>
                </c:pt>
                <c:pt idx="5">
                  <c:v>56</c:v>
                </c:pt>
                <c:pt idx="6">
                  <c:v>7</c:v>
                </c:pt>
                <c:pt idx="7">
                  <c:v>14</c:v>
                </c:pt>
                <c:pt idx="8">
                  <c:v>7</c:v>
                </c:pt>
                <c:pt idx="9">
                  <c:v>7</c:v>
                </c:pt>
                <c:pt idx="10">
                  <c:v>35</c:v>
                </c:pt>
                <c:pt idx="11">
                  <c:v>28</c:v>
                </c:pt>
                <c:pt idx="12">
                  <c:v>7</c:v>
                </c:pt>
                <c:pt idx="13">
                  <c:v>13</c:v>
                </c:pt>
                <c:pt idx="14">
                  <c:v>7</c:v>
                </c:pt>
                <c:pt idx="15">
                  <c:v>7</c:v>
                </c:pt>
                <c:pt idx="16">
                  <c:v>7</c:v>
                </c:pt>
                <c:pt idx="17">
                  <c:v>7</c:v>
                </c:pt>
                <c:pt idx="18">
                  <c:v>7</c:v>
                </c:pt>
                <c:pt idx="19">
                  <c:v>14</c:v>
                </c:pt>
                <c:pt idx="20">
                  <c:v>7</c:v>
                </c:pt>
                <c:pt idx="21">
                  <c:v>7</c:v>
                </c:pt>
                <c:pt idx="22">
                  <c:v>21</c:v>
                </c:pt>
                <c:pt idx="23">
                  <c:v>91</c:v>
                </c:pt>
              </c:numCache>
            </c:numRef>
          </c:val>
          <c:extLst>
            <c:ext xmlns:c16="http://schemas.microsoft.com/office/drawing/2014/chart" uri="{C3380CC4-5D6E-409C-BE32-E72D297353CC}">
              <c16:uniqueId val="{00000000-5AA9-40AC-93D2-FE53C01605B5}"/>
            </c:ext>
          </c:extLst>
        </c:ser>
        <c:dLbls>
          <c:showLegendKey val="0"/>
          <c:showVal val="0"/>
          <c:showCatName val="0"/>
          <c:showSerName val="0"/>
          <c:showPercent val="0"/>
          <c:showBubbleSize val="0"/>
        </c:dLbls>
        <c:gapWidth val="219"/>
        <c:overlap val="-27"/>
        <c:axId val="145678416"/>
        <c:axId val="145675920"/>
      </c:barChart>
      <c:catAx>
        <c:axId val="145678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675920"/>
        <c:crosses val="autoZero"/>
        <c:auto val="1"/>
        <c:lblAlgn val="ctr"/>
        <c:lblOffset val="100"/>
        <c:noMultiLvlLbl val="0"/>
      </c:catAx>
      <c:valAx>
        <c:axId val="145675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678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[chinook.xlsx]Suggestion1!PivotTable1</c:name>
    <c:fmtId val="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Suggestion1!$D$4</c:f>
              <c:strCache>
                <c:ptCount val="1"/>
                <c:pt idx="0">
                  <c:v>Total</c:v>
                </c:pt>
              </c:strCache>
            </c:strRef>
          </c:tx>
          <c:spPr>
            <a:solidFill>
              <a:schemeClr val="accent1"/>
            </a:solidFill>
            <a:ln>
              <a:noFill/>
            </a:ln>
            <a:effectLst/>
          </c:spPr>
          <c:invertIfNegative val="0"/>
          <c:cat>
            <c:strRef>
              <c:f>Suggestion1!$C$5:$C$30</c:f>
              <c:strCache>
                <c:ptCount val="25"/>
                <c:pt idx="0">
                  <c:v>Prague</c:v>
                </c:pt>
                <c:pt idx="1">
                  <c:v>Paris</c:v>
                </c:pt>
                <c:pt idx="2">
                  <c:v>Mountain View</c:v>
                </c:pt>
                <c:pt idx="3">
                  <c:v>Berlin</c:v>
                </c:pt>
                <c:pt idx="4">
                  <c:v>London</c:v>
                </c:pt>
                <c:pt idx="5">
                  <c:v>São Paulo</c:v>
                </c:pt>
                <c:pt idx="6">
                  <c:v>Fort Worth</c:v>
                </c:pt>
                <c:pt idx="7">
                  <c:v>Santiago</c:v>
                </c:pt>
                <c:pt idx="8">
                  <c:v>Dublin</c:v>
                </c:pt>
                <c:pt idx="9">
                  <c:v>Budapest</c:v>
                </c:pt>
                <c:pt idx="10">
                  <c:v>Salt Lake City</c:v>
                </c:pt>
                <c:pt idx="11">
                  <c:v>Chicago</c:v>
                </c:pt>
                <c:pt idx="12">
                  <c:v>Frankfurt</c:v>
                </c:pt>
                <c:pt idx="13">
                  <c:v>Vienne</c:v>
                </c:pt>
                <c:pt idx="14">
                  <c:v>Madison</c:v>
                </c:pt>
                <c:pt idx="15">
                  <c:v>Helsinki</c:v>
                </c:pt>
                <c:pt idx="16">
                  <c:v>Dijon</c:v>
                </c:pt>
                <c:pt idx="17">
                  <c:v>Amsterdam</c:v>
                </c:pt>
                <c:pt idx="18">
                  <c:v>Lisbon</c:v>
                </c:pt>
                <c:pt idx="19">
                  <c:v>Redmond</c:v>
                </c:pt>
                <c:pt idx="20">
                  <c:v>Montréal</c:v>
                </c:pt>
                <c:pt idx="21">
                  <c:v>Oslo</c:v>
                </c:pt>
                <c:pt idx="22">
                  <c:v>Bordeaux</c:v>
                </c:pt>
                <c:pt idx="23">
                  <c:v>Orlando</c:v>
                </c:pt>
                <c:pt idx="24">
                  <c:v>São José dos Campos</c:v>
                </c:pt>
              </c:strCache>
            </c:strRef>
          </c:cat>
          <c:val>
            <c:numRef>
              <c:f>Suggestion1!$D$5:$D$30</c:f>
              <c:numCache>
                <c:formatCode>General</c:formatCode>
                <c:ptCount val="25"/>
                <c:pt idx="0">
                  <c:v>90.240000000000009</c:v>
                </c:pt>
                <c:pt idx="1">
                  <c:v>77.239999999999995</c:v>
                </c:pt>
                <c:pt idx="2">
                  <c:v>77.239999999999981</c:v>
                </c:pt>
                <c:pt idx="3">
                  <c:v>75.239999999999995</c:v>
                </c:pt>
                <c:pt idx="4">
                  <c:v>75.239999999999981</c:v>
                </c:pt>
                <c:pt idx="5">
                  <c:v>75.239999999999981</c:v>
                </c:pt>
                <c:pt idx="6">
                  <c:v>47.620000000000005</c:v>
                </c:pt>
                <c:pt idx="7">
                  <c:v>46.62</c:v>
                </c:pt>
                <c:pt idx="8">
                  <c:v>45.62</c:v>
                </c:pt>
                <c:pt idx="9">
                  <c:v>45.62</c:v>
                </c:pt>
                <c:pt idx="10">
                  <c:v>43.620000000000005</c:v>
                </c:pt>
                <c:pt idx="11">
                  <c:v>43.62</c:v>
                </c:pt>
                <c:pt idx="12">
                  <c:v>43.62</c:v>
                </c:pt>
                <c:pt idx="13">
                  <c:v>42.62</c:v>
                </c:pt>
                <c:pt idx="14">
                  <c:v>42.62</c:v>
                </c:pt>
                <c:pt idx="15">
                  <c:v>41.620000000000005</c:v>
                </c:pt>
                <c:pt idx="16">
                  <c:v>40.620000000000005</c:v>
                </c:pt>
                <c:pt idx="17">
                  <c:v>40.619999999999997</c:v>
                </c:pt>
                <c:pt idx="18">
                  <c:v>39.620000000000005</c:v>
                </c:pt>
                <c:pt idx="19">
                  <c:v>39.620000000000005</c:v>
                </c:pt>
                <c:pt idx="20">
                  <c:v>39.619999999999997</c:v>
                </c:pt>
                <c:pt idx="21">
                  <c:v>39.619999999999997</c:v>
                </c:pt>
                <c:pt idx="22">
                  <c:v>39.619999999999997</c:v>
                </c:pt>
                <c:pt idx="23">
                  <c:v>39.619999999999997</c:v>
                </c:pt>
                <c:pt idx="24">
                  <c:v>39.619999999999997</c:v>
                </c:pt>
              </c:numCache>
            </c:numRef>
          </c:val>
          <c:extLst>
            <c:ext xmlns:c16="http://schemas.microsoft.com/office/drawing/2014/chart" uri="{C3380CC4-5D6E-409C-BE32-E72D297353CC}">
              <c16:uniqueId val="{00000000-98F8-4402-B3A3-22599EE0B2B8}"/>
            </c:ext>
          </c:extLst>
        </c:ser>
        <c:dLbls>
          <c:showLegendKey val="0"/>
          <c:showVal val="0"/>
          <c:showCatName val="0"/>
          <c:showSerName val="0"/>
          <c:showPercent val="0"/>
          <c:showBubbleSize val="0"/>
        </c:dLbls>
        <c:gapWidth val="219"/>
        <c:overlap val="-27"/>
        <c:axId val="77661296"/>
        <c:axId val="77663792"/>
      </c:barChart>
      <c:catAx>
        <c:axId val="77661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663792"/>
        <c:crosses val="autoZero"/>
        <c:auto val="1"/>
        <c:lblAlgn val="ctr"/>
        <c:lblOffset val="100"/>
        <c:noMultiLvlLbl val="0"/>
      </c:catAx>
      <c:valAx>
        <c:axId val="77663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6612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7260584391740858E-2"/>
          <c:y val="2.2275758271537837E-2"/>
          <c:w val="0.90692070255444268"/>
          <c:h val="0.66949136033972967"/>
        </c:manualLayout>
      </c:layout>
      <c:barChart>
        <c:barDir val="col"/>
        <c:grouping val="clustered"/>
        <c:varyColors val="0"/>
        <c:ser>
          <c:idx val="0"/>
          <c:order val="0"/>
          <c:tx>
            <c:strRef>
              <c:f>Sheet2!$C$1</c:f>
              <c:strCache>
                <c:ptCount val="1"/>
                <c:pt idx="0">
                  <c:v>Total</c:v>
                </c:pt>
              </c:strCache>
            </c:strRef>
          </c:tx>
          <c:spPr>
            <a:solidFill>
              <a:schemeClr val="accent1"/>
            </a:solidFill>
            <a:ln>
              <a:noFill/>
            </a:ln>
            <a:effectLst/>
          </c:spPr>
          <c:invertIfNegative val="0"/>
          <c:cat>
            <c:strRef>
              <c:f>Sheet2!$A$2:$B$12</c:f>
              <c:strCache>
                <c:ptCount val="11"/>
                <c:pt idx="0">
                  <c:v>6</c:v>
                </c:pt>
                <c:pt idx="1">
                  <c:v>26</c:v>
                </c:pt>
                <c:pt idx="2">
                  <c:v>45</c:v>
                </c:pt>
                <c:pt idx="3">
                  <c:v>46</c:v>
                </c:pt>
                <c:pt idx="4">
                  <c:v>7</c:v>
                </c:pt>
                <c:pt idx="5">
                  <c:v>25</c:v>
                </c:pt>
                <c:pt idx="6">
                  <c:v>57</c:v>
                </c:pt>
                <c:pt idx="7">
                  <c:v>5</c:v>
                </c:pt>
                <c:pt idx="8">
                  <c:v>43</c:v>
                </c:pt>
                <c:pt idx="9">
                  <c:v>24</c:v>
                </c:pt>
                <c:pt idx="10">
                  <c:v>4</c:v>
                </c:pt>
              </c:strCache>
            </c:strRef>
          </c:cat>
          <c:val>
            <c:numRef>
              <c:f>Sheet2!$C$2:$C$12</c:f>
              <c:numCache>
                <c:formatCode>0.00</c:formatCode>
                <c:ptCount val="11"/>
                <c:pt idx="0">
                  <c:v>25.86</c:v>
                </c:pt>
                <c:pt idx="1">
                  <c:v>23.86</c:v>
                </c:pt>
                <c:pt idx="2">
                  <c:v>21.86</c:v>
                </c:pt>
                <c:pt idx="3">
                  <c:v>21.86</c:v>
                </c:pt>
                <c:pt idx="4">
                  <c:v>18.86</c:v>
                </c:pt>
                <c:pt idx="5">
                  <c:v>18.86</c:v>
                </c:pt>
                <c:pt idx="6">
                  <c:v>17.91</c:v>
                </c:pt>
                <c:pt idx="7">
                  <c:v>16.86</c:v>
                </c:pt>
                <c:pt idx="8">
                  <c:v>16.86</c:v>
                </c:pt>
                <c:pt idx="9">
                  <c:v>15.86</c:v>
                </c:pt>
                <c:pt idx="10">
                  <c:v>15.86</c:v>
                </c:pt>
              </c:numCache>
            </c:numRef>
          </c:val>
          <c:extLst>
            <c:ext xmlns:c16="http://schemas.microsoft.com/office/drawing/2014/chart" uri="{C3380CC4-5D6E-409C-BE32-E72D297353CC}">
              <c16:uniqueId val="{00000000-0E91-4E3F-A6ED-599CE86BDEFA}"/>
            </c:ext>
          </c:extLst>
        </c:ser>
        <c:dLbls>
          <c:showLegendKey val="0"/>
          <c:showVal val="0"/>
          <c:showCatName val="0"/>
          <c:showSerName val="0"/>
          <c:showPercent val="0"/>
          <c:showBubbleSize val="0"/>
        </c:dLbls>
        <c:gapWidth val="219"/>
        <c:overlap val="-27"/>
        <c:axId val="211329376"/>
        <c:axId val="211328960"/>
      </c:barChart>
      <c:catAx>
        <c:axId val="2113293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Customer</a:t>
                </a:r>
                <a:r>
                  <a:rPr lang="en-US" baseline="0"/>
                  <a:t> ID</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328960"/>
        <c:crosses val="autoZero"/>
        <c:auto val="1"/>
        <c:lblAlgn val="ctr"/>
        <c:lblOffset val="100"/>
        <c:noMultiLvlLbl val="0"/>
      </c:catAx>
      <c:valAx>
        <c:axId val="211328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3293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'country genre'!$D$1</c:f>
              <c:strCache>
                <c:ptCount val="1"/>
                <c:pt idx="0">
                  <c:v>Purchases</c:v>
                </c:pt>
              </c:strCache>
            </c:strRef>
          </c:tx>
          <c:spPr>
            <a:solidFill>
              <a:schemeClr val="accent1"/>
            </a:solidFill>
            <a:ln>
              <a:noFill/>
            </a:ln>
            <a:effectLst/>
          </c:spPr>
          <c:invertIfNegative val="0"/>
          <c:cat>
            <c:multiLvlStrRef>
              <c:f>'country genre'!$B$2:$C$26</c:f>
              <c:multiLvlStrCache>
                <c:ptCount val="25"/>
                <c:lvl>
                  <c:pt idx="0">
                    <c:v>Alternative &amp; Punk</c:v>
                  </c:pt>
                  <c:pt idx="1">
                    <c:v>Rock</c:v>
                  </c:pt>
                  <c:pt idx="2">
                    <c:v>Rock</c:v>
                  </c:pt>
                  <c:pt idx="3">
                    <c:v>Rock</c:v>
                  </c:pt>
                  <c:pt idx="4">
                    <c:v>Rock</c:v>
                  </c:pt>
                  <c:pt idx="5">
                    <c:v>Rock</c:v>
                  </c:pt>
                  <c:pt idx="6">
                    <c:v>Rock</c:v>
                  </c:pt>
                  <c:pt idx="7">
                    <c:v>Rock</c:v>
                  </c:pt>
                  <c:pt idx="8">
                    <c:v>Rock</c:v>
                  </c:pt>
                  <c:pt idx="9">
                    <c:v>Rock</c:v>
                  </c:pt>
                  <c:pt idx="10">
                    <c:v>Rock</c:v>
                  </c:pt>
                  <c:pt idx="11">
                    <c:v>Rock</c:v>
                  </c:pt>
                  <c:pt idx="12">
                    <c:v>Rock</c:v>
                  </c:pt>
                  <c:pt idx="13">
                    <c:v>Rock</c:v>
                  </c:pt>
                  <c:pt idx="14">
                    <c:v>Rock</c:v>
                  </c:pt>
                  <c:pt idx="15">
                    <c:v>Rock</c:v>
                  </c:pt>
                  <c:pt idx="16">
                    <c:v>Rock</c:v>
                  </c:pt>
                  <c:pt idx="17">
                    <c:v>Rock</c:v>
                  </c:pt>
                  <c:pt idx="18">
                    <c:v>Rock</c:v>
                  </c:pt>
                  <c:pt idx="19">
                    <c:v>Rock</c:v>
                  </c:pt>
                  <c:pt idx="20">
                    <c:v>Rock</c:v>
                  </c:pt>
                  <c:pt idx="21">
                    <c:v>Rock</c:v>
                  </c:pt>
                  <c:pt idx="22">
                    <c:v>Latin</c:v>
                  </c:pt>
                  <c:pt idx="23">
                    <c:v>Rock</c:v>
                  </c:pt>
                  <c:pt idx="24">
                    <c:v>Rock</c:v>
                  </c:pt>
                </c:lvl>
                <c:lvl>
                  <c:pt idx="0">
                    <c:v>Argentina</c:v>
                  </c:pt>
                  <c:pt idx="1">
                    <c:v>Argentina</c:v>
                  </c:pt>
                  <c:pt idx="2">
                    <c:v>Australia</c:v>
                  </c:pt>
                  <c:pt idx="3">
                    <c:v>Austria</c:v>
                  </c:pt>
                  <c:pt idx="4">
                    <c:v>Belgium</c:v>
                  </c:pt>
                  <c:pt idx="5">
                    <c:v>Brazil</c:v>
                  </c:pt>
                  <c:pt idx="6">
                    <c:v>Canada</c:v>
                  </c:pt>
                  <c:pt idx="7">
                    <c:v>Chile</c:v>
                  </c:pt>
                  <c:pt idx="8">
                    <c:v>Czech Republic</c:v>
                  </c:pt>
                  <c:pt idx="9">
                    <c:v>Denmark</c:v>
                  </c:pt>
                  <c:pt idx="10">
                    <c:v>Finland</c:v>
                  </c:pt>
                  <c:pt idx="11">
                    <c:v>France</c:v>
                  </c:pt>
                  <c:pt idx="12">
                    <c:v>Germany</c:v>
                  </c:pt>
                  <c:pt idx="13">
                    <c:v>Hungary</c:v>
                  </c:pt>
                  <c:pt idx="14">
                    <c:v>India</c:v>
                  </c:pt>
                  <c:pt idx="15">
                    <c:v>Ireland</c:v>
                  </c:pt>
                  <c:pt idx="16">
                    <c:v>Italy</c:v>
                  </c:pt>
                  <c:pt idx="17">
                    <c:v>Netherlands</c:v>
                  </c:pt>
                  <c:pt idx="18">
                    <c:v>Norway</c:v>
                  </c:pt>
                  <c:pt idx="19">
                    <c:v>Poland</c:v>
                  </c:pt>
                  <c:pt idx="20">
                    <c:v>Portugal</c:v>
                  </c:pt>
                  <c:pt idx="21">
                    <c:v>Spain</c:v>
                  </c:pt>
                  <c:pt idx="22">
                    <c:v>Sweden</c:v>
                  </c:pt>
                  <c:pt idx="23">
                    <c:v>USA</c:v>
                  </c:pt>
                  <c:pt idx="24">
                    <c:v>United Kingdom</c:v>
                  </c:pt>
                </c:lvl>
              </c:multiLvlStrCache>
            </c:multiLvlStrRef>
          </c:cat>
          <c:val>
            <c:numRef>
              <c:f>'country genre'!$D$2:$D$26</c:f>
              <c:numCache>
                <c:formatCode>General</c:formatCode>
                <c:ptCount val="25"/>
                <c:pt idx="0">
                  <c:v>9</c:v>
                </c:pt>
                <c:pt idx="1">
                  <c:v>9</c:v>
                </c:pt>
                <c:pt idx="2">
                  <c:v>22</c:v>
                </c:pt>
                <c:pt idx="3">
                  <c:v>15</c:v>
                </c:pt>
                <c:pt idx="4">
                  <c:v>21</c:v>
                </c:pt>
                <c:pt idx="5">
                  <c:v>81</c:v>
                </c:pt>
                <c:pt idx="6">
                  <c:v>107</c:v>
                </c:pt>
                <c:pt idx="7">
                  <c:v>9</c:v>
                </c:pt>
                <c:pt idx="8">
                  <c:v>25</c:v>
                </c:pt>
                <c:pt idx="9">
                  <c:v>21</c:v>
                </c:pt>
                <c:pt idx="10">
                  <c:v>18</c:v>
                </c:pt>
                <c:pt idx="11">
                  <c:v>65</c:v>
                </c:pt>
                <c:pt idx="12">
                  <c:v>62</c:v>
                </c:pt>
                <c:pt idx="13">
                  <c:v>11</c:v>
                </c:pt>
                <c:pt idx="14">
                  <c:v>25</c:v>
                </c:pt>
                <c:pt idx="15">
                  <c:v>12</c:v>
                </c:pt>
                <c:pt idx="16">
                  <c:v>18</c:v>
                </c:pt>
                <c:pt idx="17">
                  <c:v>18</c:v>
                </c:pt>
                <c:pt idx="18">
                  <c:v>17</c:v>
                </c:pt>
                <c:pt idx="19">
                  <c:v>22</c:v>
                </c:pt>
                <c:pt idx="20">
                  <c:v>31</c:v>
                </c:pt>
                <c:pt idx="21">
                  <c:v>22</c:v>
                </c:pt>
                <c:pt idx="22">
                  <c:v>12</c:v>
                </c:pt>
                <c:pt idx="23">
                  <c:v>157</c:v>
                </c:pt>
                <c:pt idx="24">
                  <c:v>37</c:v>
                </c:pt>
              </c:numCache>
            </c:numRef>
          </c:val>
          <c:extLst>
            <c:ext xmlns:c16="http://schemas.microsoft.com/office/drawing/2014/chart" uri="{C3380CC4-5D6E-409C-BE32-E72D297353CC}">
              <c16:uniqueId val="{00000000-B420-4284-9492-CED014ADE1EE}"/>
            </c:ext>
          </c:extLst>
        </c:ser>
        <c:dLbls>
          <c:showLegendKey val="0"/>
          <c:showVal val="0"/>
          <c:showCatName val="0"/>
          <c:showSerName val="0"/>
          <c:showPercent val="0"/>
          <c:showBubbleSize val="0"/>
        </c:dLbls>
        <c:gapWidth val="219"/>
        <c:overlap val="-27"/>
        <c:axId val="1312970800"/>
        <c:axId val="1312969136"/>
      </c:barChart>
      <c:catAx>
        <c:axId val="13129708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2969136"/>
        <c:crosses val="autoZero"/>
        <c:auto val="1"/>
        <c:lblAlgn val="ctr"/>
        <c:lblOffset val="100"/>
        <c:noMultiLvlLbl val="0"/>
      </c:catAx>
      <c:valAx>
        <c:axId val="13129691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Purchases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29708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pivotSource>
    <c:name>[chinook4.xlsx]Sheet1!PivotTable5</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Count of Name by Ranges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Sheet1!$B$3</c:f>
              <c:strCache>
                <c:ptCount val="1"/>
                <c:pt idx="0">
                  <c:v>Total</c:v>
                </c:pt>
              </c:strCache>
            </c:strRef>
          </c:tx>
          <c:spPr>
            <a:solidFill>
              <a:schemeClr val="dk1">
                <a:tint val="88000"/>
              </a:schemeClr>
            </a:solidFill>
            <a:ln>
              <a:noFill/>
            </a:ln>
            <a:effectLst/>
          </c:spPr>
          <c:invertIfNegative val="0"/>
          <c:cat>
            <c:strRef>
              <c:f>Sheet1!$A$4:$A$13</c:f>
              <c:strCache>
                <c:ptCount val="10"/>
                <c:pt idx="0">
                  <c:v>(1127680.3, 1372343.4]</c:v>
                </c:pt>
                <c:pt idx="1">
                  <c:v>(1372343.4, 1617006.5]</c:v>
                </c:pt>
                <c:pt idx="2">
                  <c:v>(1617006.5, 1861669.6]</c:v>
                </c:pt>
                <c:pt idx="3">
                  <c:v>(2350995.8, 2595658.9]</c:v>
                </c:pt>
                <c:pt idx="4">
                  <c:v>(2595658.9, 2840322.0]</c:v>
                </c:pt>
                <c:pt idx="5">
                  <c:v>(2840322.0, 3084985.1]</c:v>
                </c:pt>
                <c:pt idx="6">
                  <c:v>(388797.738, 638354.1]</c:v>
                </c:pt>
                <c:pt idx="7">
                  <c:v>(5042289.9, 5286953.0]</c:v>
                </c:pt>
                <c:pt idx="8">
                  <c:v>(638354.1, 883017.2]</c:v>
                </c:pt>
                <c:pt idx="9">
                  <c:v>(883017.2, 1127680.3]</c:v>
                </c:pt>
              </c:strCache>
            </c:strRef>
          </c:cat>
          <c:val>
            <c:numRef>
              <c:f>Sheet1!$B$4:$B$13</c:f>
              <c:numCache>
                <c:formatCode>General</c:formatCode>
                <c:ptCount val="10"/>
                <c:pt idx="0">
                  <c:v>42</c:v>
                </c:pt>
                <c:pt idx="1">
                  <c:v>2</c:v>
                </c:pt>
                <c:pt idx="2">
                  <c:v>9</c:v>
                </c:pt>
                <c:pt idx="3">
                  <c:v>33</c:v>
                </c:pt>
                <c:pt idx="4">
                  <c:v>100</c:v>
                </c:pt>
                <c:pt idx="5">
                  <c:v>25</c:v>
                </c:pt>
                <c:pt idx="6">
                  <c:v>244</c:v>
                </c:pt>
                <c:pt idx="7">
                  <c:v>2</c:v>
                </c:pt>
                <c:pt idx="8">
                  <c:v>32</c:v>
                </c:pt>
                <c:pt idx="9">
                  <c:v>5</c:v>
                </c:pt>
              </c:numCache>
            </c:numRef>
          </c:val>
          <c:extLst>
            <c:ext xmlns:c16="http://schemas.microsoft.com/office/drawing/2014/chart" uri="{C3380CC4-5D6E-409C-BE32-E72D297353CC}">
              <c16:uniqueId val="{00000000-01C8-489C-83EA-E16302476AD6}"/>
            </c:ext>
          </c:extLst>
        </c:ser>
        <c:dLbls>
          <c:showLegendKey val="0"/>
          <c:showVal val="0"/>
          <c:showCatName val="0"/>
          <c:showSerName val="0"/>
          <c:showPercent val="0"/>
          <c:showBubbleSize val="0"/>
        </c:dLbls>
        <c:gapWidth val="182"/>
        <c:axId val="353449424"/>
        <c:axId val="353450256"/>
      </c:barChart>
      <c:catAx>
        <c:axId val="35344942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Range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3450256"/>
        <c:crosses val="autoZero"/>
        <c:auto val="1"/>
        <c:lblAlgn val="ctr"/>
        <c:lblOffset val="100"/>
        <c:noMultiLvlLbl val="0"/>
      </c:catAx>
      <c:valAx>
        <c:axId val="3534502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34494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'Rock Artists'!$C$1</c:f>
              <c:strCache>
                <c:ptCount val="1"/>
                <c:pt idx="0">
                  <c:v>Songs</c:v>
                </c:pt>
              </c:strCache>
            </c:strRef>
          </c:tx>
          <c:spPr>
            <a:solidFill>
              <a:schemeClr val="accent1"/>
            </a:solidFill>
            <a:ln>
              <a:noFill/>
            </a:ln>
            <a:effectLst/>
          </c:spPr>
          <c:invertIfNegative val="0"/>
          <c:cat>
            <c:strRef>
              <c:f>'Rock Artists'!$B$2:$B$11</c:f>
              <c:strCache>
                <c:ptCount val="10"/>
                <c:pt idx="0">
                  <c:v>Led Zeppelin</c:v>
                </c:pt>
                <c:pt idx="1">
                  <c:v>U2</c:v>
                </c:pt>
                <c:pt idx="2">
                  <c:v>Deep Purple</c:v>
                </c:pt>
                <c:pt idx="3">
                  <c:v>Iron Maiden</c:v>
                </c:pt>
                <c:pt idx="4">
                  <c:v>Pearl Jam</c:v>
                </c:pt>
                <c:pt idx="5">
                  <c:v>Van Halen</c:v>
                </c:pt>
                <c:pt idx="6">
                  <c:v>Queen</c:v>
                </c:pt>
                <c:pt idx="7">
                  <c:v>The Rolling Stones</c:v>
                </c:pt>
                <c:pt idx="8">
                  <c:v>Creedence Clearwater Revival</c:v>
                </c:pt>
                <c:pt idx="9">
                  <c:v>Kiss</c:v>
                </c:pt>
              </c:strCache>
            </c:strRef>
          </c:cat>
          <c:val>
            <c:numRef>
              <c:f>'Rock Artists'!$C$2:$C$11</c:f>
              <c:numCache>
                <c:formatCode>General</c:formatCode>
                <c:ptCount val="10"/>
                <c:pt idx="0">
                  <c:v>114</c:v>
                </c:pt>
                <c:pt idx="1">
                  <c:v>112</c:v>
                </c:pt>
                <c:pt idx="2">
                  <c:v>92</c:v>
                </c:pt>
                <c:pt idx="3">
                  <c:v>81</c:v>
                </c:pt>
                <c:pt idx="4">
                  <c:v>54</c:v>
                </c:pt>
                <c:pt idx="5">
                  <c:v>52</c:v>
                </c:pt>
                <c:pt idx="6">
                  <c:v>45</c:v>
                </c:pt>
                <c:pt idx="7">
                  <c:v>41</c:v>
                </c:pt>
                <c:pt idx="8">
                  <c:v>40</c:v>
                </c:pt>
                <c:pt idx="9">
                  <c:v>35</c:v>
                </c:pt>
              </c:numCache>
            </c:numRef>
          </c:val>
          <c:extLst>
            <c:ext xmlns:c16="http://schemas.microsoft.com/office/drawing/2014/chart" uri="{C3380CC4-5D6E-409C-BE32-E72D297353CC}">
              <c16:uniqueId val="{00000000-8C60-459F-AFA9-3D107684D7AF}"/>
            </c:ext>
          </c:extLst>
        </c:ser>
        <c:dLbls>
          <c:showLegendKey val="0"/>
          <c:showVal val="0"/>
          <c:showCatName val="0"/>
          <c:showSerName val="0"/>
          <c:showPercent val="0"/>
          <c:showBubbleSize val="0"/>
        </c:dLbls>
        <c:gapWidth val="219"/>
        <c:overlap val="-27"/>
        <c:axId val="1328200895"/>
        <c:axId val="1328208383"/>
      </c:barChart>
      <c:catAx>
        <c:axId val="132820089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Artists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8208383"/>
        <c:crosses val="autoZero"/>
        <c:auto val="1"/>
        <c:lblAlgn val="ctr"/>
        <c:lblOffset val="100"/>
        <c:noMultiLvlLbl val="0"/>
      </c:catAx>
      <c:valAx>
        <c:axId val="132820838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Songs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820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Artists earnings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'most money Artists'!$A$2:$A$9</c:f>
              <c:strCache>
                <c:ptCount val="8"/>
                <c:pt idx="0">
                  <c:v>Iron Maiden</c:v>
                </c:pt>
                <c:pt idx="1">
                  <c:v>U2</c:v>
                </c:pt>
                <c:pt idx="2">
                  <c:v>Metallica</c:v>
                </c:pt>
                <c:pt idx="3">
                  <c:v>Led Zeppelin</c:v>
                </c:pt>
                <c:pt idx="4">
                  <c:v>Lost</c:v>
                </c:pt>
                <c:pt idx="5">
                  <c:v>The Office</c:v>
                </c:pt>
                <c:pt idx="6">
                  <c:v>Os Paralamas Do Sucesso</c:v>
                </c:pt>
                <c:pt idx="7">
                  <c:v>Deep Purple</c:v>
                </c:pt>
              </c:strCache>
            </c:strRef>
          </c:cat>
          <c:val>
            <c:numRef>
              <c:f>'most money Artists'!$B$2:$B$9</c:f>
              <c:numCache>
                <c:formatCode>General</c:formatCode>
                <c:ptCount val="8"/>
                <c:pt idx="0">
                  <c:v>138.6</c:v>
                </c:pt>
                <c:pt idx="1">
                  <c:v>105.93</c:v>
                </c:pt>
                <c:pt idx="2">
                  <c:v>90.09</c:v>
                </c:pt>
                <c:pt idx="3">
                  <c:v>86.13</c:v>
                </c:pt>
                <c:pt idx="4">
                  <c:v>81.59</c:v>
                </c:pt>
                <c:pt idx="5">
                  <c:v>49.75</c:v>
                </c:pt>
                <c:pt idx="6">
                  <c:v>44.55</c:v>
                </c:pt>
                <c:pt idx="7">
                  <c:v>43.56</c:v>
                </c:pt>
              </c:numCache>
            </c:numRef>
          </c:val>
          <c:extLst>
            <c:ext xmlns:c16="http://schemas.microsoft.com/office/drawing/2014/chart" uri="{C3380CC4-5D6E-409C-BE32-E72D297353CC}">
              <c16:uniqueId val="{00000000-BD71-49BC-9A3C-837642155224}"/>
            </c:ext>
          </c:extLst>
        </c:ser>
        <c:dLbls>
          <c:showLegendKey val="0"/>
          <c:showVal val="0"/>
          <c:showCatName val="0"/>
          <c:showSerName val="0"/>
          <c:showPercent val="0"/>
          <c:showBubbleSize val="0"/>
        </c:dLbls>
        <c:gapWidth val="219"/>
        <c:overlap val="-27"/>
        <c:axId val="1513147599"/>
        <c:axId val="1513138863"/>
      </c:barChart>
      <c:catAx>
        <c:axId val="151314759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Artists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3138863"/>
        <c:crosses val="autoZero"/>
        <c:auto val="1"/>
        <c:lblAlgn val="ctr"/>
        <c:lblOffset val="100"/>
        <c:noMultiLvlLbl val="0"/>
      </c:catAx>
      <c:valAx>
        <c:axId val="15131388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Amount</a:t>
                </a:r>
                <a:r>
                  <a:rPr lang="en-US" baseline="0"/>
                  <a:t> earned</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314759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acrossLinear" id="1">
  <a:schemeClr val="dk1">
    <a:tint val="88000"/>
  </a:schemeClr>
  <a:schemeClr val="dk1">
    <a:tint val="55000"/>
  </a:schemeClr>
  <a:schemeClr val="dk1">
    <a:tint val="78000"/>
  </a:schemeClr>
  <a:schemeClr val="dk1">
    <a:tint val="92000"/>
  </a:schemeClr>
  <a:schemeClr val="dk1">
    <a:tint val="70000"/>
  </a:schemeClr>
  <a:schemeClr val="dk1">
    <a:tint val="30000"/>
  </a:schemeClr>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FE371-EF3B-00EA-E3D7-CA1F02E9F7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A80C23-85A4-8132-8D68-74F24A5A8F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958365-7978-9C51-3F87-0CA5A97E8953}"/>
              </a:ext>
            </a:extLst>
          </p:cNvPr>
          <p:cNvSpPr>
            <a:spLocks noGrp="1"/>
          </p:cNvSpPr>
          <p:nvPr>
            <p:ph type="dt" sz="half" idx="10"/>
          </p:nvPr>
        </p:nvSpPr>
        <p:spPr/>
        <p:txBody>
          <a:bodyPr/>
          <a:lstStyle/>
          <a:p>
            <a:fld id="{FBCAC070-8949-4BC3-BA64-EC115F63F426}" type="datetimeFigureOut">
              <a:rPr lang="en-US" smtClean="0"/>
              <a:t>10/15/2022</a:t>
            </a:fld>
            <a:endParaRPr lang="en-US"/>
          </a:p>
        </p:txBody>
      </p:sp>
      <p:sp>
        <p:nvSpPr>
          <p:cNvPr id="5" name="Footer Placeholder 4">
            <a:extLst>
              <a:ext uri="{FF2B5EF4-FFF2-40B4-BE49-F238E27FC236}">
                <a16:creationId xmlns:a16="http://schemas.microsoft.com/office/drawing/2014/main" id="{C9D8771F-4332-AFF3-5E6F-F2F1E2151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93A19E-CDFA-A1BF-82F7-245A1B85BE3A}"/>
              </a:ext>
            </a:extLst>
          </p:cNvPr>
          <p:cNvSpPr>
            <a:spLocks noGrp="1"/>
          </p:cNvSpPr>
          <p:nvPr>
            <p:ph type="sldNum" sz="quarter" idx="12"/>
          </p:nvPr>
        </p:nvSpPr>
        <p:spPr/>
        <p:txBody>
          <a:bodyPr/>
          <a:lstStyle/>
          <a:p>
            <a:fld id="{2F27BCC4-473B-4F57-B4F1-9F7E911859CA}" type="slidenum">
              <a:rPr lang="en-US" smtClean="0"/>
              <a:t>‹#›</a:t>
            </a:fld>
            <a:endParaRPr lang="en-US"/>
          </a:p>
        </p:txBody>
      </p:sp>
    </p:spTree>
    <p:extLst>
      <p:ext uri="{BB962C8B-B14F-4D97-AF65-F5344CB8AC3E}">
        <p14:creationId xmlns:p14="http://schemas.microsoft.com/office/powerpoint/2010/main" val="905926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2271C-6E7D-5091-72D7-1FB7E1B7B9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475326-BDC2-E34D-DB92-2735FE516C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98FCB-6BA9-8C49-4385-E0CD0CE85906}"/>
              </a:ext>
            </a:extLst>
          </p:cNvPr>
          <p:cNvSpPr>
            <a:spLocks noGrp="1"/>
          </p:cNvSpPr>
          <p:nvPr>
            <p:ph type="dt" sz="half" idx="10"/>
          </p:nvPr>
        </p:nvSpPr>
        <p:spPr/>
        <p:txBody>
          <a:bodyPr/>
          <a:lstStyle/>
          <a:p>
            <a:fld id="{FBCAC070-8949-4BC3-BA64-EC115F63F426}" type="datetimeFigureOut">
              <a:rPr lang="en-US" smtClean="0"/>
              <a:t>10/15/2022</a:t>
            </a:fld>
            <a:endParaRPr lang="en-US"/>
          </a:p>
        </p:txBody>
      </p:sp>
      <p:sp>
        <p:nvSpPr>
          <p:cNvPr id="5" name="Footer Placeholder 4">
            <a:extLst>
              <a:ext uri="{FF2B5EF4-FFF2-40B4-BE49-F238E27FC236}">
                <a16:creationId xmlns:a16="http://schemas.microsoft.com/office/drawing/2014/main" id="{459BB59F-DE42-C252-4E98-6335D4E1BC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8F6D67-39C0-3FBA-B2EC-2A73CAE852A5}"/>
              </a:ext>
            </a:extLst>
          </p:cNvPr>
          <p:cNvSpPr>
            <a:spLocks noGrp="1"/>
          </p:cNvSpPr>
          <p:nvPr>
            <p:ph type="sldNum" sz="quarter" idx="12"/>
          </p:nvPr>
        </p:nvSpPr>
        <p:spPr/>
        <p:txBody>
          <a:bodyPr/>
          <a:lstStyle/>
          <a:p>
            <a:fld id="{2F27BCC4-473B-4F57-B4F1-9F7E911859CA}" type="slidenum">
              <a:rPr lang="en-US" smtClean="0"/>
              <a:t>‹#›</a:t>
            </a:fld>
            <a:endParaRPr lang="en-US"/>
          </a:p>
        </p:txBody>
      </p:sp>
    </p:spTree>
    <p:extLst>
      <p:ext uri="{BB962C8B-B14F-4D97-AF65-F5344CB8AC3E}">
        <p14:creationId xmlns:p14="http://schemas.microsoft.com/office/powerpoint/2010/main" val="1299961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CE1AD0-CF77-01A1-0AAE-C9D64A6AB5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87AE88-74ED-5AED-DCC6-F86FA8AAF8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473E0B-782B-871E-51CC-9641B00B227F}"/>
              </a:ext>
            </a:extLst>
          </p:cNvPr>
          <p:cNvSpPr>
            <a:spLocks noGrp="1"/>
          </p:cNvSpPr>
          <p:nvPr>
            <p:ph type="dt" sz="half" idx="10"/>
          </p:nvPr>
        </p:nvSpPr>
        <p:spPr/>
        <p:txBody>
          <a:bodyPr/>
          <a:lstStyle/>
          <a:p>
            <a:fld id="{FBCAC070-8949-4BC3-BA64-EC115F63F426}" type="datetimeFigureOut">
              <a:rPr lang="en-US" smtClean="0"/>
              <a:t>10/15/2022</a:t>
            </a:fld>
            <a:endParaRPr lang="en-US"/>
          </a:p>
        </p:txBody>
      </p:sp>
      <p:sp>
        <p:nvSpPr>
          <p:cNvPr id="5" name="Footer Placeholder 4">
            <a:extLst>
              <a:ext uri="{FF2B5EF4-FFF2-40B4-BE49-F238E27FC236}">
                <a16:creationId xmlns:a16="http://schemas.microsoft.com/office/drawing/2014/main" id="{62C60D37-100E-5390-2CFE-15800F4CEE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541E42-DB1E-E5AE-65E9-34FA2228CABD}"/>
              </a:ext>
            </a:extLst>
          </p:cNvPr>
          <p:cNvSpPr>
            <a:spLocks noGrp="1"/>
          </p:cNvSpPr>
          <p:nvPr>
            <p:ph type="sldNum" sz="quarter" idx="12"/>
          </p:nvPr>
        </p:nvSpPr>
        <p:spPr/>
        <p:txBody>
          <a:bodyPr/>
          <a:lstStyle/>
          <a:p>
            <a:fld id="{2F27BCC4-473B-4F57-B4F1-9F7E911859CA}" type="slidenum">
              <a:rPr lang="en-US" smtClean="0"/>
              <a:t>‹#›</a:t>
            </a:fld>
            <a:endParaRPr lang="en-US"/>
          </a:p>
        </p:txBody>
      </p:sp>
    </p:spTree>
    <p:extLst>
      <p:ext uri="{BB962C8B-B14F-4D97-AF65-F5344CB8AC3E}">
        <p14:creationId xmlns:p14="http://schemas.microsoft.com/office/powerpoint/2010/main" val="1372737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11C9B-15A1-C2A3-2F7D-CE8514C47D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6049D9-A48B-146F-AD41-5004E79D0F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18B86C-FC79-B28A-829B-21A75BF46EF2}"/>
              </a:ext>
            </a:extLst>
          </p:cNvPr>
          <p:cNvSpPr>
            <a:spLocks noGrp="1"/>
          </p:cNvSpPr>
          <p:nvPr>
            <p:ph type="dt" sz="half" idx="10"/>
          </p:nvPr>
        </p:nvSpPr>
        <p:spPr/>
        <p:txBody>
          <a:bodyPr/>
          <a:lstStyle/>
          <a:p>
            <a:fld id="{FBCAC070-8949-4BC3-BA64-EC115F63F426}" type="datetimeFigureOut">
              <a:rPr lang="en-US" smtClean="0"/>
              <a:t>10/15/2022</a:t>
            </a:fld>
            <a:endParaRPr lang="en-US"/>
          </a:p>
        </p:txBody>
      </p:sp>
      <p:sp>
        <p:nvSpPr>
          <p:cNvPr id="5" name="Footer Placeholder 4">
            <a:extLst>
              <a:ext uri="{FF2B5EF4-FFF2-40B4-BE49-F238E27FC236}">
                <a16:creationId xmlns:a16="http://schemas.microsoft.com/office/drawing/2014/main" id="{7AD1962C-2285-2747-5CBE-2E87466635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813705-FE1D-0053-34E0-93ED37964304}"/>
              </a:ext>
            </a:extLst>
          </p:cNvPr>
          <p:cNvSpPr>
            <a:spLocks noGrp="1"/>
          </p:cNvSpPr>
          <p:nvPr>
            <p:ph type="sldNum" sz="quarter" idx="12"/>
          </p:nvPr>
        </p:nvSpPr>
        <p:spPr/>
        <p:txBody>
          <a:bodyPr/>
          <a:lstStyle/>
          <a:p>
            <a:fld id="{2F27BCC4-473B-4F57-B4F1-9F7E911859CA}" type="slidenum">
              <a:rPr lang="en-US" smtClean="0"/>
              <a:t>‹#›</a:t>
            </a:fld>
            <a:endParaRPr lang="en-US"/>
          </a:p>
        </p:txBody>
      </p:sp>
    </p:spTree>
    <p:extLst>
      <p:ext uri="{BB962C8B-B14F-4D97-AF65-F5344CB8AC3E}">
        <p14:creationId xmlns:p14="http://schemas.microsoft.com/office/powerpoint/2010/main" val="1583327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70BA7-9303-894E-50F7-1B6CE3086D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0279EA-27FD-009B-11B0-7DAC79CB59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1DBCD7-64E5-A8B6-F8CD-F48CA192F613}"/>
              </a:ext>
            </a:extLst>
          </p:cNvPr>
          <p:cNvSpPr>
            <a:spLocks noGrp="1"/>
          </p:cNvSpPr>
          <p:nvPr>
            <p:ph type="dt" sz="half" idx="10"/>
          </p:nvPr>
        </p:nvSpPr>
        <p:spPr/>
        <p:txBody>
          <a:bodyPr/>
          <a:lstStyle/>
          <a:p>
            <a:fld id="{FBCAC070-8949-4BC3-BA64-EC115F63F426}" type="datetimeFigureOut">
              <a:rPr lang="en-US" smtClean="0"/>
              <a:t>10/15/2022</a:t>
            </a:fld>
            <a:endParaRPr lang="en-US"/>
          </a:p>
        </p:txBody>
      </p:sp>
      <p:sp>
        <p:nvSpPr>
          <p:cNvPr id="5" name="Footer Placeholder 4">
            <a:extLst>
              <a:ext uri="{FF2B5EF4-FFF2-40B4-BE49-F238E27FC236}">
                <a16:creationId xmlns:a16="http://schemas.microsoft.com/office/drawing/2014/main" id="{14BD83FD-D0D3-2291-B1DB-E0940D45B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CE57BB-1F4B-53D6-717D-838562429D68}"/>
              </a:ext>
            </a:extLst>
          </p:cNvPr>
          <p:cNvSpPr>
            <a:spLocks noGrp="1"/>
          </p:cNvSpPr>
          <p:nvPr>
            <p:ph type="sldNum" sz="quarter" idx="12"/>
          </p:nvPr>
        </p:nvSpPr>
        <p:spPr/>
        <p:txBody>
          <a:bodyPr/>
          <a:lstStyle/>
          <a:p>
            <a:fld id="{2F27BCC4-473B-4F57-B4F1-9F7E911859CA}" type="slidenum">
              <a:rPr lang="en-US" smtClean="0"/>
              <a:t>‹#›</a:t>
            </a:fld>
            <a:endParaRPr lang="en-US"/>
          </a:p>
        </p:txBody>
      </p:sp>
    </p:spTree>
    <p:extLst>
      <p:ext uri="{BB962C8B-B14F-4D97-AF65-F5344CB8AC3E}">
        <p14:creationId xmlns:p14="http://schemas.microsoft.com/office/powerpoint/2010/main" val="3688262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876E2-9E57-E40E-B2BC-E075CF4491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69F05E-3DC3-66E6-2CB7-862F0FF3D4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95C8BF-2ED5-2FC6-B7B1-FD621058F9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B6886D-ECFC-D520-3E85-E73CB5589163}"/>
              </a:ext>
            </a:extLst>
          </p:cNvPr>
          <p:cNvSpPr>
            <a:spLocks noGrp="1"/>
          </p:cNvSpPr>
          <p:nvPr>
            <p:ph type="dt" sz="half" idx="10"/>
          </p:nvPr>
        </p:nvSpPr>
        <p:spPr/>
        <p:txBody>
          <a:bodyPr/>
          <a:lstStyle/>
          <a:p>
            <a:fld id="{FBCAC070-8949-4BC3-BA64-EC115F63F426}" type="datetimeFigureOut">
              <a:rPr lang="en-US" smtClean="0"/>
              <a:t>10/15/2022</a:t>
            </a:fld>
            <a:endParaRPr lang="en-US"/>
          </a:p>
        </p:txBody>
      </p:sp>
      <p:sp>
        <p:nvSpPr>
          <p:cNvPr id="6" name="Footer Placeholder 5">
            <a:extLst>
              <a:ext uri="{FF2B5EF4-FFF2-40B4-BE49-F238E27FC236}">
                <a16:creationId xmlns:a16="http://schemas.microsoft.com/office/drawing/2014/main" id="{66A2F74A-DBFA-C9BD-08D6-F5DE74C991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C9CB8-4866-9987-96CF-FE22A84B5B66}"/>
              </a:ext>
            </a:extLst>
          </p:cNvPr>
          <p:cNvSpPr>
            <a:spLocks noGrp="1"/>
          </p:cNvSpPr>
          <p:nvPr>
            <p:ph type="sldNum" sz="quarter" idx="12"/>
          </p:nvPr>
        </p:nvSpPr>
        <p:spPr/>
        <p:txBody>
          <a:bodyPr/>
          <a:lstStyle/>
          <a:p>
            <a:fld id="{2F27BCC4-473B-4F57-B4F1-9F7E911859CA}" type="slidenum">
              <a:rPr lang="en-US" smtClean="0"/>
              <a:t>‹#›</a:t>
            </a:fld>
            <a:endParaRPr lang="en-US"/>
          </a:p>
        </p:txBody>
      </p:sp>
    </p:spTree>
    <p:extLst>
      <p:ext uri="{BB962C8B-B14F-4D97-AF65-F5344CB8AC3E}">
        <p14:creationId xmlns:p14="http://schemas.microsoft.com/office/powerpoint/2010/main" val="1786912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CACDF-A35C-727E-9245-D57D2F0494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56A632-96F7-F243-0720-54DBB3CD57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478013-4153-B23E-1983-9B451B0F88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0F0998-17F1-72ED-34A0-7813042391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D9BE96-5040-17FB-E4DD-BC44735EF3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63D2AB-47A7-6D78-AF1D-47E31461B23E}"/>
              </a:ext>
            </a:extLst>
          </p:cNvPr>
          <p:cNvSpPr>
            <a:spLocks noGrp="1"/>
          </p:cNvSpPr>
          <p:nvPr>
            <p:ph type="dt" sz="half" idx="10"/>
          </p:nvPr>
        </p:nvSpPr>
        <p:spPr/>
        <p:txBody>
          <a:bodyPr/>
          <a:lstStyle/>
          <a:p>
            <a:fld id="{FBCAC070-8949-4BC3-BA64-EC115F63F426}" type="datetimeFigureOut">
              <a:rPr lang="en-US" smtClean="0"/>
              <a:t>10/15/2022</a:t>
            </a:fld>
            <a:endParaRPr lang="en-US"/>
          </a:p>
        </p:txBody>
      </p:sp>
      <p:sp>
        <p:nvSpPr>
          <p:cNvPr id="8" name="Footer Placeholder 7">
            <a:extLst>
              <a:ext uri="{FF2B5EF4-FFF2-40B4-BE49-F238E27FC236}">
                <a16:creationId xmlns:a16="http://schemas.microsoft.com/office/drawing/2014/main" id="{697C3B89-8704-3EF5-2112-D79A104EB5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5F9386-13BD-F96E-3943-563DF225CC2D}"/>
              </a:ext>
            </a:extLst>
          </p:cNvPr>
          <p:cNvSpPr>
            <a:spLocks noGrp="1"/>
          </p:cNvSpPr>
          <p:nvPr>
            <p:ph type="sldNum" sz="quarter" idx="12"/>
          </p:nvPr>
        </p:nvSpPr>
        <p:spPr/>
        <p:txBody>
          <a:bodyPr/>
          <a:lstStyle/>
          <a:p>
            <a:fld id="{2F27BCC4-473B-4F57-B4F1-9F7E911859CA}" type="slidenum">
              <a:rPr lang="en-US" smtClean="0"/>
              <a:t>‹#›</a:t>
            </a:fld>
            <a:endParaRPr lang="en-US"/>
          </a:p>
        </p:txBody>
      </p:sp>
    </p:spTree>
    <p:extLst>
      <p:ext uri="{BB962C8B-B14F-4D97-AF65-F5344CB8AC3E}">
        <p14:creationId xmlns:p14="http://schemas.microsoft.com/office/powerpoint/2010/main" val="1278757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BD306-AF12-73E0-638F-45387FCA0E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DF4253-098C-0DDF-BCAC-50331F65D6B3}"/>
              </a:ext>
            </a:extLst>
          </p:cNvPr>
          <p:cNvSpPr>
            <a:spLocks noGrp="1"/>
          </p:cNvSpPr>
          <p:nvPr>
            <p:ph type="dt" sz="half" idx="10"/>
          </p:nvPr>
        </p:nvSpPr>
        <p:spPr/>
        <p:txBody>
          <a:bodyPr/>
          <a:lstStyle/>
          <a:p>
            <a:fld id="{FBCAC070-8949-4BC3-BA64-EC115F63F426}" type="datetimeFigureOut">
              <a:rPr lang="en-US" smtClean="0"/>
              <a:t>10/15/2022</a:t>
            </a:fld>
            <a:endParaRPr lang="en-US"/>
          </a:p>
        </p:txBody>
      </p:sp>
      <p:sp>
        <p:nvSpPr>
          <p:cNvPr id="4" name="Footer Placeholder 3">
            <a:extLst>
              <a:ext uri="{FF2B5EF4-FFF2-40B4-BE49-F238E27FC236}">
                <a16:creationId xmlns:a16="http://schemas.microsoft.com/office/drawing/2014/main" id="{CB3B7310-46BA-AF32-78F5-B2F205B373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9280BD-65CE-0626-79D9-A0142CBADA22}"/>
              </a:ext>
            </a:extLst>
          </p:cNvPr>
          <p:cNvSpPr>
            <a:spLocks noGrp="1"/>
          </p:cNvSpPr>
          <p:nvPr>
            <p:ph type="sldNum" sz="quarter" idx="12"/>
          </p:nvPr>
        </p:nvSpPr>
        <p:spPr/>
        <p:txBody>
          <a:bodyPr/>
          <a:lstStyle/>
          <a:p>
            <a:fld id="{2F27BCC4-473B-4F57-B4F1-9F7E911859CA}" type="slidenum">
              <a:rPr lang="en-US" smtClean="0"/>
              <a:t>‹#›</a:t>
            </a:fld>
            <a:endParaRPr lang="en-US"/>
          </a:p>
        </p:txBody>
      </p:sp>
    </p:spTree>
    <p:extLst>
      <p:ext uri="{BB962C8B-B14F-4D97-AF65-F5344CB8AC3E}">
        <p14:creationId xmlns:p14="http://schemas.microsoft.com/office/powerpoint/2010/main" val="1916744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C9FFC1-C8BC-11D9-04CA-F5AD35335DB7}"/>
              </a:ext>
            </a:extLst>
          </p:cNvPr>
          <p:cNvSpPr>
            <a:spLocks noGrp="1"/>
          </p:cNvSpPr>
          <p:nvPr>
            <p:ph type="dt" sz="half" idx="10"/>
          </p:nvPr>
        </p:nvSpPr>
        <p:spPr/>
        <p:txBody>
          <a:bodyPr/>
          <a:lstStyle/>
          <a:p>
            <a:fld id="{FBCAC070-8949-4BC3-BA64-EC115F63F426}" type="datetimeFigureOut">
              <a:rPr lang="en-US" smtClean="0"/>
              <a:t>10/15/2022</a:t>
            </a:fld>
            <a:endParaRPr lang="en-US"/>
          </a:p>
        </p:txBody>
      </p:sp>
      <p:sp>
        <p:nvSpPr>
          <p:cNvPr id="3" name="Footer Placeholder 2">
            <a:extLst>
              <a:ext uri="{FF2B5EF4-FFF2-40B4-BE49-F238E27FC236}">
                <a16:creationId xmlns:a16="http://schemas.microsoft.com/office/drawing/2014/main" id="{6B77166F-4903-5009-12C3-9CB0DBA3B9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8B44D2-0EF2-48C7-FBC0-DF5C20C1BC78}"/>
              </a:ext>
            </a:extLst>
          </p:cNvPr>
          <p:cNvSpPr>
            <a:spLocks noGrp="1"/>
          </p:cNvSpPr>
          <p:nvPr>
            <p:ph type="sldNum" sz="quarter" idx="12"/>
          </p:nvPr>
        </p:nvSpPr>
        <p:spPr/>
        <p:txBody>
          <a:bodyPr/>
          <a:lstStyle/>
          <a:p>
            <a:fld id="{2F27BCC4-473B-4F57-B4F1-9F7E911859CA}" type="slidenum">
              <a:rPr lang="en-US" smtClean="0"/>
              <a:t>‹#›</a:t>
            </a:fld>
            <a:endParaRPr lang="en-US"/>
          </a:p>
        </p:txBody>
      </p:sp>
    </p:spTree>
    <p:extLst>
      <p:ext uri="{BB962C8B-B14F-4D97-AF65-F5344CB8AC3E}">
        <p14:creationId xmlns:p14="http://schemas.microsoft.com/office/powerpoint/2010/main" val="3124409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2DC0F-0897-EC65-E223-E9EF35E41E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9B5958-751D-42BD-D48C-AAB5460262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8779B6-D569-AFC3-3A14-C064AA4376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938C37-ED17-92AA-7442-B35121CC0A63}"/>
              </a:ext>
            </a:extLst>
          </p:cNvPr>
          <p:cNvSpPr>
            <a:spLocks noGrp="1"/>
          </p:cNvSpPr>
          <p:nvPr>
            <p:ph type="dt" sz="half" idx="10"/>
          </p:nvPr>
        </p:nvSpPr>
        <p:spPr/>
        <p:txBody>
          <a:bodyPr/>
          <a:lstStyle/>
          <a:p>
            <a:fld id="{FBCAC070-8949-4BC3-BA64-EC115F63F426}" type="datetimeFigureOut">
              <a:rPr lang="en-US" smtClean="0"/>
              <a:t>10/15/2022</a:t>
            </a:fld>
            <a:endParaRPr lang="en-US"/>
          </a:p>
        </p:txBody>
      </p:sp>
      <p:sp>
        <p:nvSpPr>
          <p:cNvPr id="6" name="Footer Placeholder 5">
            <a:extLst>
              <a:ext uri="{FF2B5EF4-FFF2-40B4-BE49-F238E27FC236}">
                <a16:creationId xmlns:a16="http://schemas.microsoft.com/office/drawing/2014/main" id="{97C79999-F5D1-D483-3CF9-130A05BCB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DD57B-D83A-CBB6-FBA9-0B02C9D42CD5}"/>
              </a:ext>
            </a:extLst>
          </p:cNvPr>
          <p:cNvSpPr>
            <a:spLocks noGrp="1"/>
          </p:cNvSpPr>
          <p:nvPr>
            <p:ph type="sldNum" sz="quarter" idx="12"/>
          </p:nvPr>
        </p:nvSpPr>
        <p:spPr/>
        <p:txBody>
          <a:bodyPr/>
          <a:lstStyle/>
          <a:p>
            <a:fld id="{2F27BCC4-473B-4F57-B4F1-9F7E911859CA}" type="slidenum">
              <a:rPr lang="en-US" smtClean="0"/>
              <a:t>‹#›</a:t>
            </a:fld>
            <a:endParaRPr lang="en-US"/>
          </a:p>
        </p:txBody>
      </p:sp>
    </p:spTree>
    <p:extLst>
      <p:ext uri="{BB962C8B-B14F-4D97-AF65-F5344CB8AC3E}">
        <p14:creationId xmlns:p14="http://schemas.microsoft.com/office/powerpoint/2010/main" val="917525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32BD0-1DD9-9BD4-8194-97C98421C7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E80651-F0C9-5A56-634A-4AC85D1D09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2B466D-3E4C-4109-EB92-3B4A4E0584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B045B0-E000-BA48-5106-28AA7A8BF905}"/>
              </a:ext>
            </a:extLst>
          </p:cNvPr>
          <p:cNvSpPr>
            <a:spLocks noGrp="1"/>
          </p:cNvSpPr>
          <p:nvPr>
            <p:ph type="dt" sz="half" idx="10"/>
          </p:nvPr>
        </p:nvSpPr>
        <p:spPr/>
        <p:txBody>
          <a:bodyPr/>
          <a:lstStyle/>
          <a:p>
            <a:fld id="{FBCAC070-8949-4BC3-BA64-EC115F63F426}" type="datetimeFigureOut">
              <a:rPr lang="en-US" smtClean="0"/>
              <a:t>10/15/2022</a:t>
            </a:fld>
            <a:endParaRPr lang="en-US"/>
          </a:p>
        </p:txBody>
      </p:sp>
      <p:sp>
        <p:nvSpPr>
          <p:cNvPr id="6" name="Footer Placeholder 5">
            <a:extLst>
              <a:ext uri="{FF2B5EF4-FFF2-40B4-BE49-F238E27FC236}">
                <a16:creationId xmlns:a16="http://schemas.microsoft.com/office/drawing/2014/main" id="{8AFFB9DE-DE32-80ED-3D8F-8931DD5C41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6E1179-7916-C6C2-085E-B81F3782D267}"/>
              </a:ext>
            </a:extLst>
          </p:cNvPr>
          <p:cNvSpPr>
            <a:spLocks noGrp="1"/>
          </p:cNvSpPr>
          <p:nvPr>
            <p:ph type="sldNum" sz="quarter" idx="12"/>
          </p:nvPr>
        </p:nvSpPr>
        <p:spPr/>
        <p:txBody>
          <a:bodyPr/>
          <a:lstStyle/>
          <a:p>
            <a:fld id="{2F27BCC4-473B-4F57-B4F1-9F7E911859CA}" type="slidenum">
              <a:rPr lang="en-US" smtClean="0"/>
              <a:t>‹#›</a:t>
            </a:fld>
            <a:endParaRPr lang="en-US"/>
          </a:p>
        </p:txBody>
      </p:sp>
    </p:spTree>
    <p:extLst>
      <p:ext uri="{BB962C8B-B14F-4D97-AF65-F5344CB8AC3E}">
        <p14:creationId xmlns:p14="http://schemas.microsoft.com/office/powerpoint/2010/main" val="1058503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7C8391-342F-4D65-0D5A-59BDD7ECDC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E8E89F-2904-5239-67EC-ADA23F6B12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7C9041-6A60-DAF4-717D-9FA550CB90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CAC070-8949-4BC3-BA64-EC115F63F426}" type="datetimeFigureOut">
              <a:rPr lang="en-US" smtClean="0"/>
              <a:t>10/15/2022</a:t>
            </a:fld>
            <a:endParaRPr lang="en-US"/>
          </a:p>
        </p:txBody>
      </p:sp>
      <p:sp>
        <p:nvSpPr>
          <p:cNvPr id="5" name="Footer Placeholder 4">
            <a:extLst>
              <a:ext uri="{FF2B5EF4-FFF2-40B4-BE49-F238E27FC236}">
                <a16:creationId xmlns:a16="http://schemas.microsoft.com/office/drawing/2014/main" id="{CBF02FCD-7A81-0A81-ADAD-2604161FA2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7A7874-EA9C-3F54-D840-799C3A1AB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27BCC4-473B-4F57-B4F1-9F7E911859CA}" type="slidenum">
              <a:rPr lang="en-US" smtClean="0"/>
              <a:t>‹#›</a:t>
            </a:fld>
            <a:endParaRPr lang="en-US"/>
          </a:p>
        </p:txBody>
      </p:sp>
    </p:spTree>
    <p:extLst>
      <p:ext uri="{BB962C8B-B14F-4D97-AF65-F5344CB8AC3E}">
        <p14:creationId xmlns:p14="http://schemas.microsoft.com/office/powerpoint/2010/main" val="3300471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19B6EE0-2A03-891D-140F-6C75E5AF50D1}"/>
              </a:ext>
            </a:extLst>
          </p:cNvPr>
          <p:cNvSpPr>
            <a:spLocks noGrp="1"/>
          </p:cNvSpPr>
          <p:nvPr>
            <p:ph type="ctrTitle"/>
          </p:nvPr>
        </p:nvSpPr>
        <p:spPr>
          <a:xfrm>
            <a:off x="660041" y="2767106"/>
            <a:ext cx="2880828" cy="3071906"/>
          </a:xfrm>
        </p:spPr>
        <p:txBody>
          <a:bodyPr anchor="t">
            <a:normAutofit/>
          </a:bodyPr>
          <a:lstStyle/>
          <a:p>
            <a:pPr algn="l"/>
            <a:r>
              <a:rPr lang="en-US" sz="3400" b="1" i="0">
                <a:solidFill>
                  <a:srgbClr val="FFFFFF"/>
                </a:solidFill>
                <a:effectLst/>
                <a:latin typeface="Open Sans" panose="020B0604020202020204" pitchFamily="34" charset="0"/>
              </a:rPr>
              <a:t>Which countries have the most Invoices?</a:t>
            </a:r>
            <a:br>
              <a:rPr lang="en-US" sz="3400" b="1" i="0">
                <a:solidFill>
                  <a:srgbClr val="FFFFFF"/>
                </a:solidFill>
                <a:effectLst/>
                <a:latin typeface="Open Sans" panose="020B0604020202020204" pitchFamily="34" charset="0"/>
              </a:rPr>
            </a:br>
            <a:endParaRPr lang="en-US" sz="3400">
              <a:solidFill>
                <a:srgbClr val="FFFFFF"/>
              </a:solidFill>
            </a:endParaRPr>
          </a:p>
        </p:txBody>
      </p:sp>
      <p:sp>
        <p:nvSpPr>
          <p:cNvPr id="3" name="Subtitle 2">
            <a:extLst>
              <a:ext uri="{FF2B5EF4-FFF2-40B4-BE49-F238E27FC236}">
                <a16:creationId xmlns:a16="http://schemas.microsoft.com/office/drawing/2014/main" id="{5FE94A56-1C94-89E3-4E51-7E7506DD3882}"/>
              </a:ext>
            </a:extLst>
          </p:cNvPr>
          <p:cNvSpPr>
            <a:spLocks noGrp="1"/>
          </p:cNvSpPr>
          <p:nvPr>
            <p:ph type="subTitle" idx="1"/>
          </p:nvPr>
        </p:nvSpPr>
        <p:spPr>
          <a:xfrm>
            <a:off x="660042" y="806824"/>
            <a:ext cx="2919738" cy="1494117"/>
          </a:xfrm>
        </p:spPr>
        <p:txBody>
          <a:bodyPr anchor="b">
            <a:normAutofit/>
          </a:bodyPr>
          <a:lstStyle/>
          <a:p>
            <a:pPr algn="l"/>
            <a:r>
              <a:rPr lang="en-US" sz="2000">
                <a:solidFill>
                  <a:srgbClr val="FFFFFF"/>
                </a:solidFill>
              </a:rPr>
              <a:t>It seems that the USA have the highest number of invoices ,and the range of the total number of invoices is higher than 80.</a:t>
            </a:r>
          </a:p>
          <a:p>
            <a:pPr algn="l"/>
            <a:endParaRPr lang="en-US" sz="2000">
              <a:solidFill>
                <a:srgbClr val="FFFFFF"/>
              </a:solidFill>
            </a:endParaRPr>
          </a:p>
        </p:txBody>
      </p:sp>
      <p:graphicFrame>
        <p:nvGraphicFramePr>
          <p:cNvPr id="4" name="Chart 3">
            <a:extLst>
              <a:ext uri="{FF2B5EF4-FFF2-40B4-BE49-F238E27FC236}">
                <a16:creationId xmlns:a16="http://schemas.microsoft.com/office/drawing/2014/main" id="{B6C22637-B7CE-F9A6-40B3-483FF88CF377}"/>
              </a:ext>
            </a:extLst>
          </p:cNvPr>
          <p:cNvGraphicFramePr>
            <a:graphicFrameLocks/>
          </p:cNvGraphicFramePr>
          <p:nvPr>
            <p:extLst>
              <p:ext uri="{D42A27DB-BD31-4B8C-83A1-F6EECF244321}">
                <p14:modId xmlns:p14="http://schemas.microsoft.com/office/powerpoint/2010/main" val="333541610"/>
              </p:ext>
            </p:extLst>
          </p:nvPr>
        </p:nvGraphicFramePr>
        <p:xfrm>
          <a:off x="4502428" y="467208"/>
          <a:ext cx="7225748" cy="59235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88573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3B2529-BF94-573A-CBEB-9F3282E17F0F}"/>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3000" b="1" i="0" kern="1200">
                <a:solidFill>
                  <a:schemeClr val="tx1"/>
                </a:solidFill>
                <a:effectLst/>
                <a:latin typeface="+mj-lt"/>
                <a:ea typeface="+mj-ea"/>
                <a:cs typeface="+mj-cs"/>
              </a:rPr>
              <a:t>Which city has the best customers?</a:t>
            </a:r>
            <a:br>
              <a:rPr lang="en-US" sz="3000" b="1" i="0" kern="1200">
                <a:solidFill>
                  <a:schemeClr val="tx1"/>
                </a:solidFill>
                <a:effectLst/>
                <a:latin typeface="+mj-lt"/>
                <a:ea typeface="+mj-ea"/>
                <a:cs typeface="+mj-cs"/>
              </a:rPr>
            </a:br>
            <a:endParaRPr lang="en-US" sz="3000" kern="1200">
              <a:solidFill>
                <a:schemeClr val="tx1"/>
              </a:solidFill>
              <a:latin typeface="+mj-lt"/>
              <a:ea typeface="+mj-ea"/>
              <a:cs typeface="+mj-cs"/>
            </a:endParaRPr>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517AB35-1B9A-94D8-DC93-6D8BCE767CCC}"/>
              </a:ext>
            </a:extLst>
          </p:cNvPr>
          <p:cNvSpPr txBox="1"/>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Between Sao paulo and Fort Worth there is the largest drop of the total money that customers spend, but after that decrease the difference of the money between the cities became very low.</a:t>
            </a:r>
          </a:p>
        </p:txBody>
      </p:sp>
      <p:graphicFrame>
        <p:nvGraphicFramePr>
          <p:cNvPr id="3" name="Chart 2">
            <a:extLst>
              <a:ext uri="{FF2B5EF4-FFF2-40B4-BE49-F238E27FC236}">
                <a16:creationId xmlns:a16="http://schemas.microsoft.com/office/drawing/2014/main" id="{39E170E5-14B8-2758-B5ED-837DC0AEE746}"/>
              </a:ext>
            </a:extLst>
          </p:cNvPr>
          <p:cNvGraphicFramePr>
            <a:graphicFrameLocks/>
          </p:cNvGraphicFramePr>
          <p:nvPr>
            <p:extLst>
              <p:ext uri="{D42A27DB-BD31-4B8C-83A1-F6EECF244321}">
                <p14:modId xmlns:p14="http://schemas.microsoft.com/office/powerpoint/2010/main" val="1026131774"/>
              </p:ext>
            </p:extLst>
          </p:nvPr>
        </p:nvGraphicFramePr>
        <p:xfrm>
          <a:off x="6099048" y="640080"/>
          <a:ext cx="5458968" cy="55778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78692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E725523-1101-948C-38D9-4B732F1BA71D}"/>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1" i="0" kern="1200">
                <a:solidFill>
                  <a:schemeClr val="tx1"/>
                </a:solidFill>
                <a:effectLst/>
                <a:latin typeface="+mj-lt"/>
                <a:ea typeface="+mj-ea"/>
                <a:cs typeface="+mj-cs"/>
              </a:rPr>
              <a:t>Who is the best customer?</a:t>
            </a:r>
            <a:br>
              <a:rPr lang="en-US" sz="3600" b="1" i="0" kern="1200">
                <a:solidFill>
                  <a:schemeClr val="tx1"/>
                </a:solidFill>
                <a:effectLst/>
                <a:latin typeface="+mj-lt"/>
                <a:ea typeface="+mj-ea"/>
                <a:cs typeface="+mj-cs"/>
              </a:rPr>
            </a:br>
            <a:endParaRPr lang="en-US" sz="3600" kern="1200">
              <a:solidFill>
                <a:schemeClr val="tx1"/>
              </a:solidFill>
              <a:latin typeface="+mj-lt"/>
              <a:ea typeface="+mj-ea"/>
              <a:cs typeface="+mj-cs"/>
            </a:endParaRPr>
          </a:p>
        </p:txBody>
      </p:sp>
      <p:sp>
        <p:nvSpPr>
          <p:cNvPr id="4" name="TextBox 3">
            <a:extLst>
              <a:ext uri="{FF2B5EF4-FFF2-40B4-BE49-F238E27FC236}">
                <a16:creationId xmlns:a16="http://schemas.microsoft.com/office/drawing/2014/main" id="{D085907A-461C-FE7A-CAD8-C56E2BF3132D}"/>
              </a:ext>
            </a:extLst>
          </p:cNvPr>
          <p:cNvSpPr txBox="1"/>
          <p:nvPr/>
        </p:nvSpPr>
        <p:spPr>
          <a:xfrm>
            <a:off x="643469" y="1782981"/>
            <a:ext cx="4008384"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This is a bar chart with the top 10 customers who pay the most. Customer with id 6 is the highest, and her name is Helena Holy.</a:t>
            </a:r>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3" name="Chart 2">
            <a:extLst>
              <a:ext uri="{FF2B5EF4-FFF2-40B4-BE49-F238E27FC236}">
                <a16:creationId xmlns:a16="http://schemas.microsoft.com/office/drawing/2014/main" id="{37120E02-11CB-44CB-EC17-3284D6AED637}"/>
              </a:ext>
            </a:extLst>
          </p:cNvPr>
          <p:cNvGraphicFramePr>
            <a:graphicFrameLocks/>
          </p:cNvGraphicFramePr>
          <p:nvPr>
            <p:extLst>
              <p:ext uri="{D42A27DB-BD31-4B8C-83A1-F6EECF244321}">
                <p14:modId xmlns:p14="http://schemas.microsoft.com/office/powerpoint/2010/main" val="2788254384"/>
              </p:ext>
            </p:extLst>
          </p:nvPr>
        </p:nvGraphicFramePr>
        <p:xfrm>
          <a:off x="5295320" y="1782981"/>
          <a:ext cx="6253212" cy="43618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1690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AF6D7-A3FB-BD54-2E79-92E134A7AFCE}"/>
              </a:ext>
            </a:extLst>
          </p:cNvPr>
          <p:cNvSpPr>
            <a:spLocks noGrp="1"/>
          </p:cNvSpPr>
          <p:nvPr>
            <p:ph type="ctrTitle"/>
          </p:nvPr>
        </p:nvSpPr>
        <p:spPr>
          <a:xfrm>
            <a:off x="1524000" y="480948"/>
            <a:ext cx="9144000" cy="1655762"/>
          </a:xfrm>
        </p:spPr>
        <p:txBody>
          <a:bodyPr>
            <a:normAutofit fontScale="90000"/>
          </a:bodyPr>
          <a:lstStyle/>
          <a:p>
            <a:r>
              <a:rPr lang="en-US" dirty="0"/>
              <a:t>What is the best Genre for each Country</a:t>
            </a:r>
          </a:p>
        </p:txBody>
      </p:sp>
      <p:sp>
        <p:nvSpPr>
          <p:cNvPr id="5" name="TextBox 4">
            <a:extLst>
              <a:ext uri="{FF2B5EF4-FFF2-40B4-BE49-F238E27FC236}">
                <a16:creationId xmlns:a16="http://schemas.microsoft.com/office/drawing/2014/main" id="{D0BA22BC-01C6-E5FD-CD6B-0CA38AED0391}"/>
              </a:ext>
            </a:extLst>
          </p:cNvPr>
          <p:cNvSpPr txBox="1"/>
          <p:nvPr/>
        </p:nvSpPr>
        <p:spPr>
          <a:xfrm>
            <a:off x="3733800" y="5353050"/>
            <a:ext cx="4229100" cy="1200329"/>
          </a:xfrm>
          <a:prstGeom prst="rect">
            <a:avLst/>
          </a:prstGeom>
          <a:noFill/>
        </p:spPr>
        <p:txBody>
          <a:bodyPr wrap="square" rtlCol="0">
            <a:spAutoFit/>
          </a:bodyPr>
          <a:lstStyle/>
          <a:p>
            <a:r>
              <a:rPr lang="en-US" dirty="0"/>
              <a:t>HERE we could see that the most popular Genre among all the countries is the Rock genre, and its maximum purchases is in the USA</a:t>
            </a:r>
          </a:p>
        </p:txBody>
      </p:sp>
      <p:graphicFrame>
        <p:nvGraphicFramePr>
          <p:cNvPr id="7" name="Chart 6">
            <a:extLst>
              <a:ext uri="{FF2B5EF4-FFF2-40B4-BE49-F238E27FC236}">
                <a16:creationId xmlns:a16="http://schemas.microsoft.com/office/drawing/2014/main" id="{7BB03D2A-7886-AA0F-F8A4-FFD6AF2CA279}"/>
              </a:ext>
            </a:extLst>
          </p:cNvPr>
          <p:cNvGraphicFramePr>
            <a:graphicFrameLocks/>
          </p:cNvGraphicFramePr>
          <p:nvPr/>
        </p:nvGraphicFramePr>
        <p:xfrm>
          <a:off x="335280" y="2057400"/>
          <a:ext cx="1152144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76791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DE9AF7-3E90-586A-9D26-147A28D5EA12}"/>
              </a:ext>
            </a:extLst>
          </p:cNvPr>
          <p:cNvSpPr>
            <a:spLocks noGrp="1"/>
          </p:cNvSpPr>
          <p:nvPr>
            <p:ph type="title"/>
          </p:nvPr>
        </p:nvSpPr>
        <p:spPr>
          <a:xfrm>
            <a:off x="1371597" y="348865"/>
            <a:ext cx="10044023" cy="877729"/>
          </a:xfrm>
        </p:spPr>
        <p:txBody>
          <a:bodyPr anchor="ctr">
            <a:normAutofit fontScale="90000"/>
          </a:bodyPr>
          <a:lstStyle/>
          <a:p>
            <a:r>
              <a:rPr lang="en-US" sz="4000" dirty="0">
                <a:solidFill>
                  <a:srgbClr val="FFFFFF"/>
                </a:solidFill>
              </a:rPr>
              <a:t>Which tracks that have more than the average time?</a:t>
            </a:r>
          </a:p>
        </p:txBody>
      </p:sp>
      <p:graphicFrame>
        <p:nvGraphicFramePr>
          <p:cNvPr id="7" name="Content Placeholder 3">
            <a:extLst>
              <a:ext uri="{FF2B5EF4-FFF2-40B4-BE49-F238E27FC236}">
                <a16:creationId xmlns:a16="http://schemas.microsoft.com/office/drawing/2014/main" id="{1297226C-030B-22EE-99F2-DDFC60630448}"/>
              </a:ext>
            </a:extLst>
          </p:cNvPr>
          <p:cNvGraphicFramePr>
            <a:graphicFrameLocks noGrp="1"/>
          </p:cNvGraphicFramePr>
          <p:nvPr>
            <p:ph idx="1"/>
            <p:extLst>
              <p:ext uri="{D42A27DB-BD31-4B8C-83A1-F6EECF244321}">
                <p14:modId xmlns:p14="http://schemas.microsoft.com/office/powerpoint/2010/main" val="3706447357"/>
              </p:ext>
            </p:extLst>
          </p:nvPr>
        </p:nvGraphicFramePr>
        <p:xfrm>
          <a:off x="644056" y="2112579"/>
          <a:ext cx="10927829" cy="322142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203ACA5A-261A-D82D-8F22-7C186D2A5451}"/>
              </a:ext>
            </a:extLst>
          </p:cNvPr>
          <p:cNvSpPr txBox="1"/>
          <p:nvPr/>
        </p:nvSpPr>
        <p:spPr>
          <a:xfrm>
            <a:off x="1152525" y="5962650"/>
            <a:ext cx="9496425" cy="369332"/>
          </a:xfrm>
          <a:prstGeom prst="rect">
            <a:avLst/>
          </a:prstGeom>
          <a:noFill/>
        </p:spPr>
        <p:txBody>
          <a:bodyPr wrap="square" rtlCol="0">
            <a:spAutoFit/>
          </a:bodyPr>
          <a:lstStyle/>
          <a:p>
            <a:r>
              <a:rPr lang="en-US" dirty="0"/>
              <a:t>It seems that most of  the tracks are between 310 and 610 seconds.</a:t>
            </a:r>
          </a:p>
        </p:txBody>
      </p:sp>
    </p:spTree>
    <p:extLst>
      <p:ext uri="{BB962C8B-B14F-4D97-AF65-F5344CB8AC3E}">
        <p14:creationId xmlns:p14="http://schemas.microsoft.com/office/powerpoint/2010/main" val="2684625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D9D7E7-DF77-490E-BCAC-DB04B3804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85385B-7DDA-297B-543C-FCD662B596B3}"/>
              </a:ext>
            </a:extLst>
          </p:cNvPr>
          <p:cNvSpPr>
            <a:spLocks noGrp="1"/>
          </p:cNvSpPr>
          <p:nvPr>
            <p:ph type="title"/>
          </p:nvPr>
        </p:nvSpPr>
        <p:spPr>
          <a:xfrm>
            <a:off x="1463040" y="993914"/>
            <a:ext cx="4572192" cy="3474722"/>
          </a:xfrm>
        </p:spPr>
        <p:txBody>
          <a:bodyPr vert="horz" lIns="91440" tIns="45720" rIns="91440" bIns="45720" rtlCol="0" anchor="b">
            <a:normAutofit/>
          </a:bodyPr>
          <a:lstStyle/>
          <a:p>
            <a:r>
              <a:rPr lang="en-US" sz="7400" b="1" i="0" kern="1200">
                <a:solidFill>
                  <a:schemeClr val="tx1"/>
                </a:solidFill>
                <a:effectLst/>
                <a:latin typeface="+mj-lt"/>
                <a:ea typeface="+mj-ea"/>
                <a:cs typeface="+mj-cs"/>
              </a:rPr>
              <a:t> Who is writing the rock music?</a:t>
            </a:r>
            <a:endParaRPr lang="en-US" sz="7400" kern="1200">
              <a:solidFill>
                <a:schemeClr val="tx1"/>
              </a:solidFill>
              <a:latin typeface="+mj-lt"/>
              <a:ea typeface="+mj-ea"/>
              <a:cs typeface="+mj-cs"/>
            </a:endParaRPr>
          </a:p>
        </p:txBody>
      </p:sp>
      <p:sp>
        <p:nvSpPr>
          <p:cNvPr id="11" name="Freeform: Shape 10">
            <a:extLst>
              <a:ext uri="{FF2B5EF4-FFF2-40B4-BE49-F238E27FC236}">
                <a16:creationId xmlns:a16="http://schemas.microsoft.com/office/drawing/2014/main" id="{48A6DC93-4348-48FB-A1F6-6E8F5C960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111" y="4546924"/>
            <a:ext cx="2369988" cy="2311077"/>
          </a:xfrm>
          <a:custGeom>
            <a:avLst/>
            <a:gdLst>
              <a:gd name="connsiteX0" fmla="*/ 0 w 2369988"/>
              <a:gd name="connsiteY0" fmla="*/ 0 h 2311077"/>
              <a:gd name="connsiteX1" fmla="*/ 1128071 w 2369988"/>
              <a:gd name="connsiteY1" fmla="*/ 0 h 2311077"/>
              <a:gd name="connsiteX2" fmla="*/ 1157716 w 2369988"/>
              <a:gd name="connsiteY2" fmla="*/ 128440 h 2311077"/>
              <a:gd name="connsiteX3" fmla="*/ 2316462 w 2369988"/>
              <a:gd name="connsiteY3" fmla="*/ 2257392 h 2311077"/>
              <a:gd name="connsiteX4" fmla="*/ 2369988 w 2369988"/>
              <a:gd name="connsiteY4" fmla="*/ 2311077 h 2311077"/>
              <a:gd name="connsiteX5" fmla="*/ 957894 w 2369988"/>
              <a:gd name="connsiteY5" fmla="*/ 2311077 h 2311077"/>
              <a:gd name="connsiteX6" fmla="*/ 777804 w 2369988"/>
              <a:gd name="connsiteY6" fmla="*/ 2040997 h 2311077"/>
              <a:gd name="connsiteX7" fmla="*/ 19614 w 2369988"/>
              <a:gd name="connsiteY7" fmla="*/ 109827 h 231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9988" h="2311077">
                <a:moveTo>
                  <a:pt x="0" y="0"/>
                </a:moveTo>
                <a:lnTo>
                  <a:pt x="1128071" y="0"/>
                </a:lnTo>
                <a:lnTo>
                  <a:pt x="1157716" y="128440"/>
                </a:lnTo>
                <a:cubicBezTo>
                  <a:pt x="1365270" y="935139"/>
                  <a:pt x="1769588" y="1662859"/>
                  <a:pt x="2316462" y="2257392"/>
                </a:cubicBezTo>
                <a:lnTo>
                  <a:pt x="2369988" y="2311077"/>
                </a:lnTo>
                <a:lnTo>
                  <a:pt x="957894" y="2311077"/>
                </a:lnTo>
                <a:lnTo>
                  <a:pt x="777804" y="2040997"/>
                </a:lnTo>
                <a:cubicBezTo>
                  <a:pt x="421651" y="1454849"/>
                  <a:pt x="161627" y="803832"/>
                  <a:pt x="19614" y="109827"/>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C2304549-EB3C-463F-AB16-A65AD59BCC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4764" y="0"/>
            <a:ext cx="6067239" cy="6858000"/>
          </a:xfrm>
          <a:custGeom>
            <a:avLst/>
            <a:gdLst>
              <a:gd name="connsiteX0" fmla="*/ 1619628 w 6067239"/>
              <a:gd name="connsiteY0" fmla="*/ 0 h 6858000"/>
              <a:gd name="connsiteX1" fmla="*/ 6067239 w 6067239"/>
              <a:gd name="connsiteY1" fmla="*/ 0 h 6858000"/>
              <a:gd name="connsiteX2" fmla="*/ 6067239 w 6067239"/>
              <a:gd name="connsiteY2" fmla="*/ 6858000 h 6858000"/>
              <a:gd name="connsiteX3" fmla="*/ 1619627 w 6067239"/>
              <a:gd name="connsiteY3" fmla="*/ 6858000 h 6858000"/>
              <a:gd name="connsiteX4" fmla="*/ 1615622 w 6067239"/>
              <a:gd name="connsiteY4" fmla="*/ 6854853 h 6858000"/>
              <a:gd name="connsiteX5" fmla="*/ 0 w 6067239"/>
              <a:gd name="connsiteY5" fmla="*/ 3429000 h 6858000"/>
              <a:gd name="connsiteX6" fmla="*/ 1615622 w 6067239"/>
              <a:gd name="connsiteY6" fmla="*/ 314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67239" h="6858000">
                <a:moveTo>
                  <a:pt x="1619628" y="0"/>
                </a:moveTo>
                <a:lnTo>
                  <a:pt x="6067239" y="0"/>
                </a:lnTo>
                <a:lnTo>
                  <a:pt x="6067239" y="6858000"/>
                </a:lnTo>
                <a:lnTo>
                  <a:pt x="1619627" y="6858000"/>
                </a:lnTo>
                <a:lnTo>
                  <a:pt x="1615622" y="6854853"/>
                </a:lnTo>
                <a:cubicBezTo>
                  <a:pt x="628921" y="6040555"/>
                  <a:pt x="0" y="4808224"/>
                  <a:pt x="0" y="3429000"/>
                </a:cubicBezTo>
                <a:cubicBezTo>
                  <a:pt x="0" y="2049777"/>
                  <a:pt x="628921" y="817446"/>
                  <a:pt x="1615622" y="3148"/>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2980FAC1-D866-16AC-06CC-A77908BC10F0}"/>
              </a:ext>
            </a:extLst>
          </p:cNvPr>
          <p:cNvSpPr txBox="1"/>
          <p:nvPr/>
        </p:nvSpPr>
        <p:spPr>
          <a:xfrm>
            <a:off x="726525" y="5277884"/>
            <a:ext cx="4376391" cy="1200329"/>
          </a:xfrm>
          <a:prstGeom prst="rect">
            <a:avLst/>
          </a:prstGeom>
          <a:noFill/>
        </p:spPr>
        <p:txBody>
          <a:bodyPr wrap="none" rtlCol="0">
            <a:spAutoFit/>
          </a:bodyPr>
          <a:lstStyle/>
          <a:p>
            <a:r>
              <a:rPr lang="en-US" dirty="0"/>
              <a:t>The bar chart shows the first ten artists with </a:t>
            </a:r>
          </a:p>
          <a:p>
            <a:r>
              <a:rPr lang="en-US" dirty="0"/>
              <a:t>The highest number of rock tracks, and it </a:t>
            </a:r>
          </a:p>
          <a:p>
            <a:r>
              <a:rPr lang="en-US" dirty="0"/>
              <a:t>shows a dramatic decrease in their number </a:t>
            </a:r>
          </a:p>
          <a:p>
            <a:r>
              <a:rPr lang="en-US" dirty="0"/>
              <a:t>Between Iron Maiden and Pearl Jam</a:t>
            </a:r>
          </a:p>
        </p:txBody>
      </p:sp>
      <p:graphicFrame>
        <p:nvGraphicFramePr>
          <p:cNvPr id="5" name="Chart 4">
            <a:extLst>
              <a:ext uri="{FF2B5EF4-FFF2-40B4-BE49-F238E27FC236}">
                <a16:creationId xmlns:a16="http://schemas.microsoft.com/office/drawing/2014/main" id="{A49C58CF-B642-DC7F-4E74-8643D40780CB}"/>
              </a:ext>
            </a:extLst>
          </p:cNvPr>
          <p:cNvGraphicFramePr>
            <a:graphicFrameLocks/>
          </p:cNvGraphicFramePr>
          <p:nvPr>
            <p:extLst>
              <p:ext uri="{D42A27DB-BD31-4B8C-83A1-F6EECF244321}">
                <p14:modId xmlns:p14="http://schemas.microsoft.com/office/powerpoint/2010/main" val="1487588508"/>
              </p:ext>
            </p:extLst>
          </p:nvPr>
        </p:nvGraphicFramePr>
        <p:xfrm>
          <a:off x="6973078" y="2132045"/>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92342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08519-CC2F-4B32-DD65-BE26F89CE431}"/>
              </a:ext>
            </a:extLst>
          </p:cNvPr>
          <p:cNvSpPr>
            <a:spLocks noGrp="1"/>
          </p:cNvSpPr>
          <p:nvPr>
            <p:ph type="title"/>
          </p:nvPr>
        </p:nvSpPr>
        <p:spPr>
          <a:xfrm>
            <a:off x="1514292" y="513612"/>
            <a:ext cx="9894133" cy="1031216"/>
          </a:xfrm>
        </p:spPr>
        <p:txBody>
          <a:bodyPr vert="horz" lIns="91440" tIns="45720" rIns="91440" bIns="45720" rtlCol="0" anchor="b">
            <a:normAutofit/>
          </a:bodyPr>
          <a:lstStyle/>
          <a:p>
            <a:r>
              <a:rPr lang="en-US" b="0" i="0" kern="1200">
                <a:solidFill>
                  <a:schemeClr val="tx1"/>
                </a:solidFill>
                <a:effectLst/>
                <a:latin typeface="+mj-lt"/>
                <a:ea typeface="+mj-ea"/>
                <a:cs typeface="+mj-cs"/>
              </a:rPr>
              <a:t>which artist has earned the most?</a:t>
            </a:r>
            <a:endParaRPr lang="en-US" kern="1200">
              <a:solidFill>
                <a:schemeClr val="tx1"/>
              </a:solidFill>
              <a:latin typeface="+mj-lt"/>
              <a:ea typeface="+mj-ea"/>
              <a:cs typeface="+mj-cs"/>
            </a:endParaRPr>
          </a:p>
        </p:txBody>
      </p:sp>
      <p:sp>
        <p:nvSpPr>
          <p:cNvPr id="10" name="Freeform: Shape 9">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2" name="Freeform: Shape 11">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4F92A554-749D-EDA2-3039-531B46359618}"/>
              </a:ext>
            </a:extLst>
          </p:cNvPr>
          <p:cNvSpPr txBox="1"/>
          <p:nvPr/>
        </p:nvSpPr>
        <p:spPr>
          <a:xfrm>
            <a:off x="7781373" y="2279151"/>
            <a:ext cx="3677202" cy="338714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dirty="0"/>
              <a:t>Here we could see that the artist with the most earnings is the Iron Maiden with a noticeable difference from U2 (The second person with highest earnings)</a:t>
            </a:r>
          </a:p>
        </p:txBody>
      </p:sp>
      <p:graphicFrame>
        <p:nvGraphicFramePr>
          <p:cNvPr id="5" name="Chart 4">
            <a:extLst>
              <a:ext uri="{FF2B5EF4-FFF2-40B4-BE49-F238E27FC236}">
                <a16:creationId xmlns:a16="http://schemas.microsoft.com/office/drawing/2014/main" id="{77F4F737-CAE8-B55E-C6E8-0CAA1CE3E22C}"/>
              </a:ext>
            </a:extLst>
          </p:cNvPr>
          <p:cNvGraphicFramePr>
            <a:graphicFrameLocks/>
          </p:cNvGraphicFramePr>
          <p:nvPr>
            <p:extLst>
              <p:ext uri="{D42A27DB-BD31-4B8C-83A1-F6EECF244321}">
                <p14:modId xmlns:p14="http://schemas.microsoft.com/office/powerpoint/2010/main" val="2642706915"/>
              </p:ext>
            </p:extLst>
          </p:nvPr>
        </p:nvGraphicFramePr>
        <p:xfrm>
          <a:off x="1514293" y="2589086"/>
          <a:ext cx="5069382" cy="27554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15607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723</TotalTime>
  <Words>279</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Open Sans</vt:lpstr>
      <vt:lpstr>Office Theme</vt:lpstr>
      <vt:lpstr>Which countries have the most Invoices? </vt:lpstr>
      <vt:lpstr>Which city has the best customers? </vt:lpstr>
      <vt:lpstr>Who is the best customer? </vt:lpstr>
      <vt:lpstr>What is the best Genre for each Country</vt:lpstr>
      <vt:lpstr>Which tracks that have more than the average time?</vt:lpstr>
      <vt:lpstr> Who is writing the rock music?</vt:lpstr>
      <vt:lpstr>which artist has earned the most?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Which countries have the most Invoices? </dc:title>
  <dc:creator>mahmoud albisary</dc:creator>
  <cp:lastModifiedBy>mahmoud albisary</cp:lastModifiedBy>
  <cp:revision>3</cp:revision>
  <dcterms:created xsi:type="dcterms:W3CDTF">2022-10-12T00:24:35Z</dcterms:created>
  <dcterms:modified xsi:type="dcterms:W3CDTF">2022-10-15T16:52:56Z</dcterms:modified>
</cp:coreProperties>
</file>