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4/11/2025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4/11/2025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best not to read this out. Talk around the issues after</a:t>
            </a:r>
            <a:r>
              <a:rPr lang="en-US" baseline="0" dirty="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Same as before – discuss</a:t>
            </a:r>
            <a:r>
              <a:rPr lang="en-US" baseline="0" dirty="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Just let student’s read this. Don’t try to read it out in class.  Talk around the issues discussed in the book.</a:t>
            </a:r>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04/12/2014</a:t>
            </a:r>
            <a:endParaRPr lang="en-US"/>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04/12/2014</a:t>
            </a:r>
            <a:endParaRPr lang="en-US"/>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04/12/2014</a:t>
            </a:r>
            <a:endParaRPr lang="en-US"/>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04/12/2014</a:t>
            </a:r>
            <a:endParaRPr lang="en-US"/>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04/12/2014</a:t>
            </a:r>
            <a:endParaRPr lang="en-US"/>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22 – Project Management</a:t>
            </a:r>
          </a:p>
        </p:txBody>
      </p:sp>
      <p:sp>
        <p:nvSpPr>
          <p:cNvPr id="7" name="Date Placeholder 6"/>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a:t>
            </a:r>
            <a:r>
              <a:rPr lang="en-GB" dirty="0">
                <a:solidFill>
                  <a:srgbClr val="C00000"/>
                </a:solidFill>
              </a:rPr>
              <a:t>identifying risks and drawing up plans to minimise their effect on a project</a:t>
            </a:r>
            <a:r>
              <a:rPr lang="en-GB" dirty="0"/>
              <a:t>.</a:t>
            </a:r>
          </a:p>
          <a:p>
            <a:pPr>
              <a:lnSpc>
                <a:spcPct val="90000"/>
              </a:lnSpc>
            </a:pPr>
            <a:r>
              <a:rPr lang="en-GB" dirty="0"/>
              <a:t>Software risk management </a:t>
            </a:r>
            <a:r>
              <a:rPr lang="en-GB" dirty="0">
                <a:solidFill>
                  <a:srgbClr val="C00000"/>
                </a:solidFill>
              </a:rPr>
              <a:t>is important </a:t>
            </a:r>
            <a:r>
              <a:rPr lang="en-GB" dirty="0"/>
              <a:t>because of the </a:t>
            </a:r>
            <a:r>
              <a:rPr lang="en-GB" dirty="0">
                <a:solidFill>
                  <a:srgbClr val="C00000"/>
                </a:solidFill>
              </a:rPr>
              <a:t>inherent uncertainties </a:t>
            </a:r>
            <a:r>
              <a:rPr lang="en-GB" dirty="0"/>
              <a:t>in software development. </a:t>
            </a:r>
          </a:p>
          <a:p>
            <a:pPr lvl="1">
              <a:lnSpc>
                <a:spcPct val="90000"/>
              </a:lnSpc>
            </a:pPr>
            <a:r>
              <a:rPr lang="en-GB" dirty="0"/>
              <a:t>These uncertainties stem from </a:t>
            </a:r>
            <a:r>
              <a:rPr lang="en-GB" dirty="0">
                <a:solidFill>
                  <a:srgbClr val="C00000"/>
                </a:solidFill>
              </a:rPr>
              <a:t>loosely defined requirements</a:t>
            </a:r>
            <a:r>
              <a:rPr lang="en-GB" dirty="0"/>
              <a:t>, </a:t>
            </a:r>
            <a:r>
              <a:rPr lang="en-GB" dirty="0">
                <a:solidFill>
                  <a:srgbClr val="C00000"/>
                </a:solidFill>
              </a:rPr>
              <a:t>requirements changes</a:t>
            </a:r>
            <a:r>
              <a:rPr lang="en-GB" dirty="0"/>
              <a:t> due to changes in customer needs, </a:t>
            </a:r>
            <a:r>
              <a:rPr lang="en-GB" dirty="0">
                <a:solidFill>
                  <a:srgbClr val="C00000"/>
                </a:solidFill>
              </a:rPr>
              <a:t>difficulties in estimating the time and resources </a:t>
            </a:r>
            <a:r>
              <a:rPr lang="en-GB" dirty="0"/>
              <a:t>required for software development, and </a:t>
            </a:r>
            <a:r>
              <a:rPr lang="en-GB" dirty="0">
                <a:solidFill>
                  <a:srgbClr val="C00000"/>
                </a:solidFill>
              </a:rPr>
              <a:t>differences in individual skills</a:t>
            </a:r>
            <a:r>
              <a:rPr lang="en-GB" dirty="0"/>
              <a:t>. </a:t>
            </a:r>
          </a:p>
          <a:p>
            <a:pPr>
              <a:lnSpc>
                <a:spcPct val="90000"/>
              </a:lnSpc>
            </a:pPr>
            <a:r>
              <a:rPr lang="en-GB" dirty="0"/>
              <a:t>You have to </a:t>
            </a:r>
            <a:r>
              <a:rPr lang="en-GB" dirty="0">
                <a:solidFill>
                  <a:srgbClr val="C00000"/>
                </a:solidFill>
              </a:rPr>
              <a:t>anticipate risks</a:t>
            </a:r>
            <a:r>
              <a:rPr lang="en-GB" dirty="0"/>
              <a:t>, understand the </a:t>
            </a:r>
            <a:r>
              <a:rPr lang="en-GB" dirty="0">
                <a:solidFill>
                  <a:srgbClr val="C00000"/>
                </a:solidFill>
              </a:rPr>
              <a:t>impact of these risks</a:t>
            </a:r>
            <a:r>
              <a:rPr lang="en-GB" dirty="0"/>
              <a:t> on the project, the product and the business, and </a:t>
            </a:r>
            <a:r>
              <a:rPr lang="en-GB" dirty="0">
                <a:solidFill>
                  <a:srgbClr val="C00000"/>
                </a:solidFill>
              </a:rPr>
              <a:t>take steps to avoid these risks</a:t>
            </a:r>
            <a:r>
              <a:rPr lang="en-GB" dirty="0"/>
              <a:t>.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p:txBody>
          <a:bodyPr/>
          <a:lstStyle/>
          <a:p>
            <a:pPr>
              <a:lnSpc>
                <a:spcPct val="90000"/>
              </a:lnSpc>
            </a:pPr>
            <a:r>
              <a:rPr lang="en-GB" dirty="0"/>
              <a:t>There are two dimensions of risk classification</a:t>
            </a:r>
          </a:p>
          <a:p>
            <a:pPr lvl="1">
              <a:lnSpc>
                <a:spcPct val="90000"/>
              </a:lnSpc>
            </a:pPr>
            <a:r>
              <a:rPr lang="en-GB" dirty="0">
                <a:solidFill>
                  <a:srgbClr val="C00000"/>
                </a:solidFill>
              </a:rPr>
              <a:t>The type of risk</a:t>
            </a:r>
            <a:r>
              <a:rPr lang="en-GB" dirty="0"/>
              <a:t> (technical, organizational, ..) </a:t>
            </a:r>
          </a:p>
          <a:p>
            <a:pPr lvl="1">
              <a:lnSpc>
                <a:spcPct val="90000"/>
              </a:lnSpc>
            </a:pPr>
            <a:r>
              <a:rPr lang="en-GB" dirty="0">
                <a:solidFill>
                  <a:srgbClr val="C00000"/>
                </a:solidFill>
              </a:rPr>
              <a:t>what is affected by the risk</a:t>
            </a:r>
            <a:r>
              <a:rPr lang="en-GB" dirty="0"/>
              <a:t>:</a:t>
            </a:r>
          </a:p>
          <a:p>
            <a:pPr>
              <a:lnSpc>
                <a:spcPct val="90000"/>
              </a:lnSpc>
            </a:pPr>
            <a:r>
              <a:rPr lang="en-GB" i="1" dirty="0"/>
              <a:t>Project risks </a:t>
            </a:r>
            <a:r>
              <a:rPr lang="en-GB" dirty="0">
                <a:solidFill>
                  <a:srgbClr val="C00000"/>
                </a:solidFill>
              </a:rPr>
              <a:t>affect schedule or resources</a:t>
            </a:r>
            <a:r>
              <a:rPr lang="en-GB" dirty="0"/>
              <a:t>;</a:t>
            </a:r>
          </a:p>
          <a:p>
            <a:pPr>
              <a:lnSpc>
                <a:spcPct val="90000"/>
              </a:lnSpc>
            </a:pPr>
            <a:r>
              <a:rPr lang="en-GB" i="1" dirty="0"/>
              <a:t>Product risks </a:t>
            </a:r>
            <a:r>
              <a:rPr lang="en-GB" dirty="0">
                <a:solidFill>
                  <a:srgbClr val="C00000"/>
                </a:solidFill>
              </a:rPr>
              <a:t>affect the quality or performance </a:t>
            </a:r>
            <a:r>
              <a:rPr lang="en-GB" dirty="0"/>
              <a:t>of the software being developed;</a:t>
            </a:r>
          </a:p>
          <a:p>
            <a:pPr>
              <a:lnSpc>
                <a:spcPct val="90000"/>
              </a:lnSpc>
            </a:pPr>
            <a:r>
              <a:rPr lang="en-GB" i="1" dirty="0"/>
              <a:t>Business risks </a:t>
            </a:r>
            <a:r>
              <a:rPr lang="en-GB" dirty="0">
                <a:solidFill>
                  <a:srgbClr val="C00000"/>
                </a:solidFill>
              </a:rPr>
              <a:t>affect the organisation developing</a:t>
            </a:r>
            <a:r>
              <a:rPr lang="en-GB" dirty="0"/>
              <a:t> or procuring the software.</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product, and business risks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dirty="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dirty="0"/>
              <a:t>Risk identification</a:t>
            </a:r>
          </a:p>
          <a:p>
            <a:pPr lvl="1">
              <a:lnSpc>
                <a:spcPct val="90000"/>
              </a:lnSpc>
            </a:pPr>
            <a:r>
              <a:rPr lang="en-GB" dirty="0"/>
              <a:t>Identify project, product and business risks;</a:t>
            </a:r>
          </a:p>
          <a:p>
            <a:pPr>
              <a:lnSpc>
                <a:spcPct val="90000"/>
              </a:lnSpc>
            </a:pPr>
            <a:r>
              <a:rPr lang="en-GB" dirty="0"/>
              <a:t>Risk analysis</a:t>
            </a:r>
          </a:p>
          <a:p>
            <a:pPr lvl="1">
              <a:lnSpc>
                <a:spcPct val="90000"/>
              </a:lnSpc>
            </a:pPr>
            <a:r>
              <a:rPr lang="en-GB" dirty="0"/>
              <a:t>Assess the likelihood and consequences of these risks;</a:t>
            </a:r>
          </a:p>
          <a:p>
            <a:pPr>
              <a:lnSpc>
                <a:spcPct val="90000"/>
              </a:lnSpc>
            </a:pPr>
            <a:r>
              <a:rPr lang="en-GB" dirty="0"/>
              <a:t>Risk planning</a:t>
            </a:r>
          </a:p>
          <a:p>
            <a:pPr lvl="1">
              <a:lnSpc>
                <a:spcPct val="90000"/>
              </a:lnSpc>
            </a:pPr>
            <a:r>
              <a:rPr lang="en-GB" dirty="0"/>
              <a:t>Draw up plans to avoid or minimise the effects of the risk;</a:t>
            </a:r>
          </a:p>
          <a:p>
            <a:pPr>
              <a:lnSpc>
                <a:spcPct val="90000"/>
              </a:lnSpc>
            </a:pPr>
            <a:r>
              <a:rPr lang="en-GB" dirty="0"/>
              <a:t>Risk monitoring</a:t>
            </a:r>
          </a:p>
          <a:p>
            <a:pPr lvl="1">
              <a:lnSpc>
                <a:spcPct val="90000"/>
              </a:lnSpc>
            </a:pPr>
            <a:r>
              <a:rPr lang="en-GB" dirty="0"/>
              <a:t>Monitor the risks throughout the project;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0" y="2333592"/>
            <a:ext cx="8090244" cy="2429302"/>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a:t>May be a team activities or based on the individual project manager’s experience.</a:t>
            </a:r>
          </a:p>
          <a:p>
            <a:r>
              <a:rPr lang="en-GB" dirty="0"/>
              <a:t>A checklist of common risks may be used to identify risks in a project</a:t>
            </a:r>
          </a:p>
          <a:p>
            <a:pPr lvl="1"/>
            <a:r>
              <a:rPr lang="en-GB" dirty="0"/>
              <a:t>Technology risks.</a:t>
            </a:r>
          </a:p>
          <a:p>
            <a:pPr lvl="1"/>
            <a:r>
              <a:rPr lang="en-GB" dirty="0"/>
              <a:t>Organizational risks.</a:t>
            </a:r>
          </a:p>
          <a:p>
            <a:pPr lvl="1"/>
            <a:r>
              <a:rPr lang="en-GB" dirty="0"/>
              <a:t>People risks.</a:t>
            </a:r>
          </a:p>
          <a:p>
            <a:pPr lvl="1"/>
            <a:r>
              <a:rPr lang="en-GB" dirty="0"/>
              <a:t>Requirements risks.</a:t>
            </a:r>
          </a:p>
          <a:p>
            <a:pPr lvl="1"/>
            <a:r>
              <a:rPr lang="en-GB" dirty="0"/>
              <a:t>Estimation risks.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211952"/>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493804">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dirty="0"/>
              <a:t>04/12/2014</a:t>
            </a:r>
            <a:endParaRPr lang="en-US" dirty="0"/>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a:t>
            </a:r>
            <a:r>
              <a:rPr lang="en-GB" dirty="0">
                <a:solidFill>
                  <a:srgbClr val="C00000"/>
                </a:solidFill>
              </a:rPr>
              <a:t>probability and seriousness </a:t>
            </a:r>
            <a:r>
              <a:rPr lang="en-GB" dirty="0"/>
              <a:t>of each risk.</a:t>
            </a:r>
          </a:p>
          <a:p>
            <a:r>
              <a:rPr lang="en-GB" dirty="0"/>
              <a:t>Probability may be </a:t>
            </a:r>
            <a:r>
              <a:rPr lang="en-GB" dirty="0">
                <a:solidFill>
                  <a:srgbClr val="C00000"/>
                </a:solidFill>
              </a:rPr>
              <a:t>very low</a:t>
            </a:r>
            <a:r>
              <a:rPr lang="en-GB" dirty="0"/>
              <a:t>, </a:t>
            </a:r>
            <a:r>
              <a:rPr lang="en-GB" dirty="0">
                <a:solidFill>
                  <a:srgbClr val="C00000"/>
                </a:solidFill>
              </a:rPr>
              <a:t>low</a:t>
            </a:r>
            <a:r>
              <a:rPr lang="en-GB" dirty="0"/>
              <a:t>, </a:t>
            </a:r>
            <a:r>
              <a:rPr lang="en-GB" dirty="0">
                <a:solidFill>
                  <a:srgbClr val="C00000"/>
                </a:solidFill>
              </a:rPr>
              <a:t>moderate</a:t>
            </a:r>
            <a:r>
              <a:rPr lang="en-GB" dirty="0"/>
              <a:t>, </a:t>
            </a:r>
            <a:r>
              <a:rPr lang="en-GB" dirty="0">
                <a:solidFill>
                  <a:srgbClr val="C00000"/>
                </a:solidFill>
              </a:rPr>
              <a:t>high</a:t>
            </a:r>
            <a:r>
              <a:rPr lang="en-GB" dirty="0"/>
              <a:t> or </a:t>
            </a:r>
            <a:r>
              <a:rPr lang="en-GB" dirty="0">
                <a:solidFill>
                  <a:srgbClr val="C00000"/>
                </a:solidFill>
              </a:rPr>
              <a:t>very high</a:t>
            </a:r>
            <a:r>
              <a:rPr lang="en-GB" dirty="0"/>
              <a:t>.</a:t>
            </a:r>
          </a:p>
          <a:p>
            <a:r>
              <a:rPr lang="en-GB" dirty="0"/>
              <a:t>Risk consequences might be </a:t>
            </a:r>
            <a:r>
              <a:rPr lang="en-GB" dirty="0">
                <a:solidFill>
                  <a:srgbClr val="C00000"/>
                </a:solidFill>
              </a:rPr>
              <a:t>catastrophic</a:t>
            </a:r>
            <a:r>
              <a:rPr lang="en-GB" dirty="0"/>
              <a:t>, </a:t>
            </a:r>
            <a:r>
              <a:rPr lang="en-GB" dirty="0">
                <a:solidFill>
                  <a:srgbClr val="C00000"/>
                </a:solidFill>
              </a:rPr>
              <a:t>serious</a:t>
            </a:r>
            <a:r>
              <a:rPr lang="en-GB" dirty="0"/>
              <a:t>, </a:t>
            </a:r>
            <a:r>
              <a:rPr lang="en-GB" dirty="0">
                <a:solidFill>
                  <a:srgbClr val="C00000"/>
                </a:solidFill>
              </a:rPr>
              <a:t>tolerable</a:t>
            </a:r>
            <a:r>
              <a:rPr lang="en-GB" dirty="0"/>
              <a:t> or </a:t>
            </a:r>
            <a:r>
              <a:rPr lang="en-GB" dirty="0">
                <a:solidFill>
                  <a:srgbClr val="C00000"/>
                </a:solidFill>
              </a:rPr>
              <a:t>insignificant</a:t>
            </a:r>
            <a:r>
              <a:rPr lang="en-GB" dirty="0"/>
              <a: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r>
              <a:rPr lang="en-GB"/>
              <a:t>04/12/2014</a:t>
            </a:r>
            <a:endParaRPr lang="en-US"/>
          </a:p>
        </p:txBody>
      </p:sp>
      <p:sp>
        <p:nvSpPr>
          <p:cNvPr id="7" name="Footer Placeholder 6"/>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Risk management</a:t>
            </a:r>
          </a:p>
          <a:p>
            <a:r>
              <a:rPr lang="en-GB" dirty="0"/>
              <a:t>Managing people</a:t>
            </a:r>
          </a:p>
          <a:p>
            <a:r>
              <a:rPr lang="en-GB" dirty="0"/>
              <a:t>Teamwork </a:t>
            </a:r>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dirty="0"/>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a:t>Minimization 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p:txBody>
          <a:bodyPr/>
          <a:lstStyle/>
          <a:p>
            <a:r>
              <a:rPr lang="en-GB" dirty="0"/>
              <a:t>What if several engineers are ill at the same time?</a:t>
            </a:r>
          </a:p>
          <a:p>
            <a:r>
              <a:rPr lang="en-GB" dirty="0"/>
              <a:t>What if an economic downturn leads to budget cuts of 20% for the project?</a:t>
            </a:r>
          </a:p>
          <a:p>
            <a:r>
              <a:rPr lang="en-GB" dirty="0"/>
              <a:t>What if the performance of open-source software is inadequate and the only expert on that open source software leaves?</a:t>
            </a:r>
          </a:p>
          <a:p>
            <a:r>
              <a:rPr lang="en-GB" dirty="0"/>
              <a:t>What if the company that supplies and maintains software components goes out of business?</a:t>
            </a:r>
          </a:p>
          <a:p>
            <a:r>
              <a:rPr lang="en-GB" dirty="0"/>
              <a:t>What 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indicators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574508"/>
              </p:ext>
            </p:extLst>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a:t>Managing people</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advTm="2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p>
          <a:p>
            <a:pPr>
              <a:lnSpc>
                <a:spcPct val="90000"/>
              </a:lnSpc>
            </a:pPr>
            <a:r>
              <a:rPr lang="en-GB" dirty="0"/>
              <a:t>Motivation means organizing the work and the working environment to encourage people to work effectively. </a:t>
            </a:r>
          </a:p>
          <a:p>
            <a:pPr lvl="1">
              <a:lnSpc>
                <a:spcPct val="90000"/>
              </a:lnSpc>
            </a:pPr>
            <a:r>
              <a:rPr lang="en-GB"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dirty="0"/>
              <a:t>Concerned with activities involved in ensuring </a:t>
            </a:r>
            <a:br>
              <a:rPr lang="en-GB" dirty="0"/>
            </a:br>
            <a:r>
              <a:rPr lang="en-GB" dirty="0"/>
              <a:t>that software is delivered </a:t>
            </a:r>
            <a:r>
              <a:rPr lang="en-GB" dirty="0">
                <a:solidFill>
                  <a:srgbClr val="FF0000"/>
                </a:solidFill>
              </a:rPr>
              <a:t>on time and on </a:t>
            </a:r>
            <a:br>
              <a:rPr lang="en-GB" dirty="0">
                <a:solidFill>
                  <a:srgbClr val="FF0000"/>
                </a:solidFill>
              </a:rPr>
            </a:br>
            <a:r>
              <a:rPr lang="en-GB" dirty="0">
                <a:solidFill>
                  <a:srgbClr val="FF0000"/>
                </a:solidFill>
              </a:rPr>
              <a:t>schedule and in accordance with the </a:t>
            </a:r>
            <a:br>
              <a:rPr lang="en-GB" dirty="0">
                <a:solidFill>
                  <a:srgbClr val="FF0000"/>
                </a:solidFill>
              </a:rPr>
            </a:br>
            <a:r>
              <a:rPr lang="en-GB" dirty="0">
                <a:solidFill>
                  <a:srgbClr val="FF0000"/>
                </a:solidFill>
              </a:rPr>
              <a:t>requirements </a:t>
            </a:r>
            <a:r>
              <a:rPr lang="en-GB" dirty="0"/>
              <a:t>of the organisations developing </a:t>
            </a:r>
            <a:br>
              <a:rPr lang="en-GB" dirty="0"/>
            </a:br>
            <a:r>
              <a:rPr lang="en-GB" dirty="0"/>
              <a:t>and procuring the software.</a:t>
            </a:r>
          </a:p>
          <a:p>
            <a:r>
              <a:rPr lang="en-GB" dirty="0"/>
              <a:t>Project management is needed because software development is always subject to </a:t>
            </a:r>
            <a:r>
              <a:rPr lang="en-GB" dirty="0">
                <a:solidFill>
                  <a:srgbClr val="FF0000"/>
                </a:solidFill>
              </a:rPr>
              <a:t>budget and schedule constraints</a:t>
            </a:r>
            <a:r>
              <a:rPr lang="en-GB" dirty="0"/>
              <a:t> that are set by the organisation developing the software.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a:t>In software development groups, basic physiological and safety needs are not an issue.</a:t>
            </a:r>
          </a:p>
          <a:p>
            <a:pPr>
              <a:lnSpc>
                <a:spcPct val="90000"/>
              </a:lnSpc>
            </a:pPr>
            <a:r>
              <a:rPr lang="en-GB" dirty="0"/>
              <a:t>Social</a:t>
            </a:r>
          </a:p>
          <a:p>
            <a:pPr lvl="1">
              <a:lnSpc>
                <a:spcPct val="90000"/>
              </a:lnSpc>
            </a:pPr>
            <a:r>
              <a:rPr lang="en-GB" dirty="0"/>
              <a:t>Provide communal facilities;</a:t>
            </a:r>
          </a:p>
          <a:p>
            <a:pPr lvl="1">
              <a:lnSpc>
                <a:spcPct val="90000"/>
              </a:lnSpc>
            </a:pPr>
            <a:r>
              <a:rPr lang="en-GB" dirty="0"/>
              <a:t>Allow informal 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advTm="2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p>
          <a:p>
            <a:endParaRPr lang="en-GB" sz="1600" dirty="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p>
          <a:p>
            <a:endParaRPr lang="en-GB" sz="1400" dirty="0"/>
          </a:p>
          <a:p>
            <a:endParaRPr lang="en-US" sz="1400"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Individual motivation </a:t>
            </a:r>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p>
          <a:p>
            <a:endParaRPr lang="en-GB" sz="1600" dirty="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 on case study</a:t>
            </a:r>
          </a:p>
        </p:txBody>
      </p:sp>
      <p:sp>
        <p:nvSpPr>
          <p:cNvPr id="3" name="Content Placeholder 2"/>
          <p:cNvSpPr>
            <a:spLocks noGrp="1"/>
          </p:cNvSpPr>
          <p:nvPr>
            <p:ph idx="1"/>
          </p:nvPr>
        </p:nvSpPr>
        <p:spPr/>
        <p:txBody>
          <a:bodyPr/>
          <a:lstStyle/>
          <a:p>
            <a:r>
              <a:rPr lang="en-GB" dirty="0"/>
              <a:t>If you don’t sort out the problem of unacceptable work, the other group members will become dissatisfied and feel that they are doing an unfair share of the work. </a:t>
            </a:r>
          </a:p>
          <a:p>
            <a:r>
              <a:rPr lang="en-GB" dirty="0"/>
              <a:t>Personal difficulties affect motivation because people can’t concentrate on their work. They need time and support to resolve these issues, although you have to make clear that they still have a responsibility to their employer. </a:t>
            </a:r>
          </a:p>
          <a:p>
            <a:r>
              <a:rPr lang="en-GB" dirty="0"/>
              <a:t>Alice gives Dorothy more design autonomy and organizes training courses in software engineering that will give her more opportunities after her current project has finished.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val="2193816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engineering.</a:t>
            </a:r>
          </a:p>
          <a:p>
            <a:pPr lvl="1"/>
            <a:r>
              <a:rPr lang="en-GB" dirty="0"/>
              <a:t>Interaction-oriented</a:t>
            </a:r>
            <a:r>
              <a:rPr lang="en-GB" i="1" dirty="0"/>
              <a:t> </a:t>
            </a:r>
            <a:r>
              <a:rPr lang="en-GB" dirty="0"/>
              <a:t>people, who are motivated by the presence and actions of co-workers. </a:t>
            </a:r>
          </a:p>
          <a:p>
            <a:pPr lvl="1"/>
            <a:r>
              <a:rPr lang="en-GB" dirty="0"/>
              <a:t>Self-oriented</a:t>
            </a:r>
            <a:r>
              <a:rPr lang="en-GB" i="1" dirty="0"/>
              <a:t> </a:t>
            </a:r>
            <a:r>
              <a:rPr lang="en-GB" dirty="0"/>
              <a:t>people, who are principally motivated by personal success and recognition.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advTm="200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advTm="200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a:t>Teamwork</a:t>
            </a:r>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val="40654486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Teamwork</a:t>
            </a:r>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p>
          <a:p>
            <a:pPr>
              <a:lnSpc>
                <a:spcPct val="90000"/>
              </a:lnSpc>
            </a:pPr>
            <a:r>
              <a:rPr lang="en-GB" dirty="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a:t>
            </a:r>
          </a:p>
        </p:txBody>
      </p:sp>
      <p:sp>
        <p:nvSpPr>
          <p:cNvPr id="3" name="Content Placeholder 2"/>
          <p:cNvSpPr>
            <a:spLocks noGrp="1"/>
          </p:cNvSpPr>
          <p:nvPr>
            <p:ph idx="1"/>
          </p:nvPr>
        </p:nvSpPr>
        <p:spPr/>
        <p:txBody>
          <a:bodyPr/>
          <a:lstStyle/>
          <a:p>
            <a:r>
              <a:rPr lang="en-GB" dirty="0"/>
              <a:t>Deliver the software to the customer </a:t>
            </a:r>
            <a:r>
              <a:rPr lang="en-GB" dirty="0">
                <a:solidFill>
                  <a:srgbClr val="FF0000"/>
                </a:solidFill>
              </a:rPr>
              <a:t>at the agreed time</a:t>
            </a:r>
            <a:r>
              <a:rPr lang="en-GB" dirty="0"/>
              <a:t>.</a:t>
            </a:r>
          </a:p>
          <a:p>
            <a:r>
              <a:rPr lang="en-GB" dirty="0"/>
              <a:t>Keep overall </a:t>
            </a:r>
            <a:r>
              <a:rPr lang="en-GB" dirty="0">
                <a:solidFill>
                  <a:srgbClr val="FF0000"/>
                </a:solidFill>
              </a:rPr>
              <a:t>costs within budget</a:t>
            </a:r>
            <a:r>
              <a:rPr lang="en-GB" dirty="0"/>
              <a:t>.</a:t>
            </a:r>
          </a:p>
          <a:p>
            <a:r>
              <a:rPr lang="en-GB" dirty="0"/>
              <a:t>Deliver software that meets the </a:t>
            </a:r>
            <a:r>
              <a:rPr lang="en-GB" dirty="0">
                <a:solidFill>
                  <a:srgbClr val="FF0000"/>
                </a:solidFill>
              </a:rPr>
              <a:t>customer’s expectations</a:t>
            </a:r>
            <a:r>
              <a:rPr lang="en-GB" dirty="0"/>
              <a:t>.</a:t>
            </a:r>
          </a:p>
          <a:p>
            <a:r>
              <a:rPr lang="en-GB" dirty="0"/>
              <a:t>Maintain a </a:t>
            </a:r>
            <a:r>
              <a:rPr lang="en-GB" dirty="0">
                <a:solidFill>
                  <a:srgbClr val="FF0000"/>
                </a:solidFill>
              </a:rPr>
              <a:t>coherent and well-functioning development team</a:t>
            </a:r>
            <a:r>
              <a:rPr lang="en-GB" dirty="0"/>
              <a:t>.</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developed by the group members.</a:t>
            </a:r>
          </a:p>
          <a:p>
            <a:pPr lvl="1">
              <a:lnSpc>
                <a:spcPct val="90000"/>
              </a:lnSpc>
            </a:pPr>
            <a:r>
              <a:rPr lang="en-GB" dirty="0"/>
              <a:t>Team members  learn from each other and get to know each other’s work; Inhibitions caused by ignorance are reduced.</a:t>
            </a:r>
          </a:p>
          <a:p>
            <a:pPr lvl="1">
              <a:lnSpc>
                <a:spcPct val="90000"/>
              </a:lnSpc>
            </a:pPr>
            <a:r>
              <a:rPr lang="en-GB" dirty="0"/>
              <a:t>Knowledge is shared. Continuity can be maintained if a group member leaves.</a:t>
            </a:r>
          </a:p>
          <a:p>
            <a:pPr lvl="1">
              <a:lnSpc>
                <a:spcPct val="90000"/>
              </a:lnSpc>
            </a:pPr>
            <a:r>
              <a:rPr lang="en-GB" sz="2000" dirty="0"/>
              <a:t>Refactoring and continual improvement is encouraged. </a:t>
            </a:r>
            <a:r>
              <a:rPr lang="en-GB" dirty="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a:t>04/12/2014</a:t>
            </a:r>
            <a:endParaRPr lang="en-US"/>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spirit</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p>
          <a:p>
            <a:endParaRPr lang="en-GB" sz="1600" dirty="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p>
          <a:p>
            <a:endParaRPr lang="en-GB" sz="1600" dirty="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effectiveness of a team</a:t>
            </a:r>
          </a:p>
        </p:txBody>
      </p:sp>
      <p:sp>
        <p:nvSpPr>
          <p:cNvPr id="3" name="Content Placeholder 2"/>
          <p:cNvSpPr>
            <a:spLocks noGrp="1"/>
          </p:cNvSpPr>
          <p:nvPr>
            <p:ph idx="1"/>
          </p:nvPr>
        </p:nvSpPr>
        <p:spPr/>
        <p:txBody>
          <a:bodyPr/>
          <a:lstStyle/>
          <a:p>
            <a:r>
              <a:rPr lang="en-GB" dirty="0"/>
              <a:t>The people in the group </a:t>
            </a:r>
          </a:p>
          <a:p>
            <a:pPr lvl="1"/>
            <a:r>
              <a:rPr lang="en-GB" dirty="0"/>
              <a:t>You need a mix of people in a project group as software development involves diverse activities such as negotiating with clients, programming, testing and documentation.  </a:t>
            </a:r>
          </a:p>
          <a:p>
            <a:r>
              <a:rPr lang="en-GB" dirty="0"/>
              <a:t>The group organization </a:t>
            </a:r>
          </a:p>
          <a:p>
            <a:pPr lvl="1"/>
            <a:r>
              <a:rPr lang="en-GB" dirty="0"/>
              <a:t>A group should be organized so that individuals can contribute to the best of their abilities and tasks can be completed as expected.</a:t>
            </a:r>
          </a:p>
          <a:p>
            <a:r>
              <a:rPr lang="en-GB" dirty="0"/>
              <a:t>Technical and managerial communications </a:t>
            </a:r>
          </a:p>
          <a:p>
            <a:pPr lvl="1"/>
            <a:r>
              <a:rPr lang="en-GB" dirty="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p:txBody>
          <a:bodyPr/>
          <a:lstStyle/>
          <a:p>
            <a:r>
              <a:rPr lang="en-GB" dirty="0"/>
              <a:t>A manager or team leader’s job is to create a cohesive group and organize their group so that they can work together effectively. </a:t>
            </a:r>
          </a:p>
          <a:p>
            <a:r>
              <a:rPr lang="en-GB" dirty="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solidFill>
                  <a:schemeClr val="tx1"/>
                </a:solidFill>
              </a:rPr>
              <a:t>Assembling a team</a:t>
            </a: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advTm="2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a:t>
            </a:r>
            <a:r>
              <a:rPr lang="en-US" b="1" dirty="0"/>
              <a:t> </a:t>
            </a:r>
            <a:r>
              <a:rPr lang="en-US" dirty="0"/>
              <a:t>composition</a:t>
            </a:r>
            <a:r>
              <a:rPr lang="en-GB" dirty="0"/>
              <a:t> </a:t>
            </a:r>
            <a:endParaRPr lang="en-US" dirty="0"/>
          </a:p>
        </p:txBody>
      </p:sp>
      <p:sp>
        <p:nvSpPr>
          <p:cNvPr id="3" name="Date Placeholder 2"/>
          <p:cNvSpPr>
            <a:spLocks noGrp="1"/>
          </p:cNvSpPr>
          <p:nvPr>
            <p:ph type="dt" sz="half" idx="10"/>
          </p:nvPr>
        </p:nvSpPr>
        <p:spPr/>
        <p:txBody>
          <a:bodyPr/>
          <a:lstStyle/>
          <a:p>
            <a:r>
              <a:rPr lang="en-GB"/>
              <a:t>04/12/2014</a:t>
            </a:r>
            <a:endParaRPr lang="en-US"/>
          </a:p>
        </p:txBody>
      </p:sp>
      <p:sp>
        <p:nvSpPr>
          <p:cNvPr id="6" name="Footer Placeholder 5"/>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p>
          <a:p>
            <a:endParaRPr lang="en-GB" sz="1600" dirty="0">
              <a:latin typeface="Arial"/>
              <a:cs typeface="Arial"/>
            </a:endParaRPr>
          </a:p>
          <a:p>
            <a:r>
              <a:rPr lang="en-GB" sz="1600" dirty="0">
                <a:latin typeface="Arial"/>
                <a:cs typeface="Arial"/>
              </a:rPr>
              <a:t>	Alice—self-oriented</a:t>
            </a:r>
          </a:p>
          <a:p>
            <a:r>
              <a:rPr lang="en-GB" sz="1600" dirty="0">
                <a:latin typeface="Arial"/>
                <a:cs typeface="Arial"/>
              </a:rPr>
              <a:t>	Brian—task-oriented</a:t>
            </a:r>
          </a:p>
          <a:p>
            <a:r>
              <a:rPr lang="en-GB" sz="1600" dirty="0">
                <a:latin typeface="Arial"/>
                <a:cs typeface="Arial"/>
              </a:rPr>
              <a:t>	Bob—task-oriented</a:t>
            </a:r>
          </a:p>
          <a:p>
            <a:r>
              <a:rPr lang="en-GB" sz="1600" dirty="0">
                <a:latin typeface="Arial"/>
                <a:cs typeface="Arial"/>
              </a:rPr>
              <a:t>	Carol—interaction-oriented</a:t>
            </a:r>
          </a:p>
          <a:p>
            <a:r>
              <a:rPr lang="en-GB" sz="1600" dirty="0">
                <a:latin typeface="Arial"/>
                <a:cs typeface="Arial"/>
              </a:rPr>
              <a:t>	Dorothy—self-oriented</a:t>
            </a:r>
          </a:p>
          <a:p>
            <a:r>
              <a:rPr lang="en-GB" sz="1600" dirty="0">
                <a:latin typeface="Arial"/>
                <a:cs typeface="Arial"/>
              </a:rPr>
              <a:t>	Ed—interaction-oriented</a:t>
            </a:r>
          </a:p>
          <a:p>
            <a:r>
              <a:rPr lang="en-GB" sz="1600" dirty="0">
                <a:latin typeface="Arial"/>
                <a:cs typeface="Arial"/>
              </a:rPr>
              <a:t>	Fred—task-oriented</a:t>
            </a:r>
          </a:p>
          <a:p>
            <a:endParaRPr lang="en-US" sz="1400" dirty="0"/>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organization</a:t>
            </a:r>
          </a:p>
        </p:txBody>
      </p:sp>
      <p:sp>
        <p:nvSpPr>
          <p:cNvPr id="3" name="Content Placeholder 2"/>
          <p:cNvSpPr>
            <a:spLocks noGrp="1"/>
          </p:cNvSpPr>
          <p:nvPr>
            <p:ph idx="1"/>
          </p:nvPr>
        </p:nvSpPr>
        <p:spPr/>
        <p:txBody>
          <a:bodyPr/>
          <a:lstStyle/>
          <a:p>
            <a:r>
              <a:rPr lang="en-GB" dirty="0"/>
              <a:t>The way that a group is organized affects the decisions that are made by that group, the ways that information is exchanged and the interactions between the development group and external project stakeholders. </a:t>
            </a:r>
          </a:p>
          <a:p>
            <a:pPr lvl="1"/>
            <a:r>
              <a:rPr lang="en-GB" dirty="0"/>
              <a:t>Key questions include:</a:t>
            </a:r>
          </a:p>
          <a:p>
            <a:pPr lvl="2"/>
            <a:r>
              <a:rPr lang="en-GB" dirty="0"/>
              <a:t>Should the project manager be the technical leader of the group? </a:t>
            </a:r>
          </a:p>
          <a:p>
            <a:pPr lvl="2"/>
            <a:r>
              <a:rPr lang="en-GB" dirty="0"/>
              <a:t>Who will be involved in making critical technical decisions, and how will these be made? </a:t>
            </a:r>
          </a:p>
          <a:p>
            <a:pPr lvl="2"/>
            <a:r>
              <a:rPr lang="en-GB" dirty="0"/>
              <a:t>How will interactions with external stakeholders and senior company management be handled? </a:t>
            </a:r>
          </a:p>
          <a:p>
            <a:pPr lvl="2"/>
            <a:r>
              <a:rPr lang="en-GB" dirty="0"/>
              <a:t>How can groups integrate people who are not co-located? </a:t>
            </a:r>
          </a:p>
          <a:p>
            <a:pPr lvl="2"/>
            <a:r>
              <a:rPr lang="en-GB" dirty="0"/>
              <a:t>How can knowledge be shared across the group? </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p>
          <a:p>
            <a:r>
              <a:rPr lang="en-GB" dirty="0"/>
              <a:t>Agile development is always based around an informal group on the principle that formal structure inhibits information exchange</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dirty="0"/>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solidFill>
                  <a:srgbClr val="FF0000"/>
                </a:solidFill>
              </a:rPr>
              <a:t>The product is intangible</a:t>
            </a:r>
            <a:r>
              <a:rPr lang="en-GB" dirty="0"/>
              <a:t>.</a:t>
            </a:r>
          </a:p>
          <a:p>
            <a:pPr lvl="1"/>
            <a:r>
              <a:rPr lang="en-GB" dirty="0"/>
              <a:t>Software cannot be seen or touched. Software project managers cannot see progress by simply looking at the artefact that is being constructed. </a:t>
            </a:r>
          </a:p>
          <a:p>
            <a:r>
              <a:rPr lang="en-GB" dirty="0">
                <a:solidFill>
                  <a:srgbClr val="FF0000"/>
                </a:solidFill>
              </a:rPr>
              <a:t>Many software projects are 'one-off' projects</a:t>
            </a:r>
            <a:r>
              <a:rPr lang="en-GB" dirty="0"/>
              <a:t>.</a:t>
            </a:r>
          </a:p>
          <a:p>
            <a:pPr lvl="1"/>
            <a:r>
              <a:rPr lang="en-GB" dirty="0"/>
              <a:t>Large software projects are usually different in some ways from previous projects. Even managers who have lots of previous experience may find it difficult to anticipate problems. </a:t>
            </a:r>
          </a:p>
          <a:p>
            <a:r>
              <a:rPr lang="en-GB" dirty="0">
                <a:solidFill>
                  <a:srgbClr val="FF0000"/>
                </a:solidFill>
              </a:rPr>
              <a:t>Software processes are variable and organization specific</a:t>
            </a:r>
            <a:r>
              <a:rPr lang="en-GB" dirty="0"/>
              <a:t>.</a:t>
            </a:r>
          </a:p>
          <a:p>
            <a:pPr lvl="1"/>
            <a:r>
              <a:rPr lang="en-GB" dirty="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Good project management is essential if software engineering projects are to be developed on schedule and within budget.</a:t>
            </a:r>
          </a:p>
          <a:p>
            <a:r>
              <a:rPr lang="en-GB" sz="20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val="3668415218"/>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People management involves choosing the right people to work on a project and organizing the team and its working environment.</a:t>
            </a:r>
          </a:p>
          <a:p>
            <a:r>
              <a:rPr lang="en-GB" sz="2000" dirty="0"/>
              <a:t>People are motivated by interaction with other people, the recognition of management and their peers, and by being given opportunities for personal development. </a:t>
            </a:r>
          </a:p>
          <a:p>
            <a:r>
              <a:rPr lang="en-GB" sz="2000" dirty="0"/>
              <a:t>Software development groups should be fairly small and cohesive. The key factors that influence the effectiveness of a group are the people in that group, the way that it is organized and the communication between group members.</a:t>
            </a:r>
          </a:p>
          <a:p>
            <a:r>
              <a:rPr lang="en-GB" sz="2000" dirty="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project management</a:t>
            </a:r>
          </a:p>
        </p:txBody>
      </p:sp>
      <p:sp>
        <p:nvSpPr>
          <p:cNvPr id="3" name="Content Placeholder 2"/>
          <p:cNvSpPr>
            <a:spLocks noGrp="1"/>
          </p:cNvSpPr>
          <p:nvPr>
            <p:ph idx="1"/>
          </p:nvPr>
        </p:nvSpPr>
        <p:spPr/>
        <p:txBody>
          <a:bodyPr/>
          <a:lstStyle/>
          <a:p>
            <a:r>
              <a:rPr lang="en-GB" dirty="0"/>
              <a:t>Company size </a:t>
            </a:r>
          </a:p>
          <a:p>
            <a:r>
              <a:rPr lang="en-GB" dirty="0"/>
              <a:t>Software customers </a:t>
            </a:r>
          </a:p>
          <a:p>
            <a:r>
              <a:rPr lang="en-GB" dirty="0"/>
              <a:t>Software size </a:t>
            </a:r>
          </a:p>
          <a:p>
            <a:r>
              <a:rPr lang="en-GB" dirty="0"/>
              <a:t>Software type</a:t>
            </a:r>
          </a:p>
          <a:p>
            <a:r>
              <a:rPr lang="en-GB" dirty="0"/>
              <a:t>Organizational culture </a:t>
            </a:r>
          </a:p>
          <a:p>
            <a:r>
              <a:rPr lang="en-GB" dirty="0"/>
              <a:t>Software development processes  </a:t>
            </a:r>
          </a:p>
          <a:p>
            <a:r>
              <a:rPr lang="en-GB" dirty="0"/>
              <a:t>These factors mean that project managers in different organizations may work in quite different ways. </a:t>
            </a:r>
          </a:p>
          <a:p>
            <a:endParaRPr lang="en-US" dirty="0"/>
          </a:p>
        </p:txBody>
      </p:sp>
      <p:sp>
        <p:nvSpPr>
          <p:cNvPr id="4" name="Date Placeholder 3"/>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noFill/>
          <a:ln/>
        </p:spPr>
        <p:txBody>
          <a:bodyPr lIns="90840" tIns="44623" rIns="90840" bIns="44623"/>
          <a:lstStyle/>
          <a:p>
            <a:r>
              <a:rPr lang="en-GB" i="1" dirty="0"/>
              <a:t>Project planning </a:t>
            </a:r>
          </a:p>
          <a:p>
            <a:pPr lvl="1"/>
            <a:r>
              <a:rPr lang="en-GB" dirty="0"/>
              <a:t>Project managers are responsible for </a:t>
            </a:r>
            <a:r>
              <a:rPr lang="en-GB" dirty="0">
                <a:solidFill>
                  <a:srgbClr val="FF0000"/>
                </a:solidFill>
              </a:rPr>
              <a:t>planning. estimating and scheduling project development and assigning people to tasks</a:t>
            </a:r>
            <a:r>
              <a:rPr lang="en-GB" dirty="0"/>
              <a:t>.</a:t>
            </a:r>
          </a:p>
          <a:p>
            <a:pPr lvl="1"/>
            <a:r>
              <a:rPr lang="en-GB" dirty="0"/>
              <a:t>Covered in Chapter 23.</a:t>
            </a:r>
          </a:p>
          <a:p>
            <a:r>
              <a:rPr lang="en-GB" i="1" dirty="0"/>
              <a:t>Risk management</a:t>
            </a:r>
          </a:p>
          <a:p>
            <a:pPr lvl="1"/>
            <a:r>
              <a:rPr lang="en-GB" dirty="0"/>
              <a:t> Project managers </a:t>
            </a:r>
            <a:r>
              <a:rPr lang="en-GB" dirty="0">
                <a:solidFill>
                  <a:srgbClr val="FF0000"/>
                </a:solidFill>
              </a:rPr>
              <a:t>assess the risks that may affect a project, monitor these risks and take action when problems arise</a:t>
            </a:r>
            <a:r>
              <a:rPr lang="en-GB" dirty="0"/>
              <a:t>.  </a:t>
            </a:r>
          </a:p>
          <a:p>
            <a:r>
              <a:rPr lang="en-GB" i="1" dirty="0"/>
              <a:t>People management</a:t>
            </a:r>
            <a:r>
              <a:rPr lang="en-GB" dirty="0"/>
              <a:t> </a:t>
            </a:r>
          </a:p>
          <a:p>
            <a:pPr lvl="1"/>
            <a:r>
              <a:rPr lang="en-GB" dirty="0"/>
              <a:t>Project managers have to </a:t>
            </a:r>
            <a:r>
              <a:rPr lang="en-GB" dirty="0">
                <a:solidFill>
                  <a:srgbClr val="FF0000"/>
                </a:solidFill>
              </a:rPr>
              <a:t>choose people for their team and establish ways of working</a:t>
            </a:r>
            <a:r>
              <a:rPr lang="en-GB" dirty="0"/>
              <a:t> that leads to effective team performance.</a:t>
            </a:r>
          </a:p>
          <a:p>
            <a:pPr lvl="1"/>
            <a:endParaRPr lang="en-GB" dirty="0"/>
          </a:p>
        </p:txBody>
      </p:sp>
      <p:sp>
        <p:nvSpPr>
          <p:cNvPr id="2" name="Date Placeholder 1"/>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p:txBody>
          <a:bodyPr/>
          <a:lstStyle/>
          <a:p>
            <a:r>
              <a:rPr lang="en-GB" i="1" dirty="0"/>
              <a:t>Reporting</a:t>
            </a:r>
            <a:r>
              <a:rPr lang="en-GB" dirty="0"/>
              <a:t> </a:t>
            </a:r>
          </a:p>
          <a:p>
            <a:pPr lvl="1"/>
            <a:r>
              <a:rPr lang="en-GB" dirty="0"/>
              <a:t>Project managers are </a:t>
            </a:r>
            <a:r>
              <a:rPr lang="en-GB" dirty="0">
                <a:solidFill>
                  <a:srgbClr val="FF0000"/>
                </a:solidFill>
              </a:rPr>
              <a:t>usually responsible for reporting on the progress of a project </a:t>
            </a:r>
            <a:r>
              <a:rPr lang="en-GB" dirty="0"/>
              <a:t>to customers and to the managers of the company developing the software. </a:t>
            </a:r>
          </a:p>
          <a:p>
            <a:r>
              <a:rPr lang="en-GB" i="1" dirty="0"/>
              <a:t>Proposal writing</a:t>
            </a:r>
            <a:r>
              <a:rPr lang="en-GB" dirty="0"/>
              <a:t> </a:t>
            </a:r>
          </a:p>
          <a:p>
            <a:pPr lvl="1"/>
            <a:r>
              <a:rPr lang="en-GB" dirty="0"/>
              <a:t>The first stage in a software project </a:t>
            </a:r>
            <a:r>
              <a:rPr lang="en-GB" dirty="0">
                <a:solidFill>
                  <a:srgbClr val="C00000"/>
                </a:solidFill>
              </a:rPr>
              <a:t>may involve writing a proposal to win a contract to carry out an item of work</a:t>
            </a:r>
            <a:r>
              <a:rPr lang="en-GB" dirty="0"/>
              <a:t>. The proposal </a:t>
            </a:r>
            <a:r>
              <a:rPr lang="en-GB" dirty="0">
                <a:solidFill>
                  <a:srgbClr val="C00000"/>
                </a:solidFill>
              </a:rPr>
              <a:t>describes the objectives of the project and how it will be carried out</a:t>
            </a:r>
            <a:r>
              <a:rPr lang="en-GB" dirty="0"/>
              <a:t>. </a:t>
            </a:r>
          </a:p>
          <a:p>
            <a:endParaRPr lang="en-US" dirty="0"/>
          </a:p>
        </p:txBody>
      </p:sp>
      <p:sp>
        <p:nvSpPr>
          <p:cNvPr id="6" name="Date Placeholder 5"/>
          <p:cNvSpPr>
            <a:spLocks noGrp="1"/>
          </p:cNvSpPr>
          <p:nvPr>
            <p:ph type="dt" sz="half" idx="10"/>
          </p:nvPr>
        </p:nvSpPr>
        <p:spPr/>
        <p:txBody>
          <a:bodyPr/>
          <a:lstStyle/>
          <a:p>
            <a:r>
              <a:rPr lang="en-GB"/>
              <a:t>04/12/2014</a:t>
            </a:r>
            <a:endParaRPr lang="en-US"/>
          </a:p>
        </p:txBody>
      </p:sp>
      <p:sp>
        <p:nvSpPr>
          <p:cNvPr id="5" name="Footer Placeholder 4"/>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a:t>Risk management</a:t>
            </a:r>
          </a:p>
        </p:txBody>
      </p:sp>
      <p:sp>
        <p:nvSpPr>
          <p:cNvPr id="6" name="Date Placeholder 5"/>
          <p:cNvSpPr>
            <a:spLocks noGrp="1"/>
          </p:cNvSpPr>
          <p:nvPr>
            <p:ph type="dt" sz="half" idx="10"/>
          </p:nvPr>
        </p:nvSpPr>
        <p:spPr/>
        <p:txBody>
          <a:bodyPr/>
          <a:lstStyle/>
          <a:p>
            <a:r>
              <a:rPr lang="en-GB"/>
              <a:t>04/12/2014</a:t>
            </a:r>
            <a:endParaRPr lang="en-US"/>
          </a:p>
        </p:txBody>
      </p:sp>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442</TotalTime>
  <Words>4456</Words>
  <Application>Microsoft Office PowerPoint</Application>
  <PresentationFormat>On-screen Show (4:3)</PresentationFormat>
  <Paragraphs>560</Paragraphs>
  <Slides>53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Wingdings</vt:lpstr>
      <vt:lpstr>SE10 slides</vt:lpstr>
      <vt:lpstr>Chapter 22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Dr. Bassem Abdelatty</cp:lastModifiedBy>
  <cp:revision>19</cp:revision>
  <dcterms:created xsi:type="dcterms:W3CDTF">2010-02-12T10:22:34Z</dcterms:created>
  <dcterms:modified xsi:type="dcterms:W3CDTF">2025-04-11T19:30:08Z</dcterms:modified>
</cp:coreProperties>
</file>