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2"/>
  </p:notesMasterIdLst>
  <p:handoutMasterIdLst>
    <p:handoutMasterId r:id="rId63"/>
  </p:handoutMasterIdLst>
  <p:sldIdLst>
    <p:sldId id="340" r:id="rId2"/>
    <p:sldId id="341" r:id="rId3"/>
    <p:sldId id="368" r:id="rId4"/>
    <p:sldId id="256" r:id="rId5"/>
    <p:sldId id="287" r:id="rId6"/>
    <p:sldId id="288" r:id="rId7"/>
    <p:sldId id="294" r:id="rId8"/>
    <p:sldId id="315" r:id="rId9"/>
    <p:sldId id="269" r:id="rId10"/>
    <p:sldId id="270" r:id="rId11"/>
    <p:sldId id="295" r:id="rId12"/>
    <p:sldId id="296" r:id="rId13"/>
    <p:sldId id="257" r:id="rId14"/>
    <p:sldId id="258" r:id="rId15"/>
    <p:sldId id="259" r:id="rId16"/>
    <p:sldId id="273" r:id="rId17"/>
    <p:sldId id="260" r:id="rId18"/>
    <p:sldId id="261" r:id="rId19"/>
    <p:sldId id="274" r:id="rId20"/>
    <p:sldId id="275" r:id="rId21"/>
    <p:sldId id="277" r:id="rId22"/>
    <p:sldId id="262" r:id="rId23"/>
    <p:sldId id="278" r:id="rId24"/>
    <p:sldId id="279" r:id="rId25"/>
    <p:sldId id="280" r:id="rId26"/>
    <p:sldId id="281" r:id="rId27"/>
    <p:sldId id="263" r:id="rId28"/>
    <p:sldId id="282" r:id="rId29"/>
    <p:sldId id="264" r:id="rId30"/>
    <p:sldId id="283" r:id="rId31"/>
    <p:sldId id="265" r:id="rId32"/>
    <p:sldId id="314" r:id="rId33"/>
    <p:sldId id="284" r:id="rId34"/>
    <p:sldId id="285" r:id="rId35"/>
    <p:sldId id="266" r:id="rId36"/>
    <p:sldId id="299" r:id="rId37"/>
    <p:sldId id="267" r:id="rId38"/>
    <p:sldId id="268"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10" r:id="rId58"/>
    <p:sldId id="311" r:id="rId59"/>
    <p:sldId id="322" r:id="rId60"/>
    <p:sldId id="313"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322" y="5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19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4/7/2025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4/7/2025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189EB7-BDDA-4E39-BAB7-AF799AE56279}"/>
              </a:ext>
            </a:extLst>
          </p:cNvPr>
          <p:cNvSpPr txBox="1">
            <a:spLocks/>
          </p:cNvSpPr>
          <p:nvPr/>
        </p:nvSpPr>
        <p:spPr>
          <a:xfrm>
            <a:off x="457200" y="2743200"/>
            <a:ext cx="7851648" cy="2592888"/>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rtl="1"/>
            <a:r>
              <a:rPr lang="en-US" dirty="0">
                <a:solidFill>
                  <a:srgbClr val="FF0000"/>
                </a:solidFill>
                <a:latin typeface="Book Antiqua" panose="02040602050305030304" pitchFamily="18" charset="0"/>
              </a:rPr>
              <a:t>CS381</a:t>
            </a:r>
          </a:p>
          <a:p>
            <a:pPr algn="ctr" rtl="1"/>
            <a:endParaRPr lang="en-US" dirty="0">
              <a:solidFill>
                <a:srgbClr val="FF0000"/>
              </a:solidFill>
              <a:latin typeface="Book Antiqua" panose="02040602050305030304" pitchFamily="18" charset="0"/>
            </a:endParaRPr>
          </a:p>
          <a:p>
            <a:pPr algn="ctr" rtl="1"/>
            <a:r>
              <a:rPr lang="en-US" dirty="0">
                <a:solidFill>
                  <a:srgbClr val="FF0000"/>
                </a:solidFill>
              </a:rPr>
              <a:t>Software Development and Professional Practice</a:t>
            </a:r>
          </a:p>
        </p:txBody>
      </p:sp>
      <p:sp>
        <p:nvSpPr>
          <p:cNvPr id="8" name="Rectangle 7">
            <a:extLst>
              <a:ext uri="{FF2B5EF4-FFF2-40B4-BE49-F238E27FC236}">
                <a16:creationId xmlns:a16="http://schemas.microsoft.com/office/drawing/2014/main" id="{9823D958-04EF-446E-889F-F1611E260628}"/>
              </a:ext>
            </a:extLst>
          </p:cNvPr>
          <p:cNvSpPr/>
          <p:nvPr/>
        </p:nvSpPr>
        <p:spPr>
          <a:xfrm>
            <a:off x="2495981" y="469726"/>
            <a:ext cx="2721899" cy="646331"/>
          </a:xfrm>
          <a:prstGeom prst="rect">
            <a:avLst/>
          </a:prstGeom>
        </p:spPr>
        <p:txBody>
          <a:bodyPr wrap="none">
            <a:spAutoFit/>
          </a:bodyPr>
          <a:lstStyle/>
          <a:p>
            <a:r>
              <a:rPr lang="en-US" sz="3600" b="1" dirty="0"/>
              <a:t>Welcome to</a:t>
            </a:r>
            <a:endParaRPr lang="en-US" sz="3600" dirty="0"/>
          </a:p>
        </p:txBody>
      </p:sp>
      <p:sp>
        <p:nvSpPr>
          <p:cNvPr id="3" name="TextBox 2">
            <a:extLst>
              <a:ext uri="{FF2B5EF4-FFF2-40B4-BE49-F238E27FC236}">
                <a16:creationId xmlns:a16="http://schemas.microsoft.com/office/drawing/2014/main" id="{C4B12070-86BC-6C71-DD69-E1FBA0D1F6D0}"/>
              </a:ext>
            </a:extLst>
          </p:cNvPr>
          <p:cNvSpPr txBox="1"/>
          <p:nvPr/>
        </p:nvSpPr>
        <p:spPr>
          <a:xfrm>
            <a:off x="3387777" y="5741943"/>
            <a:ext cx="2818032" cy="830997"/>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Prerequisites</a:t>
            </a:r>
          </a:p>
          <a:p>
            <a:pPr algn="ctr"/>
            <a:r>
              <a:rPr lang="en-US" sz="2400" b="0" i="0" u="none" strike="noStrike" baseline="0" dirty="0">
                <a:latin typeface="Times New Roman" panose="02020603050405020304" pitchFamily="18" charset="0"/>
                <a:cs typeface="Times New Roman" panose="02020603050405020304" pitchFamily="18" charset="0"/>
              </a:rPr>
              <a:t>CS211, CS391</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b="1" dirty="0"/>
              <a:t>There are a variety of different </a:t>
            </a:r>
            <a:r>
              <a:rPr lang="en-GB" b="1" dirty="0">
                <a:highlight>
                  <a:srgbClr val="C0C0C0"/>
                </a:highlight>
              </a:rPr>
              <a:t>object-oriented </a:t>
            </a:r>
            <a:r>
              <a:rPr lang="en-GB" b="1" dirty="0"/>
              <a:t>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
        <p:nvSpPr>
          <p:cNvPr id="3" name="Arrow: Right 2">
            <a:extLst>
              <a:ext uri="{FF2B5EF4-FFF2-40B4-BE49-F238E27FC236}">
                <a16:creationId xmlns:a16="http://schemas.microsoft.com/office/drawing/2014/main" id="{4E0882BF-A73B-D539-D75E-023B00502B3B}"/>
              </a:ext>
            </a:extLst>
          </p:cNvPr>
          <p:cNvSpPr/>
          <p:nvPr/>
        </p:nvSpPr>
        <p:spPr>
          <a:xfrm>
            <a:off x="5486400" y="3766657"/>
            <a:ext cx="2650921" cy="1266737"/>
          </a:xfrm>
          <a:prstGeom prst="rightArrow">
            <a:avLst>
              <a:gd name="adj1" fmla="val 100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Creative and design</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b="1" dirty="0"/>
              <a:t>Understanding  the relationships between the software that is being designed and its external environment </a:t>
            </a:r>
            <a:r>
              <a:rPr lang="en-US" dirty="0"/>
              <a:t>is essential for deciding how to provide the required system functionality and how to structure the system to communicate with its environment. </a:t>
            </a:r>
          </a:p>
          <a:p>
            <a:r>
              <a:rPr lang="en-US" dirty="0"/>
              <a:t>Understanding of the context also lets you </a:t>
            </a:r>
            <a:r>
              <a:rPr lang="en-US" b="1" dirty="0"/>
              <a:t>establish the boundaries of the system</a:t>
            </a:r>
            <a:r>
              <a:rPr lang="en-US" dirty="0"/>
              <a:t>. </a:t>
            </a:r>
            <a:r>
              <a:rPr lang="en-US" dirty="0">
                <a:solidFill>
                  <a:srgbClr val="FF0000"/>
                </a:solidFill>
              </a:rPr>
              <a:t>Setting the system boundaries helps you decide what features are implemented in the system being designed and what features are in other associated systems</a:t>
            </a:r>
            <a:r>
              <a:rPr lang="en-US" dirty="0"/>
              <a:t>.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a:t>
            </a:r>
            <a:r>
              <a:rPr lang="en-US" dirty="0">
                <a:highlight>
                  <a:srgbClr val="FFFF00"/>
                </a:highlight>
              </a:rPr>
              <a:t>structural model</a:t>
            </a:r>
            <a:r>
              <a:rPr lang="en-US" dirty="0"/>
              <a:t> that demonstrates the other systems in the environment of the system being developed.</a:t>
            </a:r>
            <a:endParaRPr lang="en-GB" dirty="0"/>
          </a:p>
          <a:p>
            <a:r>
              <a:rPr lang="en-US" dirty="0"/>
              <a:t>An interaction model is a </a:t>
            </a:r>
            <a:r>
              <a:rPr lang="en-US" dirty="0">
                <a:highlight>
                  <a:srgbClr val="FFFF00"/>
                </a:highlight>
              </a:rPr>
              <a:t>dynamic model </a:t>
            </a:r>
            <a:r>
              <a:rPr lang="en-US" dirty="0"/>
              <a:t>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solidFill>
                  <a:srgbClr val="FF0000"/>
                </a:solidFill>
              </a:rPr>
              <a:t>Once interactions between the system and its environment have been understood, you use this information for designing the system architecture</a:t>
            </a:r>
            <a:r>
              <a:rPr lang="en-GB" sz="2400" dirty="0"/>
              <a:t>.</a:t>
            </a:r>
          </a:p>
          <a:p>
            <a:r>
              <a:rPr lang="en-US" dirty="0"/>
              <a:t>You identify the </a:t>
            </a:r>
            <a:r>
              <a:rPr lang="en-US" dirty="0">
                <a:highlight>
                  <a:srgbClr val="FFFF00"/>
                </a:highlight>
              </a:rPr>
              <a:t>major components </a:t>
            </a:r>
            <a:r>
              <a:rPr lang="en-US" dirty="0"/>
              <a:t>that make up the system and their interactions, and then </a:t>
            </a:r>
            <a:r>
              <a:rPr lang="en-US" dirty="0">
                <a:highlight>
                  <a:srgbClr val="FFFF00"/>
                </a:highlight>
              </a:rPr>
              <a:t>may organize the components using an architectural pattern </a:t>
            </a:r>
            <a:r>
              <a:rPr lang="en-US" dirty="0"/>
              <a:t>such as a </a:t>
            </a:r>
            <a:r>
              <a:rPr lang="en-US" dirty="0">
                <a:highlight>
                  <a:srgbClr val="C0C0C0"/>
                </a:highlight>
              </a:rPr>
              <a:t>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solidFill>
                  <a:srgbClr val="FF0000"/>
                </a:solidFill>
              </a:rPr>
              <a:t>Identifying object classes is often a difficult part of object oriented design</a:t>
            </a:r>
            <a:r>
              <a:rPr lang="en-GB" dirty="0"/>
              <a:t>.</a:t>
            </a:r>
          </a:p>
          <a:p>
            <a:r>
              <a:rPr lang="en-GB" dirty="0">
                <a:solidFill>
                  <a:srgbClr val="FF0000"/>
                </a:solidFill>
              </a:rPr>
              <a:t>There is no 'magic formula' for object identification. It relies on the skill, experience and domain knowledge of system designers.</a:t>
            </a:r>
          </a:p>
          <a:p>
            <a:r>
              <a:rPr lang="en-GB" b="1" dirty="0">
                <a:solidFill>
                  <a:srgbClr val="FF0000"/>
                </a:solidFill>
              </a:rPr>
              <a:t>Object identification is an iterative process</a:t>
            </a:r>
            <a:r>
              <a:rPr lang="en-GB" dirty="0"/>
              <a:t>.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fld id="{63050559-5B13-4F2E-A996-4DDD2E9E6EAE}" type="slidenum">
              <a:rPr lang="en-CA" sz="1400" smtClean="0">
                <a:solidFill>
                  <a:srgbClr val="00CCFF"/>
                </a:solidFill>
                <a:latin typeface="Times New Roman" pitchFamily="18" charset="0"/>
              </a:rPr>
              <a:pPr eaLnBrk="1" hangingPunct="1"/>
              <a:t>2</a:t>
            </a:fld>
            <a:endParaRPr lang="en-CA" sz="1400">
              <a:solidFill>
                <a:srgbClr val="00CCFF"/>
              </a:solidFill>
              <a:latin typeface="Times New Roman" pitchFamily="18" charset="0"/>
            </a:endParaRPr>
          </a:p>
        </p:txBody>
      </p:sp>
      <p:sp>
        <p:nvSpPr>
          <p:cNvPr id="91138" name="Rectangle 2"/>
          <p:cNvSpPr>
            <a:spLocks noGrp="1" noChangeArrowheads="1"/>
          </p:cNvSpPr>
          <p:nvPr>
            <p:ph type="title"/>
          </p:nvPr>
        </p:nvSpPr>
        <p:spPr>
          <a:xfrm>
            <a:off x="685800" y="609600"/>
            <a:ext cx="7772400" cy="685800"/>
          </a:xfrm>
        </p:spPr>
        <p:txBody>
          <a:bodyPr>
            <a:normAutofit/>
          </a:bodyPr>
          <a:lstStyle/>
          <a:p>
            <a:pPr eaLnBrk="1" hangingPunct="1">
              <a:defRPr/>
            </a:pPr>
            <a:r>
              <a:rPr lang="en-US" dirty="0"/>
              <a:t>Instructor – Bassem Abd-El-Atty</a:t>
            </a:r>
            <a:endParaRPr lang="en-CA" dirty="0"/>
          </a:p>
        </p:txBody>
      </p:sp>
      <p:sp>
        <p:nvSpPr>
          <p:cNvPr id="91139" name="Rectangle 3"/>
          <p:cNvSpPr>
            <a:spLocks noGrp="1" noChangeArrowheads="1"/>
          </p:cNvSpPr>
          <p:nvPr>
            <p:ph type="body" idx="1"/>
          </p:nvPr>
        </p:nvSpPr>
        <p:spPr>
          <a:xfrm>
            <a:off x="228600" y="1869835"/>
            <a:ext cx="8915400" cy="4724400"/>
          </a:xfrm>
        </p:spPr>
        <p:txBody>
          <a:bodyPr>
            <a:normAutofit/>
          </a:bodyPr>
          <a:lstStyle/>
          <a:p>
            <a:pPr>
              <a:lnSpc>
                <a:spcPct val="80000"/>
              </a:lnSpc>
              <a:spcAft>
                <a:spcPct val="40000"/>
              </a:spcAft>
              <a:defRPr/>
            </a:pPr>
            <a:r>
              <a:rPr lang="en-US" sz="2800" dirty="0"/>
              <a:t>Classroom:  2</a:t>
            </a:r>
          </a:p>
          <a:p>
            <a:pPr eaLnBrk="1" hangingPunct="1">
              <a:lnSpc>
                <a:spcPct val="80000"/>
              </a:lnSpc>
              <a:spcAft>
                <a:spcPct val="40000"/>
              </a:spcAft>
              <a:defRPr/>
            </a:pPr>
            <a:r>
              <a:rPr lang="en-US" sz="2800" dirty="0"/>
              <a:t>Lecture :      ………….</a:t>
            </a:r>
          </a:p>
          <a:p>
            <a:pPr>
              <a:lnSpc>
                <a:spcPct val="80000"/>
              </a:lnSpc>
              <a:spcAft>
                <a:spcPct val="40000"/>
              </a:spcAft>
              <a:defRPr/>
            </a:pPr>
            <a:r>
              <a:rPr lang="en-US" sz="2800" dirty="0"/>
              <a:t>Office:		     Online</a:t>
            </a:r>
            <a:br>
              <a:rPr lang="en-US" sz="2800" dirty="0"/>
            </a:br>
            <a:r>
              <a:rPr lang="en-US" sz="2800" dirty="0"/>
              <a:t>	</a:t>
            </a:r>
          </a:p>
          <a:p>
            <a:pPr eaLnBrk="1" hangingPunct="1">
              <a:lnSpc>
                <a:spcPct val="80000"/>
              </a:lnSpc>
              <a:spcAft>
                <a:spcPct val="40000"/>
              </a:spcAft>
              <a:defRPr/>
            </a:pPr>
            <a:r>
              <a:rPr lang="en-US" sz="2800" dirty="0"/>
              <a:t>E-Mail:		bassem.abdelatty@fci.luxor.edu.eg</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a:t>
            </a:r>
            <a:r>
              <a:rPr lang="en-GB" sz="2400" dirty="0">
                <a:highlight>
                  <a:srgbClr val="FFFF00"/>
                </a:highlight>
              </a:rPr>
              <a:t>grammatical approach</a:t>
            </a:r>
            <a:r>
              <a:rPr lang="en-GB" sz="2400" dirty="0"/>
              <a:t> based on a </a:t>
            </a:r>
            <a:r>
              <a:rPr lang="en-GB" sz="2400" dirty="0">
                <a:highlight>
                  <a:srgbClr val="FFFF00"/>
                </a:highlight>
              </a:rPr>
              <a:t>natural language description of the system</a:t>
            </a:r>
            <a:r>
              <a:rPr lang="en-GB" sz="2400" dirty="0"/>
              <a:t>.</a:t>
            </a:r>
          </a:p>
          <a:p>
            <a:r>
              <a:rPr lang="en-GB" sz="2400" dirty="0"/>
              <a:t>Base the identification on tangible things in the application domain.</a:t>
            </a:r>
          </a:p>
          <a:p>
            <a:r>
              <a:rPr lang="en-GB" sz="2400" dirty="0"/>
              <a:t>Use a </a:t>
            </a:r>
            <a:r>
              <a:rPr lang="en-GB" sz="2400" dirty="0">
                <a:highlight>
                  <a:srgbClr val="FFFF00"/>
                </a:highlight>
              </a:rPr>
              <a:t>behavioural approach </a:t>
            </a:r>
            <a:r>
              <a:rPr lang="en-GB" sz="2400" dirty="0"/>
              <a:t>and identify objects based on what </a:t>
            </a:r>
            <a:r>
              <a:rPr lang="en-GB" sz="2400" dirty="0">
                <a:highlight>
                  <a:srgbClr val="FFFF00"/>
                </a:highlight>
              </a:rPr>
              <a:t>participates in what behaviour.</a:t>
            </a:r>
          </a:p>
          <a:p>
            <a:r>
              <a:rPr lang="en-GB" sz="2400" dirty="0"/>
              <a:t>Use a </a:t>
            </a:r>
            <a:r>
              <a:rPr lang="en-GB" sz="2400" dirty="0">
                <a:highlight>
                  <a:srgbClr val="FFFF00"/>
                </a:highlight>
              </a:rPr>
              <a:t>scenario-based analysis</a:t>
            </a:r>
            <a:r>
              <a:rPr lang="en-GB" sz="2400" dirty="0"/>
              <a:t>.  The objects, attributes and methods in </a:t>
            </a:r>
            <a:r>
              <a:rPr lang="en-GB" sz="2400" dirty="0">
                <a:highlight>
                  <a:srgbClr val="FFFF00"/>
                </a:highlight>
              </a:rPr>
              <a:t>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dirty="0"/>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22</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9" name="Content Placeholder 8">
            <a:extLst>
              <a:ext uri="{FF2B5EF4-FFF2-40B4-BE49-F238E27FC236}">
                <a16:creationId xmlns:a16="http://schemas.microsoft.com/office/drawing/2014/main" id="{B3E84F95-8459-48E6-87A8-6F8AAEC2C6A0}"/>
              </a:ext>
            </a:extLst>
          </p:cNvPr>
          <p:cNvPicPr>
            <a:picLocks noGrp="1" noChangeAspect="1"/>
          </p:cNvPicPr>
          <p:nvPr>
            <p:ph idx="1"/>
          </p:nvPr>
        </p:nvPicPr>
        <p:blipFill>
          <a:blip r:embed="rId2"/>
          <a:stretch>
            <a:fillRect/>
          </a:stretch>
        </p:blipFill>
        <p:spPr>
          <a:xfrm>
            <a:off x="1606334" y="1487466"/>
            <a:ext cx="5881052" cy="4924374"/>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b="1" dirty="0">
                <a:solidFill>
                  <a:srgbClr val="FF0000"/>
                </a:solidFill>
              </a:rPr>
              <a:t>Design models show the objects and object classes and relationships between these entities</a:t>
            </a:r>
            <a:r>
              <a:rPr lang="en-GB" dirty="0"/>
              <a:t>.</a:t>
            </a:r>
          </a:p>
          <a:p>
            <a:r>
              <a:rPr lang="en-GB" dirty="0"/>
              <a:t>There are two kinds of design model:</a:t>
            </a:r>
          </a:p>
          <a:p>
            <a:pPr lvl="1"/>
            <a:r>
              <a:rPr lang="en-GB" b="1" dirty="0"/>
              <a:t>Structural models </a:t>
            </a:r>
            <a:r>
              <a:rPr lang="en-GB" dirty="0"/>
              <a:t>describe the </a:t>
            </a:r>
            <a:r>
              <a:rPr lang="en-GB" dirty="0">
                <a:highlight>
                  <a:srgbClr val="FFFF00"/>
                </a:highlight>
              </a:rPr>
              <a:t>static structure </a:t>
            </a:r>
            <a:r>
              <a:rPr lang="en-GB" dirty="0"/>
              <a:t>of the system in terms of object classes and relationships.</a:t>
            </a:r>
          </a:p>
          <a:p>
            <a:pPr lvl="1"/>
            <a:r>
              <a:rPr lang="en-GB" b="1" dirty="0"/>
              <a:t>Dynamic models </a:t>
            </a:r>
            <a:r>
              <a:rPr lang="en-GB" dirty="0"/>
              <a:t>describe the </a:t>
            </a:r>
            <a:r>
              <a:rPr lang="en-GB" dirty="0">
                <a:highlight>
                  <a:srgbClr val="FFFF00"/>
                </a:highlight>
              </a:rPr>
              <a:t>dynamic interactions</a:t>
            </a:r>
            <a:r>
              <a:rPr lang="en-GB" dirty="0"/>
              <a:t>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highlight>
                  <a:srgbClr val="FFFF00"/>
                </a:highlight>
              </a:rPr>
              <a:t>Subsystem models </a:t>
            </a:r>
            <a:r>
              <a:rPr lang="en-GB" sz="2400" dirty="0"/>
              <a:t>that </a:t>
            </a:r>
            <a:r>
              <a:rPr lang="en-GB" sz="2400" dirty="0">
                <a:highlight>
                  <a:srgbClr val="FFFF00"/>
                </a:highlight>
              </a:rPr>
              <a:t>show logical groupings </a:t>
            </a:r>
            <a:r>
              <a:rPr lang="en-GB" sz="2400" dirty="0"/>
              <a:t>of objects into coherent subsystems.</a:t>
            </a:r>
          </a:p>
          <a:p>
            <a:r>
              <a:rPr lang="en-GB" sz="2400" dirty="0">
                <a:highlight>
                  <a:srgbClr val="FFFF00"/>
                </a:highlight>
              </a:rPr>
              <a:t>Sequence models </a:t>
            </a:r>
            <a:r>
              <a:rPr lang="en-GB" sz="2400" dirty="0"/>
              <a:t>that </a:t>
            </a:r>
            <a:r>
              <a:rPr lang="en-GB" sz="2400" dirty="0">
                <a:highlight>
                  <a:srgbClr val="FFFF00"/>
                </a:highlight>
              </a:rPr>
              <a:t>show the sequence of object interactions.</a:t>
            </a:r>
          </a:p>
          <a:p>
            <a:r>
              <a:rPr lang="en-GB" sz="2400" dirty="0"/>
              <a:t>State machine models that </a:t>
            </a:r>
            <a:r>
              <a:rPr lang="en-GB" sz="2400" dirty="0">
                <a:highlight>
                  <a:srgbClr val="FFFF00"/>
                </a:highlight>
              </a:rPr>
              <a:t>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
        <p:nvSpPr>
          <p:cNvPr id="2" name="Date Placeholder 1"/>
          <p:cNvSpPr>
            <a:spLocks noGrp="1"/>
          </p:cNvSpPr>
          <p:nvPr>
            <p:ph type="dt" sz="half" idx="10"/>
          </p:nvPr>
        </p:nvSpPr>
        <p:spPr/>
        <p:txBody>
          <a:bodyPr/>
          <a:lstStyle/>
          <a:p>
            <a:r>
              <a:rPr lang="en-GB"/>
              <a:t>30/10/2014</a:t>
            </a:r>
            <a:endParaRPr lang="en-US"/>
          </a:p>
        </p:txBody>
      </p:sp>
      <p:sp>
        <p:nvSpPr>
          <p:cNvPr id="6" name="Wave 5">
            <a:extLst>
              <a:ext uri="{FF2B5EF4-FFF2-40B4-BE49-F238E27FC236}">
                <a16:creationId xmlns:a16="http://schemas.microsoft.com/office/drawing/2014/main" id="{926CA145-D667-1E5C-2CC4-6BA1D8E383A5}"/>
              </a:ext>
            </a:extLst>
          </p:cNvPr>
          <p:cNvSpPr/>
          <p:nvPr/>
        </p:nvSpPr>
        <p:spPr>
          <a:xfrm>
            <a:off x="6785094" y="4742978"/>
            <a:ext cx="1433522" cy="721453"/>
          </a:xfrm>
          <a:prstGeom prst="wav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static</a:t>
            </a:r>
          </a:p>
        </p:txBody>
      </p:sp>
      <p:sp>
        <p:nvSpPr>
          <p:cNvPr id="7" name="Wave 6">
            <a:extLst>
              <a:ext uri="{FF2B5EF4-FFF2-40B4-BE49-F238E27FC236}">
                <a16:creationId xmlns:a16="http://schemas.microsoft.com/office/drawing/2014/main" id="{1CCE6D99-2521-C6FD-4356-8A7BF0D74655}"/>
              </a:ext>
            </a:extLst>
          </p:cNvPr>
          <p:cNvSpPr/>
          <p:nvPr/>
        </p:nvSpPr>
        <p:spPr>
          <a:xfrm>
            <a:off x="8330268" y="2600587"/>
            <a:ext cx="1241571" cy="1870745"/>
          </a:xfrm>
          <a:prstGeom prst="wav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dynamic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dirty="0"/>
              <a:t>Shows how the design is </a:t>
            </a:r>
            <a:r>
              <a:rPr lang="en-GB" dirty="0">
                <a:highlight>
                  <a:srgbClr val="FFFF00"/>
                </a:highlight>
              </a:rPr>
              <a:t>organised into logically related groups of objects.</a:t>
            </a:r>
          </a:p>
          <a:p>
            <a:r>
              <a:rPr lang="en-GB" dirty="0"/>
              <a:t>In the UML, these are shown using </a:t>
            </a:r>
            <a:r>
              <a:rPr lang="en-GB" dirty="0">
                <a:highlight>
                  <a:srgbClr val="FFFF00"/>
                </a:highlight>
              </a:rPr>
              <a:t>packages</a:t>
            </a:r>
            <a:r>
              <a:rPr lang="en-GB" dirty="0"/>
              <a:t> - an </a:t>
            </a:r>
            <a:r>
              <a:rPr lang="en-GB" dirty="0">
                <a:highlight>
                  <a:srgbClr val="FFFF00"/>
                </a:highlight>
              </a:rPr>
              <a:t>encapsulation</a:t>
            </a:r>
            <a:r>
              <a:rPr lang="en-GB" dirty="0"/>
              <a:t> construct. This is a </a:t>
            </a:r>
            <a:r>
              <a:rPr lang="en-GB" dirty="0">
                <a:highlight>
                  <a:srgbClr val="FFFF00"/>
                </a:highlight>
              </a:rPr>
              <a:t>logical model</a:t>
            </a:r>
            <a:r>
              <a:rPr lang="en-GB" dirty="0"/>
              <a:t>.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dirty="0"/>
              <a:t>Sequence models </a:t>
            </a:r>
            <a:r>
              <a:rPr lang="en-GB" dirty="0">
                <a:highlight>
                  <a:srgbClr val="FFFF00"/>
                </a:highlight>
              </a:rPr>
              <a:t>show the sequence of object interactions that take place</a:t>
            </a:r>
          </a:p>
          <a:p>
            <a:pPr lvl="1">
              <a:lnSpc>
                <a:spcPct val="90000"/>
              </a:lnSpc>
            </a:pPr>
            <a:r>
              <a:rPr lang="en-GB" dirty="0"/>
              <a:t>Objects are arranged horizontally across the top;</a:t>
            </a:r>
          </a:p>
          <a:p>
            <a:pPr lvl="1">
              <a:lnSpc>
                <a:spcPct val="90000"/>
              </a:lnSpc>
            </a:pPr>
            <a:r>
              <a:rPr lang="en-GB" dirty="0"/>
              <a:t>Time is represented vertically so models are read top to bottom;</a:t>
            </a:r>
          </a:p>
          <a:p>
            <a:pPr lvl="1">
              <a:lnSpc>
                <a:spcPct val="90000"/>
              </a:lnSpc>
            </a:pPr>
            <a:r>
              <a:rPr lang="en-GB" dirty="0"/>
              <a:t>Interactions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endParaRPr lang="en-GB" sz="20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a:t>
            </a:r>
            <a:r>
              <a:rPr lang="en-GB" sz="2400" dirty="0">
                <a:highlight>
                  <a:srgbClr val="FFFF00"/>
                </a:highlight>
              </a:rPr>
              <a:t>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b="1" dirty="0">
                <a:solidFill>
                  <a:srgbClr val="FF0000"/>
                </a:solidFill>
                <a:highlight>
                  <a:srgbClr val="FFFF00"/>
                </a:highlight>
              </a:rPr>
              <a:t>You don’t usually need a state diagram for all of the objects in the system</a:t>
            </a:r>
            <a:r>
              <a:rPr lang="en-US" dirty="0">
                <a:highlight>
                  <a:srgbClr val="FFFF00"/>
                </a:highlight>
              </a:rPr>
              <a:t>.</a:t>
            </a:r>
            <a:r>
              <a:rPr lang="en-US" b="1" dirty="0">
                <a:solidFill>
                  <a:srgbClr val="FF0000"/>
                </a:solidFill>
                <a:highlight>
                  <a:srgbClr val="FFFF00"/>
                </a:highlight>
              </a:rPr>
              <a:t> Many of the objects in a system are relatively simple and a state model adds unnecessary detail to the design.</a:t>
            </a:r>
            <a:endParaRPr lang="en-GB" b="1" dirty="0">
              <a:solidFill>
                <a:srgbClr val="FF0000"/>
              </a:solidFill>
              <a:highlight>
                <a:srgbClr val="FFFF00"/>
              </a:highlight>
            </a:endParaRPr>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9" name="Content Placeholder 8">
            <a:extLst>
              <a:ext uri="{FF2B5EF4-FFF2-40B4-BE49-F238E27FC236}">
                <a16:creationId xmlns:a16="http://schemas.microsoft.com/office/drawing/2014/main" id="{7A874FCF-F6F9-4AA5-B5C8-BDC1F4A44CDF}"/>
              </a:ext>
            </a:extLst>
          </p:cNvPr>
          <p:cNvPicPr>
            <a:picLocks noGrp="1" noChangeAspect="1"/>
          </p:cNvPicPr>
          <p:nvPr>
            <p:ph idx="1"/>
          </p:nvPr>
        </p:nvPicPr>
        <p:blipFill>
          <a:blip r:embed="rId2"/>
          <a:stretch>
            <a:fillRect/>
          </a:stretch>
        </p:blipFill>
        <p:spPr>
          <a:xfrm>
            <a:off x="776300" y="1600200"/>
            <a:ext cx="7616452" cy="4525963"/>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2859-80B7-40C3-90E5-2EA64B63E48D}"/>
              </a:ext>
            </a:extLst>
          </p:cNvPr>
          <p:cNvSpPr>
            <a:spLocks noGrp="1"/>
          </p:cNvSpPr>
          <p:nvPr>
            <p:ph type="title"/>
          </p:nvPr>
        </p:nvSpPr>
        <p:spPr>
          <a:xfrm>
            <a:off x="457200" y="704088"/>
            <a:ext cx="8229600" cy="819912"/>
          </a:xfrm>
        </p:spPr>
        <p:txBody>
          <a:bodyPr/>
          <a:lstStyle/>
          <a:p>
            <a:r>
              <a:rPr lang="en-US" dirty="0"/>
              <a:t>Textbook</a:t>
            </a:r>
          </a:p>
        </p:txBody>
      </p:sp>
      <p:pic>
        <p:nvPicPr>
          <p:cNvPr id="4" name="Picture 2">
            <a:extLst>
              <a:ext uri="{FF2B5EF4-FFF2-40B4-BE49-F238E27FC236}">
                <a16:creationId xmlns:a16="http://schemas.microsoft.com/office/drawing/2014/main" id="{240FCF5E-89D1-4C79-B976-6EDF7047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857"/>
            <a:ext cx="5181600" cy="683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9929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b="1" dirty="0"/>
              <a:t>Object interfaces have to be specified so that the objects and other components can be designed in </a:t>
            </a:r>
            <a:r>
              <a:rPr lang="en-GB" sz="2400" b="1" dirty="0">
                <a:highlight>
                  <a:srgbClr val="FFFF00"/>
                </a:highlight>
              </a:rPr>
              <a:t>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b="1" dirty="0"/>
              <a:t>A design pattern is a way of </a:t>
            </a:r>
            <a:r>
              <a:rPr lang="en-GB" b="1" dirty="0">
                <a:highlight>
                  <a:srgbClr val="FFFF00"/>
                </a:highlight>
              </a:rPr>
              <a:t>reusing abstract knowledge about a problem and its solution.</a:t>
            </a:r>
          </a:p>
          <a:p>
            <a:r>
              <a:rPr lang="en-GB" dirty="0"/>
              <a:t>A pattern is a</a:t>
            </a:r>
            <a:r>
              <a:rPr lang="en-GB" dirty="0">
                <a:highlight>
                  <a:srgbClr val="FFFF00"/>
                </a:highlight>
              </a:rPr>
              <a:t>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38</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0" name="Content Placeholder 9">
            <a:extLst>
              <a:ext uri="{FF2B5EF4-FFF2-40B4-BE49-F238E27FC236}">
                <a16:creationId xmlns:a16="http://schemas.microsoft.com/office/drawing/2014/main" id="{7A1266DA-4BB1-47C7-82AF-D4550FA2AA00}"/>
              </a:ext>
            </a:extLst>
          </p:cNvPr>
          <p:cNvPicPr>
            <a:picLocks noGrp="1" noChangeAspect="1"/>
          </p:cNvPicPr>
          <p:nvPr>
            <p:ph idx="1"/>
          </p:nvPr>
        </p:nvPicPr>
        <p:blipFill>
          <a:blip r:embed="rId2"/>
          <a:stretch>
            <a:fillRect/>
          </a:stretch>
        </p:blipFill>
        <p:spPr>
          <a:xfrm>
            <a:off x="457199" y="2209831"/>
            <a:ext cx="8361123" cy="3306701"/>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highlight>
                  <a:srgbClr val="FFFF00"/>
                </a:highlight>
              </a:rPr>
              <a:t>Focus here is not on programming</a:t>
            </a:r>
            <a:r>
              <a:rPr lang="en-US" dirty="0"/>
              <a:t>,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a:t>
            </a:r>
            <a:r>
              <a:rPr lang="en-US" dirty="0">
                <a:highlight>
                  <a:srgbClr val="FFFF00"/>
                </a:highlight>
              </a:rPr>
              <a:t>you develop it on one computer (the host system) and execute it on a separate computer (the target system).</a:t>
            </a:r>
            <a:r>
              <a:rPr lang="en-GB" dirty="0">
                <a:highlight>
                  <a:srgbClr val="FFFF00"/>
                </a:highlight>
              </a:rPr>
              <a:t> </a:t>
            </a:r>
            <a:endParaRPr lang="en-US" dirty="0">
              <a:highlight>
                <a:srgbClr val="FFFF00"/>
              </a:highlight>
            </a:endParaRP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a:t>
            </a:r>
            <a:r>
              <a:rPr lang="en-US" dirty="0">
                <a:highlight>
                  <a:srgbClr val="FFFF00"/>
                </a:highlight>
              </a:rPr>
              <a:t>you don’t reuse software directly but use knowledge of successful abstractions in the design of your software. </a:t>
            </a:r>
            <a:endParaRPr lang="en-GB" dirty="0">
              <a:highlight>
                <a:srgbClr val="FFFF00"/>
              </a:highlight>
            </a:endParaRPr>
          </a:p>
          <a:p>
            <a:r>
              <a:rPr lang="en-US" dirty="0"/>
              <a:t>The object level </a:t>
            </a:r>
          </a:p>
          <a:p>
            <a:pPr lvl="1"/>
            <a:r>
              <a:rPr lang="en-US" dirty="0"/>
              <a:t>At this level, </a:t>
            </a:r>
            <a:r>
              <a:rPr lang="en-US" dirty="0">
                <a:highlight>
                  <a:srgbClr val="FFFF00"/>
                </a:highlight>
              </a:rPr>
              <a:t>you directly reuse objects from a library rather than writing the code yourself. </a:t>
            </a:r>
            <a:endParaRPr lang="en-GB" dirty="0">
              <a:highlight>
                <a:srgbClr val="FFFF00"/>
              </a:highlight>
            </a:endParaRPr>
          </a:p>
          <a:p>
            <a:r>
              <a:rPr lang="en-US" dirty="0"/>
              <a:t>The component level </a:t>
            </a:r>
          </a:p>
          <a:p>
            <a:pPr lvl="1"/>
            <a:r>
              <a:rPr lang="en-US" dirty="0">
                <a:highlight>
                  <a:srgbClr val="FFFF00"/>
                </a:highlight>
              </a:rPr>
              <a:t>Components are collections of objects and object classes that you reuse in application systems. </a:t>
            </a:r>
            <a:endParaRPr lang="en-GB" dirty="0">
              <a:highlight>
                <a:srgbClr val="FFFF00"/>
              </a:highlight>
            </a:endParaRPr>
          </a:p>
          <a:p>
            <a:r>
              <a:rPr lang="en-US" dirty="0"/>
              <a:t>The system level </a:t>
            </a:r>
          </a:p>
          <a:p>
            <a:pPr lvl="1"/>
            <a:r>
              <a:rPr lang="en-US" dirty="0"/>
              <a:t>At this level, </a:t>
            </a:r>
            <a:r>
              <a:rPr lang="en-US" dirty="0">
                <a:highlight>
                  <a:srgbClr val="FFFF00"/>
                </a:highlight>
              </a:rPr>
              <a:t>you reuse entire application systems</a:t>
            </a:r>
            <a:r>
              <a:rPr lang="en-US" dirty="0"/>
              <a:t>.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a:t>
            </a:r>
            <a:r>
              <a:rPr lang="en-US" b="1" dirty="0"/>
              <a:t>costs of the time spent </a:t>
            </a:r>
            <a:r>
              <a:rPr lang="en-US" dirty="0"/>
              <a:t>in looking for software to reuse and assessing whether or not it meets your needs. </a:t>
            </a:r>
            <a:endParaRPr lang="en-GB" dirty="0"/>
          </a:p>
          <a:p>
            <a:r>
              <a:rPr lang="en-US" dirty="0"/>
              <a:t>Where applicable, the </a:t>
            </a:r>
            <a:r>
              <a:rPr lang="en-US" b="1" dirty="0"/>
              <a:t>costs of buying </a:t>
            </a:r>
            <a:r>
              <a:rPr lang="en-US" dirty="0"/>
              <a:t>the reusable software. For large off-the-shelf systems, these costs can be very high.</a:t>
            </a:r>
            <a:endParaRPr lang="en-GB" dirty="0"/>
          </a:p>
          <a:p>
            <a:r>
              <a:rPr lang="en-US" dirty="0"/>
              <a:t>The </a:t>
            </a:r>
            <a:r>
              <a:rPr lang="en-US" b="1" dirty="0"/>
              <a:t>costs of adapting and configuring </a:t>
            </a:r>
            <a:r>
              <a:rPr lang="en-US" dirty="0"/>
              <a:t>the reusable software components or systems to reflect the requirements of the system that you are developing.</a:t>
            </a:r>
            <a:endParaRPr lang="en-GB" dirty="0"/>
          </a:p>
          <a:p>
            <a:r>
              <a:rPr lang="en-US" dirty="0"/>
              <a:t>The </a:t>
            </a:r>
            <a:r>
              <a:rPr lang="en-US" b="1" dirty="0"/>
              <a:t>costs of integrating </a:t>
            </a:r>
            <a:r>
              <a:rPr lang="en-US" dirty="0"/>
              <a:t>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b="1" dirty="0">
                <a:solidFill>
                  <a:srgbClr val="FF0000"/>
                </a:solidFill>
              </a:rPr>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b="1" dirty="0">
                <a:highlight>
                  <a:srgbClr val="FFFF00"/>
                </a:highlight>
              </a:rPr>
              <a:t>Version management</a:t>
            </a:r>
            <a:r>
              <a:rPr lang="en-US" sz="2200" dirty="0">
                <a:highlight>
                  <a:srgbClr val="FFFF00"/>
                </a:highlight>
              </a:rPr>
              <a:t>, </a:t>
            </a:r>
            <a:r>
              <a:rPr lang="en-US" sz="2200" dirty="0"/>
              <a:t>where support is provided to keep track of the different versions of software components. Version management systems include facilities to coordinate development by several programmers. </a:t>
            </a:r>
            <a:endParaRPr lang="en-GB" sz="2200" dirty="0"/>
          </a:p>
          <a:p>
            <a:r>
              <a:rPr lang="en-US" sz="2200" b="1" dirty="0">
                <a:highlight>
                  <a:srgbClr val="FFFF00"/>
                </a:highlight>
              </a:rPr>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b="1" dirty="0">
                <a:highlight>
                  <a:srgbClr val="FFFF00"/>
                </a:highlight>
              </a:rPr>
              <a:t>Problem tracking</a:t>
            </a:r>
            <a:r>
              <a:rPr lang="en-US" sz="2200" dirty="0"/>
              <a:t>,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86854"/>
            <a:ext cx="7864829" cy="375708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Junit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Component/system deployment factors</a:t>
            </a:r>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b="1" dirty="0">
                <a:solidFill>
                  <a:srgbClr val="FF0000"/>
                </a:solidFill>
              </a:rPr>
              <a:t>High availability systems may require components to be deployed on more than one platform. This means that, in the event of platform failure, an alternative implementation of the component is available.</a:t>
            </a:r>
            <a:r>
              <a:rPr lang="en-GB" sz="2000" b="1" dirty="0">
                <a:solidFill>
                  <a:srgbClr val="FF0000"/>
                </a:solidFill>
              </a:rPr>
              <a:t> </a:t>
            </a:r>
            <a:endParaRPr lang="en-US" sz="2000" b="1" dirty="0">
              <a:solidFill>
                <a:srgbClr val="FF0000"/>
              </a:solidFill>
            </a:endParaRPr>
          </a:p>
          <a:p>
            <a:r>
              <a:rPr lang="en-US" sz="2000" dirty="0">
                <a:solidFill>
                  <a:srgbClr val="FF0000"/>
                </a:solidFill>
              </a:rPr>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Open-source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(www.fsf.org),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solidFill>
                  <a:srgbClr val="FF0000"/>
                </a:solidFill>
              </a:rPr>
              <a:t>Legally, the developer of the code (either a company or an individual) still owns the code. They can place restrictions on how it is used by including legally binding conditions in an open source software license. </a:t>
            </a:r>
          </a:p>
          <a:p>
            <a:pPr lvl="1"/>
            <a:r>
              <a:rPr lang="en-US" dirty="0">
                <a:solidFill>
                  <a:srgbClr val="FF0000"/>
                </a:solidFill>
              </a:rPr>
              <a:t>Some open source developers believe that if an open source component is used to develop a new system, then that system should also be open source. </a:t>
            </a:r>
          </a:p>
          <a:p>
            <a:pPr lvl="1"/>
            <a:r>
              <a:rPr lang="en-US" dirty="0">
                <a:solidFill>
                  <a:srgbClr val="FF0000"/>
                </a:solidFill>
              </a:rPr>
              <a:t>Others are willing to allow their code to be used without this restriction. The developed systems may be proprietary and sold as closed source systems.</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a:t>
            </a:r>
            <a:r>
              <a:rPr lang="en-US" sz="2200" dirty="0">
                <a:highlight>
                  <a:srgbClr val="FFFF00"/>
                </a:highlight>
              </a:rPr>
              <a:t>if you use open source software that is licensed under the GPL license, then you must make that software open source</a:t>
            </a:r>
            <a:r>
              <a:rPr lang="en-US" sz="2200" dirty="0"/>
              <a:t>. </a:t>
            </a:r>
            <a:endParaRPr lang="en-GB" sz="2200" dirty="0"/>
          </a:p>
          <a:p>
            <a:r>
              <a:rPr lang="en-US" sz="2200" dirty="0"/>
              <a:t>The GNU Lesser General Public License (LGPL) is a variant of the GPL license where </a:t>
            </a:r>
            <a:r>
              <a:rPr lang="en-US" sz="2200" dirty="0">
                <a:highlight>
                  <a:srgbClr val="FFFF00"/>
                </a:highlight>
              </a:rPr>
              <a:t>you can write components that link to open source code without having to publish the source of these components</a:t>
            </a:r>
            <a:r>
              <a:rPr lang="en-US" sz="2200" dirty="0"/>
              <a:t>. </a:t>
            </a:r>
            <a:endParaRPr lang="en-GB" sz="2200" dirty="0"/>
          </a:p>
          <a:p>
            <a:r>
              <a:rPr lang="en-US" sz="2200" dirty="0"/>
              <a:t>The Berkley Standard Distribution (BSD) License. This is a non-reciprocal license, </a:t>
            </a:r>
            <a:r>
              <a:rPr lang="en-US" sz="2200" dirty="0">
                <a:highlight>
                  <a:srgbClr val="FFFF00"/>
                </a:highlight>
              </a:rPr>
              <a:t>which means you are not obliged to re-publish any changes or modifications made to open source code. You can include the code in proprietary systems that are sold.</a:t>
            </a:r>
            <a:endParaRPr lang="en-GB" sz="2200" dirty="0">
              <a:highlight>
                <a:srgbClr val="FFFF00"/>
              </a:highlight>
            </a:endParaRPr>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a:t>
            </a:r>
            <a:r>
              <a:rPr lang="en-US" b="1" dirty="0"/>
              <a:t>executable software system is developed</a:t>
            </a:r>
            <a:r>
              <a:rPr lang="en-US" dirty="0"/>
              <a:t>. </a:t>
            </a:r>
          </a:p>
          <a:p>
            <a:r>
              <a:rPr lang="en-US" dirty="0"/>
              <a:t>Software design and implementation activities are invariably </a:t>
            </a:r>
            <a:r>
              <a:rPr lang="en-US" b="1" dirty="0"/>
              <a:t>inter-leaved</a:t>
            </a:r>
            <a:r>
              <a:rPr lang="en-US" dirty="0"/>
              <a:t>. </a:t>
            </a:r>
          </a:p>
          <a:p>
            <a:pPr lvl="1"/>
            <a:r>
              <a:rPr lang="en-US" dirty="0"/>
              <a:t>Software design is a </a:t>
            </a:r>
            <a:r>
              <a:rPr lang="en-US" dirty="0">
                <a:highlight>
                  <a:srgbClr val="FFFF00"/>
                </a:highlight>
              </a:rPr>
              <a:t>creative activity </a:t>
            </a:r>
            <a:r>
              <a:rPr lang="en-US" dirty="0"/>
              <a:t>in which you </a:t>
            </a:r>
            <a:r>
              <a:rPr lang="en-US" b="1" dirty="0"/>
              <a:t>identify software components and their relationships</a:t>
            </a:r>
            <a:r>
              <a:rPr lang="en-US" dirty="0"/>
              <a:t>, based on a customer’s requirements. </a:t>
            </a:r>
          </a:p>
          <a:p>
            <a:pPr lvl="1"/>
            <a:r>
              <a:rPr lang="en-US" dirty="0"/>
              <a:t>Implementation is the </a:t>
            </a:r>
            <a:r>
              <a:rPr lang="en-US" dirty="0">
                <a:highlight>
                  <a:srgbClr val="FFFF00"/>
                </a:highlight>
              </a:rPr>
              <a:t>process of </a:t>
            </a:r>
            <a:r>
              <a:rPr lang="en-US" b="1" dirty="0">
                <a:highlight>
                  <a:srgbClr val="FFFF00"/>
                </a:highlight>
              </a:rPr>
              <a:t>realizing the design as a program</a:t>
            </a:r>
            <a:r>
              <a:rPr lang="en-US" dirty="0">
                <a:highlight>
                  <a:srgbClr val="FFFF00"/>
                </a:highlight>
              </a:rPr>
              <a:t>.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a:t>
            </a:r>
            <a:r>
              <a:rPr lang="en-US" dirty="0">
                <a:highlight>
                  <a:srgbClr val="FFFF00"/>
                </a:highlight>
              </a:rPr>
              <a:t>COTS</a:t>
            </a:r>
            <a:r>
              <a:rPr lang="en-US" dirty="0"/>
              <a:t>) that can be adapted and tailored to the users’ requirements. </a:t>
            </a:r>
            <a:r>
              <a:rPr lang="ar-EG" dirty="0"/>
              <a:t>سيستم جاهز</a:t>
            </a:r>
            <a:endParaRPr lang="en-US" dirty="0"/>
          </a:p>
          <a:p>
            <a:pPr lvl="1"/>
            <a:r>
              <a:rPr lang="en-US" dirty="0"/>
              <a:t>For example, if you want to implement a medical records system, you can buy a package that is already used in hospitals. It can be </a:t>
            </a:r>
            <a:r>
              <a:rPr lang="en-US" dirty="0">
                <a:highlight>
                  <a:srgbClr val="FFFF00"/>
                </a:highlight>
              </a:rPr>
              <a:t>cheaper and faster </a:t>
            </a:r>
            <a:r>
              <a:rPr lang="en-US" dirty="0"/>
              <a:t>to use this approach rather than developing a system in a conventional programming language.</a:t>
            </a:r>
            <a:endParaRPr lang="en-GB" dirty="0"/>
          </a:p>
          <a:p>
            <a:r>
              <a:rPr lang="en-US" dirty="0"/>
              <a:t>When you develop an application in this way, </a:t>
            </a:r>
            <a:r>
              <a:rPr lang="en-US" b="1" dirty="0"/>
              <a:t>the design process becomes concerned with how to use the configuration features </a:t>
            </a:r>
            <a:r>
              <a:rPr lang="en-US" dirty="0"/>
              <a:t>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dirty="0">
                <a:highlight>
                  <a:srgbClr val="FFFF00"/>
                </a:highlight>
              </a:rPr>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a:t>
            </a:r>
            <a:r>
              <a:rPr lang="en-US" dirty="0">
                <a:highlight>
                  <a:srgbClr val="FFFF00"/>
                </a:highlight>
              </a:rPr>
              <a:t>involve developing a number of different system models.</a:t>
            </a:r>
          </a:p>
          <a:p>
            <a:pPr>
              <a:lnSpc>
                <a:spcPct val="90000"/>
              </a:lnSpc>
            </a:pPr>
            <a:r>
              <a:rPr lang="en-US" b="1" dirty="0"/>
              <a:t>They require </a:t>
            </a:r>
            <a:r>
              <a:rPr lang="en-US" b="1" dirty="0">
                <a:highlight>
                  <a:srgbClr val="FFFF00"/>
                </a:highlight>
              </a:rPr>
              <a:t>a lot of effort for development and maintenance of these models and, for small systems, this may not be cost-effective.</a:t>
            </a:r>
          </a:p>
          <a:p>
            <a:pPr>
              <a:lnSpc>
                <a:spcPct val="90000"/>
              </a:lnSpc>
            </a:pPr>
            <a:r>
              <a:rPr lang="en-US" dirty="0"/>
              <a:t>However, </a:t>
            </a:r>
            <a:r>
              <a:rPr lang="en-US" b="1" dirty="0"/>
              <a:t>for </a:t>
            </a:r>
            <a:r>
              <a:rPr lang="en-US" b="1" dirty="0">
                <a:highlight>
                  <a:srgbClr val="FFFF00"/>
                </a:highlight>
              </a:rPr>
              <a:t>large systems </a:t>
            </a:r>
            <a:r>
              <a:rPr lang="en-US" dirty="0"/>
              <a:t>developed by different groups design models are an </a:t>
            </a:r>
            <a:r>
              <a:rPr lang="en-US" b="1" dirty="0"/>
              <a:t>important communication mechanism</a:t>
            </a:r>
            <a:r>
              <a:rPr lang="en-US" dirty="0"/>
              <a: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2081</TotalTime>
  <Words>3866</Words>
  <Application>Microsoft Office PowerPoint</Application>
  <PresentationFormat>On-screen Show (4:3)</PresentationFormat>
  <Paragraphs>413</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Book Antiqua</vt:lpstr>
      <vt:lpstr>Calibri</vt:lpstr>
      <vt:lpstr>Times New Roman</vt:lpstr>
      <vt:lpstr>Wingdings</vt:lpstr>
      <vt:lpstr>SE10 slides</vt:lpstr>
      <vt:lpstr>PowerPoint Presentation</vt:lpstr>
      <vt:lpstr>Instructor – Bassem Abd-El-Atty</vt:lpstr>
      <vt:lpstr>Textbook</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 elements</vt:lpstr>
      <vt:lpstr>The Observer pattern (1) </vt:lpstr>
      <vt:lpstr>The Observer pattern (2) </vt:lpstr>
      <vt:lpstr>Multiple displays using the Observer pattern </vt:lpstr>
      <vt:lpstr>A UML model of the Observer pattern </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Open-source development</vt:lpstr>
      <vt:lpstr>Open source development</vt:lpstr>
      <vt:lpstr>Open source systems</vt:lpstr>
      <vt:lpstr>Open source issues</vt:lpstr>
      <vt:lpstr>Open source licensing</vt:lpstr>
      <vt:lpstr>License models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Mahmoud AbdelNaby</cp:lastModifiedBy>
  <cp:revision>39</cp:revision>
  <dcterms:created xsi:type="dcterms:W3CDTF">2010-01-21T17:21:03Z</dcterms:created>
  <dcterms:modified xsi:type="dcterms:W3CDTF">2025-04-07T20:48:55Z</dcterms:modified>
</cp:coreProperties>
</file>