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63"/>
  </p:notesMasterIdLst>
  <p:handoutMasterIdLst>
    <p:handoutMasterId r:id="rId64"/>
  </p:handoutMasterIdLst>
  <p:sldIdLst>
    <p:sldId id="256" r:id="rId2"/>
    <p:sldId id="272" r:id="rId3"/>
    <p:sldId id="273" r:id="rId4"/>
    <p:sldId id="274" r:id="rId5"/>
    <p:sldId id="257" r:id="rId6"/>
    <p:sldId id="258" r:id="rId7"/>
    <p:sldId id="275" r:id="rId8"/>
    <p:sldId id="330" r:id="rId9"/>
    <p:sldId id="293" r:id="rId10"/>
    <p:sldId id="259" r:id="rId11"/>
    <p:sldId id="261" r:id="rId12"/>
    <p:sldId id="260" r:id="rId13"/>
    <p:sldId id="318" r:id="rId14"/>
    <p:sldId id="297" r:id="rId15"/>
    <p:sldId id="262" r:id="rId16"/>
    <p:sldId id="319" r:id="rId17"/>
    <p:sldId id="320" r:id="rId18"/>
    <p:sldId id="332" r:id="rId19"/>
    <p:sldId id="350" r:id="rId20"/>
    <p:sldId id="346" r:id="rId21"/>
    <p:sldId id="351" r:id="rId22"/>
    <p:sldId id="352" r:id="rId23"/>
    <p:sldId id="347" r:id="rId24"/>
    <p:sldId id="353" r:id="rId25"/>
    <p:sldId id="354"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33" r:id="rId39"/>
    <p:sldId id="281" r:id="rId40"/>
    <p:sldId id="283" r:id="rId41"/>
    <p:sldId id="264" r:id="rId42"/>
    <p:sldId id="285" r:id="rId43"/>
    <p:sldId id="348" r:id="rId44"/>
    <p:sldId id="288" r:id="rId45"/>
    <p:sldId id="266" r:id="rId46"/>
    <p:sldId id="290" r:id="rId47"/>
    <p:sldId id="291" r:id="rId48"/>
    <p:sldId id="292" r:id="rId49"/>
    <p:sldId id="298" r:id="rId50"/>
    <p:sldId id="299" r:id="rId51"/>
    <p:sldId id="267" r:id="rId52"/>
    <p:sldId id="302" r:id="rId53"/>
    <p:sldId id="268" r:id="rId54"/>
    <p:sldId id="304" r:id="rId55"/>
    <p:sldId id="305" r:id="rId56"/>
    <p:sldId id="323" r:id="rId57"/>
    <p:sldId id="324" r:id="rId58"/>
    <p:sldId id="325" r:id="rId59"/>
    <p:sldId id="331" r:id="rId60"/>
    <p:sldId id="317" r:id="rId61"/>
    <p:sldId id="349"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186" autoAdjust="0"/>
    <p:restoredTop sz="94660"/>
  </p:normalViewPr>
  <p:slideViewPr>
    <p:cSldViewPr snapToGrid="0" snapToObjects="1">
      <p:cViewPr varScale="1">
        <p:scale>
          <a:sx n="60" d="100"/>
          <a:sy n="60" d="100"/>
        </p:scale>
        <p:origin x="254"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6329C5-A603-D44E-9C02-F8582428AA52}" type="datetimeFigureOut">
              <a:rPr lang="en-US" smtClean="0"/>
              <a:t>4/7/2025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27C96F-5831-924A-B18D-82BA09815E97}" type="slidenum">
              <a:rPr lang="en-US" smtClean="0"/>
              <a:t>‹#›</a:t>
            </a:fld>
            <a:endParaRPr lang="en-US"/>
          </a:p>
        </p:txBody>
      </p:sp>
    </p:spTree>
    <p:extLst>
      <p:ext uri="{BB962C8B-B14F-4D97-AF65-F5344CB8AC3E}">
        <p14:creationId xmlns:p14="http://schemas.microsoft.com/office/powerpoint/2010/main" val="12510977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4A362-3C38-6547-ADB1-7E48AA3F528C}" type="datetimeFigureOut">
              <a:rPr lang="en-US" smtClean="0"/>
              <a:t>4/7/2025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26AEBB-7EC7-6E40-BC26-41C89D267C1B}" type="slidenum">
              <a:rPr lang="en-US" smtClean="0"/>
              <a:t>‹#›</a:t>
            </a:fld>
            <a:endParaRPr lang="en-US"/>
          </a:p>
        </p:txBody>
      </p:sp>
    </p:spTree>
    <p:extLst>
      <p:ext uri="{BB962C8B-B14F-4D97-AF65-F5344CB8AC3E}">
        <p14:creationId xmlns:p14="http://schemas.microsoft.com/office/powerpoint/2010/main" val="5578908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9 Software Evolution</a:t>
            </a:r>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9 Software Evolution</a:t>
            </a:r>
          </a:p>
        </p:txBody>
      </p:sp>
      <p:sp>
        <p:nvSpPr>
          <p:cNvPr id="9"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9 Software Evolution</a:t>
            </a:r>
          </a:p>
        </p:txBody>
      </p:sp>
      <p:sp>
        <p:nvSpPr>
          <p:cNvPr id="5"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9 Software Evolution</a:t>
            </a:r>
          </a:p>
        </p:txBody>
      </p:sp>
      <p:sp>
        <p:nvSpPr>
          <p:cNvPr id="4"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9 Software Evolution</a:t>
            </a:r>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9 Software Evolution</a:t>
            </a:r>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9 Software Evolution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8735F24-F0A4-DB4E-AAD6-0E2C6B4C4636}"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9 – Software Evolution</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9 Software Evolution</a:t>
            </a:r>
          </a:p>
        </p:txBody>
      </p:sp>
      <p:sp>
        <p:nvSpPr>
          <p:cNvPr id="4" name="Slide Number Placeholder 3"/>
          <p:cNvSpPr>
            <a:spLocks noGrp="1"/>
          </p:cNvSpPr>
          <p:nvPr>
            <p:ph type="sldNum" sz="quarter" idx="12"/>
          </p:nvPr>
        </p:nvSpPr>
        <p:spPr/>
        <p:txBody>
          <a:bodyPr/>
          <a:lstStyle/>
          <a:p>
            <a:fld id="{C8735F24-F0A4-DB4E-AAD6-0E2C6B4C4636}"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identification and evolution processes</a:t>
            </a:r>
            <a:r>
              <a:rPr lang="en-GB" dirty="0"/>
              <a:t> </a:t>
            </a:r>
            <a:endParaRPr lang="en-US" dirty="0"/>
          </a:p>
        </p:txBody>
      </p:sp>
      <p:pic>
        <p:nvPicPr>
          <p:cNvPr id="4" name="Content Placeholder 3" descr="9.3 ChangeEvolProc.eps"/>
          <p:cNvPicPr>
            <a:picLocks noGrp="1" noChangeAspect="1"/>
          </p:cNvPicPr>
          <p:nvPr>
            <p:ph idx="1"/>
          </p:nvPr>
        </p:nvPicPr>
        <p:blipFill>
          <a:blip r:embed="rId2"/>
          <a:srcRect l="-7888" r="-7888"/>
          <a:stretch>
            <a:fillRect/>
          </a:stretch>
        </p:blipFill>
        <p:spPr>
          <a:xfrm>
            <a:off x="1200848" y="1966341"/>
            <a:ext cx="6350032" cy="3492273"/>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10</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evolution process</a:t>
            </a:r>
            <a:r>
              <a:rPr lang="en-GB" dirty="0"/>
              <a:t> </a:t>
            </a:r>
            <a:endParaRPr lang="en-US" dirty="0"/>
          </a:p>
        </p:txBody>
      </p:sp>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11</a:t>
            </a:fld>
            <a:endParaRPr lang="en-US"/>
          </a:p>
        </p:txBody>
      </p:sp>
      <p:pic>
        <p:nvPicPr>
          <p:cNvPr id="5" name="Picture 4" descr="9.4 Evolu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61" y="2462142"/>
            <a:ext cx="8505504" cy="2319683"/>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implementation</a:t>
            </a:r>
            <a:r>
              <a:rPr lang="en-GB" dirty="0"/>
              <a:t> </a:t>
            </a:r>
            <a:endParaRPr lang="en-US" dirty="0"/>
          </a:p>
        </p:txBody>
      </p:sp>
      <p:pic>
        <p:nvPicPr>
          <p:cNvPr id="4" name="Content Placeholder 3" descr="9.5 ChangeImplement.eps"/>
          <p:cNvPicPr>
            <a:picLocks noGrp="1" noChangeAspect="1"/>
          </p:cNvPicPr>
          <p:nvPr>
            <p:ph idx="1"/>
          </p:nvPr>
        </p:nvPicPr>
        <p:blipFill>
          <a:blip r:embed="rId2"/>
          <a:srcRect t="-116672" b="-116672"/>
          <a:stretch>
            <a:fillRect/>
          </a:stretch>
        </p:blipFill>
        <p:spPr>
          <a:xfrm>
            <a:off x="1143644" y="1600200"/>
            <a:ext cx="6956390" cy="3825747"/>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12</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implementation</a:t>
            </a:r>
          </a:p>
        </p:txBody>
      </p:sp>
      <p:sp>
        <p:nvSpPr>
          <p:cNvPr id="3" name="Content Placeholder 2"/>
          <p:cNvSpPr>
            <a:spLocks noGrp="1"/>
          </p:cNvSpPr>
          <p:nvPr>
            <p:ph idx="1"/>
          </p:nvPr>
        </p:nvSpPr>
        <p:spPr/>
        <p:txBody>
          <a:bodyPr/>
          <a:lstStyle/>
          <a:p>
            <a:r>
              <a:rPr lang="en-US" dirty="0">
                <a:highlight>
                  <a:srgbClr val="FFFF00"/>
                </a:highlight>
              </a:rPr>
              <a:t>Iteration of the development process </a:t>
            </a:r>
            <a:r>
              <a:rPr lang="en-US" dirty="0"/>
              <a:t>where the </a:t>
            </a:r>
            <a:r>
              <a:rPr lang="en-US" dirty="0">
                <a:highlight>
                  <a:srgbClr val="FFFF00"/>
                </a:highlight>
              </a:rPr>
              <a:t>revisions</a:t>
            </a:r>
            <a:r>
              <a:rPr lang="en-US" dirty="0"/>
              <a:t> to the system are </a:t>
            </a:r>
            <a:r>
              <a:rPr lang="en-US" dirty="0">
                <a:highlight>
                  <a:srgbClr val="FFFF00"/>
                </a:highlight>
              </a:rPr>
              <a:t>designed, implemented and tested</a:t>
            </a:r>
            <a:r>
              <a:rPr lang="en-US" dirty="0"/>
              <a:t>.</a:t>
            </a:r>
          </a:p>
          <a:p>
            <a:r>
              <a:rPr lang="en-US" dirty="0"/>
              <a:t>A critical </a:t>
            </a:r>
            <a:r>
              <a:rPr lang="en-US" dirty="0">
                <a:highlight>
                  <a:srgbClr val="FFFF00"/>
                </a:highlight>
              </a:rPr>
              <a:t>difference</a:t>
            </a:r>
            <a:r>
              <a:rPr lang="en-US" dirty="0"/>
              <a:t> is that the </a:t>
            </a:r>
            <a:r>
              <a:rPr lang="en-US" dirty="0">
                <a:highlight>
                  <a:srgbClr val="00FF00"/>
                </a:highlight>
              </a:rPr>
              <a:t>first stage of change implementation may involve program understanding</a:t>
            </a:r>
            <a:r>
              <a:rPr lang="en-US" dirty="0"/>
              <a:t>, especially if the original system developers are not responsible for  the change implementation. </a:t>
            </a:r>
          </a:p>
          <a:p>
            <a:r>
              <a:rPr lang="en-US" dirty="0">
                <a:highlight>
                  <a:srgbClr val="FFFF00"/>
                </a:highlight>
              </a:rPr>
              <a:t>During the program understanding phase</a:t>
            </a:r>
            <a:r>
              <a:rPr lang="en-US" dirty="0"/>
              <a:t>, you have to </a:t>
            </a:r>
            <a:r>
              <a:rPr lang="en-US" dirty="0">
                <a:highlight>
                  <a:srgbClr val="00FF00"/>
                </a:highlight>
              </a:rPr>
              <a:t>understand how the program is structured, how it delivers functionality and how the proposed change might affect the program</a:t>
            </a:r>
            <a:r>
              <a:rPr lang="en-US" dirty="0"/>
              <a:t>. </a:t>
            </a:r>
          </a:p>
          <a:p>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13</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Urgent change requests</a:t>
            </a:r>
          </a:p>
        </p:txBody>
      </p:sp>
      <p:sp>
        <p:nvSpPr>
          <p:cNvPr id="104451" name="Rectangle 3"/>
          <p:cNvSpPr>
            <a:spLocks noGrp="1" noChangeArrowheads="1"/>
          </p:cNvSpPr>
          <p:nvPr>
            <p:ph idx="1"/>
          </p:nvPr>
        </p:nvSpPr>
        <p:spPr/>
        <p:txBody>
          <a:bodyPr/>
          <a:lstStyle/>
          <a:p>
            <a:r>
              <a:rPr lang="en-US" dirty="0">
                <a:highlight>
                  <a:srgbClr val="FFFF00"/>
                </a:highlight>
              </a:rPr>
              <a:t>Urgent changes may </a:t>
            </a:r>
            <a:r>
              <a:rPr lang="en-US" dirty="0"/>
              <a:t>have to </a:t>
            </a:r>
            <a:r>
              <a:rPr lang="en-US" dirty="0">
                <a:highlight>
                  <a:srgbClr val="FFFF00"/>
                </a:highlight>
              </a:rPr>
              <a:t>be implemented without going through all stages</a:t>
            </a:r>
            <a:r>
              <a:rPr lang="en-US" dirty="0"/>
              <a:t> of the software engineering process</a:t>
            </a:r>
          </a:p>
          <a:p>
            <a:pPr lvl="1"/>
            <a:r>
              <a:rPr lang="en-US" dirty="0"/>
              <a:t>If a </a:t>
            </a:r>
            <a:r>
              <a:rPr lang="en-US" dirty="0">
                <a:highlight>
                  <a:srgbClr val="FFFF00"/>
                </a:highlight>
              </a:rPr>
              <a:t>serious system fault </a:t>
            </a:r>
            <a:r>
              <a:rPr lang="en-US" dirty="0"/>
              <a:t>has to be </a:t>
            </a:r>
            <a:r>
              <a:rPr lang="en-US" dirty="0">
                <a:highlight>
                  <a:srgbClr val="00FF00"/>
                </a:highlight>
              </a:rPr>
              <a:t>repaired to allow normal operation to continue;</a:t>
            </a:r>
          </a:p>
          <a:p>
            <a:pPr lvl="1"/>
            <a:r>
              <a:rPr lang="en-US" dirty="0"/>
              <a:t>If </a:t>
            </a:r>
            <a:r>
              <a:rPr lang="en-US" dirty="0">
                <a:highlight>
                  <a:srgbClr val="FFFF00"/>
                </a:highlight>
              </a:rPr>
              <a:t>changes to the system’s environment </a:t>
            </a:r>
            <a:r>
              <a:rPr lang="en-US" dirty="0"/>
              <a:t>(e.g. an </a:t>
            </a:r>
            <a:r>
              <a:rPr lang="en-US" dirty="0">
                <a:highlight>
                  <a:srgbClr val="00FF00"/>
                </a:highlight>
              </a:rPr>
              <a:t>OS upgrade</a:t>
            </a:r>
            <a:r>
              <a:rPr lang="en-US" dirty="0"/>
              <a:t>) have unexpected effects;</a:t>
            </a:r>
          </a:p>
          <a:p>
            <a:pPr lvl="1"/>
            <a:r>
              <a:rPr lang="en-US" dirty="0"/>
              <a:t>If there are </a:t>
            </a:r>
            <a:r>
              <a:rPr lang="en-US" dirty="0">
                <a:highlight>
                  <a:srgbClr val="FFFF00"/>
                </a:highlight>
              </a:rPr>
              <a:t>business changes </a:t>
            </a:r>
            <a:r>
              <a:rPr lang="en-US" dirty="0"/>
              <a:t>that require a very rapid response (e.g. </a:t>
            </a:r>
            <a:r>
              <a:rPr lang="en-US" dirty="0">
                <a:highlight>
                  <a:srgbClr val="00FF00"/>
                </a:highlight>
              </a:rPr>
              <a:t>the release of a competing product</a:t>
            </a:r>
            <a:r>
              <a:rPr lang="en-US" dirty="0"/>
              <a:t>).</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emergency repair process</a:t>
            </a:r>
          </a:p>
        </p:txBody>
      </p:sp>
      <p:pic>
        <p:nvPicPr>
          <p:cNvPr id="4" name="Content Placeholder 3" descr="9.6 EmergencyRepair.eps"/>
          <p:cNvPicPr>
            <a:picLocks noGrp="1" noChangeAspect="1"/>
          </p:cNvPicPr>
          <p:nvPr>
            <p:ph idx="1"/>
          </p:nvPr>
        </p:nvPicPr>
        <p:blipFill>
          <a:blip r:embed="rId2"/>
          <a:srcRect t="-212562" b="-212562"/>
          <a:stretch>
            <a:fillRect/>
          </a:stretch>
        </p:blipFill>
        <p:spPr>
          <a:xfrm>
            <a:off x="725738" y="1580164"/>
            <a:ext cx="7699614" cy="4234490"/>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15</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evolution</a:t>
            </a:r>
          </a:p>
        </p:txBody>
      </p:sp>
      <p:sp>
        <p:nvSpPr>
          <p:cNvPr id="3" name="Content Placeholder 2"/>
          <p:cNvSpPr>
            <a:spLocks noGrp="1"/>
          </p:cNvSpPr>
          <p:nvPr>
            <p:ph idx="1"/>
          </p:nvPr>
        </p:nvSpPr>
        <p:spPr/>
        <p:txBody>
          <a:bodyPr/>
          <a:lstStyle/>
          <a:p>
            <a:r>
              <a:rPr lang="en-US" dirty="0"/>
              <a:t>Agile methods are based on </a:t>
            </a:r>
            <a:r>
              <a:rPr lang="en-US" dirty="0">
                <a:highlight>
                  <a:srgbClr val="FFFF00"/>
                </a:highlight>
              </a:rPr>
              <a:t>incremental development </a:t>
            </a:r>
            <a:r>
              <a:rPr lang="en-US" dirty="0"/>
              <a:t>so </a:t>
            </a:r>
            <a:r>
              <a:rPr lang="en-US" dirty="0">
                <a:highlight>
                  <a:srgbClr val="FFFF00"/>
                </a:highlight>
              </a:rPr>
              <a:t>the transition from development to evolution is a seamless one.</a:t>
            </a:r>
          </a:p>
          <a:p>
            <a:pPr lvl="1"/>
            <a:r>
              <a:rPr lang="en-US" dirty="0">
                <a:highlight>
                  <a:srgbClr val="00FF00"/>
                </a:highlight>
              </a:rPr>
              <a:t>Evolution is simply a continuation of the development process based on frequent system releases.</a:t>
            </a:r>
          </a:p>
          <a:p>
            <a:r>
              <a:rPr lang="en-US" dirty="0"/>
              <a:t>Automated regression testing is particularly valuable when changes are made to a system.</a:t>
            </a:r>
          </a:p>
          <a:p>
            <a:r>
              <a:rPr lang="en-US" dirty="0"/>
              <a:t>Changes may be expressed as </a:t>
            </a:r>
            <a:r>
              <a:rPr lang="en-US" dirty="0">
                <a:highlight>
                  <a:srgbClr val="00FF00"/>
                </a:highlight>
              </a:rPr>
              <a:t>additional user stories</a:t>
            </a:r>
            <a:r>
              <a:rPr lang="en-US" dirty="0"/>
              <a:t>.</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16</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Handover</a:t>
            </a:r>
            <a:r>
              <a:rPr lang="en-US" dirty="0"/>
              <a:t> problems</a:t>
            </a:r>
          </a:p>
        </p:txBody>
      </p:sp>
      <p:sp>
        <p:nvSpPr>
          <p:cNvPr id="3" name="Content Placeholder 2"/>
          <p:cNvSpPr>
            <a:spLocks noGrp="1"/>
          </p:cNvSpPr>
          <p:nvPr>
            <p:ph idx="1"/>
          </p:nvPr>
        </p:nvSpPr>
        <p:spPr/>
        <p:txBody>
          <a:bodyPr/>
          <a:lstStyle/>
          <a:p>
            <a:r>
              <a:rPr lang="en-US" dirty="0"/>
              <a:t>Where the development team have used an agile approach but the evolution team is unfamiliar with agile methods and prefer a plan-based approach. </a:t>
            </a:r>
          </a:p>
          <a:p>
            <a:pPr lvl="1"/>
            <a:r>
              <a:rPr lang="en-US" dirty="0">
                <a:highlight>
                  <a:srgbClr val="00FF00"/>
                </a:highlight>
              </a:rPr>
              <a:t>The evolution team may expect detailed documentation to support evolution and this is not produced in agile processes. </a:t>
            </a:r>
            <a:endParaRPr lang="en-GB" dirty="0">
              <a:highlight>
                <a:srgbClr val="00FF00"/>
              </a:highlight>
            </a:endParaRPr>
          </a:p>
          <a:p>
            <a:r>
              <a:rPr lang="en-US" dirty="0"/>
              <a:t>Where a plan-based approach has been used for development but the evolution team prefer to use agile methods. </a:t>
            </a:r>
          </a:p>
          <a:p>
            <a:pPr lvl="1"/>
            <a:r>
              <a:rPr lang="en-US" dirty="0">
                <a:highlight>
                  <a:srgbClr val="00FF00"/>
                </a:highlight>
              </a:rPr>
              <a:t>The evolution team may have to start from scratch developing automated tests and the code in the system may not have been </a:t>
            </a:r>
            <a:r>
              <a:rPr lang="en-US" dirty="0" err="1">
                <a:highlight>
                  <a:srgbClr val="00FF00"/>
                </a:highlight>
              </a:rPr>
              <a:t>refactored</a:t>
            </a:r>
            <a:r>
              <a:rPr lang="en-US" dirty="0">
                <a:highlight>
                  <a:srgbClr val="00FF00"/>
                </a:highlight>
              </a:rPr>
              <a:t> and simplified as is expected in agile development.  </a:t>
            </a:r>
            <a:endParaRPr lang="en-GB" dirty="0">
              <a:highlight>
                <a:srgbClr val="00FF00"/>
              </a:highlight>
            </a:endParaRPr>
          </a:p>
          <a:p>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17</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6"/>
            <a:ext cx="8229600" cy="1143000"/>
          </a:xfrm>
        </p:spPr>
        <p:txBody>
          <a:bodyPr/>
          <a:lstStyle/>
          <a:p>
            <a:pPr algn="ctr"/>
            <a:r>
              <a:rPr lang="en-US" dirty="0"/>
              <a:t>Legacy systems</a:t>
            </a:r>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18</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702828522"/>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systems</a:t>
            </a:r>
          </a:p>
        </p:txBody>
      </p:sp>
      <p:sp>
        <p:nvSpPr>
          <p:cNvPr id="3" name="Content Placeholder 2"/>
          <p:cNvSpPr>
            <a:spLocks noGrp="1"/>
          </p:cNvSpPr>
          <p:nvPr>
            <p:ph idx="1"/>
          </p:nvPr>
        </p:nvSpPr>
        <p:spPr/>
        <p:txBody>
          <a:bodyPr/>
          <a:lstStyle/>
          <a:p>
            <a:r>
              <a:rPr lang="en-GB" dirty="0"/>
              <a:t>Legacy systems are </a:t>
            </a:r>
            <a:r>
              <a:rPr lang="en-GB" dirty="0">
                <a:highlight>
                  <a:srgbClr val="FFFF00"/>
                </a:highlight>
              </a:rPr>
              <a:t>older systems that rely on languages and technology that are no longer used for new systems development. </a:t>
            </a:r>
          </a:p>
          <a:p>
            <a:r>
              <a:rPr lang="en-GB" dirty="0"/>
              <a:t>Legacy software may be </a:t>
            </a:r>
            <a:r>
              <a:rPr lang="en-GB" dirty="0">
                <a:highlight>
                  <a:srgbClr val="FFFF00"/>
                </a:highlight>
              </a:rPr>
              <a:t>dependent on older hardware, such as mainframe computers and may have associated legacy processes and procedures. </a:t>
            </a:r>
          </a:p>
          <a:p>
            <a:r>
              <a:rPr lang="en-GB" dirty="0"/>
              <a:t>Legacy systems are </a:t>
            </a:r>
            <a:r>
              <a:rPr lang="en-GB" dirty="0">
                <a:highlight>
                  <a:srgbClr val="00FF00"/>
                </a:highlight>
              </a:rPr>
              <a:t>not just software systems </a:t>
            </a:r>
            <a:r>
              <a:rPr lang="en-GB" dirty="0"/>
              <a:t>but are broader socio-technical systems that include hardware, software, libraries and other supporting software and business processes. </a:t>
            </a:r>
            <a:endParaRPr lang="en-US" dirty="0"/>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19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438204371"/>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Evolution processes</a:t>
            </a:r>
          </a:p>
          <a:p>
            <a:r>
              <a:rPr lang="en-US" dirty="0"/>
              <a:t>Legacy systems</a:t>
            </a:r>
          </a:p>
          <a:p>
            <a:r>
              <a:rPr lang="en-US" dirty="0"/>
              <a:t>Software maintenance</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elements of a legacy system</a:t>
            </a:r>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20</a:t>
            </a:fld>
            <a:endParaRPr lang="en-US"/>
          </a:p>
        </p:txBody>
      </p:sp>
      <p:pic>
        <p:nvPicPr>
          <p:cNvPr id="6" name="Picture 5" descr="9.7 Legacy system component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56" y="2114826"/>
            <a:ext cx="7631503" cy="2954130"/>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756455494"/>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components</a:t>
            </a:r>
          </a:p>
        </p:txBody>
      </p:sp>
      <p:sp>
        <p:nvSpPr>
          <p:cNvPr id="3" name="Content Placeholder 2"/>
          <p:cNvSpPr>
            <a:spLocks noGrp="1"/>
          </p:cNvSpPr>
          <p:nvPr>
            <p:ph idx="1"/>
          </p:nvPr>
        </p:nvSpPr>
        <p:spPr/>
        <p:txBody>
          <a:bodyPr/>
          <a:lstStyle/>
          <a:p>
            <a:r>
              <a:rPr lang="en-GB" i="1" dirty="0">
                <a:highlight>
                  <a:srgbClr val="FFFF00"/>
                </a:highlight>
              </a:rPr>
              <a:t>System hardware</a:t>
            </a:r>
            <a:r>
              <a:rPr lang="en-GB" dirty="0">
                <a:highlight>
                  <a:srgbClr val="FFFF00"/>
                </a:highlight>
              </a:rPr>
              <a:t> Legacy systems </a:t>
            </a:r>
            <a:r>
              <a:rPr lang="en-GB" dirty="0"/>
              <a:t>may have been written for hardware that is no longer available.</a:t>
            </a:r>
          </a:p>
          <a:p>
            <a:r>
              <a:rPr lang="en-GB" dirty="0"/>
              <a:t> </a:t>
            </a:r>
            <a:r>
              <a:rPr lang="en-GB" i="1" dirty="0">
                <a:highlight>
                  <a:srgbClr val="FFFF00"/>
                </a:highlight>
              </a:rPr>
              <a:t>Support software</a:t>
            </a:r>
            <a:r>
              <a:rPr lang="en-GB" dirty="0">
                <a:highlight>
                  <a:srgbClr val="FFFF00"/>
                </a:highlight>
              </a:rPr>
              <a:t> </a:t>
            </a:r>
            <a:r>
              <a:rPr lang="en-GB" dirty="0"/>
              <a:t>The legacy system may rely on a range of support software, which may be obsolete or unsupported.</a:t>
            </a:r>
          </a:p>
          <a:p>
            <a:r>
              <a:rPr lang="en-GB" i="1" dirty="0">
                <a:highlight>
                  <a:srgbClr val="FFFF00"/>
                </a:highlight>
              </a:rPr>
              <a:t>Application software</a:t>
            </a:r>
            <a:r>
              <a:rPr lang="en-GB" dirty="0">
                <a:highlight>
                  <a:srgbClr val="FFFF00"/>
                </a:highlight>
              </a:rPr>
              <a:t> </a:t>
            </a:r>
            <a:r>
              <a:rPr lang="en-GB" dirty="0"/>
              <a:t>The application system that provides the business services is usually made up of a number of application programs.</a:t>
            </a:r>
          </a:p>
          <a:p>
            <a:r>
              <a:rPr lang="en-GB" dirty="0"/>
              <a:t> </a:t>
            </a:r>
            <a:r>
              <a:rPr lang="en-GB" i="1" dirty="0">
                <a:highlight>
                  <a:srgbClr val="FFFF00"/>
                </a:highlight>
              </a:rPr>
              <a:t>Application data</a:t>
            </a:r>
            <a:r>
              <a:rPr lang="en-GB" dirty="0">
                <a:highlight>
                  <a:srgbClr val="FFFF00"/>
                </a:highlight>
              </a:rPr>
              <a:t> </a:t>
            </a:r>
            <a:r>
              <a:rPr lang="en-GB" dirty="0"/>
              <a:t>These are data that are processed by the application system. They may be inconsistent, duplicated or held in different databases.</a:t>
            </a:r>
            <a:endParaRPr lang="en-US" dirty="0"/>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60002825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components</a:t>
            </a:r>
          </a:p>
        </p:txBody>
      </p:sp>
      <p:sp>
        <p:nvSpPr>
          <p:cNvPr id="3" name="Content Placeholder 2"/>
          <p:cNvSpPr>
            <a:spLocks noGrp="1"/>
          </p:cNvSpPr>
          <p:nvPr>
            <p:ph idx="1"/>
          </p:nvPr>
        </p:nvSpPr>
        <p:spPr/>
        <p:txBody>
          <a:bodyPr/>
          <a:lstStyle/>
          <a:p>
            <a:r>
              <a:rPr lang="en-GB" i="1" dirty="0">
                <a:highlight>
                  <a:srgbClr val="FFFF00"/>
                </a:highlight>
              </a:rPr>
              <a:t>Business processes </a:t>
            </a:r>
            <a:r>
              <a:rPr lang="en-GB" dirty="0"/>
              <a:t>These are processes that are used in the business to achieve some business objective.</a:t>
            </a:r>
          </a:p>
          <a:p>
            <a:r>
              <a:rPr lang="en-GB" dirty="0"/>
              <a:t>Business processes may be designed around a legacy system and constrained by the functionality that it provides. </a:t>
            </a:r>
          </a:p>
          <a:p>
            <a:r>
              <a:rPr lang="en-GB" i="1" dirty="0">
                <a:highlight>
                  <a:srgbClr val="FFFF00"/>
                </a:highlight>
              </a:rPr>
              <a:t>Business policies and rules</a:t>
            </a:r>
            <a:r>
              <a:rPr lang="en-GB" dirty="0">
                <a:highlight>
                  <a:srgbClr val="FFFF00"/>
                </a:highlight>
              </a:rPr>
              <a:t> </a:t>
            </a:r>
            <a:r>
              <a:rPr lang="en-GB" dirty="0"/>
              <a:t>These are definitions of how the business should be carried out and constraints on the business. </a:t>
            </a:r>
            <a:r>
              <a:rPr lang="en-GB" dirty="0">
                <a:highlight>
                  <a:srgbClr val="00FF00"/>
                </a:highlight>
              </a:rPr>
              <a:t>Use of the legacy application system may be embedded in these policies and rules. </a:t>
            </a:r>
            <a:endParaRPr lang="en-US" dirty="0">
              <a:highlight>
                <a:srgbClr val="00FF00"/>
              </a:highlight>
            </a:endParaRPr>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578705484"/>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layers</a:t>
            </a:r>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23</a:t>
            </a:fld>
            <a:endParaRPr lang="en-US"/>
          </a:p>
        </p:txBody>
      </p:sp>
      <p:pic>
        <p:nvPicPr>
          <p:cNvPr id="6" name="Picture 5" descr="9.8 Legacy system layers.eps"/>
          <p:cNvPicPr>
            <a:picLocks noChangeAspect="1"/>
          </p:cNvPicPr>
          <p:nvPr/>
        </p:nvPicPr>
        <p:blipFill rotWithShape="1">
          <a:blip r:embed="rId2">
            <a:extLst>
              <a:ext uri="{28A0092B-C50C-407E-A947-70E740481C1C}">
                <a14:useLocalDpi xmlns:a14="http://schemas.microsoft.com/office/drawing/2010/main" val="0"/>
              </a:ext>
            </a:extLst>
          </a:blip>
          <a:srcRect l="64359" t="60328" r="-4356" b="-5260"/>
          <a:stretch/>
        </p:blipFill>
        <p:spPr>
          <a:xfrm>
            <a:off x="996241" y="1976782"/>
            <a:ext cx="6754191" cy="4181398"/>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97829750"/>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replacement</a:t>
            </a:r>
          </a:p>
        </p:txBody>
      </p:sp>
      <p:sp>
        <p:nvSpPr>
          <p:cNvPr id="3" name="Content Placeholder 2"/>
          <p:cNvSpPr>
            <a:spLocks noGrp="1"/>
          </p:cNvSpPr>
          <p:nvPr>
            <p:ph idx="1"/>
          </p:nvPr>
        </p:nvSpPr>
        <p:spPr/>
        <p:txBody>
          <a:bodyPr/>
          <a:lstStyle/>
          <a:p>
            <a:r>
              <a:rPr lang="en-US" dirty="0">
                <a:highlight>
                  <a:srgbClr val="FFFF00"/>
                </a:highlight>
              </a:rPr>
              <a:t>Legacy system replacement is risky and expensive so businesses continue to use these systems</a:t>
            </a:r>
          </a:p>
          <a:p>
            <a:r>
              <a:rPr lang="en-US" dirty="0"/>
              <a:t>System replacement is risky for a number of reasons</a:t>
            </a:r>
          </a:p>
          <a:p>
            <a:pPr lvl="1"/>
            <a:r>
              <a:rPr lang="en-US" dirty="0">
                <a:highlight>
                  <a:srgbClr val="FFFF00"/>
                </a:highlight>
              </a:rPr>
              <a:t>Lack of complete system specification</a:t>
            </a:r>
          </a:p>
          <a:p>
            <a:pPr lvl="1"/>
            <a:r>
              <a:rPr lang="en-US" dirty="0">
                <a:highlight>
                  <a:srgbClr val="FFFF00"/>
                </a:highlight>
              </a:rPr>
              <a:t>Tight integration of system and business processes</a:t>
            </a:r>
          </a:p>
          <a:p>
            <a:pPr lvl="1"/>
            <a:r>
              <a:rPr lang="en-US" dirty="0">
                <a:highlight>
                  <a:srgbClr val="FFFF00"/>
                </a:highlight>
              </a:rPr>
              <a:t>Undocumented business rules embedded in the legacy system</a:t>
            </a:r>
          </a:p>
          <a:p>
            <a:pPr lvl="1"/>
            <a:r>
              <a:rPr lang="en-US" dirty="0">
                <a:highlight>
                  <a:srgbClr val="FFFF00"/>
                </a:highlight>
              </a:rPr>
              <a:t>New software development may be late and/or over budget</a:t>
            </a:r>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480769589"/>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change</a:t>
            </a:r>
          </a:p>
        </p:txBody>
      </p:sp>
      <p:sp>
        <p:nvSpPr>
          <p:cNvPr id="3" name="Content Placeholder 2"/>
          <p:cNvSpPr>
            <a:spLocks noGrp="1"/>
          </p:cNvSpPr>
          <p:nvPr>
            <p:ph idx="1"/>
          </p:nvPr>
        </p:nvSpPr>
        <p:spPr/>
        <p:txBody>
          <a:bodyPr/>
          <a:lstStyle/>
          <a:p>
            <a:r>
              <a:rPr lang="en-US" dirty="0"/>
              <a:t>Legacy systems are expensive to change for a number of reasons:</a:t>
            </a:r>
          </a:p>
          <a:p>
            <a:pPr lvl="1"/>
            <a:r>
              <a:rPr lang="en-US" dirty="0">
                <a:highlight>
                  <a:srgbClr val="FFFF00"/>
                </a:highlight>
              </a:rPr>
              <a:t>No consistent programming style</a:t>
            </a:r>
          </a:p>
          <a:p>
            <a:pPr lvl="1"/>
            <a:r>
              <a:rPr lang="en-US" dirty="0">
                <a:highlight>
                  <a:srgbClr val="FFFF00"/>
                </a:highlight>
              </a:rPr>
              <a:t>Use of obsolete programming languages with few people available with these language skills</a:t>
            </a:r>
          </a:p>
          <a:p>
            <a:pPr lvl="1"/>
            <a:r>
              <a:rPr lang="en-US" dirty="0">
                <a:highlight>
                  <a:srgbClr val="FFFF00"/>
                </a:highlight>
              </a:rPr>
              <a:t>Inadequate system documentation</a:t>
            </a:r>
          </a:p>
          <a:p>
            <a:pPr lvl="1"/>
            <a:r>
              <a:rPr lang="en-US" dirty="0">
                <a:highlight>
                  <a:srgbClr val="FFFF00"/>
                </a:highlight>
              </a:rPr>
              <a:t>System structure degradation</a:t>
            </a:r>
          </a:p>
          <a:p>
            <a:pPr lvl="1"/>
            <a:r>
              <a:rPr lang="en-US" dirty="0">
                <a:highlight>
                  <a:srgbClr val="FFFF00"/>
                </a:highlight>
              </a:rPr>
              <a:t>Program optimizations may make them hard to understand</a:t>
            </a:r>
          </a:p>
          <a:p>
            <a:pPr lvl="1"/>
            <a:r>
              <a:rPr lang="en-US" dirty="0">
                <a:highlight>
                  <a:srgbClr val="FFFF00"/>
                </a:highlight>
              </a:rPr>
              <a:t>Data errors, duplication and inconsistency</a:t>
            </a:r>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577998091"/>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a:t>Legacy system management</a:t>
            </a:r>
          </a:p>
        </p:txBody>
      </p:sp>
      <p:sp>
        <p:nvSpPr>
          <p:cNvPr id="81923" name="Rectangle 3"/>
          <p:cNvSpPr>
            <a:spLocks noGrp="1" noChangeArrowheads="1"/>
          </p:cNvSpPr>
          <p:nvPr>
            <p:ph idx="1"/>
          </p:nvPr>
        </p:nvSpPr>
        <p:spPr/>
        <p:txBody>
          <a:bodyPr/>
          <a:lstStyle/>
          <a:p>
            <a:r>
              <a:rPr lang="en-GB" sz="2400" dirty="0"/>
              <a:t>Organisations that rely on legacy systems must choose a strategy for evolving these systems</a:t>
            </a:r>
          </a:p>
          <a:p>
            <a:pPr lvl="1"/>
            <a:r>
              <a:rPr lang="en-GB" sz="2000" dirty="0">
                <a:highlight>
                  <a:srgbClr val="FFFF00"/>
                </a:highlight>
              </a:rPr>
              <a:t>Scrap the system completely and modify business processes so that it is no longer required;</a:t>
            </a:r>
          </a:p>
          <a:p>
            <a:pPr lvl="1"/>
            <a:r>
              <a:rPr lang="en-GB" sz="2000" dirty="0">
                <a:highlight>
                  <a:srgbClr val="FFFF00"/>
                </a:highlight>
              </a:rPr>
              <a:t>Continue maintaining the system;</a:t>
            </a:r>
          </a:p>
          <a:p>
            <a:pPr lvl="1"/>
            <a:r>
              <a:rPr lang="en-GB" sz="2000" dirty="0">
                <a:highlight>
                  <a:srgbClr val="FFFF00"/>
                </a:highlight>
              </a:rPr>
              <a:t>Transform the system by re-engineering to improve its maintainability;</a:t>
            </a:r>
          </a:p>
          <a:p>
            <a:pPr lvl="1"/>
            <a:r>
              <a:rPr lang="en-GB" sz="2000" dirty="0">
                <a:highlight>
                  <a:srgbClr val="FFFF00"/>
                </a:highlight>
              </a:rPr>
              <a:t>Replace the system with a new system.</a:t>
            </a:r>
          </a:p>
          <a:p>
            <a:r>
              <a:rPr lang="en-GB" sz="2400" dirty="0"/>
              <a:t>The strategy chosen should depend on the system quality and its business value.</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4035063964"/>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9.13  An example of a legacy system assessment</a:t>
            </a:r>
            <a:r>
              <a:rPr lang="en-GB" dirty="0"/>
              <a:t> </a:t>
            </a:r>
            <a:endParaRPr lang="en-US" dirty="0"/>
          </a:p>
        </p:txBody>
      </p:sp>
      <p:pic>
        <p:nvPicPr>
          <p:cNvPr id="4" name="Content Placeholder 3" descr="9.13 LegacySysAss.eps"/>
          <p:cNvPicPr>
            <a:picLocks noGrp="1" noChangeAspect="1"/>
          </p:cNvPicPr>
          <p:nvPr>
            <p:ph idx="1"/>
          </p:nvPr>
        </p:nvPicPr>
        <p:blipFill>
          <a:blip r:embed="rId2"/>
          <a:srcRect l="-10967" r="-10967"/>
          <a:stretch>
            <a:fillRect/>
          </a:stretch>
        </p:blipFill>
        <p:spPr>
          <a:xfrm>
            <a:off x="914829" y="1886248"/>
            <a:ext cx="6931080" cy="3811827"/>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27</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556123346"/>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t>Legacy system categories</a:t>
            </a:r>
          </a:p>
        </p:txBody>
      </p:sp>
      <p:sp>
        <p:nvSpPr>
          <p:cNvPr id="83971" name="Rectangle 3"/>
          <p:cNvSpPr>
            <a:spLocks noGrp="1" noChangeArrowheads="1"/>
          </p:cNvSpPr>
          <p:nvPr>
            <p:ph idx="1"/>
          </p:nvPr>
        </p:nvSpPr>
        <p:spPr/>
        <p:txBody>
          <a:bodyPr/>
          <a:lstStyle/>
          <a:p>
            <a:r>
              <a:rPr lang="en-GB" sz="2400" dirty="0">
                <a:highlight>
                  <a:srgbClr val="FFFF00"/>
                </a:highlight>
              </a:rPr>
              <a:t>Low quality, low business value</a:t>
            </a:r>
          </a:p>
          <a:p>
            <a:pPr lvl="1"/>
            <a:r>
              <a:rPr lang="en-GB" sz="2000" dirty="0"/>
              <a:t>These systems should be scrapped. </a:t>
            </a:r>
          </a:p>
          <a:p>
            <a:r>
              <a:rPr lang="en-GB" sz="2400" dirty="0">
                <a:highlight>
                  <a:srgbClr val="FFFF00"/>
                </a:highlight>
              </a:rPr>
              <a:t>Low-quality, high-business value</a:t>
            </a:r>
          </a:p>
          <a:p>
            <a:pPr lvl="1"/>
            <a:r>
              <a:rPr lang="en-GB" sz="2000" dirty="0"/>
              <a:t>These make an important business contribution but are expensive to maintain. Should be re-engineered or replaced if a suitable system is available.</a:t>
            </a:r>
          </a:p>
          <a:p>
            <a:r>
              <a:rPr lang="en-GB" sz="2400" dirty="0">
                <a:highlight>
                  <a:srgbClr val="FFFF00"/>
                </a:highlight>
              </a:rPr>
              <a:t>High-quality, low-business value</a:t>
            </a:r>
          </a:p>
          <a:p>
            <a:pPr lvl="1"/>
            <a:r>
              <a:rPr lang="en-GB" sz="2000" dirty="0"/>
              <a:t>Replace with COTS, scrap completely or maintain.</a:t>
            </a:r>
          </a:p>
          <a:p>
            <a:r>
              <a:rPr lang="en-GB" sz="2400" dirty="0">
                <a:highlight>
                  <a:srgbClr val="FFFF00"/>
                </a:highlight>
              </a:rPr>
              <a:t>High-quality, high business value</a:t>
            </a:r>
          </a:p>
          <a:p>
            <a:pPr lvl="1"/>
            <a:r>
              <a:rPr lang="en-GB" sz="2000" dirty="0"/>
              <a:t>Continue in operation using normal system maintenance.</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28</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419207370"/>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Business value assessment</a:t>
            </a:r>
          </a:p>
        </p:txBody>
      </p:sp>
      <p:sp>
        <p:nvSpPr>
          <p:cNvPr id="84995" name="Rectangle 3"/>
          <p:cNvSpPr>
            <a:spLocks noGrp="1" noChangeArrowheads="1"/>
          </p:cNvSpPr>
          <p:nvPr>
            <p:ph idx="1"/>
          </p:nvPr>
        </p:nvSpPr>
        <p:spPr/>
        <p:txBody>
          <a:bodyPr/>
          <a:lstStyle/>
          <a:p>
            <a:r>
              <a:rPr lang="en-GB" dirty="0"/>
              <a:t>Assessment should take different viewpoints into account</a:t>
            </a:r>
          </a:p>
          <a:p>
            <a:pPr lvl="1"/>
            <a:r>
              <a:rPr lang="en-GB" dirty="0">
                <a:highlight>
                  <a:srgbClr val="FFFF00"/>
                </a:highlight>
              </a:rPr>
              <a:t>System end-users;</a:t>
            </a:r>
          </a:p>
          <a:p>
            <a:pPr lvl="1"/>
            <a:r>
              <a:rPr lang="en-GB" dirty="0">
                <a:highlight>
                  <a:srgbClr val="FFFF00"/>
                </a:highlight>
              </a:rPr>
              <a:t>Business customers;</a:t>
            </a:r>
          </a:p>
          <a:p>
            <a:pPr lvl="1"/>
            <a:r>
              <a:rPr lang="en-GB" dirty="0">
                <a:highlight>
                  <a:srgbClr val="FFFF00"/>
                </a:highlight>
              </a:rPr>
              <a:t>Line managers;</a:t>
            </a:r>
          </a:p>
          <a:p>
            <a:pPr lvl="1"/>
            <a:r>
              <a:rPr lang="en-GB" dirty="0">
                <a:highlight>
                  <a:srgbClr val="FFFF00"/>
                </a:highlight>
              </a:rPr>
              <a:t>IT managers;</a:t>
            </a:r>
          </a:p>
          <a:p>
            <a:pPr lvl="1"/>
            <a:r>
              <a:rPr lang="en-GB" dirty="0">
                <a:highlight>
                  <a:srgbClr val="FFFF00"/>
                </a:highlight>
              </a:rPr>
              <a:t>Senior managers.</a:t>
            </a:r>
          </a:p>
          <a:p>
            <a:r>
              <a:rPr lang="en-GB" dirty="0"/>
              <a:t>Interview different stakeholders and collate results.</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12013272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t>Software change</a:t>
            </a:r>
          </a:p>
        </p:txBody>
      </p:sp>
      <p:sp>
        <p:nvSpPr>
          <p:cNvPr id="66563" name="Rectangle 3"/>
          <p:cNvSpPr>
            <a:spLocks noGrp="1" noChangeArrowheads="1"/>
          </p:cNvSpPr>
          <p:nvPr>
            <p:ph idx="1"/>
          </p:nvPr>
        </p:nvSpPr>
        <p:spPr/>
        <p:txBody>
          <a:bodyPr/>
          <a:lstStyle/>
          <a:p>
            <a:r>
              <a:rPr lang="en-GB" sz="2400" dirty="0"/>
              <a:t>Software </a:t>
            </a:r>
            <a:r>
              <a:rPr lang="en-GB" sz="2400" dirty="0">
                <a:highlight>
                  <a:srgbClr val="FFFF00"/>
                </a:highlight>
              </a:rPr>
              <a:t>change is inevitable</a:t>
            </a:r>
          </a:p>
          <a:p>
            <a:pPr lvl="1"/>
            <a:r>
              <a:rPr lang="en-GB" sz="2000" dirty="0"/>
              <a:t>New requirements emerge when the software is used;</a:t>
            </a:r>
          </a:p>
          <a:p>
            <a:pPr lvl="1"/>
            <a:r>
              <a:rPr lang="en-GB" sz="2000" dirty="0"/>
              <a:t>The business environment changes;</a:t>
            </a:r>
          </a:p>
          <a:p>
            <a:pPr lvl="1"/>
            <a:r>
              <a:rPr lang="en-GB" sz="2000" dirty="0"/>
              <a:t>Errors must be repaired;</a:t>
            </a:r>
          </a:p>
          <a:p>
            <a:pPr lvl="1"/>
            <a:r>
              <a:rPr lang="en-GB" sz="2000" dirty="0"/>
              <a:t>New computers and equipment is added to the system;</a:t>
            </a:r>
          </a:p>
          <a:p>
            <a:pPr lvl="1"/>
            <a:r>
              <a:rPr lang="en-GB" sz="2000" dirty="0"/>
              <a:t>The performance or reliability of the system may have to be improved.</a:t>
            </a:r>
          </a:p>
          <a:p>
            <a:r>
              <a:rPr lang="en-GB" sz="2400" dirty="0"/>
              <a:t>A key problem for all organizations is implementing and managing change to their existing software systems.</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business value assessment</a:t>
            </a:r>
          </a:p>
        </p:txBody>
      </p:sp>
      <p:sp>
        <p:nvSpPr>
          <p:cNvPr id="3" name="Content Placeholder 2"/>
          <p:cNvSpPr>
            <a:spLocks noGrp="1"/>
          </p:cNvSpPr>
          <p:nvPr>
            <p:ph idx="1"/>
          </p:nvPr>
        </p:nvSpPr>
        <p:spPr>
          <a:xfrm>
            <a:off x="457200" y="1532650"/>
            <a:ext cx="8229600" cy="4525963"/>
          </a:xfrm>
        </p:spPr>
        <p:txBody>
          <a:bodyPr/>
          <a:lstStyle/>
          <a:p>
            <a:r>
              <a:rPr lang="en-US" dirty="0"/>
              <a:t>The use of the system </a:t>
            </a:r>
          </a:p>
          <a:p>
            <a:pPr lvl="1"/>
            <a:r>
              <a:rPr lang="en-US" dirty="0"/>
              <a:t>If systems are </a:t>
            </a:r>
            <a:r>
              <a:rPr lang="en-US" dirty="0">
                <a:highlight>
                  <a:srgbClr val="FFFF00"/>
                </a:highlight>
              </a:rPr>
              <a:t>only used occasionally or by a small number of people,</a:t>
            </a:r>
            <a:r>
              <a:rPr lang="en-US" dirty="0"/>
              <a:t> </a:t>
            </a:r>
            <a:r>
              <a:rPr lang="en-US" dirty="0">
                <a:highlight>
                  <a:srgbClr val="00FF00"/>
                </a:highlight>
              </a:rPr>
              <a:t>they may have a low business value. </a:t>
            </a:r>
            <a:endParaRPr lang="en-GB" dirty="0">
              <a:highlight>
                <a:srgbClr val="00FF00"/>
              </a:highlight>
            </a:endParaRPr>
          </a:p>
          <a:p>
            <a:r>
              <a:rPr lang="en-US" dirty="0"/>
              <a:t>The business processes that are supported </a:t>
            </a:r>
          </a:p>
          <a:p>
            <a:pPr lvl="1"/>
            <a:r>
              <a:rPr lang="en-US" dirty="0"/>
              <a:t>A system may have a low business value if it forces the use of </a:t>
            </a:r>
            <a:r>
              <a:rPr lang="en-US" dirty="0">
                <a:highlight>
                  <a:srgbClr val="00FF00"/>
                </a:highlight>
              </a:rPr>
              <a:t>inefficient business processes</a:t>
            </a:r>
            <a:r>
              <a:rPr lang="en-US" dirty="0"/>
              <a:t>. </a:t>
            </a:r>
            <a:endParaRPr lang="en-GB" dirty="0"/>
          </a:p>
          <a:p>
            <a:r>
              <a:rPr lang="en-US" dirty="0"/>
              <a:t>System dependability </a:t>
            </a:r>
          </a:p>
          <a:p>
            <a:pPr lvl="1"/>
            <a:r>
              <a:rPr lang="en-US" dirty="0"/>
              <a:t>If a </a:t>
            </a:r>
            <a:r>
              <a:rPr lang="en-US" dirty="0">
                <a:highlight>
                  <a:srgbClr val="FFFF00"/>
                </a:highlight>
              </a:rPr>
              <a:t>system is not dependable </a:t>
            </a:r>
            <a:r>
              <a:rPr lang="en-US" dirty="0"/>
              <a:t>and the problems directly affect business customers, </a:t>
            </a:r>
            <a:r>
              <a:rPr lang="en-US" dirty="0">
                <a:highlight>
                  <a:srgbClr val="00FF00"/>
                </a:highlight>
              </a:rPr>
              <a:t>the system has a low business value.</a:t>
            </a:r>
            <a:endParaRPr lang="en-GB" dirty="0">
              <a:highlight>
                <a:srgbClr val="00FF00"/>
              </a:highlight>
            </a:endParaRPr>
          </a:p>
          <a:p>
            <a:r>
              <a:rPr lang="en-US" dirty="0"/>
              <a:t>The system outputs </a:t>
            </a:r>
          </a:p>
          <a:p>
            <a:pPr lvl="1"/>
            <a:r>
              <a:rPr lang="en-US" dirty="0">
                <a:highlight>
                  <a:srgbClr val="FFFF00"/>
                </a:highlight>
              </a:rPr>
              <a:t>If the business depends on system outputs</a:t>
            </a:r>
            <a:r>
              <a:rPr lang="en-US" dirty="0"/>
              <a:t>, then </a:t>
            </a:r>
            <a:r>
              <a:rPr lang="en-US" dirty="0">
                <a:highlight>
                  <a:srgbClr val="00FF00"/>
                </a:highlight>
              </a:rPr>
              <a:t>the system has a high business value.</a:t>
            </a:r>
            <a:r>
              <a:rPr lang="en-US" dirty="0"/>
              <a:t> </a:t>
            </a:r>
            <a:endParaRPr lang="en-GB" dirty="0"/>
          </a:p>
          <a:p>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30</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849434549"/>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System quality assessment</a:t>
            </a:r>
          </a:p>
        </p:txBody>
      </p:sp>
      <p:sp>
        <p:nvSpPr>
          <p:cNvPr id="86019" name="Rectangle 3"/>
          <p:cNvSpPr>
            <a:spLocks noGrp="1" noChangeArrowheads="1"/>
          </p:cNvSpPr>
          <p:nvPr>
            <p:ph idx="1"/>
          </p:nvPr>
        </p:nvSpPr>
        <p:spPr/>
        <p:txBody>
          <a:bodyPr/>
          <a:lstStyle/>
          <a:p>
            <a:r>
              <a:rPr lang="en-GB"/>
              <a:t>Business process assessment</a:t>
            </a:r>
          </a:p>
          <a:p>
            <a:pPr lvl="1"/>
            <a:r>
              <a:rPr lang="en-GB"/>
              <a:t>How well does the business process support the current goals of the business?</a:t>
            </a:r>
          </a:p>
          <a:p>
            <a:r>
              <a:rPr lang="en-GB"/>
              <a:t>Environment assessment</a:t>
            </a:r>
          </a:p>
          <a:p>
            <a:pPr lvl="1"/>
            <a:r>
              <a:rPr lang="en-GB"/>
              <a:t>How effective is the system’s environment and how expensive is it to maintain?</a:t>
            </a:r>
          </a:p>
          <a:p>
            <a:r>
              <a:rPr lang="en-GB"/>
              <a:t>Application assessment</a:t>
            </a:r>
          </a:p>
          <a:p>
            <a:pPr lvl="1"/>
            <a:r>
              <a:rPr lang="en-GB"/>
              <a:t>What is the quality of the application software system?</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31</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401021487"/>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a:t>Business process assessment</a:t>
            </a:r>
          </a:p>
        </p:txBody>
      </p:sp>
      <p:sp>
        <p:nvSpPr>
          <p:cNvPr id="87043" name="Rectangle 3"/>
          <p:cNvSpPr>
            <a:spLocks noGrp="1" noChangeArrowheads="1"/>
          </p:cNvSpPr>
          <p:nvPr>
            <p:ph idx="1"/>
          </p:nvPr>
        </p:nvSpPr>
        <p:spPr/>
        <p:txBody>
          <a:bodyPr/>
          <a:lstStyle/>
          <a:p>
            <a:pPr>
              <a:lnSpc>
                <a:spcPct val="90000"/>
              </a:lnSpc>
            </a:pPr>
            <a:r>
              <a:rPr lang="en-GB" sz="2400" dirty="0">
                <a:highlight>
                  <a:srgbClr val="FFFF00"/>
                </a:highlight>
              </a:rPr>
              <a:t>Use a viewpoint-oriented approach and seek answers from system stakeholders</a:t>
            </a:r>
          </a:p>
          <a:p>
            <a:pPr lvl="1">
              <a:lnSpc>
                <a:spcPct val="90000"/>
              </a:lnSpc>
            </a:pPr>
            <a:r>
              <a:rPr lang="en-GB" sz="2000" dirty="0"/>
              <a:t>Is there a defined process model and is it followed?</a:t>
            </a:r>
          </a:p>
          <a:p>
            <a:pPr lvl="1">
              <a:lnSpc>
                <a:spcPct val="90000"/>
              </a:lnSpc>
            </a:pPr>
            <a:r>
              <a:rPr lang="en-GB" sz="2000" dirty="0"/>
              <a:t>Do different parts of the organisation use different processes for the same function?</a:t>
            </a:r>
          </a:p>
          <a:p>
            <a:pPr lvl="1">
              <a:lnSpc>
                <a:spcPct val="90000"/>
              </a:lnSpc>
            </a:pPr>
            <a:r>
              <a:rPr lang="en-GB" sz="2000" dirty="0"/>
              <a:t>How has the process been adapted?</a:t>
            </a:r>
          </a:p>
          <a:p>
            <a:pPr lvl="1">
              <a:lnSpc>
                <a:spcPct val="90000"/>
              </a:lnSpc>
            </a:pPr>
            <a:r>
              <a:rPr lang="en-GB" sz="2000" dirty="0"/>
              <a:t>What are the relationships with other business processes and are these necessary?</a:t>
            </a:r>
          </a:p>
          <a:p>
            <a:pPr lvl="1">
              <a:lnSpc>
                <a:spcPct val="90000"/>
              </a:lnSpc>
            </a:pPr>
            <a:r>
              <a:rPr lang="en-GB" sz="2000" dirty="0"/>
              <a:t>Is the process effectively supported by the legacy application software?</a:t>
            </a:r>
          </a:p>
          <a:p>
            <a:pPr>
              <a:lnSpc>
                <a:spcPct val="90000"/>
              </a:lnSpc>
            </a:pPr>
            <a:r>
              <a:rPr lang="en-GB" sz="2400" dirty="0"/>
              <a:t>Example - a travel ordering system may have a low business value because of the widespread use of web-based ordering.</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4081480369"/>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used in environment assessment</a:t>
            </a:r>
            <a:r>
              <a:rPr lang="en-GB" dirty="0"/>
              <a:t> </a:t>
            </a:r>
            <a:endParaRPr lang="en-US" dirty="0"/>
          </a:p>
        </p:txBody>
      </p:sp>
      <p:graphicFrame>
        <p:nvGraphicFramePr>
          <p:cNvPr id="4" name="Content Placeholder 3"/>
          <p:cNvGraphicFramePr>
            <a:graphicFrameLocks noGrp="1"/>
          </p:cNvGraphicFramePr>
          <p:nvPr>
            <p:ph idx="1"/>
          </p:nvPr>
        </p:nvGraphicFramePr>
        <p:xfrm>
          <a:off x="457200" y="1864376"/>
          <a:ext cx="8229600" cy="3364230"/>
        </p:xfrm>
        <a:graphic>
          <a:graphicData uri="http://schemas.openxmlformats.org/drawingml/2006/table">
            <a:tbl>
              <a:tblPr firstRow="1" bandRow="1">
                <a:tableStyleId>{5C22544A-7EE6-4342-B048-85BDC9FD1C3A}</a:tableStyleId>
              </a:tblPr>
              <a:tblGrid>
                <a:gridCol w="1785732">
                  <a:extLst>
                    <a:ext uri="{9D8B030D-6E8A-4147-A177-3AD203B41FA5}">
                      <a16:colId xmlns:a16="http://schemas.microsoft.com/office/drawing/2014/main" val="20000"/>
                    </a:ext>
                  </a:extLst>
                </a:gridCol>
                <a:gridCol w="6443868">
                  <a:extLst>
                    <a:ext uri="{9D8B030D-6E8A-4147-A177-3AD203B41FA5}">
                      <a16:colId xmlns:a16="http://schemas.microsoft.com/office/drawing/2014/main" val="20001"/>
                    </a:ext>
                  </a:extLst>
                </a:gridCol>
              </a:tblGrid>
              <a:tr h="370840">
                <a:tc>
                  <a:txBody>
                    <a:bodyPr/>
                    <a:lstStyle/>
                    <a:p>
                      <a:pPr>
                        <a:spcAft>
                          <a:spcPts val="600"/>
                        </a:spcAft>
                      </a:pPr>
                      <a:r>
                        <a:rPr lang="en-US" sz="1600" dirty="0">
                          <a:latin typeface="Arial"/>
                          <a:ea typeface="Calibri"/>
                          <a:cs typeface="Times New Roman"/>
                        </a:rPr>
                        <a:t>Factor</a:t>
                      </a:r>
                      <a:endParaRPr lang="en-GB" sz="1600" dirty="0">
                        <a:latin typeface="Arial"/>
                        <a:ea typeface="Calibri"/>
                        <a:cs typeface="Times New Roman"/>
                      </a:endParaRPr>
                    </a:p>
                  </a:txBody>
                  <a:tcPr marL="73025" marR="73025" marT="73025" marB="73025"/>
                </a:tc>
                <a:tc>
                  <a:txBody>
                    <a:bodyPr/>
                    <a:lstStyle/>
                    <a:p>
                      <a:pPr>
                        <a:spcAft>
                          <a:spcPts val="600"/>
                        </a:spcAft>
                      </a:pPr>
                      <a:r>
                        <a:rPr lang="en-US" sz="1600" dirty="0">
                          <a:latin typeface="Arial"/>
                          <a:ea typeface="Calibri"/>
                          <a:cs typeface="Times New Roman"/>
                        </a:rPr>
                        <a:t>Questions</a:t>
                      </a:r>
                      <a:endParaRPr lang="en-GB" sz="1600" dirty="0">
                        <a:latin typeface="Arial"/>
                        <a:ea typeface="Calibri"/>
                        <a:cs typeface="Times New Roman"/>
                      </a:endParaRPr>
                    </a:p>
                  </a:txBody>
                  <a:tcPr marL="73025" marR="73025" marT="73025" marB="73025"/>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Times New Roman"/>
                        </a:rPr>
                        <a:t>Supplier stability</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supplier still in existence? Is the supplier financially stable and likely to continue in existence? If the supplier is no longer in business, does someone else maintain the systems? </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dirty="0">
                          <a:latin typeface="Arial"/>
                          <a:ea typeface="Calibri"/>
                          <a:cs typeface="Times New Roman"/>
                        </a:rPr>
                        <a:t>Failure rate</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Does the hardware have a high rate of reported failures? Does the support software crash and force system restarts? </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Times New Roman"/>
                        </a:rPr>
                        <a:t>Age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How old is the hardware and software? The older the hardware and support software, the more obsolete it will be. It may still function correctly but there could be significant economic and business benefits to moving to a more modern system.</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Times New Roman"/>
                        </a:rPr>
                        <a:t>Performance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performance of the system adequate? Do performance problems have a significant effect on system users?</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4"/>
                  </a:ext>
                </a:extLst>
              </a:tr>
            </a:tbl>
          </a:graphicData>
        </a:graphic>
      </p:graphicFrame>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33</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914075630"/>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used in environment assessment</a:t>
            </a:r>
          </a:p>
        </p:txBody>
      </p:sp>
      <p:graphicFrame>
        <p:nvGraphicFramePr>
          <p:cNvPr id="4" name="Content Placeholder 3"/>
          <p:cNvGraphicFramePr>
            <a:graphicFrameLocks noGrp="1"/>
          </p:cNvGraphicFramePr>
          <p:nvPr>
            <p:ph idx="1"/>
          </p:nvPr>
        </p:nvGraphicFramePr>
        <p:xfrm>
          <a:off x="457200" y="1877886"/>
          <a:ext cx="8229600" cy="3028315"/>
        </p:xfrm>
        <a:graphic>
          <a:graphicData uri="http://schemas.openxmlformats.org/drawingml/2006/table">
            <a:tbl>
              <a:tblPr firstRow="1" bandRow="1">
                <a:tableStyleId>{5C22544A-7EE6-4342-B048-85BDC9FD1C3A}</a:tableStyleId>
              </a:tblPr>
              <a:tblGrid>
                <a:gridCol w="2650476">
                  <a:extLst>
                    <a:ext uri="{9D8B030D-6E8A-4147-A177-3AD203B41FA5}">
                      <a16:colId xmlns:a16="http://schemas.microsoft.com/office/drawing/2014/main" val="20000"/>
                    </a:ext>
                  </a:extLst>
                </a:gridCol>
                <a:gridCol w="5579124">
                  <a:extLst>
                    <a:ext uri="{9D8B030D-6E8A-4147-A177-3AD203B41FA5}">
                      <a16:colId xmlns:a16="http://schemas.microsoft.com/office/drawing/2014/main" val="20001"/>
                    </a:ext>
                  </a:extLst>
                </a:gridCol>
              </a:tblGrid>
              <a:tr h="370840">
                <a:tc>
                  <a:txBody>
                    <a:bodyPr/>
                    <a:lstStyle/>
                    <a:p>
                      <a:r>
                        <a:rPr lang="en-US" dirty="0"/>
                        <a:t>Factor</a:t>
                      </a:r>
                    </a:p>
                  </a:txBody>
                  <a:tcPr/>
                </a:tc>
                <a:tc>
                  <a:txBody>
                    <a:bodyPr/>
                    <a:lstStyle/>
                    <a:p>
                      <a:r>
                        <a:rPr lang="en-US" dirty="0"/>
                        <a:t>Questions</a:t>
                      </a:r>
                    </a:p>
                  </a:txBody>
                  <a:tcPr/>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Times New Roman"/>
                        </a:rPr>
                        <a:t>Support requirements</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local support is required by the hardware and software? If there are high costs associated with this support, it may be worth considering system replacement.</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dirty="0">
                          <a:latin typeface="Arial"/>
                          <a:ea typeface="Calibri"/>
                          <a:cs typeface="Times New Roman"/>
                        </a:rPr>
                        <a:t>Maintenance costs</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are the costs of hardware maintenance and support software </a:t>
                      </a:r>
                      <a:r>
                        <a:rPr lang="en-US" sz="1600" dirty="0" err="1">
                          <a:latin typeface="Arial"/>
                          <a:ea typeface="Calibri"/>
                          <a:cs typeface="Times New Roman"/>
                        </a:rPr>
                        <a:t>licences</a:t>
                      </a:r>
                      <a:r>
                        <a:rPr lang="en-US" sz="1600" dirty="0">
                          <a:latin typeface="Arial"/>
                          <a:ea typeface="Calibri"/>
                          <a:cs typeface="Times New Roman"/>
                        </a:rPr>
                        <a:t>? Older hardware may have higher maintenance costs than modern systems. Support software may have high annual licensing costs.</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dirty="0">
                          <a:latin typeface="Arial"/>
                          <a:ea typeface="Calibri"/>
                          <a:cs typeface="Times New Roman"/>
                        </a:rPr>
                        <a:t>Interoperability</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Are there problems interfacing the system to other systems? Can compilers, for example, be used with current versions of the operating system? Is hardware emulation required?</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bl>
          </a:graphicData>
        </a:graphic>
      </p:graphicFrame>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34</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536505484"/>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538"/>
            <a:ext cx="8229600" cy="1143000"/>
          </a:xfrm>
        </p:spPr>
        <p:txBody>
          <a:bodyPr/>
          <a:lstStyle/>
          <a:p>
            <a:r>
              <a:rPr lang="en-US" dirty="0"/>
              <a:t>Factors used in application assessment</a:t>
            </a:r>
            <a:r>
              <a:rPr lang="en-GB" dirty="0"/>
              <a:t> </a:t>
            </a:r>
            <a:endParaRPr lang="en-US" dirty="0"/>
          </a:p>
        </p:txBody>
      </p:sp>
      <p:graphicFrame>
        <p:nvGraphicFramePr>
          <p:cNvPr id="6" name="Content Placeholder 5"/>
          <p:cNvGraphicFramePr>
            <a:graphicFrameLocks noGrp="1"/>
          </p:cNvGraphicFramePr>
          <p:nvPr>
            <p:ph idx="1"/>
          </p:nvPr>
        </p:nvGraphicFramePr>
        <p:xfrm>
          <a:off x="457200" y="2290118"/>
          <a:ext cx="8229600" cy="3120390"/>
        </p:xfrm>
        <a:graphic>
          <a:graphicData uri="http://schemas.openxmlformats.org/drawingml/2006/table">
            <a:tbl>
              <a:tblPr firstRow="1" bandRow="1">
                <a:tableStyleId>{5C22544A-7EE6-4342-B048-85BDC9FD1C3A}</a:tableStyleId>
              </a:tblPr>
              <a:tblGrid>
                <a:gridCol w="2123523">
                  <a:extLst>
                    <a:ext uri="{9D8B030D-6E8A-4147-A177-3AD203B41FA5}">
                      <a16:colId xmlns:a16="http://schemas.microsoft.com/office/drawing/2014/main" val="20000"/>
                    </a:ext>
                  </a:extLst>
                </a:gridCol>
                <a:gridCol w="6106077">
                  <a:extLst>
                    <a:ext uri="{9D8B030D-6E8A-4147-A177-3AD203B41FA5}">
                      <a16:colId xmlns:a16="http://schemas.microsoft.com/office/drawing/2014/main" val="20001"/>
                    </a:ext>
                  </a:extLst>
                </a:gridCol>
              </a:tblGrid>
              <a:tr h="370840">
                <a:tc>
                  <a:txBody>
                    <a:bodyPr/>
                    <a:lstStyle/>
                    <a:p>
                      <a:pPr>
                        <a:spcAft>
                          <a:spcPts val="600"/>
                        </a:spcAft>
                      </a:pPr>
                      <a:r>
                        <a:rPr lang="en-US" sz="1600" dirty="0">
                          <a:latin typeface="Arial"/>
                          <a:ea typeface="Calibri"/>
                          <a:cs typeface="Arial"/>
                        </a:rPr>
                        <a:t>Factor</a:t>
                      </a:r>
                      <a:endParaRPr lang="en-GB" sz="1600" dirty="0">
                        <a:latin typeface="Arial"/>
                        <a:ea typeface="Calibri"/>
                        <a:cs typeface="Arial"/>
                      </a:endParaRPr>
                    </a:p>
                  </a:txBody>
                  <a:tcPr marL="73025" marR="73025" marT="73025" marB="73025"/>
                </a:tc>
                <a:tc>
                  <a:txBody>
                    <a:bodyPr/>
                    <a:lstStyle/>
                    <a:p>
                      <a:pPr>
                        <a:spcAft>
                          <a:spcPts val="600"/>
                        </a:spcAft>
                      </a:pPr>
                      <a:r>
                        <a:rPr lang="en-US" sz="1600" dirty="0">
                          <a:latin typeface="Arial"/>
                          <a:ea typeface="Calibri"/>
                          <a:cs typeface="Arial"/>
                        </a:rPr>
                        <a:t>Questions</a:t>
                      </a:r>
                      <a:endParaRPr lang="en-GB" sz="1600" dirty="0">
                        <a:latin typeface="Arial"/>
                        <a:ea typeface="Calibri"/>
                        <a:cs typeface="Arial"/>
                      </a:endParaRPr>
                    </a:p>
                  </a:txBody>
                  <a:tcPr marL="73025" marR="73025" marT="73025" marB="73025"/>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Arial"/>
                        </a:rPr>
                        <a:t>Understandability</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How difficult is it to understand the source code of the current system? How complex are the control structures that are used? Do variables have meaningful names that reflect their function?</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dirty="0">
                          <a:latin typeface="Arial"/>
                          <a:ea typeface="Calibri"/>
                          <a:cs typeface="Arial"/>
                        </a:rPr>
                        <a:t>Documentation</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What system documentation is available? Is the documentation complete, consistent, and current?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Arial"/>
                        </a:rPr>
                        <a:t>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Is there an explicit data model for the system? To what extent is data duplicated across files? Is the data used by the system up to date and consistent?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Arial"/>
                        </a:rPr>
                        <a:t>Performance</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Is the performance of the application adequate? Do performance problems have a significant effect on system users?</a:t>
                      </a:r>
                      <a:endParaRPr lang="en-GB" sz="16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35</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744295751"/>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used in application assessment</a:t>
            </a:r>
          </a:p>
        </p:txBody>
      </p:sp>
      <p:graphicFrame>
        <p:nvGraphicFramePr>
          <p:cNvPr id="4" name="Content Placeholder 3"/>
          <p:cNvGraphicFramePr>
            <a:graphicFrameLocks noGrp="1"/>
          </p:cNvGraphicFramePr>
          <p:nvPr>
            <p:ph idx="1"/>
          </p:nvPr>
        </p:nvGraphicFramePr>
        <p:xfrm>
          <a:off x="457200" y="1999476"/>
          <a:ext cx="8229600" cy="3832860"/>
        </p:xfrm>
        <a:graphic>
          <a:graphicData uri="http://schemas.openxmlformats.org/drawingml/2006/table">
            <a:tbl>
              <a:tblPr firstRow="1" bandRow="1">
                <a:tableStyleId>{5C22544A-7EE6-4342-B048-85BDC9FD1C3A}</a:tableStyleId>
              </a:tblPr>
              <a:tblGrid>
                <a:gridCol w="2569407">
                  <a:extLst>
                    <a:ext uri="{9D8B030D-6E8A-4147-A177-3AD203B41FA5}">
                      <a16:colId xmlns:a16="http://schemas.microsoft.com/office/drawing/2014/main" val="20000"/>
                    </a:ext>
                  </a:extLst>
                </a:gridCol>
                <a:gridCol w="5660193">
                  <a:extLst>
                    <a:ext uri="{9D8B030D-6E8A-4147-A177-3AD203B41FA5}">
                      <a16:colId xmlns:a16="http://schemas.microsoft.com/office/drawing/2014/main" val="20001"/>
                    </a:ext>
                  </a:extLst>
                </a:gridCol>
              </a:tblGrid>
              <a:tr h="370840">
                <a:tc>
                  <a:txBody>
                    <a:bodyPr/>
                    <a:lstStyle/>
                    <a:p>
                      <a:r>
                        <a:rPr lang="en-US" dirty="0"/>
                        <a:t>Factor</a:t>
                      </a:r>
                    </a:p>
                  </a:txBody>
                  <a:tcPr/>
                </a:tc>
                <a:tc>
                  <a:txBody>
                    <a:bodyPr/>
                    <a:lstStyle/>
                    <a:p>
                      <a:r>
                        <a:rPr lang="en-US" dirty="0"/>
                        <a:t>Questions</a:t>
                      </a:r>
                    </a:p>
                  </a:txBody>
                  <a:tcPr/>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Arial"/>
                        </a:rPr>
                        <a:t>Programming language</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modern compilers available for the programming language used to develop the system? Is the programming language still used for new system development?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dirty="0">
                          <a:latin typeface="Arial"/>
                          <a:ea typeface="Calibri"/>
                          <a:cs typeface="Arial"/>
                        </a:rPr>
                        <a:t>Configuration management</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all versions of all parts of the system managed by a configuration management system? Is there an explicit description of the versions of components that are used in the current system?</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dirty="0">
                          <a:latin typeface="Arial"/>
                          <a:ea typeface="Calibri"/>
                          <a:cs typeface="Arial"/>
                        </a:rPr>
                        <a:t>Test data</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Does test data for the system exist? Is there a record of regression tests carried out when new features have been added to the system? </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Arial"/>
                        </a:rPr>
                        <a:t>Personnel skills</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Are there people available who have the skills to maintain the application? Are there people available who have experience with the system? </a:t>
                      </a:r>
                      <a:endParaRPr lang="en-GB" sz="16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36</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483807188"/>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a:t>System measurement</a:t>
            </a:r>
          </a:p>
        </p:txBody>
      </p:sp>
      <p:sp>
        <p:nvSpPr>
          <p:cNvPr id="90115" name="Rectangle 3"/>
          <p:cNvSpPr>
            <a:spLocks noGrp="1" noChangeArrowheads="1"/>
          </p:cNvSpPr>
          <p:nvPr>
            <p:ph idx="1"/>
          </p:nvPr>
        </p:nvSpPr>
        <p:spPr/>
        <p:txBody>
          <a:bodyPr/>
          <a:lstStyle/>
          <a:p>
            <a:r>
              <a:rPr lang="en-GB" dirty="0"/>
              <a:t>You may </a:t>
            </a:r>
            <a:r>
              <a:rPr lang="en-GB" dirty="0">
                <a:highlight>
                  <a:srgbClr val="FFFF00"/>
                </a:highlight>
              </a:rPr>
              <a:t>collect quantitative data to make an assessment of the quality of the application system</a:t>
            </a:r>
          </a:p>
          <a:p>
            <a:pPr lvl="1"/>
            <a:r>
              <a:rPr lang="en-GB" dirty="0"/>
              <a:t>The </a:t>
            </a:r>
            <a:r>
              <a:rPr lang="en-GB" dirty="0">
                <a:highlight>
                  <a:srgbClr val="00FF00"/>
                </a:highlight>
              </a:rPr>
              <a:t>number of system change requests</a:t>
            </a:r>
            <a:r>
              <a:rPr lang="en-GB" dirty="0"/>
              <a:t>; </a:t>
            </a:r>
            <a:r>
              <a:rPr lang="en-US" dirty="0">
                <a:highlight>
                  <a:srgbClr val="FFFF00"/>
                </a:highlight>
              </a:rPr>
              <a:t>The higher this accumulated value, the lower the quality of the system</a:t>
            </a:r>
            <a:r>
              <a:rPr lang="en-US" dirty="0"/>
              <a:t>.</a:t>
            </a:r>
            <a:r>
              <a:rPr lang="en-GB" dirty="0"/>
              <a:t> </a:t>
            </a:r>
          </a:p>
          <a:p>
            <a:pPr lvl="1"/>
            <a:r>
              <a:rPr lang="en-GB" dirty="0"/>
              <a:t>The </a:t>
            </a:r>
            <a:r>
              <a:rPr lang="en-GB" dirty="0">
                <a:highlight>
                  <a:srgbClr val="00FF00"/>
                </a:highlight>
              </a:rPr>
              <a:t>number of different user interfaces used by the system</a:t>
            </a:r>
            <a:r>
              <a:rPr lang="en-GB" dirty="0"/>
              <a:t>; </a:t>
            </a:r>
            <a:r>
              <a:rPr lang="en-US" dirty="0">
                <a:highlight>
                  <a:srgbClr val="FFFF00"/>
                </a:highlight>
              </a:rPr>
              <a:t>The more interfaces, the more likely it is that there will be inconsistencies and redundancies in these interfaces.</a:t>
            </a:r>
            <a:r>
              <a:rPr lang="en-GB" dirty="0">
                <a:highlight>
                  <a:srgbClr val="FFFF00"/>
                </a:highlight>
              </a:rPr>
              <a:t> </a:t>
            </a:r>
          </a:p>
          <a:p>
            <a:pPr lvl="1"/>
            <a:r>
              <a:rPr lang="en-GB" dirty="0"/>
              <a:t>The </a:t>
            </a:r>
            <a:r>
              <a:rPr lang="en-GB" dirty="0">
                <a:highlight>
                  <a:srgbClr val="00FF00"/>
                </a:highlight>
              </a:rPr>
              <a:t>volume of data used by the system</a:t>
            </a:r>
            <a:r>
              <a:rPr lang="en-GB" dirty="0"/>
              <a:t>.</a:t>
            </a:r>
            <a:r>
              <a:rPr lang="en-US" dirty="0"/>
              <a:t> As the volume of data (number of files, size of database, etc.) processed by the system increases, so too </a:t>
            </a:r>
            <a:r>
              <a:rPr lang="en-US" dirty="0">
                <a:highlight>
                  <a:srgbClr val="FFFF00"/>
                </a:highlight>
              </a:rPr>
              <a:t>do the inconsistencies and errors in that data</a:t>
            </a:r>
            <a:r>
              <a:rPr lang="en-US" dirty="0"/>
              <a:t>.</a:t>
            </a:r>
            <a:r>
              <a:rPr lang="en-GB" dirty="0"/>
              <a:t> </a:t>
            </a:r>
          </a:p>
          <a:p>
            <a:pPr lvl="1"/>
            <a:r>
              <a:rPr lang="en-GB" dirty="0"/>
              <a:t>Cleaning up </a:t>
            </a:r>
            <a:r>
              <a:rPr lang="en-GB" dirty="0">
                <a:highlight>
                  <a:srgbClr val="00FF00"/>
                </a:highlight>
              </a:rPr>
              <a:t>old data </a:t>
            </a:r>
            <a:r>
              <a:rPr lang="en-GB" dirty="0"/>
              <a:t>is a very expensive and time-consuming process</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20946151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4552"/>
            <a:ext cx="8229600" cy="1143000"/>
          </a:xfrm>
        </p:spPr>
        <p:txBody>
          <a:bodyPr/>
          <a:lstStyle/>
          <a:p>
            <a:pPr algn="ctr"/>
            <a:r>
              <a:rPr lang="en-US" dirty="0"/>
              <a:t>Software maintenance</a:t>
            </a:r>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38</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695591336"/>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dirty="0"/>
              <a:t>Software </a:t>
            </a:r>
            <a:r>
              <a:rPr lang="en-GB" dirty="0">
                <a:highlight>
                  <a:srgbClr val="FFFF00"/>
                </a:highlight>
              </a:rPr>
              <a:t>maintenance </a:t>
            </a:r>
            <a:r>
              <a:rPr lang="en-US" dirty="0">
                <a:highlight>
                  <a:srgbClr val="FFFF00"/>
                </a:highlight>
              </a:rPr>
              <a:t>(evolution </a:t>
            </a:r>
            <a:r>
              <a:rPr lang="ar-EG" dirty="0">
                <a:highlight>
                  <a:srgbClr val="FFFF00"/>
                </a:highlight>
              </a:rPr>
              <a:t>اعم من </a:t>
            </a:r>
            <a:r>
              <a:rPr lang="en-US" dirty="0">
                <a:highlight>
                  <a:srgbClr val="FFFF00"/>
                </a:highlight>
              </a:rPr>
              <a:t> </a:t>
            </a:r>
            <a:r>
              <a:rPr lang="en-US" dirty="0" err="1">
                <a:highlight>
                  <a:srgbClr val="FFFF00"/>
                </a:highlight>
              </a:rPr>
              <a:t>maintinance</a:t>
            </a:r>
            <a:r>
              <a:rPr lang="en-US" dirty="0">
                <a:highlight>
                  <a:srgbClr val="FFFF00"/>
                </a:highlight>
              </a:rPr>
              <a:t>)</a:t>
            </a:r>
            <a:endParaRPr lang="en-GB" dirty="0">
              <a:highlight>
                <a:srgbClr val="FFFF00"/>
              </a:highlight>
            </a:endParaRPr>
          </a:p>
        </p:txBody>
      </p:sp>
      <p:sp>
        <p:nvSpPr>
          <p:cNvPr id="8194" name="Rectangle 2"/>
          <p:cNvSpPr>
            <a:spLocks noGrp="1" noChangeArrowheads="1"/>
          </p:cNvSpPr>
          <p:nvPr>
            <p:ph idx="1"/>
          </p:nvPr>
        </p:nvSpPr>
        <p:spPr>
          <a:noFill/>
          <a:ln/>
        </p:spPr>
        <p:txBody>
          <a:bodyPr lIns="90840" tIns="44623" rIns="90840" bIns="44623"/>
          <a:lstStyle/>
          <a:p>
            <a:r>
              <a:rPr lang="en-GB" dirty="0">
                <a:highlight>
                  <a:srgbClr val="FFFF00"/>
                </a:highlight>
              </a:rPr>
              <a:t>Modifying a program after it has been put into use.</a:t>
            </a:r>
          </a:p>
          <a:p>
            <a:r>
              <a:rPr lang="en-GB" dirty="0"/>
              <a:t>The term is </a:t>
            </a:r>
            <a:r>
              <a:rPr lang="en-GB" dirty="0">
                <a:highlight>
                  <a:srgbClr val="00FF00"/>
                </a:highlight>
              </a:rPr>
              <a:t>mostly used for changing custom software</a:t>
            </a:r>
            <a:r>
              <a:rPr lang="en-GB" dirty="0"/>
              <a:t>. </a:t>
            </a:r>
            <a:r>
              <a:rPr lang="en-GB" dirty="0">
                <a:highlight>
                  <a:srgbClr val="FFFF00"/>
                </a:highlight>
              </a:rPr>
              <a:t>Generic software products </a:t>
            </a:r>
            <a:r>
              <a:rPr lang="en-GB" dirty="0"/>
              <a:t>are said to </a:t>
            </a:r>
            <a:r>
              <a:rPr lang="en-GB" dirty="0">
                <a:highlight>
                  <a:srgbClr val="00FF00"/>
                </a:highlight>
              </a:rPr>
              <a:t>evolve to create new versions.</a:t>
            </a:r>
          </a:p>
          <a:p>
            <a:r>
              <a:rPr lang="en-GB" dirty="0"/>
              <a:t>Maintenance </a:t>
            </a:r>
            <a:r>
              <a:rPr lang="en-GB" dirty="0">
                <a:highlight>
                  <a:srgbClr val="00FF00"/>
                </a:highlight>
              </a:rPr>
              <a:t>does not normally involve major changes to the system’s architecture.</a:t>
            </a:r>
          </a:p>
          <a:p>
            <a:r>
              <a:rPr lang="en-GB" dirty="0">
                <a:highlight>
                  <a:srgbClr val="00FF00"/>
                </a:highlight>
              </a:rPr>
              <a:t>Changes</a:t>
            </a:r>
            <a:r>
              <a:rPr lang="en-GB" dirty="0"/>
              <a:t> are implemented by </a:t>
            </a:r>
            <a:r>
              <a:rPr lang="en-GB" dirty="0">
                <a:highlight>
                  <a:srgbClr val="00FF00"/>
                </a:highlight>
              </a:rPr>
              <a:t>modifying existing components</a:t>
            </a:r>
            <a:r>
              <a:rPr lang="en-GB" dirty="0"/>
              <a:t> and </a:t>
            </a:r>
            <a:r>
              <a:rPr lang="en-GB" dirty="0">
                <a:highlight>
                  <a:srgbClr val="00FF00"/>
                </a:highlight>
              </a:rPr>
              <a:t>adding new components </a:t>
            </a:r>
            <a:r>
              <a:rPr lang="en-GB" dirty="0"/>
              <a:t>to the system.</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Importance of evolution</a:t>
            </a:r>
          </a:p>
        </p:txBody>
      </p:sp>
      <p:sp>
        <p:nvSpPr>
          <p:cNvPr id="91139" name="Rectangle 3"/>
          <p:cNvSpPr>
            <a:spLocks noGrp="1" noChangeArrowheads="1"/>
          </p:cNvSpPr>
          <p:nvPr>
            <p:ph idx="1"/>
          </p:nvPr>
        </p:nvSpPr>
        <p:spPr/>
        <p:txBody>
          <a:bodyPr/>
          <a:lstStyle/>
          <a:p>
            <a:pPr>
              <a:lnSpc>
                <a:spcPct val="90000"/>
              </a:lnSpc>
            </a:pPr>
            <a:r>
              <a:rPr lang="en-US" dirty="0" err="1">
                <a:highlight>
                  <a:srgbClr val="FFFF00"/>
                </a:highlight>
              </a:rPr>
              <a:t>Organisations</a:t>
            </a:r>
            <a:r>
              <a:rPr lang="en-US" dirty="0">
                <a:highlight>
                  <a:srgbClr val="FFFF00"/>
                </a:highlight>
              </a:rPr>
              <a:t> have huge investments in their software systems </a:t>
            </a:r>
            <a:r>
              <a:rPr lang="en-US" dirty="0"/>
              <a:t>- they are critical business assets.</a:t>
            </a:r>
          </a:p>
          <a:p>
            <a:pPr>
              <a:lnSpc>
                <a:spcPct val="90000"/>
              </a:lnSpc>
            </a:pPr>
            <a:r>
              <a:rPr lang="en-US" dirty="0">
                <a:highlight>
                  <a:srgbClr val="FFFF00"/>
                </a:highlight>
              </a:rPr>
              <a:t>To maintain the value of these assets </a:t>
            </a:r>
            <a:r>
              <a:rPr lang="en-US" dirty="0"/>
              <a:t>to the business, </a:t>
            </a:r>
            <a:r>
              <a:rPr lang="en-US" dirty="0">
                <a:highlight>
                  <a:srgbClr val="00FF00"/>
                </a:highlight>
              </a:rPr>
              <a:t>they must be changed </a:t>
            </a:r>
            <a:r>
              <a:rPr lang="en-US" dirty="0"/>
              <a:t>and updated.</a:t>
            </a:r>
          </a:p>
          <a:p>
            <a:pPr>
              <a:lnSpc>
                <a:spcPct val="90000"/>
              </a:lnSpc>
            </a:pPr>
            <a:r>
              <a:rPr lang="en-US" dirty="0"/>
              <a:t>The </a:t>
            </a:r>
            <a:r>
              <a:rPr lang="en-US" dirty="0">
                <a:highlight>
                  <a:srgbClr val="FFFF00"/>
                </a:highlight>
              </a:rPr>
              <a:t>majority of the software budget </a:t>
            </a:r>
            <a:r>
              <a:rPr lang="en-US" dirty="0"/>
              <a:t>in large companies is </a:t>
            </a:r>
            <a:r>
              <a:rPr lang="en-US" dirty="0">
                <a:highlight>
                  <a:srgbClr val="00FF00"/>
                </a:highlight>
              </a:rPr>
              <a:t>devoted to changing and evolving existing software </a:t>
            </a:r>
            <a:r>
              <a:rPr lang="en-US" dirty="0"/>
              <a:t>rather than developing new software.</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a:t>Types of maintenance</a:t>
            </a:r>
          </a:p>
        </p:txBody>
      </p:sp>
      <p:sp>
        <p:nvSpPr>
          <p:cNvPr id="12290" name="Rectangle 2"/>
          <p:cNvSpPr>
            <a:spLocks noGrp="1" noChangeArrowheads="1"/>
          </p:cNvSpPr>
          <p:nvPr>
            <p:ph idx="1"/>
          </p:nvPr>
        </p:nvSpPr>
        <p:spPr>
          <a:noFill/>
          <a:ln/>
        </p:spPr>
        <p:txBody>
          <a:bodyPr lIns="90840" tIns="44623" rIns="90840" bIns="44623"/>
          <a:lstStyle/>
          <a:p>
            <a:r>
              <a:rPr lang="en-GB" sz="2400" dirty="0">
                <a:highlight>
                  <a:srgbClr val="FFFF00"/>
                </a:highlight>
              </a:rPr>
              <a:t>Fault repairs</a:t>
            </a:r>
          </a:p>
          <a:p>
            <a:pPr lvl="1"/>
            <a:r>
              <a:rPr lang="en-GB" sz="2000" dirty="0"/>
              <a:t>Changing a system </a:t>
            </a:r>
            <a:r>
              <a:rPr lang="en-GB" sz="2000" dirty="0">
                <a:highlight>
                  <a:srgbClr val="00FF00"/>
                </a:highlight>
              </a:rPr>
              <a:t>to fix bugs/vulnerabilities</a:t>
            </a:r>
            <a:r>
              <a:rPr lang="en-GB" sz="2000" dirty="0"/>
              <a:t> and </a:t>
            </a:r>
            <a:r>
              <a:rPr lang="en-GB" sz="2000" dirty="0">
                <a:highlight>
                  <a:srgbClr val="00FF00"/>
                </a:highlight>
              </a:rPr>
              <a:t>correct</a:t>
            </a:r>
            <a:r>
              <a:rPr lang="en-GB" sz="2000" dirty="0"/>
              <a:t> </a:t>
            </a:r>
            <a:r>
              <a:rPr lang="en-GB" sz="2000" dirty="0">
                <a:highlight>
                  <a:srgbClr val="00FF00"/>
                </a:highlight>
              </a:rPr>
              <a:t>deficiencies</a:t>
            </a:r>
            <a:r>
              <a:rPr lang="en-GB" sz="2000" dirty="0"/>
              <a:t> in the way meets its requirements.</a:t>
            </a:r>
          </a:p>
          <a:p>
            <a:r>
              <a:rPr lang="en-GB" sz="2400" dirty="0">
                <a:highlight>
                  <a:srgbClr val="FFFF00"/>
                </a:highlight>
              </a:rPr>
              <a:t>Environmental adaptation</a:t>
            </a:r>
          </a:p>
          <a:p>
            <a:pPr lvl="1"/>
            <a:r>
              <a:rPr lang="en-GB" sz="2000" dirty="0"/>
              <a:t>Maintenance to </a:t>
            </a:r>
            <a:r>
              <a:rPr lang="en-GB" sz="2000" dirty="0">
                <a:highlight>
                  <a:srgbClr val="00FF00"/>
                </a:highlight>
              </a:rPr>
              <a:t>adapt software to a different operating environment</a:t>
            </a:r>
          </a:p>
          <a:p>
            <a:pPr lvl="1"/>
            <a:r>
              <a:rPr lang="en-GB" sz="2000" dirty="0"/>
              <a:t>Changing a system so that it operates in a different environment (</a:t>
            </a:r>
            <a:r>
              <a:rPr lang="en-GB" sz="2000" dirty="0">
                <a:highlight>
                  <a:srgbClr val="00FF00"/>
                </a:highlight>
              </a:rPr>
              <a:t>computer, OS</a:t>
            </a:r>
            <a:r>
              <a:rPr lang="en-GB" sz="2000" dirty="0"/>
              <a:t>, etc.) from its initial implementation.</a:t>
            </a:r>
          </a:p>
          <a:p>
            <a:r>
              <a:rPr lang="en-GB" sz="2400" dirty="0">
                <a:highlight>
                  <a:srgbClr val="FFFF00"/>
                </a:highlight>
              </a:rPr>
              <a:t>Functionality addition and modification </a:t>
            </a:r>
          </a:p>
          <a:p>
            <a:pPr lvl="1"/>
            <a:r>
              <a:rPr lang="en-GB" dirty="0"/>
              <a:t>Modifying the system to </a:t>
            </a:r>
            <a:r>
              <a:rPr lang="en-GB" dirty="0">
                <a:highlight>
                  <a:srgbClr val="00FF00"/>
                </a:highlight>
              </a:rPr>
              <a:t>satisfy new requirements</a:t>
            </a:r>
            <a:r>
              <a:rPr lang="en-GB" sz="1600" dirty="0">
                <a:highlight>
                  <a:srgbClr val="00FF00"/>
                </a:highlight>
              </a:rPr>
              <a:t>.</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effort distribution</a:t>
            </a:r>
            <a:r>
              <a:rPr lang="en-GB" dirty="0"/>
              <a:t> </a:t>
            </a:r>
            <a:endParaRPr lang="en-US" dirty="0"/>
          </a:p>
        </p:txBody>
      </p:sp>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41</a:t>
            </a:fld>
            <a:endParaRPr lang="en-US"/>
          </a:p>
        </p:txBody>
      </p:sp>
      <p:pic>
        <p:nvPicPr>
          <p:cNvPr id="5" name="Picture 4" descr="9.12 Maint Effor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198" y="1871850"/>
            <a:ext cx="4061059" cy="4061059"/>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a:noFill/>
          <a:ln/>
        </p:spPr>
        <p:txBody>
          <a:bodyPr lIns="90840" tIns="44623" rIns="90840" bIns="44623"/>
          <a:lstStyle/>
          <a:p>
            <a:r>
              <a:rPr lang="en-GB" dirty="0">
                <a:highlight>
                  <a:srgbClr val="FFFF00"/>
                </a:highlight>
              </a:rPr>
              <a:t>Maintenance costs</a:t>
            </a:r>
          </a:p>
        </p:txBody>
      </p:sp>
      <p:sp>
        <p:nvSpPr>
          <p:cNvPr id="30722" name="Rectangle 2"/>
          <p:cNvSpPr>
            <a:spLocks noGrp="1" noChangeArrowheads="1"/>
          </p:cNvSpPr>
          <p:nvPr>
            <p:ph idx="1"/>
          </p:nvPr>
        </p:nvSpPr>
        <p:spPr>
          <a:noFill/>
          <a:ln/>
        </p:spPr>
        <p:txBody>
          <a:bodyPr lIns="90840" tIns="44623" rIns="90840" bIns="44623"/>
          <a:lstStyle/>
          <a:p>
            <a:r>
              <a:rPr lang="en-GB" sz="2400" dirty="0">
                <a:highlight>
                  <a:srgbClr val="FFFF00"/>
                </a:highlight>
              </a:rPr>
              <a:t>Usually greater than development costs </a:t>
            </a:r>
            <a:r>
              <a:rPr lang="en-GB" sz="2400" dirty="0"/>
              <a:t>(2* to </a:t>
            </a:r>
            <a:br>
              <a:rPr lang="en-GB" sz="2400" dirty="0"/>
            </a:br>
            <a:r>
              <a:rPr lang="en-GB" sz="2400" dirty="0"/>
              <a:t>100* depending on the application).</a:t>
            </a:r>
          </a:p>
          <a:p>
            <a:r>
              <a:rPr lang="en-GB" sz="2400" dirty="0">
                <a:highlight>
                  <a:srgbClr val="FFFF00"/>
                </a:highlight>
              </a:rPr>
              <a:t>Affected by </a:t>
            </a:r>
            <a:r>
              <a:rPr lang="en-GB" sz="2400" dirty="0">
                <a:solidFill>
                  <a:schemeClr val="tx1">
                    <a:lumMod val="75000"/>
                    <a:lumOff val="25000"/>
                  </a:schemeClr>
                </a:solidFill>
                <a:highlight>
                  <a:srgbClr val="00FF00"/>
                </a:highlight>
              </a:rPr>
              <a:t>both technical and non-technical </a:t>
            </a:r>
            <a:br>
              <a:rPr lang="en-GB" sz="2400" dirty="0">
                <a:solidFill>
                  <a:schemeClr val="tx1">
                    <a:lumMod val="75000"/>
                    <a:lumOff val="25000"/>
                  </a:schemeClr>
                </a:solidFill>
                <a:highlight>
                  <a:srgbClr val="00FF00"/>
                </a:highlight>
              </a:rPr>
            </a:br>
            <a:r>
              <a:rPr lang="en-GB" sz="2400" dirty="0">
                <a:solidFill>
                  <a:schemeClr val="tx1">
                    <a:lumMod val="75000"/>
                    <a:lumOff val="25000"/>
                  </a:schemeClr>
                </a:solidFill>
                <a:highlight>
                  <a:srgbClr val="00FF00"/>
                </a:highlight>
              </a:rPr>
              <a:t>factors.</a:t>
            </a:r>
          </a:p>
          <a:p>
            <a:r>
              <a:rPr lang="en-GB" sz="2400" dirty="0">
                <a:highlight>
                  <a:srgbClr val="FFFF00"/>
                </a:highlight>
              </a:rPr>
              <a:t>Increases as software is maintained. </a:t>
            </a:r>
            <a:br>
              <a:rPr lang="en-GB" sz="2400" dirty="0"/>
            </a:br>
            <a:r>
              <a:rPr lang="en-GB" sz="2400" dirty="0">
                <a:highlight>
                  <a:srgbClr val="00FF00"/>
                </a:highlight>
              </a:rPr>
              <a:t>Maintenance corrupts the software structure </a:t>
            </a:r>
            <a:r>
              <a:rPr lang="en-GB" sz="2400" dirty="0"/>
              <a:t>so </a:t>
            </a:r>
            <a:br>
              <a:rPr lang="en-GB" sz="2400" dirty="0"/>
            </a:br>
            <a:r>
              <a:rPr lang="en-GB" sz="2400" dirty="0"/>
              <a:t>makes </a:t>
            </a:r>
            <a:r>
              <a:rPr lang="en-GB" sz="2400" dirty="0">
                <a:highlight>
                  <a:srgbClr val="FFFF00"/>
                </a:highlight>
              </a:rPr>
              <a:t>further maintenance more difficult</a:t>
            </a:r>
            <a:r>
              <a:rPr lang="en-GB" sz="2400" dirty="0"/>
              <a:t>.</a:t>
            </a:r>
          </a:p>
          <a:p>
            <a:r>
              <a:rPr lang="en-GB" sz="2400" dirty="0">
                <a:highlight>
                  <a:srgbClr val="FFFF00"/>
                </a:highlight>
              </a:rPr>
              <a:t>Ageing software can have high support costs </a:t>
            </a:r>
            <a:br>
              <a:rPr lang="en-GB" sz="2400" dirty="0"/>
            </a:br>
            <a:r>
              <a:rPr lang="en-GB" sz="2400" dirty="0"/>
              <a:t>(e.g. </a:t>
            </a:r>
            <a:r>
              <a:rPr lang="en-GB" sz="2400" dirty="0">
                <a:highlight>
                  <a:srgbClr val="00FF00"/>
                </a:highlight>
              </a:rPr>
              <a:t>old languages, compilers </a:t>
            </a:r>
            <a:r>
              <a:rPr lang="en-GB" sz="2400" dirty="0"/>
              <a:t>etc.).</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costs</a:t>
            </a:r>
          </a:p>
        </p:txBody>
      </p:sp>
      <p:sp>
        <p:nvSpPr>
          <p:cNvPr id="3" name="Content Placeholder 2"/>
          <p:cNvSpPr>
            <a:spLocks noGrp="1"/>
          </p:cNvSpPr>
          <p:nvPr>
            <p:ph idx="1"/>
          </p:nvPr>
        </p:nvSpPr>
        <p:spPr/>
        <p:txBody>
          <a:bodyPr/>
          <a:lstStyle/>
          <a:p>
            <a:r>
              <a:rPr lang="en-US" dirty="0">
                <a:highlight>
                  <a:srgbClr val="FFFF00"/>
                </a:highlight>
              </a:rPr>
              <a:t>It is usually more expensive to add new features to a system during maintenance than it is to add the same features during development</a:t>
            </a:r>
          </a:p>
          <a:p>
            <a:pPr lvl="1"/>
            <a:r>
              <a:rPr lang="en-US" dirty="0"/>
              <a:t>A new team has to understand the programs being maintained</a:t>
            </a:r>
          </a:p>
          <a:p>
            <a:pPr lvl="1"/>
            <a:r>
              <a:rPr lang="en-US" dirty="0"/>
              <a:t>Separating maintenance and development means there is no incentive for the development team to write maintainable software</a:t>
            </a:r>
            <a:r>
              <a:rPr lang="en-GB" dirty="0"/>
              <a:t> </a:t>
            </a:r>
          </a:p>
          <a:p>
            <a:pPr lvl="1"/>
            <a:r>
              <a:rPr lang="en-US" dirty="0"/>
              <a:t>Program maintenance work is unpopular</a:t>
            </a:r>
            <a:r>
              <a:rPr lang="en-GB" dirty="0"/>
              <a:t> </a:t>
            </a:r>
          </a:p>
          <a:p>
            <a:pPr lvl="2"/>
            <a:r>
              <a:rPr lang="en-GB" dirty="0"/>
              <a:t>Maintenance staff are often inexperienced and have limited domain knowledge.</a:t>
            </a:r>
          </a:p>
          <a:p>
            <a:pPr lvl="1"/>
            <a:r>
              <a:rPr lang="en-US" dirty="0"/>
              <a:t>As programs age, their structure degrades and they become harder to change</a:t>
            </a:r>
            <a:r>
              <a:rPr lang="en-GB" dirty="0"/>
              <a:t> </a:t>
            </a:r>
            <a:endParaRPr lang="en-US" dirty="0"/>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43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612949584"/>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dirty="0"/>
              <a:t>Maintenance prediction</a:t>
            </a:r>
          </a:p>
        </p:txBody>
      </p:sp>
      <p:sp>
        <p:nvSpPr>
          <p:cNvPr id="73731" name="Rectangle 3"/>
          <p:cNvSpPr>
            <a:spLocks noGrp="1" noChangeArrowheads="1"/>
          </p:cNvSpPr>
          <p:nvPr>
            <p:ph idx="1"/>
          </p:nvPr>
        </p:nvSpPr>
        <p:spPr/>
        <p:txBody>
          <a:bodyPr/>
          <a:lstStyle/>
          <a:p>
            <a:r>
              <a:rPr lang="en-GB" sz="2400" dirty="0"/>
              <a:t>Maintenance prediction is concerned with </a:t>
            </a:r>
            <a:r>
              <a:rPr lang="en-GB" sz="2400" dirty="0">
                <a:highlight>
                  <a:srgbClr val="00FF00"/>
                </a:highlight>
              </a:rPr>
              <a:t>assessing which parts of the system may cause problems and have high maintenance costs</a:t>
            </a:r>
          </a:p>
          <a:p>
            <a:pPr lvl="1"/>
            <a:r>
              <a:rPr lang="en-GB" sz="2000" dirty="0"/>
              <a:t>Change acceptance depends on the maintainability of the components affected by the change;</a:t>
            </a:r>
          </a:p>
          <a:p>
            <a:pPr lvl="1"/>
            <a:r>
              <a:rPr lang="en-GB" sz="2000" dirty="0"/>
              <a:t>Implementing changes degrades the system and reduces its maintainability;</a:t>
            </a:r>
          </a:p>
          <a:p>
            <a:pPr lvl="1"/>
            <a:r>
              <a:rPr lang="en-GB" sz="2000" dirty="0"/>
              <a:t>Maintenance costs depend on the number of changes and costs of change depend on maintainability.</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prediction</a:t>
            </a:r>
            <a:r>
              <a:rPr lang="en-GB" dirty="0"/>
              <a:t> </a:t>
            </a:r>
            <a:endParaRPr lang="en-US" dirty="0"/>
          </a:p>
        </p:txBody>
      </p:sp>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45</a:t>
            </a:fld>
            <a:endParaRPr lang="en-US"/>
          </a:p>
        </p:txBody>
      </p:sp>
      <p:pic>
        <p:nvPicPr>
          <p:cNvPr id="5" name="Picture 4" descr="9.13 Maint Predict (9.10).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054" y="2000237"/>
            <a:ext cx="7963315" cy="3942039"/>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dirty="0"/>
              <a:t>Change prediction</a:t>
            </a:r>
          </a:p>
        </p:txBody>
      </p:sp>
      <p:sp>
        <p:nvSpPr>
          <p:cNvPr id="74755" name="Rectangle 3"/>
          <p:cNvSpPr>
            <a:spLocks noGrp="1" noChangeArrowheads="1"/>
          </p:cNvSpPr>
          <p:nvPr>
            <p:ph idx="1"/>
          </p:nvPr>
        </p:nvSpPr>
        <p:spPr/>
        <p:txBody>
          <a:bodyPr/>
          <a:lstStyle/>
          <a:p>
            <a:r>
              <a:rPr lang="en-GB" sz="2400" dirty="0">
                <a:highlight>
                  <a:srgbClr val="FFFF00"/>
                </a:highlight>
              </a:rPr>
              <a:t>Predicting the number of changes requires and understanding of the relationships between a system and its environment.</a:t>
            </a:r>
          </a:p>
          <a:p>
            <a:r>
              <a:rPr lang="en-GB" sz="2400" dirty="0">
                <a:highlight>
                  <a:srgbClr val="FFFF00"/>
                </a:highlight>
              </a:rPr>
              <a:t>Tightly coupled systems require changes whenever the environment is changed.</a:t>
            </a:r>
          </a:p>
          <a:p>
            <a:r>
              <a:rPr lang="en-GB" sz="2400" dirty="0"/>
              <a:t>Factors influencing this relationship are</a:t>
            </a:r>
          </a:p>
          <a:p>
            <a:pPr lvl="1"/>
            <a:r>
              <a:rPr lang="en-GB" sz="2000" dirty="0">
                <a:highlight>
                  <a:srgbClr val="FFFF00"/>
                </a:highlight>
              </a:rPr>
              <a:t>Number and complexity of system interfaces;</a:t>
            </a:r>
          </a:p>
          <a:p>
            <a:pPr lvl="1"/>
            <a:r>
              <a:rPr lang="en-GB" sz="2000" dirty="0">
                <a:highlight>
                  <a:srgbClr val="FFFF00"/>
                </a:highlight>
              </a:rPr>
              <a:t>Number of inherently volatile system requirements;</a:t>
            </a:r>
          </a:p>
          <a:p>
            <a:pPr lvl="1"/>
            <a:r>
              <a:rPr lang="en-GB" sz="2000" dirty="0">
                <a:highlight>
                  <a:srgbClr val="FFFF00"/>
                </a:highlight>
              </a:rPr>
              <a:t>The business processes where the system is used.</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dirty="0"/>
              <a:t>Complexity metrics</a:t>
            </a:r>
          </a:p>
        </p:txBody>
      </p:sp>
      <p:sp>
        <p:nvSpPr>
          <p:cNvPr id="75779" name="Rectangle 3"/>
          <p:cNvSpPr>
            <a:spLocks noGrp="1" noChangeArrowheads="1"/>
          </p:cNvSpPr>
          <p:nvPr>
            <p:ph idx="1"/>
          </p:nvPr>
        </p:nvSpPr>
        <p:spPr/>
        <p:txBody>
          <a:bodyPr/>
          <a:lstStyle/>
          <a:p>
            <a:r>
              <a:rPr lang="en-GB" sz="2400" dirty="0">
                <a:highlight>
                  <a:srgbClr val="FFFF00"/>
                </a:highlight>
              </a:rPr>
              <a:t>Predictions of maintainability</a:t>
            </a:r>
            <a:r>
              <a:rPr lang="en-GB" sz="2400" dirty="0"/>
              <a:t> can be made by </a:t>
            </a:r>
            <a:r>
              <a:rPr lang="en-GB" sz="2400" dirty="0">
                <a:highlight>
                  <a:srgbClr val="00FF00"/>
                </a:highlight>
              </a:rPr>
              <a:t>assessing the complexity of system components.</a:t>
            </a:r>
          </a:p>
          <a:p>
            <a:r>
              <a:rPr lang="en-GB" sz="2400" dirty="0"/>
              <a:t>Studies have shown that most maintenance effort is spent on a relatively small number of system components.</a:t>
            </a:r>
          </a:p>
          <a:p>
            <a:r>
              <a:rPr lang="en-GB" sz="2400" dirty="0"/>
              <a:t>Complexity depends on</a:t>
            </a:r>
          </a:p>
          <a:p>
            <a:pPr lvl="1"/>
            <a:r>
              <a:rPr lang="en-GB" sz="2000" dirty="0">
                <a:highlight>
                  <a:srgbClr val="00FF00"/>
                </a:highlight>
              </a:rPr>
              <a:t>Complexity of control structures;</a:t>
            </a:r>
          </a:p>
          <a:p>
            <a:pPr lvl="1"/>
            <a:r>
              <a:rPr lang="en-GB" sz="2000" dirty="0">
                <a:highlight>
                  <a:srgbClr val="00FF00"/>
                </a:highlight>
              </a:rPr>
              <a:t>Complexity of data structures;</a:t>
            </a:r>
          </a:p>
          <a:p>
            <a:pPr lvl="1"/>
            <a:r>
              <a:rPr lang="en-GB" sz="2000" dirty="0">
                <a:highlight>
                  <a:srgbClr val="00FF00"/>
                </a:highlight>
              </a:rPr>
              <a:t>Object, method (procedure) and module size.</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lIns="90840" tIns="44623" rIns="90840" bIns="44623"/>
          <a:lstStyle/>
          <a:p>
            <a:r>
              <a:rPr lang="en-GB"/>
              <a:t>Process metrics</a:t>
            </a:r>
          </a:p>
        </p:txBody>
      </p:sp>
      <p:sp>
        <p:nvSpPr>
          <p:cNvPr id="50179" name="Rectangle 3"/>
          <p:cNvSpPr>
            <a:spLocks noGrp="1" noChangeArrowheads="1"/>
          </p:cNvSpPr>
          <p:nvPr>
            <p:ph idx="1"/>
          </p:nvPr>
        </p:nvSpPr>
        <p:spPr>
          <a:noFill/>
          <a:ln/>
        </p:spPr>
        <p:txBody>
          <a:bodyPr lIns="90840" tIns="44623" rIns="90840" bIns="44623"/>
          <a:lstStyle/>
          <a:p>
            <a:r>
              <a:rPr lang="en-GB" dirty="0">
                <a:highlight>
                  <a:srgbClr val="00FF00"/>
                </a:highlight>
              </a:rPr>
              <a:t>Process metrics </a:t>
            </a:r>
            <a:r>
              <a:rPr lang="en-GB" dirty="0"/>
              <a:t>may be used to </a:t>
            </a:r>
            <a:r>
              <a:rPr lang="en-GB" dirty="0">
                <a:highlight>
                  <a:srgbClr val="00FF00"/>
                </a:highlight>
              </a:rPr>
              <a:t>assess maintainability</a:t>
            </a:r>
          </a:p>
          <a:p>
            <a:pPr lvl="1"/>
            <a:r>
              <a:rPr lang="en-GB" dirty="0">
                <a:highlight>
                  <a:srgbClr val="00FF00"/>
                </a:highlight>
              </a:rPr>
              <a:t>Number of requests for corrective maintenance;</a:t>
            </a:r>
          </a:p>
          <a:p>
            <a:pPr lvl="1"/>
            <a:r>
              <a:rPr lang="en-GB" dirty="0">
                <a:highlight>
                  <a:srgbClr val="00FF00"/>
                </a:highlight>
              </a:rPr>
              <a:t>Average time required for impact analysis;</a:t>
            </a:r>
          </a:p>
          <a:p>
            <a:pPr lvl="1"/>
            <a:r>
              <a:rPr lang="en-GB" dirty="0">
                <a:highlight>
                  <a:srgbClr val="00FF00"/>
                </a:highlight>
              </a:rPr>
              <a:t>Average time taken to implement a change request;</a:t>
            </a:r>
          </a:p>
          <a:p>
            <a:pPr lvl="1"/>
            <a:r>
              <a:rPr lang="en-GB" dirty="0">
                <a:highlight>
                  <a:srgbClr val="00FF00"/>
                </a:highlight>
              </a:rPr>
              <a:t>Number of outstanding change requests.</a:t>
            </a:r>
          </a:p>
          <a:p>
            <a:r>
              <a:rPr lang="en-GB" dirty="0"/>
              <a:t>If any or all of these is increasing, this may indicate a decline in maintainability.</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48</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a:t>Software reengineering</a:t>
            </a:r>
          </a:p>
        </p:txBody>
      </p:sp>
      <p:sp>
        <p:nvSpPr>
          <p:cNvPr id="98307" name="Rectangle 3"/>
          <p:cNvSpPr>
            <a:spLocks noGrp="1" noChangeArrowheads="1"/>
          </p:cNvSpPr>
          <p:nvPr>
            <p:ph idx="1"/>
          </p:nvPr>
        </p:nvSpPr>
        <p:spPr/>
        <p:txBody>
          <a:bodyPr/>
          <a:lstStyle/>
          <a:p>
            <a:r>
              <a:rPr lang="en-GB" sz="2400" dirty="0">
                <a:highlight>
                  <a:srgbClr val="FFFF00"/>
                </a:highlight>
              </a:rPr>
              <a:t>Restructuring or rewriting part or all of a </a:t>
            </a:r>
            <a:br>
              <a:rPr lang="en-GB" sz="2400" dirty="0">
                <a:highlight>
                  <a:srgbClr val="FFFF00"/>
                </a:highlight>
              </a:rPr>
            </a:br>
            <a:r>
              <a:rPr lang="en-GB" sz="2400" dirty="0">
                <a:highlight>
                  <a:srgbClr val="FFFF00"/>
                </a:highlight>
              </a:rPr>
              <a:t>legacy system </a:t>
            </a:r>
            <a:r>
              <a:rPr lang="en-GB" sz="2400" dirty="0">
                <a:highlight>
                  <a:srgbClr val="00FF00"/>
                </a:highlight>
              </a:rPr>
              <a:t>without changing its </a:t>
            </a:r>
            <a:br>
              <a:rPr lang="en-GB" sz="2400" dirty="0">
                <a:highlight>
                  <a:srgbClr val="00FF00"/>
                </a:highlight>
              </a:rPr>
            </a:br>
            <a:r>
              <a:rPr lang="en-GB" sz="2400" dirty="0">
                <a:highlight>
                  <a:srgbClr val="00FF00"/>
                </a:highlight>
              </a:rPr>
              <a:t>functionality.</a:t>
            </a:r>
          </a:p>
          <a:p>
            <a:r>
              <a:rPr lang="en-GB" sz="2400" dirty="0">
                <a:highlight>
                  <a:srgbClr val="FFFF00"/>
                </a:highlight>
              </a:rPr>
              <a:t>Applicable </a:t>
            </a:r>
            <a:r>
              <a:rPr lang="en-GB" sz="2400" dirty="0"/>
              <a:t>where </a:t>
            </a:r>
            <a:r>
              <a:rPr lang="en-GB" sz="2400" dirty="0">
                <a:highlight>
                  <a:srgbClr val="FFFF00"/>
                </a:highlight>
              </a:rPr>
              <a:t>some but not all sub-systems </a:t>
            </a:r>
            <a:br>
              <a:rPr lang="en-GB" sz="2400" dirty="0"/>
            </a:br>
            <a:r>
              <a:rPr lang="en-GB" sz="2400" dirty="0"/>
              <a:t>of a larger system </a:t>
            </a:r>
            <a:r>
              <a:rPr lang="en-GB" sz="2400" dirty="0">
                <a:highlight>
                  <a:srgbClr val="00FF00"/>
                </a:highlight>
              </a:rPr>
              <a:t>require frequent </a:t>
            </a:r>
            <a:br>
              <a:rPr lang="en-GB" sz="2400" dirty="0">
                <a:highlight>
                  <a:srgbClr val="00FF00"/>
                </a:highlight>
              </a:rPr>
            </a:br>
            <a:r>
              <a:rPr lang="en-GB" sz="2400" dirty="0">
                <a:highlight>
                  <a:srgbClr val="00FF00"/>
                </a:highlight>
              </a:rPr>
              <a:t>maintenance.</a:t>
            </a:r>
          </a:p>
          <a:p>
            <a:r>
              <a:rPr lang="en-GB" sz="2400" dirty="0"/>
              <a:t>Reengineering </a:t>
            </a:r>
            <a:r>
              <a:rPr lang="en-GB" sz="2400" dirty="0">
                <a:highlight>
                  <a:srgbClr val="FFFF00"/>
                </a:highlight>
              </a:rPr>
              <a:t>involves adding effort to make </a:t>
            </a:r>
            <a:br>
              <a:rPr lang="en-GB" sz="2400" dirty="0">
                <a:highlight>
                  <a:srgbClr val="FFFF00"/>
                </a:highlight>
              </a:rPr>
            </a:br>
            <a:r>
              <a:rPr lang="en-GB" sz="2400" dirty="0">
                <a:highlight>
                  <a:srgbClr val="FFFF00"/>
                </a:highlight>
              </a:rPr>
              <a:t>them easier to maintain. </a:t>
            </a:r>
            <a:r>
              <a:rPr lang="en-GB" sz="2400" dirty="0"/>
              <a:t>The </a:t>
            </a:r>
            <a:r>
              <a:rPr lang="en-GB" sz="2400" dirty="0">
                <a:highlight>
                  <a:srgbClr val="00FF00"/>
                </a:highlight>
              </a:rPr>
              <a:t>system may be re-structured and re-documented.</a:t>
            </a:r>
          </a:p>
          <a:p>
            <a:endParaRPr lang="en-US" sz="2400"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spiral model of development and evolution</a:t>
            </a:r>
            <a:r>
              <a:rPr lang="en-GB" dirty="0"/>
              <a:t> </a:t>
            </a:r>
            <a:endParaRPr lang="en-US" dirty="0"/>
          </a:p>
        </p:txBody>
      </p:sp>
      <p:pic>
        <p:nvPicPr>
          <p:cNvPr id="4" name="Content Placeholder 3" descr="9.1 SpiralEvolution.eps"/>
          <p:cNvPicPr>
            <a:picLocks noGrp="1" noChangeAspect="1"/>
          </p:cNvPicPr>
          <p:nvPr>
            <p:ph idx="1"/>
          </p:nvPr>
        </p:nvPicPr>
        <p:blipFill>
          <a:blip r:embed="rId2"/>
          <a:srcRect t="6875" b="6875"/>
          <a:stretch>
            <a:fillRect/>
          </a:stretch>
        </p:blipFill>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5</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Advantages of reengineering</a:t>
            </a:r>
          </a:p>
        </p:txBody>
      </p:sp>
      <p:sp>
        <p:nvSpPr>
          <p:cNvPr id="105475" name="Rectangle 3"/>
          <p:cNvSpPr>
            <a:spLocks noGrp="1" noChangeArrowheads="1"/>
          </p:cNvSpPr>
          <p:nvPr>
            <p:ph idx="1"/>
          </p:nvPr>
        </p:nvSpPr>
        <p:spPr/>
        <p:txBody>
          <a:bodyPr/>
          <a:lstStyle/>
          <a:p>
            <a:r>
              <a:rPr lang="en-GB" dirty="0">
                <a:highlight>
                  <a:srgbClr val="FFFF00"/>
                </a:highlight>
              </a:rPr>
              <a:t>Reduced risk</a:t>
            </a:r>
          </a:p>
          <a:p>
            <a:pPr lvl="1"/>
            <a:r>
              <a:rPr lang="en-GB" dirty="0"/>
              <a:t>There is a </a:t>
            </a:r>
            <a:r>
              <a:rPr lang="en-GB" dirty="0">
                <a:highlight>
                  <a:srgbClr val="FFFF00"/>
                </a:highlight>
              </a:rPr>
              <a:t>high risk in new software development</a:t>
            </a:r>
            <a:r>
              <a:rPr lang="en-GB" dirty="0"/>
              <a:t>. There may be </a:t>
            </a:r>
            <a:r>
              <a:rPr lang="en-GB" dirty="0">
                <a:highlight>
                  <a:srgbClr val="00FF00"/>
                </a:highlight>
              </a:rPr>
              <a:t>development problems, staffing problems and specification problems.</a:t>
            </a:r>
          </a:p>
          <a:p>
            <a:r>
              <a:rPr lang="en-GB" dirty="0">
                <a:highlight>
                  <a:srgbClr val="FFFF00"/>
                </a:highlight>
              </a:rPr>
              <a:t>Reduced cost</a:t>
            </a:r>
          </a:p>
          <a:p>
            <a:pPr lvl="1"/>
            <a:r>
              <a:rPr lang="en-GB" dirty="0"/>
              <a:t>The cost of re-engineering is often </a:t>
            </a:r>
            <a:r>
              <a:rPr lang="en-GB" dirty="0">
                <a:highlight>
                  <a:srgbClr val="FFFF00"/>
                </a:highlight>
              </a:rPr>
              <a:t>significantly less than the costs of developing new software.</a:t>
            </a:r>
          </a:p>
          <a:p>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reengineering process</a:t>
            </a:r>
            <a:r>
              <a:rPr lang="en-GB" dirty="0"/>
              <a:t> </a:t>
            </a:r>
            <a:endParaRPr lang="en-US" dirty="0"/>
          </a:p>
        </p:txBody>
      </p:sp>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51</a:t>
            </a:fld>
            <a:endParaRPr lang="en-US"/>
          </a:p>
        </p:txBody>
      </p:sp>
      <p:pic>
        <p:nvPicPr>
          <p:cNvPr id="5" name="Picture 4" descr="9.14 Re-E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52" y="2029253"/>
            <a:ext cx="8198244" cy="3584157"/>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Reengineering process activities</a:t>
            </a:r>
          </a:p>
        </p:txBody>
      </p:sp>
      <p:sp>
        <p:nvSpPr>
          <p:cNvPr id="106499" name="Rectangle 3"/>
          <p:cNvSpPr>
            <a:spLocks noGrp="1" noChangeArrowheads="1"/>
          </p:cNvSpPr>
          <p:nvPr>
            <p:ph idx="1"/>
          </p:nvPr>
        </p:nvSpPr>
        <p:spPr/>
        <p:txBody>
          <a:bodyPr/>
          <a:lstStyle/>
          <a:p>
            <a:r>
              <a:rPr lang="en-US" sz="2400" dirty="0">
                <a:highlight>
                  <a:srgbClr val="00FF00"/>
                </a:highlight>
              </a:rPr>
              <a:t>Source code translation</a:t>
            </a:r>
          </a:p>
          <a:p>
            <a:pPr lvl="1"/>
            <a:r>
              <a:rPr lang="en-US" sz="2000" dirty="0">
                <a:highlight>
                  <a:srgbClr val="00FF00"/>
                </a:highlight>
              </a:rPr>
              <a:t>Convert code to a new language.</a:t>
            </a:r>
          </a:p>
          <a:p>
            <a:r>
              <a:rPr lang="en-US" sz="2400" dirty="0">
                <a:highlight>
                  <a:srgbClr val="00FF00"/>
                </a:highlight>
              </a:rPr>
              <a:t>Reverse engineering</a:t>
            </a:r>
          </a:p>
          <a:p>
            <a:pPr lvl="1"/>
            <a:r>
              <a:rPr lang="en-US" sz="2000" dirty="0" err="1">
                <a:highlight>
                  <a:srgbClr val="00FF00"/>
                </a:highlight>
              </a:rPr>
              <a:t>Analyse</a:t>
            </a:r>
            <a:r>
              <a:rPr lang="en-US" sz="2000" dirty="0">
                <a:highlight>
                  <a:srgbClr val="00FF00"/>
                </a:highlight>
              </a:rPr>
              <a:t> the program to understand it;</a:t>
            </a:r>
          </a:p>
          <a:p>
            <a:r>
              <a:rPr lang="en-US" sz="2400" dirty="0">
                <a:highlight>
                  <a:srgbClr val="00FF00"/>
                </a:highlight>
              </a:rPr>
              <a:t>Program structure improvement</a:t>
            </a:r>
          </a:p>
          <a:p>
            <a:pPr lvl="1"/>
            <a:r>
              <a:rPr lang="en-US" sz="2000" dirty="0">
                <a:highlight>
                  <a:srgbClr val="00FF00"/>
                </a:highlight>
              </a:rPr>
              <a:t>Restructure automatically for understandability;</a:t>
            </a:r>
          </a:p>
          <a:p>
            <a:r>
              <a:rPr lang="en-US" sz="2400" dirty="0">
                <a:highlight>
                  <a:srgbClr val="00FF00"/>
                </a:highlight>
              </a:rPr>
              <a:t>Program </a:t>
            </a:r>
            <a:r>
              <a:rPr lang="en-US" sz="2400" dirty="0" err="1">
                <a:highlight>
                  <a:srgbClr val="00FF00"/>
                </a:highlight>
              </a:rPr>
              <a:t>modularisation</a:t>
            </a:r>
            <a:endParaRPr lang="en-US" sz="2400" dirty="0">
              <a:highlight>
                <a:srgbClr val="00FF00"/>
              </a:highlight>
            </a:endParaRPr>
          </a:p>
          <a:p>
            <a:pPr lvl="1"/>
            <a:r>
              <a:rPr lang="en-US" sz="2000" dirty="0" err="1">
                <a:highlight>
                  <a:srgbClr val="00FF00"/>
                </a:highlight>
              </a:rPr>
              <a:t>Reorganise</a:t>
            </a:r>
            <a:r>
              <a:rPr lang="en-US" sz="2000" dirty="0">
                <a:highlight>
                  <a:srgbClr val="00FF00"/>
                </a:highlight>
              </a:rPr>
              <a:t> the program structure;</a:t>
            </a:r>
          </a:p>
          <a:p>
            <a:r>
              <a:rPr lang="en-US" sz="2400" dirty="0">
                <a:highlight>
                  <a:srgbClr val="00FF00"/>
                </a:highlight>
              </a:rPr>
              <a:t>Data reengineering</a:t>
            </a:r>
          </a:p>
          <a:p>
            <a:pPr lvl="1"/>
            <a:r>
              <a:rPr lang="en-US" sz="2000" dirty="0">
                <a:highlight>
                  <a:srgbClr val="00FF00"/>
                </a:highlight>
              </a:rPr>
              <a:t>Clean-up and restructure system data.</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Reengineering approaches</a:t>
            </a:r>
            <a:r>
              <a:rPr lang="en-GB" dirty="0"/>
              <a:t> </a:t>
            </a:r>
            <a:endParaRPr lang="en-US" dirty="0"/>
          </a:p>
        </p:txBody>
      </p:sp>
      <p:pic>
        <p:nvPicPr>
          <p:cNvPr id="4" name="Content Placeholder 3" descr="9.12 Re-EngApproaches.eps"/>
          <p:cNvPicPr>
            <a:picLocks noGrp="1" noChangeAspect="1"/>
          </p:cNvPicPr>
          <p:nvPr>
            <p:ph idx="1"/>
          </p:nvPr>
        </p:nvPicPr>
        <p:blipFill>
          <a:blip r:embed="rId2"/>
          <a:srcRect t="-25178" b="-25178"/>
          <a:stretch>
            <a:fillRect/>
          </a:stretch>
        </p:blipFill>
        <p:spPr>
          <a:xfrm>
            <a:off x="1143643" y="1851923"/>
            <a:ext cx="6933509" cy="3813163"/>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53</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Reengineering cost factors</a:t>
            </a:r>
          </a:p>
        </p:txBody>
      </p:sp>
      <p:sp>
        <p:nvSpPr>
          <p:cNvPr id="107523" name="Rectangle 3"/>
          <p:cNvSpPr>
            <a:spLocks noGrp="1" noChangeArrowheads="1"/>
          </p:cNvSpPr>
          <p:nvPr>
            <p:ph idx="1"/>
          </p:nvPr>
        </p:nvSpPr>
        <p:spPr/>
        <p:txBody>
          <a:bodyPr/>
          <a:lstStyle/>
          <a:p>
            <a:pPr>
              <a:lnSpc>
                <a:spcPct val="90000"/>
              </a:lnSpc>
            </a:pPr>
            <a:r>
              <a:rPr lang="en-GB"/>
              <a:t>The quality of the software to be reengineered.</a:t>
            </a:r>
          </a:p>
          <a:p>
            <a:pPr>
              <a:lnSpc>
                <a:spcPct val="90000"/>
              </a:lnSpc>
            </a:pPr>
            <a:r>
              <a:rPr lang="en-GB"/>
              <a:t>The tool support available for reengineering.</a:t>
            </a:r>
          </a:p>
          <a:p>
            <a:pPr>
              <a:lnSpc>
                <a:spcPct val="90000"/>
              </a:lnSpc>
            </a:pPr>
            <a:r>
              <a:rPr lang="en-GB"/>
              <a:t>The extent of the data conversion which is required.</a:t>
            </a:r>
          </a:p>
          <a:p>
            <a:pPr>
              <a:lnSpc>
                <a:spcPct val="90000"/>
              </a:lnSpc>
            </a:pPr>
            <a:r>
              <a:rPr lang="en-GB"/>
              <a:t>The availability of expert staff for reengineering. </a:t>
            </a:r>
          </a:p>
          <a:p>
            <a:pPr lvl="1">
              <a:lnSpc>
                <a:spcPct val="90000"/>
              </a:lnSpc>
            </a:pPr>
            <a:r>
              <a:rPr lang="en-GB"/>
              <a:t>This can be a problem with old systems based on technology that is no longer widely used.</a:t>
            </a:r>
            <a:endParaRPr lang="en-US"/>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Refactoring</a:t>
            </a:r>
          </a:p>
        </p:txBody>
      </p:sp>
      <p:sp>
        <p:nvSpPr>
          <p:cNvPr id="3" name="Content Placeholder 2"/>
          <p:cNvSpPr>
            <a:spLocks noGrp="1"/>
          </p:cNvSpPr>
          <p:nvPr>
            <p:ph idx="1"/>
          </p:nvPr>
        </p:nvSpPr>
        <p:spPr/>
        <p:txBody>
          <a:bodyPr/>
          <a:lstStyle/>
          <a:p>
            <a:r>
              <a:rPr lang="en-US" dirty="0"/>
              <a:t>Refactoring is the process of </a:t>
            </a:r>
            <a:r>
              <a:rPr lang="en-US" dirty="0">
                <a:highlight>
                  <a:srgbClr val="FFFF00"/>
                </a:highlight>
              </a:rPr>
              <a:t>making improvements to a program to slow down degradation through change</a:t>
            </a:r>
            <a:r>
              <a:rPr lang="en-US" dirty="0"/>
              <a:t>.</a:t>
            </a:r>
          </a:p>
          <a:p>
            <a:r>
              <a:rPr lang="en-US" dirty="0"/>
              <a:t>You can think of refactoring as ‘</a:t>
            </a:r>
            <a:r>
              <a:rPr lang="en-US" dirty="0">
                <a:highlight>
                  <a:srgbClr val="FFFF00"/>
                </a:highlight>
              </a:rPr>
              <a:t>preventative</a:t>
            </a:r>
            <a:r>
              <a:rPr lang="en-US" dirty="0"/>
              <a:t> </a:t>
            </a:r>
            <a:r>
              <a:rPr lang="en-US" dirty="0">
                <a:highlight>
                  <a:srgbClr val="FFFF00"/>
                </a:highlight>
              </a:rPr>
              <a:t>maintenance</a:t>
            </a:r>
            <a:r>
              <a:rPr lang="en-US" dirty="0"/>
              <a:t>’ that </a:t>
            </a:r>
            <a:r>
              <a:rPr lang="en-US" dirty="0">
                <a:highlight>
                  <a:srgbClr val="00FF00"/>
                </a:highlight>
              </a:rPr>
              <a:t>reduces the problems of future change. </a:t>
            </a:r>
          </a:p>
          <a:p>
            <a:r>
              <a:rPr lang="en-US" dirty="0"/>
              <a:t>Refactoring </a:t>
            </a:r>
            <a:r>
              <a:rPr lang="en-US" dirty="0">
                <a:highlight>
                  <a:srgbClr val="FFFF00"/>
                </a:highlight>
              </a:rPr>
              <a:t>involves modifying a program to </a:t>
            </a:r>
            <a:r>
              <a:rPr lang="en-US" dirty="0">
                <a:highlight>
                  <a:srgbClr val="00FF00"/>
                </a:highlight>
              </a:rPr>
              <a:t>improve its structure, reduce its complexity or make it easier to understand. </a:t>
            </a:r>
          </a:p>
          <a:p>
            <a:r>
              <a:rPr lang="en-US" dirty="0"/>
              <a:t>When you </a:t>
            </a:r>
            <a:r>
              <a:rPr lang="en-US" dirty="0" err="1"/>
              <a:t>refactor</a:t>
            </a:r>
            <a:r>
              <a:rPr lang="en-US" dirty="0"/>
              <a:t> a program, you </a:t>
            </a:r>
            <a:r>
              <a:rPr lang="en-US" dirty="0">
                <a:highlight>
                  <a:srgbClr val="FFFF00"/>
                </a:highlight>
              </a:rPr>
              <a:t>should not add functionality</a:t>
            </a:r>
            <a:r>
              <a:rPr lang="en-US" dirty="0"/>
              <a:t> but </a:t>
            </a:r>
            <a:r>
              <a:rPr lang="en-US" dirty="0">
                <a:highlight>
                  <a:srgbClr val="00FF00"/>
                </a:highlight>
              </a:rPr>
              <a:t>rather concentrate on program improvement. </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55</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Refactoring</a:t>
            </a:r>
            <a:r>
              <a:rPr lang="en-US" dirty="0"/>
              <a:t> and </a:t>
            </a:r>
            <a:r>
              <a:rPr lang="en-US" dirty="0">
                <a:highlight>
                  <a:srgbClr val="FFFF00"/>
                </a:highlight>
              </a:rPr>
              <a:t>reengineering</a:t>
            </a:r>
          </a:p>
        </p:txBody>
      </p:sp>
      <p:sp>
        <p:nvSpPr>
          <p:cNvPr id="3" name="Content Placeholder 2"/>
          <p:cNvSpPr>
            <a:spLocks noGrp="1"/>
          </p:cNvSpPr>
          <p:nvPr>
            <p:ph idx="1"/>
          </p:nvPr>
        </p:nvSpPr>
        <p:spPr/>
        <p:txBody>
          <a:bodyPr/>
          <a:lstStyle/>
          <a:p>
            <a:r>
              <a:rPr lang="en-US" dirty="0">
                <a:highlight>
                  <a:srgbClr val="FFFF00"/>
                </a:highlight>
              </a:rPr>
              <a:t>Re-engineering takes place after a system has been maintained </a:t>
            </a:r>
            <a:r>
              <a:rPr lang="en-US" dirty="0"/>
              <a:t>for some time </a:t>
            </a:r>
            <a:r>
              <a:rPr lang="en-US" dirty="0">
                <a:highlight>
                  <a:srgbClr val="00FF00"/>
                </a:highlight>
              </a:rPr>
              <a:t>and maintenance costs are increasing.</a:t>
            </a:r>
            <a:r>
              <a:rPr lang="en-US" dirty="0"/>
              <a:t> You use automated tools to process and re-engineer a legacy system to create a new system that is more maintainable. </a:t>
            </a:r>
          </a:p>
          <a:p>
            <a:r>
              <a:rPr lang="en-US" dirty="0">
                <a:highlight>
                  <a:srgbClr val="FFFF00"/>
                </a:highlight>
              </a:rPr>
              <a:t>Refactoring</a:t>
            </a:r>
            <a:r>
              <a:rPr lang="en-US" dirty="0"/>
              <a:t> is a </a:t>
            </a:r>
            <a:r>
              <a:rPr lang="en-US" dirty="0">
                <a:highlight>
                  <a:srgbClr val="FFFF00"/>
                </a:highlight>
              </a:rPr>
              <a:t>continuous process </a:t>
            </a:r>
            <a:r>
              <a:rPr lang="en-US" dirty="0"/>
              <a:t>of improvement </a:t>
            </a:r>
            <a:r>
              <a:rPr lang="en-US" dirty="0">
                <a:highlight>
                  <a:srgbClr val="00FF00"/>
                </a:highlight>
              </a:rPr>
              <a:t>throughout the development and evolution process.</a:t>
            </a:r>
            <a:r>
              <a:rPr lang="en-US" dirty="0"/>
              <a:t> It is intended to avoid the structure and code degradation that increases the costs and difficulties of maintaining a system.</a:t>
            </a:r>
            <a:r>
              <a:rPr lang="en-GB" dirty="0"/>
              <a:t> </a:t>
            </a:r>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56</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a:highlight>
                  <a:srgbClr val="FFFF00"/>
                </a:highlight>
              </a:rPr>
              <a:t>Bad smells</a:t>
            </a:r>
            <a:r>
              <a:rPr lang="en-US" dirty="0"/>
              <a:t>’ in program code</a:t>
            </a:r>
          </a:p>
        </p:txBody>
      </p:sp>
      <p:sp>
        <p:nvSpPr>
          <p:cNvPr id="3" name="Content Placeholder 2"/>
          <p:cNvSpPr>
            <a:spLocks noGrp="1"/>
          </p:cNvSpPr>
          <p:nvPr>
            <p:ph idx="1"/>
          </p:nvPr>
        </p:nvSpPr>
        <p:spPr/>
        <p:txBody>
          <a:bodyPr/>
          <a:lstStyle/>
          <a:p>
            <a:r>
              <a:rPr lang="en-US" dirty="0">
                <a:highlight>
                  <a:srgbClr val="FFFF00"/>
                </a:highlight>
              </a:rPr>
              <a:t>Duplicate code </a:t>
            </a:r>
          </a:p>
          <a:p>
            <a:pPr lvl="1"/>
            <a:r>
              <a:rPr lang="en-US" dirty="0"/>
              <a:t>The </a:t>
            </a:r>
            <a:r>
              <a:rPr lang="en-US" dirty="0">
                <a:highlight>
                  <a:srgbClr val="FFFF00"/>
                </a:highlight>
              </a:rPr>
              <a:t>same or very similar code </a:t>
            </a:r>
            <a:r>
              <a:rPr lang="en-US" dirty="0"/>
              <a:t>may be </a:t>
            </a:r>
            <a:r>
              <a:rPr lang="en-US" dirty="0">
                <a:highlight>
                  <a:srgbClr val="FFFF00"/>
                </a:highlight>
              </a:rPr>
              <a:t>included at different places</a:t>
            </a:r>
            <a:r>
              <a:rPr lang="en-US" dirty="0"/>
              <a:t> in a program. This can be </a:t>
            </a:r>
            <a:r>
              <a:rPr lang="en-US" dirty="0">
                <a:highlight>
                  <a:srgbClr val="00FF00"/>
                </a:highlight>
              </a:rPr>
              <a:t>removed and implemented as a single method </a:t>
            </a:r>
            <a:r>
              <a:rPr lang="en-US" dirty="0"/>
              <a:t>or function that is called as required.</a:t>
            </a:r>
            <a:endParaRPr lang="en-GB" dirty="0"/>
          </a:p>
          <a:p>
            <a:r>
              <a:rPr lang="en-US" dirty="0">
                <a:highlight>
                  <a:srgbClr val="FFFF00"/>
                </a:highlight>
              </a:rPr>
              <a:t>Long methods</a:t>
            </a:r>
          </a:p>
          <a:p>
            <a:pPr lvl="1"/>
            <a:r>
              <a:rPr lang="en-US" dirty="0"/>
              <a:t> If a </a:t>
            </a:r>
            <a:r>
              <a:rPr lang="en-US" dirty="0">
                <a:highlight>
                  <a:srgbClr val="FFFF00"/>
                </a:highlight>
              </a:rPr>
              <a:t>method is too long</a:t>
            </a:r>
            <a:r>
              <a:rPr lang="en-US" dirty="0"/>
              <a:t>, it should </a:t>
            </a:r>
            <a:r>
              <a:rPr lang="en-US" dirty="0">
                <a:highlight>
                  <a:srgbClr val="00FF00"/>
                </a:highlight>
              </a:rPr>
              <a:t>be redesigned as a number of shorter methods.</a:t>
            </a:r>
            <a:endParaRPr lang="en-GB" dirty="0">
              <a:highlight>
                <a:srgbClr val="00FF00"/>
              </a:highlight>
            </a:endParaRPr>
          </a:p>
          <a:p>
            <a:r>
              <a:rPr lang="en-US" dirty="0">
                <a:highlight>
                  <a:srgbClr val="FFFF00"/>
                </a:highlight>
              </a:rPr>
              <a:t>Switch (case) statements </a:t>
            </a:r>
          </a:p>
          <a:p>
            <a:pPr lvl="1"/>
            <a:r>
              <a:rPr lang="en-US" dirty="0"/>
              <a:t>These often involve duplication, where the switch depends on the type of a value. </a:t>
            </a:r>
            <a:r>
              <a:rPr lang="en-US" dirty="0">
                <a:highlight>
                  <a:srgbClr val="FFFF00"/>
                </a:highlight>
              </a:rPr>
              <a:t>The switch statements may be scattered around a program. </a:t>
            </a:r>
            <a:r>
              <a:rPr lang="en-US" dirty="0"/>
              <a:t>In object-oriented languages, you can often </a:t>
            </a:r>
            <a:r>
              <a:rPr lang="en-US" dirty="0">
                <a:highlight>
                  <a:srgbClr val="00FF00"/>
                </a:highlight>
              </a:rPr>
              <a:t>use polymorphism to achieve the same thing</a:t>
            </a:r>
            <a:r>
              <a:rPr lang="en-US" dirty="0"/>
              <a:t>.</a:t>
            </a:r>
            <a:endParaRPr lang="en-GB"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57</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smells’ in program code</a:t>
            </a:r>
          </a:p>
        </p:txBody>
      </p:sp>
      <p:sp>
        <p:nvSpPr>
          <p:cNvPr id="3" name="Content Placeholder 2"/>
          <p:cNvSpPr>
            <a:spLocks noGrp="1"/>
          </p:cNvSpPr>
          <p:nvPr>
            <p:ph idx="1"/>
          </p:nvPr>
        </p:nvSpPr>
        <p:spPr/>
        <p:txBody>
          <a:bodyPr/>
          <a:lstStyle/>
          <a:p>
            <a:r>
              <a:rPr lang="en-US" dirty="0">
                <a:highlight>
                  <a:srgbClr val="FFFF00"/>
                </a:highlight>
              </a:rPr>
              <a:t>Data clumping </a:t>
            </a:r>
          </a:p>
          <a:p>
            <a:pPr lvl="1"/>
            <a:r>
              <a:rPr lang="en-US" dirty="0"/>
              <a:t>Data clumps occur when the </a:t>
            </a:r>
            <a:r>
              <a:rPr lang="en-US" dirty="0">
                <a:highlight>
                  <a:srgbClr val="FFFF00"/>
                </a:highlight>
              </a:rPr>
              <a:t>same group of data items </a:t>
            </a:r>
            <a:r>
              <a:rPr lang="en-US" dirty="0"/>
              <a:t>(fields in classes, parameters in methods</a:t>
            </a:r>
            <a:r>
              <a:rPr lang="en-US" dirty="0">
                <a:highlight>
                  <a:srgbClr val="FFFF00"/>
                </a:highlight>
              </a:rPr>
              <a:t>) re-occur in several places </a:t>
            </a:r>
            <a:r>
              <a:rPr lang="en-US" dirty="0"/>
              <a:t>in a program. These can often be </a:t>
            </a:r>
            <a:r>
              <a:rPr lang="en-US" dirty="0">
                <a:highlight>
                  <a:srgbClr val="00FF00"/>
                </a:highlight>
              </a:rPr>
              <a:t>replaced with an object that encapsulates all of the data.</a:t>
            </a:r>
            <a:endParaRPr lang="en-GB" dirty="0">
              <a:highlight>
                <a:srgbClr val="00FF00"/>
              </a:highlight>
            </a:endParaRPr>
          </a:p>
          <a:p>
            <a:r>
              <a:rPr lang="en-US" dirty="0">
                <a:highlight>
                  <a:srgbClr val="FFFF00"/>
                </a:highlight>
              </a:rPr>
              <a:t>Speculative generality </a:t>
            </a:r>
          </a:p>
          <a:p>
            <a:pPr lvl="1"/>
            <a:r>
              <a:rPr lang="en-US" dirty="0"/>
              <a:t>This occurs </a:t>
            </a:r>
            <a:r>
              <a:rPr lang="en-US" dirty="0">
                <a:highlight>
                  <a:srgbClr val="FFFF00"/>
                </a:highlight>
              </a:rPr>
              <a:t>when developers include generality in a program in case it is required in the future</a:t>
            </a:r>
            <a:r>
              <a:rPr lang="en-US" dirty="0"/>
              <a:t>. This can often </a:t>
            </a:r>
            <a:r>
              <a:rPr lang="en-US" dirty="0">
                <a:highlight>
                  <a:srgbClr val="00FF00"/>
                </a:highlight>
              </a:rPr>
              <a:t>simply be removed.</a:t>
            </a:r>
            <a:r>
              <a:rPr lang="en-GB" dirty="0">
                <a:highlight>
                  <a:srgbClr val="00FF00"/>
                </a:highlight>
              </a:rPr>
              <a:t> </a:t>
            </a:r>
            <a:endParaRPr lang="en-US" dirty="0">
              <a:highlight>
                <a:srgbClr val="00FF00"/>
              </a:highlight>
            </a:endParaRPr>
          </a:p>
          <a:p>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58</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Software development and evolution can be thought of as an integrated, iterative process that can be represented using a spiral model.</a:t>
            </a:r>
            <a:endParaRPr lang="en-GB" dirty="0"/>
          </a:p>
          <a:p>
            <a:r>
              <a:rPr lang="en-US" dirty="0"/>
              <a:t>For custom systems, the costs of software maintenance usually exceed the software development costs.</a:t>
            </a:r>
            <a:endParaRPr lang="en-GB" dirty="0"/>
          </a:p>
          <a:p>
            <a:r>
              <a:rPr lang="en-US" dirty="0"/>
              <a:t>The process of software evolution is driven by requests for changes and includes change impact analysis, release planning and change implementation. </a:t>
            </a:r>
          </a:p>
          <a:p>
            <a:r>
              <a:rPr lang="en-US" dirty="0"/>
              <a:t>Legacy systems are older software systems, developed using obsolete software and hardware technologies, that remain useful for a business.</a:t>
            </a:r>
            <a:r>
              <a:rPr lang="en-GB" dirty="0"/>
              <a:t> </a:t>
            </a:r>
          </a:p>
          <a:p>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59</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410587348"/>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servicing</a:t>
            </a:r>
            <a:r>
              <a:rPr lang="en-GB" dirty="0"/>
              <a:t> </a:t>
            </a:r>
            <a:endParaRPr lang="en-US" dirty="0"/>
          </a:p>
        </p:txBody>
      </p:sp>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6</a:t>
            </a:fld>
            <a:endParaRPr lang="en-US"/>
          </a:p>
        </p:txBody>
      </p:sp>
      <p:pic>
        <p:nvPicPr>
          <p:cNvPr id="5" name="Picture 4" descr="9.2 Evolution Servic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329" y="2701786"/>
            <a:ext cx="8064456" cy="1859171"/>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It is often cheaper and less risky to maintain a legacy system than to develop a replacement system using modern technology.</a:t>
            </a:r>
            <a:endParaRPr lang="en-GB" dirty="0"/>
          </a:p>
          <a:p>
            <a:r>
              <a:rPr lang="en-US" dirty="0"/>
              <a:t>The business value of a legacy system and the quality of the application should be assessed to help decide if a system should be replaced, transformed or maintained.</a:t>
            </a:r>
            <a:r>
              <a:rPr lang="en-GB" dirty="0"/>
              <a:t> </a:t>
            </a:r>
            <a:endParaRPr lang="en-US" dirty="0"/>
          </a:p>
          <a:p>
            <a:r>
              <a:rPr lang="en-US" dirty="0"/>
              <a:t>There are 3 types of software maintenance, namely bug fixing, modifying software to work in a new environment, and implementing new or changed requirements.</a:t>
            </a:r>
            <a:endParaRPr lang="en-GB"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60</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Software re-engineering is concerned with re-structuring and re-documenting software to make it easier to understand and change. </a:t>
            </a:r>
            <a:endParaRPr lang="en-GB" dirty="0"/>
          </a:p>
          <a:p>
            <a:r>
              <a:rPr lang="en-US" dirty="0"/>
              <a:t>Refactoring, making program changes that preserve functionality, is a form of preventative maintenance.</a:t>
            </a:r>
            <a:endParaRPr lang="en-GB" dirty="0"/>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61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59338193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servicing</a:t>
            </a:r>
          </a:p>
        </p:txBody>
      </p:sp>
      <p:sp>
        <p:nvSpPr>
          <p:cNvPr id="3" name="Content Placeholder 2"/>
          <p:cNvSpPr>
            <a:spLocks noGrp="1"/>
          </p:cNvSpPr>
          <p:nvPr>
            <p:ph idx="1"/>
          </p:nvPr>
        </p:nvSpPr>
        <p:spPr/>
        <p:txBody>
          <a:bodyPr/>
          <a:lstStyle/>
          <a:p>
            <a:r>
              <a:rPr lang="en-US" dirty="0">
                <a:highlight>
                  <a:srgbClr val="FFFF00"/>
                </a:highlight>
              </a:rPr>
              <a:t>Evolution</a:t>
            </a:r>
          </a:p>
          <a:p>
            <a:pPr lvl="1"/>
            <a:r>
              <a:rPr lang="en-US" dirty="0"/>
              <a:t>The </a:t>
            </a:r>
            <a:r>
              <a:rPr lang="en-US" dirty="0">
                <a:highlight>
                  <a:srgbClr val="FFFF00"/>
                </a:highlight>
              </a:rPr>
              <a:t>stage in a software system’s life cycle </a:t>
            </a:r>
            <a:r>
              <a:rPr lang="en-US" dirty="0">
                <a:highlight>
                  <a:srgbClr val="00FF00"/>
                </a:highlight>
              </a:rPr>
              <a:t>where it is in operational use and is evolving as new requirements are proposed and implemented in the system</a:t>
            </a:r>
            <a:r>
              <a:rPr lang="en-US" dirty="0"/>
              <a:t>.</a:t>
            </a:r>
          </a:p>
          <a:p>
            <a:r>
              <a:rPr lang="en-US" dirty="0">
                <a:highlight>
                  <a:srgbClr val="FFFF00"/>
                </a:highlight>
              </a:rPr>
              <a:t>Servicing</a:t>
            </a:r>
          </a:p>
          <a:p>
            <a:pPr lvl="1"/>
            <a:r>
              <a:rPr lang="en-US" dirty="0"/>
              <a:t>At this stage, </a:t>
            </a:r>
            <a:r>
              <a:rPr lang="en-US" dirty="0">
                <a:highlight>
                  <a:srgbClr val="FFFF00"/>
                </a:highlight>
              </a:rPr>
              <a:t>the software remains useful but the only changes made are those required to keep it operational </a:t>
            </a:r>
            <a:r>
              <a:rPr lang="en-US" dirty="0"/>
              <a:t>i.e. </a:t>
            </a:r>
            <a:r>
              <a:rPr lang="en-US" dirty="0">
                <a:highlight>
                  <a:srgbClr val="00FF00"/>
                </a:highlight>
              </a:rPr>
              <a:t>bug fixes </a:t>
            </a:r>
            <a:r>
              <a:rPr lang="en-US" dirty="0"/>
              <a:t>and changes to </a:t>
            </a:r>
            <a:r>
              <a:rPr lang="en-US" dirty="0">
                <a:highlight>
                  <a:srgbClr val="00FF00"/>
                </a:highlight>
              </a:rPr>
              <a:t>reflect changes </a:t>
            </a:r>
            <a:r>
              <a:rPr lang="en-US" dirty="0"/>
              <a:t>in the software’s environment. </a:t>
            </a:r>
            <a:r>
              <a:rPr lang="en-US" dirty="0">
                <a:highlight>
                  <a:srgbClr val="00FF00"/>
                </a:highlight>
              </a:rPr>
              <a:t>No new functionality is added.</a:t>
            </a:r>
          </a:p>
          <a:p>
            <a:r>
              <a:rPr lang="en-US" dirty="0">
                <a:highlight>
                  <a:srgbClr val="FFFF00"/>
                </a:highlight>
              </a:rPr>
              <a:t>Phase-out</a:t>
            </a:r>
          </a:p>
          <a:p>
            <a:pPr lvl="1"/>
            <a:r>
              <a:rPr lang="en-US" dirty="0"/>
              <a:t>The </a:t>
            </a:r>
            <a:r>
              <a:rPr lang="en-US" dirty="0">
                <a:highlight>
                  <a:srgbClr val="FFFF00"/>
                </a:highlight>
              </a:rPr>
              <a:t>software may still be used but no further changes are made to it.</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7</a:t>
            </a:fld>
            <a:endParaRPr lang="en-US"/>
          </a:p>
        </p:txBody>
      </p:sp>
      <p:sp>
        <p:nvSpPr>
          <p:cNvPr id="4" name="Date Placeholder 3"/>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9334"/>
            <a:ext cx="8229600" cy="1143000"/>
          </a:xfrm>
        </p:spPr>
        <p:txBody>
          <a:bodyPr/>
          <a:lstStyle/>
          <a:p>
            <a:pPr algn="ctr"/>
            <a:r>
              <a:rPr lang="en-US" dirty="0"/>
              <a:t>Evolution processes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875419393"/>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Evolution processes</a:t>
            </a:r>
          </a:p>
        </p:txBody>
      </p:sp>
      <p:sp>
        <p:nvSpPr>
          <p:cNvPr id="93187" name="Rectangle 3"/>
          <p:cNvSpPr>
            <a:spLocks noGrp="1" noChangeArrowheads="1"/>
          </p:cNvSpPr>
          <p:nvPr>
            <p:ph idx="1"/>
          </p:nvPr>
        </p:nvSpPr>
        <p:spPr/>
        <p:txBody>
          <a:bodyPr/>
          <a:lstStyle/>
          <a:p>
            <a:r>
              <a:rPr lang="en-US" dirty="0">
                <a:highlight>
                  <a:srgbClr val="FFFF00"/>
                </a:highlight>
              </a:rPr>
              <a:t>Software evolution processes depend on</a:t>
            </a:r>
          </a:p>
          <a:p>
            <a:pPr lvl="1"/>
            <a:r>
              <a:rPr lang="en-US" dirty="0">
                <a:highlight>
                  <a:srgbClr val="00FF00"/>
                </a:highlight>
              </a:rPr>
              <a:t>The type of software being maintained;</a:t>
            </a:r>
          </a:p>
          <a:p>
            <a:pPr lvl="1"/>
            <a:r>
              <a:rPr lang="en-US" dirty="0">
                <a:highlight>
                  <a:srgbClr val="00FF00"/>
                </a:highlight>
              </a:rPr>
              <a:t>The development processes used;</a:t>
            </a:r>
          </a:p>
          <a:p>
            <a:pPr lvl="1"/>
            <a:r>
              <a:rPr lang="en-US" dirty="0">
                <a:highlight>
                  <a:srgbClr val="00FF00"/>
                </a:highlight>
              </a:rPr>
              <a:t>The skills and experience of the people involved</a:t>
            </a:r>
            <a:r>
              <a:rPr lang="en-US" dirty="0"/>
              <a:t>.</a:t>
            </a:r>
          </a:p>
          <a:p>
            <a:r>
              <a:rPr lang="en-US" dirty="0">
                <a:highlight>
                  <a:srgbClr val="FFFF00"/>
                </a:highlight>
              </a:rPr>
              <a:t>Proposals</a:t>
            </a:r>
            <a:r>
              <a:rPr lang="en-US" dirty="0"/>
              <a:t> for change are </a:t>
            </a:r>
            <a:r>
              <a:rPr lang="en-US" dirty="0">
                <a:highlight>
                  <a:srgbClr val="00FF00"/>
                </a:highlight>
              </a:rPr>
              <a:t>the driver for system evolution</a:t>
            </a:r>
            <a:r>
              <a:rPr lang="en-US" dirty="0"/>
              <a:t>.</a:t>
            </a:r>
          </a:p>
          <a:p>
            <a:pPr lvl="1"/>
            <a:r>
              <a:rPr lang="en-US" dirty="0"/>
              <a:t>Should be </a:t>
            </a:r>
            <a:r>
              <a:rPr lang="en-US" dirty="0">
                <a:highlight>
                  <a:srgbClr val="00FF00"/>
                </a:highlight>
              </a:rPr>
              <a:t>linked with components that are affected by the change</a:t>
            </a:r>
            <a:r>
              <a:rPr lang="en-US" dirty="0"/>
              <a:t>, thus allowing the cost and impact of the change to be estimated.</a:t>
            </a:r>
          </a:p>
          <a:p>
            <a:r>
              <a:rPr lang="en-US" dirty="0">
                <a:highlight>
                  <a:srgbClr val="FFFF00"/>
                </a:highlight>
              </a:rPr>
              <a:t>Change identification and evolution </a:t>
            </a:r>
            <a:r>
              <a:rPr lang="en-US" dirty="0">
                <a:highlight>
                  <a:srgbClr val="00FF00"/>
                </a:highlight>
              </a:rPr>
              <a:t>continues throughout the system lifetime.</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9</a:t>
            </a:fld>
            <a:endParaRPr lang="en-US" dirty="0"/>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7186</TotalTime>
  <Words>3653</Words>
  <Application>Microsoft Office PowerPoint</Application>
  <PresentationFormat>On-screen Show (4:3)</PresentationFormat>
  <Paragraphs>483</Paragraphs>
  <Slides>61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Wingdings</vt:lpstr>
      <vt:lpstr>SE10 slides</vt:lpstr>
      <vt:lpstr>Chapter 9 – Software Evolution</vt:lpstr>
      <vt:lpstr>Topics covered</vt:lpstr>
      <vt:lpstr>Software change</vt:lpstr>
      <vt:lpstr>Importance of evolution</vt:lpstr>
      <vt:lpstr>A spiral model of development and evolution </vt:lpstr>
      <vt:lpstr>Evolution and servicing </vt:lpstr>
      <vt:lpstr>Evolution and servicing</vt:lpstr>
      <vt:lpstr>Evolution processes</vt:lpstr>
      <vt:lpstr>Evolution processes</vt:lpstr>
      <vt:lpstr>Change identification and evolution processes </vt:lpstr>
      <vt:lpstr>The software evolution process </vt:lpstr>
      <vt:lpstr>Change implementation </vt:lpstr>
      <vt:lpstr>Change implementation</vt:lpstr>
      <vt:lpstr>Urgent change requests</vt:lpstr>
      <vt:lpstr>The emergency repair process</vt:lpstr>
      <vt:lpstr>Agile methods and evolution</vt:lpstr>
      <vt:lpstr>Handover problems</vt:lpstr>
      <vt:lpstr>Legacy systems</vt:lpstr>
      <vt:lpstr>Legacy systems</vt:lpstr>
      <vt:lpstr>The elements of a legacy system</vt:lpstr>
      <vt:lpstr>Legacy system components</vt:lpstr>
      <vt:lpstr>Legacy system components</vt:lpstr>
      <vt:lpstr>Legacy system layers</vt:lpstr>
      <vt:lpstr>Legacy system replacement</vt:lpstr>
      <vt:lpstr>Legacy system change</vt:lpstr>
      <vt:lpstr>Legacy system management</vt:lpstr>
      <vt:lpstr>Figure 9.13  An example of a legacy system assessment </vt:lpstr>
      <vt:lpstr>Legacy system categories</vt:lpstr>
      <vt:lpstr>Business value assessment</vt:lpstr>
      <vt:lpstr>Issues in business value assessment</vt:lpstr>
      <vt:lpstr>System quality assessment</vt:lpstr>
      <vt:lpstr>Business process assessment</vt:lpstr>
      <vt:lpstr>Factors used in environment assessment </vt:lpstr>
      <vt:lpstr>Factors used in environment assessment</vt:lpstr>
      <vt:lpstr>Factors used in application assessment </vt:lpstr>
      <vt:lpstr>Factors used in application assessment</vt:lpstr>
      <vt:lpstr>System measurement</vt:lpstr>
      <vt:lpstr>Software maintenance</vt:lpstr>
      <vt:lpstr>Software maintenance (evolution اعم من  maintinance)</vt:lpstr>
      <vt:lpstr>Types of maintenance</vt:lpstr>
      <vt:lpstr>Maintenance effort distribution </vt:lpstr>
      <vt:lpstr>Maintenance costs</vt:lpstr>
      <vt:lpstr>Maintenance costs</vt:lpstr>
      <vt:lpstr>Maintenance prediction</vt:lpstr>
      <vt:lpstr>Maintenance prediction </vt:lpstr>
      <vt:lpstr>Change prediction</vt:lpstr>
      <vt:lpstr>Complexity metrics</vt:lpstr>
      <vt:lpstr>Process metrics</vt:lpstr>
      <vt:lpstr>Software reengineering</vt:lpstr>
      <vt:lpstr>Advantages of reengineering</vt:lpstr>
      <vt:lpstr>The reengineering process </vt:lpstr>
      <vt:lpstr>Reengineering process activities</vt:lpstr>
      <vt:lpstr>Reengineering approaches </vt:lpstr>
      <vt:lpstr>Reengineering cost factors</vt:lpstr>
      <vt:lpstr>Refactoring</vt:lpstr>
      <vt:lpstr>Refactoring and reengineering</vt:lpstr>
      <vt:lpstr>‘Bad smells’ in program code</vt:lpstr>
      <vt:lpstr>‘Bad smells’ in program code</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9</dc:title>
  <dc:creator>Ian Sommerville</dc:creator>
  <cp:lastModifiedBy>Mahmoud AbdelNaby</cp:lastModifiedBy>
  <cp:revision>16</cp:revision>
  <dcterms:created xsi:type="dcterms:W3CDTF">2009-12-29T15:27:38Z</dcterms:created>
  <dcterms:modified xsi:type="dcterms:W3CDTF">2025-04-07T17:52:30Z</dcterms:modified>
</cp:coreProperties>
</file>