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handoutMasterIdLst>
    <p:handoutMasterId r:id="rId61"/>
  </p:handoutMasterIdLst>
  <p:sldIdLst>
    <p:sldId id="256" r:id="rId2"/>
    <p:sldId id="271" r:id="rId3"/>
    <p:sldId id="272" r:id="rId4"/>
    <p:sldId id="273" r:id="rId5"/>
    <p:sldId id="257" r:id="rId6"/>
    <p:sldId id="277" r:id="rId7"/>
    <p:sldId id="259" r:id="rId8"/>
    <p:sldId id="278" r:id="rId9"/>
    <p:sldId id="314" r:id="rId10"/>
    <p:sldId id="274" r:id="rId11"/>
    <p:sldId id="258" r:id="rId12"/>
    <p:sldId id="261" r:id="rId13"/>
    <p:sldId id="275" r:id="rId14"/>
    <p:sldId id="276" r:id="rId15"/>
    <p:sldId id="310" r:id="rId16"/>
    <p:sldId id="316" r:id="rId17"/>
    <p:sldId id="317" r:id="rId18"/>
    <p:sldId id="281" r:id="rId19"/>
    <p:sldId id="285" r:id="rId20"/>
    <p:sldId id="284" r:id="rId21"/>
    <p:sldId id="260" r:id="rId22"/>
    <p:sldId id="286" r:id="rId23"/>
    <p:sldId id="283" r:id="rId24"/>
    <p:sldId id="262" r:id="rId25"/>
    <p:sldId id="318" r:id="rId26"/>
    <p:sldId id="312" r:id="rId27"/>
    <p:sldId id="288" r:id="rId28"/>
    <p:sldId id="319" r:id="rId29"/>
    <p:sldId id="320" r:id="rId30"/>
    <p:sldId id="289" r:id="rId31"/>
    <p:sldId id="291" r:id="rId32"/>
    <p:sldId id="264" r:id="rId33"/>
    <p:sldId id="263" r:id="rId34"/>
    <p:sldId id="295" r:id="rId35"/>
    <p:sldId id="321" r:id="rId36"/>
    <p:sldId id="265" r:id="rId37"/>
    <p:sldId id="294" r:id="rId38"/>
    <p:sldId id="293" r:id="rId39"/>
    <p:sldId id="266" r:id="rId40"/>
    <p:sldId id="296" r:id="rId41"/>
    <p:sldId id="315" r:id="rId42"/>
    <p:sldId id="297" r:id="rId43"/>
    <p:sldId id="299" r:id="rId44"/>
    <p:sldId id="298" r:id="rId45"/>
    <p:sldId id="300" r:id="rId46"/>
    <p:sldId id="267" r:id="rId47"/>
    <p:sldId id="301" r:id="rId48"/>
    <p:sldId id="268" r:id="rId49"/>
    <p:sldId id="302" r:id="rId50"/>
    <p:sldId id="303" r:id="rId51"/>
    <p:sldId id="304" r:id="rId52"/>
    <p:sldId id="305" r:id="rId53"/>
    <p:sldId id="269" r:id="rId54"/>
    <p:sldId id="311" r:id="rId55"/>
    <p:sldId id="270" r:id="rId56"/>
    <p:sldId id="306" r:id="rId57"/>
    <p:sldId id="313" r:id="rId58"/>
    <p:sldId id="307"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043F46A-CB7B-994B-9E92-2B882EC973B0}" type="datetimeFigureOut">
              <a:rPr lang="en-US" smtClean="0"/>
              <a:t>4/11/2025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BFCE79-5C1A-D04F-AB4F-EBAB411A931D}" type="slidenum">
              <a:rPr lang="en-US" smtClean="0"/>
              <a:t>‹#›</a:t>
            </a:fld>
            <a:endParaRPr lang="en-US"/>
          </a:p>
        </p:txBody>
      </p:sp>
    </p:spTree>
    <p:extLst>
      <p:ext uri="{BB962C8B-B14F-4D97-AF65-F5344CB8AC3E}">
        <p14:creationId xmlns:p14="http://schemas.microsoft.com/office/powerpoint/2010/main" val="8320823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E85C9F-6257-1D44-A466-AA695D730ADC}" type="datetimeFigureOut">
              <a:rPr lang="en-US" smtClean="0"/>
              <a:pPr/>
              <a:t>4/11/2025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845294-65F0-1C43-8615-5C554797DD0F}" type="slidenum">
              <a:rPr lang="en-US" smtClean="0"/>
              <a:pPr/>
              <a:t>‹#›</a:t>
            </a:fld>
            <a:endParaRPr lang="en-US"/>
          </a:p>
        </p:txBody>
      </p:sp>
    </p:spTree>
    <p:extLst>
      <p:ext uri="{BB962C8B-B14F-4D97-AF65-F5344CB8AC3E}">
        <p14:creationId xmlns:p14="http://schemas.microsoft.com/office/powerpoint/2010/main" val="18326889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17/11/2014</a:t>
            </a:r>
            <a:endParaRPr lang="en-US"/>
          </a:p>
        </p:txBody>
      </p:sp>
      <p:sp>
        <p:nvSpPr>
          <p:cNvPr id="5" name="Footer Placeholder 4"/>
          <p:cNvSpPr>
            <a:spLocks noGrp="1"/>
          </p:cNvSpPr>
          <p:nvPr>
            <p:ph type="ftr" sz="quarter" idx="11"/>
          </p:nvPr>
        </p:nvSpPr>
        <p:spPr/>
        <p:txBody>
          <a:bodyPr/>
          <a:lstStyle>
            <a:lvl1pPr>
              <a:defRPr/>
            </a:lvl1pPr>
          </a:lstStyle>
          <a:p>
            <a:r>
              <a:rPr lang="en-US"/>
              <a:t>Chapter 15 Software reuse</a:t>
            </a:r>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17/11/2014</a:t>
            </a:r>
            <a:endParaRPr lang="en-US"/>
          </a:p>
        </p:txBody>
      </p:sp>
      <p:sp>
        <p:nvSpPr>
          <p:cNvPr id="5" name="Footer Placeholder 4"/>
          <p:cNvSpPr>
            <a:spLocks noGrp="1"/>
          </p:cNvSpPr>
          <p:nvPr>
            <p:ph type="ftr" sz="quarter" idx="11"/>
          </p:nvPr>
        </p:nvSpPr>
        <p:spPr/>
        <p:txBody>
          <a:bodyPr/>
          <a:lstStyle>
            <a:lvl1pPr>
              <a:defRPr/>
            </a:lvl1pPr>
          </a:lstStyle>
          <a:p>
            <a:r>
              <a:rPr lang="en-US"/>
              <a:t>Chapter 15 Software reuse</a:t>
            </a:r>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17/11/2014</a:t>
            </a:r>
            <a:endParaRPr lang="en-US"/>
          </a:p>
        </p:txBody>
      </p:sp>
      <p:sp>
        <p:nvSpPr>
          <p:cNvPr id="5" name="Footer Placeholder 4"/>
          <p:cNvSpPr>
            <a:spLocks noGrp="1"/>
          </p:cNvSpPr>
          <p:nvPr>
            <p:ph type="ftr" sz="quarter" idx="11"/>
          </p:nvPr>
        </p:nvSpPr>
        <p:spPr/>
        <p:txBody>
          <a:bodyPr/>
          <a:lstStyle>
            <a:lvl1pPr>
              <a:defRPr/>
            </a:lvl1pPr>
          </a:lstStyle>
          <a:p>
            <a:r>
              <a:rPr lang="en-US"/>
              <a:t>Chapter 15 Software reuse</a:t>
            </a:r>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17/11/2014</a:t>
            </a:r>
            <a:endParaRPr lang="en-US"/>
          </a:p>
        </p:txBody>
      </p:sp>
      <p:sp>
        <p:nvSpPr>
          <p:cNvPr id="5" name="Footer Placeholder 4"/>
          <p:cNvSpPr>
            <a:spLocks noGrp="1"/>
          </p:cNvSpPr>
          <p:nvPr>
            <p:ph type="ftr" sz="quarter" idx="11"/>
          </p:nvPr>
        </p:nvSpPr>
        <p:spPr/>
        <p:txBody>
          <a:bodyPr/>
          <a:lstStyle>
            <a:lvl1pPr>
              <a:defRPr/>
            </a:lvl1pPr>
          </a:lstStyle>
          <a:p>
            <a:r>
              <a:rPr lang="en-US"/>
              <a:t>Chapter 15 Software reuse</a:t>
            </a:r>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17/11/2014</a:t>
            </a:r>
            <a:endParaRPr lang="en-US"/>
          </a:p>
        </p:txBody>
      </p:sp>
      <p:sp>
        <p:nvSpPr>
          <p:cNvPr id="5" name="Footer Placeholder 4"/>
          <p:cNvSpPr>
            <a:spLocks noGrp="1"/>
          </p:cNvSpPr>
          <p:nvPr>
            <p:ph type="ftr" sz="quarter" idx="11"/>
          </p:nvPr>
        </p:nvSpPr>
        <p:spPr/>
        <p:txBody>
          <a:bodyPr/>
          <a:lstStyle>
            <a:lvl1pPr>
              <a:defRPr/>
            </a:lvl1pPr>
          </a:lstStyle>
          <a:p>
            <a:r>
              <a:rPr lang="en-US"/>
              <a:t>Chapter 15 Software reuse</a:t>
            </a:r>
          </a:p>
        </p:txBody>
      </p:sp>
      <p:sp>
        <p:nvSpPr>
          <p:cNvPr id="6"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17/11/2014</a:t>
            </a:r>
            <a:endParaRPr lang="en-US"/>
          </a:p>
        </p:txBody>
      </p:sp>
      <p:sp>
        <p:nvSpPr>
          <p:cNvPr id="6" name="Footer Placeholder 4"/>
          <p:cNvSpPr>
            <a:spLocks noGrp="1"/>
          </p:cNvSpPr>
          <p:nvPr>
            <p:ph type="ftr" sz="quarter" idx="11"/>
          </p:nvPr>
        </p:nvSpPr>
        <p:spPr/>
        <p:txBody>
          <a:bodyPr/>
          <a:lstStyle>
            <a:lvl1pPr>
              <a:defRPr/>
            </a:lvl1pPr>
          </a:lstStyle>
          <a:p>
            <a:r>
              <a:rPr lang="en-US"/>
              <a:t>Chapter 15 Software reuse</a:t>
            </a:r>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17/11/2014</a:t>
            </a:r>
            <a:endParaRPr lang="en-US"/>
          </a:p>
        </p:txBody>
      </p:sp>
      <p:sp>
        <p:nvSpPr>
          <p:cNvPr id="8" name="Footer Placeholder 4"/>
          <p:cNvSpPr>
            <a:spLocks noGrp="1"/>
          </p:cNvSpPr>
          <p:nvPr>
            <p:ph type="ftr" sz="quarter" idx="11"/>
          </p:nvPr>
        </p:nvSpPr>
        <p:spPr/>
        <p:txBody>
          <a:bodyPr/>
          <a:lstStyle>
            <a:lvl1pPr>
              <a:defRPr/>
            </a:lvl1pPr>
          </a:lstStyle>
          <a:p>
            <a:r>
              <a:rPr lang="en-US"/>
              <a:t>Chapter 15 Software reuse</a:t>
            </a:r>
          </a:p>
        </p:txBody>
      </p:sp>
      <p:sp>
        <p:nvSpPr>
          <p:cNvPr id="9"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17/11/2014</a:t>
            </a:r>
            <a:endParaRPr lang="en-US"/>
          </a:p>
        </p:txBody>
      </p:sp>
      <p:sp>
        <p:nvSpPr>
          <p:cNvPr id="4" name="Footer Placeholder 4"/>
          <p:cNvSpPr>
            <a:spLocks noGrp="1"/>
          </p:cNvSpPr>
          <p:nvPr>
            <p:ph type="ftr" sz="quarter" idx="11"/>
          </p:nvPr>
        </p:nvSpPr>
        <p:spPr/>
        <p:txBody>
          <a:bodyPr/>
          <a:lstStyle>
            <a:lvl1pPr>
              <a:defRPr/>
            </a:lvl1pPr>
          </a:lstStyle>
          <a:p>
            <a:r>
              <a:rPr lang="en-US"/>
              <a:t>Chapter 15 Software reuse</a:t>
            </a:r>
          </a:p>
        </p:txBody>
      </p:sp>
      <p:sp>
        <p:nvSpPr>
          <p:cNvPr id="5"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17/11/2014</a:t>
            </a:r>
            <a:endParaRPr lang="en-US"/>
          </a:p>
        </p:txBody>
      </p:sp>
      <p:sp>
        <p:nvSpPr>
          <p:cNvPr id="3" name="Footer Placeholder 4"/>
          <p:cNvSpPr>
            <a:spLocks noGrp="1"/>
          </p:cNvSpPr>
          <p:nvPr>
            <p:ph type="ftr" sz="quarter" idx="11"/>
          </p:nvPr>
        </p:nvSpPr>
        <p:spPr/>
        <p:txBody>
          <a:bodyPr/>
          <a:lstStyle>
            <a:lvl1pPr>
              <a:defRPr/>
            </a:lvl1pPr>
          </a:lstStyle>
          <a:p>
            <a:r>
              <a:rPr lang="en-US"/>
              <a:t>Chapter 15 Software reuse</a:t>
            </a:r>
          </a:p>
        </p:txBody>
      </p:sp>
      <p:sp>
        <p:nvSpPr>
          <p:cNvPr id="4"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17/11/2014</a:t>
            </a:r>
            <a:endParaRPr lang="en-US"/>
          </a:p>
        </p:txBody>
      </p:sp>
      <p:sp>
        <p:nvSpPr>
          <p:cNvPr id="6" name="Footer Placeholder 4"/>
          <p:cNvSpPr>
            <a:spLocks noGrp="1"/>
          </p:cNvSpPr>
          <p:nvPr>
            <p:ph type="ftr" sz="quarter" idx="11"/>
          </p:nvPr>
        </p:nvSpPr>
        <p:spPr/>
        <p:txBody>
          <a:bodyPr/>
          <a:lstStyle>
            <a:lvl1pPr>
              <a:defRPr/>
            </a:lvl1pPr>
          </a:lstStyle>
          <a:p>
            <a:r>
              <a:rPr lang="en-US"/>
              <a:t>Chapter 15 Software reuse</a:t>
            </a:r>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17/11/2014</a:t>
            </a:r>
            <a:endParaRPr lang="en-US"/>
          </a:p>
        </p:txBody>
      </p:sp>
      <p:sp>
        <p:nvSpPr>
          <p:cNvPr id="6" name="Footer Placeholder 4"/>
          <p:cNvSpPr>
            <a:spLocks noGrp="1"/>
          </p:cNvSpPr>
          <p:nvPr>
            <p:ph type="ftr" sz="quarter" idx="11"/>
          </p:nvPr>
        </p:nvSpPr>
        <p:spPr/>
        <p:txBody>
          <a:bodyPr/>
          <a:lstStyle>
            <a:lvl1pPr>
              <a:defRPr/>
            </a:lvl1pPr>
          </a:lstStyle>
          <a:p>
            <a:r>
              <a:rPr lang="en-US"/>
              <a:t>Chapter 15 Software reuse</a:t>
            </a:r>
          </a:p>
        </p:txBody>
      </p:sp>
      <p:sp>
        <p:nvSpPr>
          <p:cNvPr id="7" name="Slide Number Placeholder 5"/>
          <p:cNvSpPr>
            <a:spLocks noGrp="1"/>
          </p:cNvSpPr>
          <p:nvPr>
            <p:ph type="sldNum" sz="quarter" idx="12"/>
          </p:nvPr>
        </p:nvSpPr>
        <p:spPr/>
        <p:txBody>
          <a:bodyPr/>
          <a:lstStyle>
            <a:lvl1pPr>
              <a:defRPr/>
            </a:lvl1pPr>
          </a:lstStyle>
          <a:p>
            <a:fld id="{34CF8044-83D2-2543-8CEA-7F647DE98A9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17/11/2014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15 Software reuse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34CF8044-83D2-2543-8CEA-7F647DE98A9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15 – Software Reuse</a:t>
            </a:r>
          </a:p>
        </p:txBody>
      </p:sp>
      <p:sp>
        <p:nvSpPr>
          <p:cNvPr id="5" name="Footer Placeholder 4"/>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idx="1"/>
          </p:nvPr>
        </p:nvSpPr>
        <p:spPr/>
        <p:txBody>
          <a:bodyPr lIns="91797" tIns="45898" rIns="91797" bIns="45898"/>
          <a:lstStyle/>
          <a:p>
            <a:r>
              <a:rPr lang="en-US" dirty="0"/>
              <a:t>Although reuse is often simply thought of as the reuse of system components, </a:t>
            </a:r>
            <a:r>
              <a:rPr lang="en-US" dirty="0">
                <a:solidFill>
                  <a:srgbClr val="FF0000"/>
                </a:solidFill>
              </a:rPr>
              <a:t>there are many different approaches to reuse</a:t>
            </a:r>
            <a:r>
              <a:rPr lang="en-US" dirty="0"/>
              <a:t> that may be used.</a:t>
            </a:r>
          </a:p>
          <a:p>
            <a:r>
              <a:rPr lang="en-US" dirty="0"/>
              <a:t>Reuse is possible at a range of </a:t>
            </a:r>
            <a:r>
              <a:rPr lang="en-US" dirty="0">
                <a:solidFill>
                  <a:srgbClr val="FF0000"/>
                </a:solidFill>
              </a:rPr>
              <a:t>levels from simple functions to complete application systems.</a:t>
            </a:r>
          </a:p>
          <a:p>
            <a:r>
              <a:rPr lang="en-US" dirty="0"/>
              <a:t>The reuse landscape covers </a:t>
            </a:r>
            <a:r>
              <a:rPr lang="en-US" dirty="0">
                <a:solidFill>
                  <a:srgbClr val="FF0000"/>
                </a:solidFill>
              </a:rPr>
              <a:t>the range of possible reuse techniques.</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reuse landscape</a:t>
            </a:r>
            <a:r>
              <a:rPr lang="en-GB" dirty="0"/>
              <a:t> </a:t>
            </a:r>
            <a:endParaRPr lang="en-US" dirty="0"/>
          </a:p>
        </p:txBody>
      </p:sp>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11</a:t>
            </a:fld>
            <a:endParaRPr lang="en-US"/>
          </a:p>
        </p:txBody>
      </p:sp>
      <p:sp>
        <p:nvSpPr>
          <p:cNvPr id="9" name="Rectangle 8"/>
          <p:cNvSpPr/>
          <p:nvPr/>
        </p:nvSpPr>
        <p:spPr>
          <a:xfrm>
            <a:off x="3573624" y="3578742"/>
            <a:ext cx="2279697"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606714" y="3011323"/>
            <a:ext cx="6057460" cy="567419"/>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5.3 ReuseLandscape.eps"/>
          <p:cNvPicPr>
            <a:picLocks noChangeAspect="1"/>
          </p:cNvPicPr>
          <p:nvPr/>
        </p:nvPicPr>
        <p:blipFill rotWithShape="1">
          <a:blip r:embed="rId2">
            <a:extLst>
              <a:ext uri="{28A0092B-C50C-407E-A947-70E740481C1C}">
                <a14:useLocalDpi xmlns:a14="http://schemas.microsoft.com/office/drawing/2010/main" val="0"/>
              </a:ext>
            </a:extLst>
          </a:blip>
          <a:srcRect l="13448"/>
          <a:stretch/>
        </p:blipFill>
        <p:spPr>
          <a:xfrm>
            <a:off x="944104" y="2096052"/>
            <a:ext cx="7095547" cy="3481368"/>
          </a:xfrm>
          <a:prstGeom prst="rect">
            <a:avLst/>
          </a:prstGeom>
        </p:spPr>
      </p:pic>
      <p:sp>
        <p:nvSpPr>
          <p:cNvPr id="11" name="Date Placeholder 10"/>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a:t>Approaches that support software reuse</a:t>
            </a:r>
            <a:r>
              <a:rPr lang="en-GB" dirty="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11789835"/>
              </p:ext>
            </p:extLst>
          </p:nvPr>
        </p:nvGraphicFramePr>
        <p:xfrm>
          <a:off x="457200" y="1904907"/>
          <a:ext cx="8229600" cy="392493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Approach</a:t>
                      </a:r>
                    </a:p>
                  </a:txBody>
                  <a:tcPr marL="73025" marR="73025" marT="73025" marB="73025"/>
                </a:tc>
                <a:tc>
                  <a:txBody>
                    <a:bodyPr/>
                    <a:lstStyle/>
                    <a:p>
                      <a:pPr algn="just">
                        <a:spcAft>
                          <a:spcPts val="0"/>
                        </a:spcAft>
                      </a:pPr>
                      <a:r>
                        <a:rPr lang="en-GB" sz="1600" b="1" dirty="0">
                          <a:solidFill>
                            <a:srgbClr val="000000"/>
                          </a:solidFill>
                          <a:latin typeface="Arial"/>
                          <a:ea typeface="Times New Roman"/>
                          <a:cs typeface="Arial"/>
                        </a:rPr>
                        <a:t>Description</a:t>
                      </a: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frameworks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Collections of abstract and concrete classes are adapted and extended to create application systems.</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Application system integration</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Two or more application systems are integrated to provide extended functionality</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Architectural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Standard software architectures that support common types of application system are used as the basis of applications. Described in Chapters 6, 11 and 17.</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effectLst/>
                          <a:latin typeface="Formata Regular"/>
                          <a:ea typeface="Times New Roman"/>
                          <a:cs typeface="Times New Roman"/>
                        </a:rPr>
                        <a:t>Aspect-oriented software development</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Shared components are woven into an application at different places when the program is compiled. Described in web chapter 31.</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effectLst/>
                          <a:latin typeface="Formata Regular"/>
                          <a:ea typeface="Times New Roman"/>
                          <a:cs typeface="Times New Roman"/>
                        </a:rPr>
                        <a:t>Component-based software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Systems are developed by integrating components (collections of objects) that conform to component-model standards. Described in Chapter 16.</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12</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128"/>
            <a:ext cx="8229600" cy="1143000"/>
          </a:xfrm>
        </p:spPr>
        <p:txBody>
          <a:bodyPr/>
          <a:lstStyle/>
          <a:p>
            <a:r>
              <a:rPr lang="en-US" dirty="0"/>
              <a:t>Approaches that support software reuse</a:t>
            </a:r>
            <a:r>
              <a:rPr lang="en-GB" dirty="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98634672"/>
              </p:ext>
            </p:extLst>
          </p:nvPr>
        </p:nvGraphicFramePr>
        <p:xfrm>
          <a:off x="457200" y="1896889"/>
          <a:ext cx="8229600" cy="392493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Approach</a:t>
                      </a:r>
                    </a:p>
                  </a:txBody>
                  <a:tcPr marL="73025" marR="73025" marT="73025" marB="73025"/>
                </a:tc>
                <a:tc>
                  <a:txBody>
                    <a:bodyPr/>
                    <a:lstStyle/>
                    <a:p>
                      <a:pPr algn="just">
                        <a:spcAft>
                          <a:spcPts val="0"/>
                        </a:spcAft>
                      </a:pPr>
                      <a:r>
                        <a:rPr lang="en-GB" sz="1600" b="1" dirty="0">
                          <a:solidFill>
                            <a:srgbClr val="000000"/>
                          </a:solidFill>
                          <a:latin typeface="Arial"/>
                          <a:ea typeface="Times New Roman"/>
                          <a:cs typeface="Arial"/>
                        </a:rPr>
                        <a:t>Description</a:t>
                      </a: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Configurable application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Domain-specific systems are designed so that they can be configured to the needs of specific system customers.</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Design patterns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Generic abstractions that occur across applications are represented as design patterns showing abstract and concrete objects and interactions. Described in Chapter 7.</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effectLst/>
                          <a:latin typeface="Formata Regular"/>
                          <a:ea typeface="Times New Roman"/>
                          <a:cs typeface="Times New Roman"/>
                        </a:rPr>
                        <a:t>ERP systems</a:t>
                      </a:r>
                      <a:endParaRPr lang="en-GB" sz="1600" dirty="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Large-scale systems that encapsulate generic business functionality and rules are configured for an organization.</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effectLst/>
                          <a:latin typeface="Formata Regular"/>
                          <a:ea typeface="Times New Roman"/>
                          <a:cs typeface="Times New Roman"/>
                        </a:rPr>
                        <a:t>Legacy system wrapping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Legacy systems (Chapter 9) are ‘wrapped’ by defining a set of interfaces and providing access to these legacy systems through these interfaces.</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4"/>
                  </a:ext>
                </a:extLst>
              </a:tr>
              <a:tr h="370840">
                <a:tc>
                  <a:txBody>
                    <a:bodyPr/>
                    <a:lstStyle/>
                    <a:p>
                      <a:pPr algn="l">
                        <a:spcAft>
                          <a:spcPts val="0"/>
                        </a:spcAft>
                      </a:pPr>
                      <a:r>
                        <a:rPr lang="en-GB" sz="1600">
                          <a:solidFill>
                            <a:srgbClr val="000000"/>
                          </a:solidFill>
                          <a:effectLst/>
                          <a:latin typeface="Formata Regular"/>
                          <a:ea typeface="Times New Roman"/>
                          <a:cs typeface="Times New Roman"/>
                        </a:rPr>
                        <a:t>Model-driven engineering</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Software is represented as domain models and implementation independent models and code is generated from these models. Described in Chapter 5.</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13</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7618"/>
            <a:ext cx="8229600" cy="1143000"/>
          </a:xfrm>
        </p:spPr>
        <p:txBody>
          <a:bodyPr/>
          <a:lstStyle/>
          <a:p>
            <a:r>
              <a:rPr lang="en-US" dirty="0"/>
              <a:t>Approaches that support software reuse</a:t>
            </a:r>
            <a:r>
              <a:rPr lang="en-GB" dirty="0"/>
              <a:t>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88070786"/>
              </p:ext>
            </p:extLst>
          </p:nvPr>
        </p:nvGraphicFramePr>
        <p:xfrm>
          <a:off x="457200" y="1859665"/>
          <a:ext cx="8229600" cy="3681095"/>
        </p:xfrm>
        <a:graphic>
          <a:graphicData uri="http://schemas.openxmlformats.org/drawingml/2006/table">
            <a:tbl>
              <a:tblPr firstRow="1" bandRow="1">
                <a:tableStyleId>{5C22544A-7EE6-4342-B048-85BDC9FD1C3A}</a:tableStyleId>
              </a:tblPr>
              <a:tblGrid>
                <a:gridCol w="2528872">
                  <a:extLst>
                    <a:ext uri="{9D8B030D-6E8A-4147-A177-3AD203B41FA5}">
                      <a16:colId xmlns:a16="http://schemas.microsoft.com/office/drawing/2014/main" val="20000"/>
                    </a:ext>
                  </a:extLst>
                </a:gridCol>
                <a:gridCol w="570072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Approach</a:t>
                      </a:r>
                    </a:p>
                  </a:txBody>
                  <a:tcPr marL="73025" marR="73025" marT="73025" marB="73025"/>
                </a:tc>
                <a:tc>
                  <a:txBody>
                    <a:bodyPr/>
                    <a:lstStyle/>
                    <a:p>
                      <a:pPr algn="just">
                        <a:spcAft>
                          <a:spcPts val="0"/>
                        </a:spcAft>
                      </a:pPr>
                      <a:r>
                        <a:rPr lang="en-GB" sz="1600" b="1" dirty="0">
                          <a:solidFill>
                            <a:srgbClr val="000000"/>
                          </a:solidFill>
                          <a:latin typeface="Arial"/>
                          <a:ea typeface="Times New Roman"/>
                          <a:cs typeface="Arial"/>
                        </a:rPr>
                        <a:t>Description</a:t>
                      </a: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a:solidFill>
                            <a:srgbClr val="000000"/>
                          </a:solidFill>
                          <a:effectLst/>
                          <a:latin typeface="Formata Regular"/>
                          <a:ea typeface="Times New Roman"/>
                          <a:cs typeface="Times New Roman"/>
                        </a:rPr>
                        <a:t>Program generators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A generator system embeds knowledge of a type of application and is used to generate systems in that domain from a user-supplied system model.</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effectLst/>
                          <a:latin typeface="Formata Regular"/>
                          <a:ea typeface="Times New Roman"/>
                          <a:cs typeface="Times New Roman"/>
                        </a:rPr>
                        <a:t>Program libraries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Class and function libraries that implement commonly used abstractions are available for reuse.</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a:solidFill>
                            <a:srgbClr val="000000"/>
                          </a:solidFill>
                          <a:effectLst/>
                          <a:latin typeface="Formata Regular"/>
                          <a:ea typeface="Times New Roman"/>
                          <a:cs typeface="Times New Roman"/>
                        </a:rPr>
                        <a:t>Service-oriented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a:solidFill>
                            <a:srgbClr val="000000"/>
                          </a:solidFill>
                          <a:effectLst/>
                          <a:latin typeface="Formata Regular"/>
                          <a:ea typeface="Times New Roman"/>
                          <a:cs typeface="Times New Roman"/>
                        </a:rPr>
                        <a:t>Systems are developed by linking shared services, which may be externally provided. Described in Chapter 18.</a:t>
                      </a:r>
                      <a:endParaRPr lang="en-GB" sz="160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lgn="l">
                        <a:spcAft>
                          <a:spcPts val="0"/>
                        </a:spcAft>
                      </a:pPr>
                      <a:r>
                        <a:rPr lang="en-GB" sz="1600">
                          <a:solidFill>
                            <a:srgbClr val="000000"/>
                          </a:solidFill>
                          <a:effectLst/>
                          <a:latin typeface="Formata Regular"/>
                          <a:ea typeface="Times New Roman"/>
                          <a:cs typeface="Times New Roman"/>
                        </a:rPr>
                        <a:t>Software product lines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An application type is generalized around a common architecture so that it can be adapted for different customers.</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4"/>
                  </a:ext>
                </a:extLst>
              </a:tr>
              <a:tr h="370840">
                <a:tc>
                  <a:txBody>
                    <a:bodyPr/>
                    <a:lstStyle/>
                    <a:p>
                      <a:pPr algn="just">
                        <a:spcAft>
                          <a:spcPts val="0"/>
                        </a:spcAft>
                      </a:pPr>
                      <a:r>
                        <a:rPr lang="en-GB" sz="1600">
                          <a:solidFill>
                            <a:srgbClr val="000000"/>
                          </a:solidFill>
                          <a:effectLst/>
                          <a:latin typeface="Formata Regular"/>
                          <a:ea typeface="Times New Roman"/>
                          <a:cs typeface="Times New Roman"/>
                        </a:rPr>
                        <a:t>Systems of systems</a:t>
                      </a:r>
                      <a:endParaRPr lang="en-GB" sz="1600">
                        <a:solidFill>
                          <a:srgbClr val="000000"/>
                        </a:solidFill>
                        <a:effectLst/>
                        <a:latin typeface="Arial"/>
                        <a:ea typeface="Times New Roman"/>
                        <a:cs typeface="Times New Roman"/>
                      </a:endParaRPr>
                    </a:p>
                  </a:txBody>
                  <a:tcPr marL="73025" marR="73025" marT="0" marB="73025"/>
                </a:tc>
                <a:tc>
                  <a:txBody>
                    <a:bodyPr/>
                    <a:lstStyle/>
                    <a:p>
                      <a:pPr algn="just">
                        <a:spcAft>
                          <a:spcPts val="0"/>
                        </a:spcAft>
                      </a:pPr>
                      <a:r>
                        <a:rPr lang="en-GB" sz="1600" dirty="0">
                          <a:solidFill>
                            <a:srgbClr val="000000"/>
                          </a:solidFill>
                          <a:effectLst/>
                          <a:latin typeface="Formata Regular"/>
                          <a:ea typeface="Times New Roman"/>
                          <a:cs typeface="Times New Roman"/>
                        </a:rPr>
                        <a:t>Two or more distributed systems are integrated to create a new system. Described in Chapter 20.</a:t>
                      </a:r>
                      <a:endParaRPr lang="en-GB" sz="1600" dirty="0">
                        <a:solidFill>
                          <a:srgbClr val="000000"/>
                        </a:solidFill>
                        <a:effectLst/>
                        <a:latin typeface="Arial"/>
                        <a:ea typeface="Times New Roman"/>
                        <a:cs typeface="Times New Roman"/>
                      </a:endParaRPr>
                    </a:p>
                    <a:p>
                      <a:pPr algn="just">
                        <a:spcAft>
                          <a:spcPts val="0"/>
                        </a:spcAft>
                      </a:pPr>
                      <a:r>
                        <a:rPr lang="en-GB" sz="1600" dirty="0">
                          <a:solidFill>
                            <a:srgbClr val="000000"/>
                          </a:solidFill>
                          <a:effectLst/>
                          <a:latin typeface="Formata Regular"/>
                          <a:ea typeface="Times New Roman"/>
                          <a:cs typeface="Times New Roman"/>
                        </a:rPr>
                        <a:t> </a:t>
                      </a:r>
                      <a:endParaRPr lang="en-GB" sz="1600" dirty="0">
                        <a:solidFill>
                          <a:srgbClr val="000000"/>
                        </a:solidFill>
                        <a:effectLst/>
                        <a:latin typeface="Arial"/>
                        <a:ea typeface="Times New Roman"/>
                        <a:cs typeface="Times New Roman"/>
                      </a:endParaRPr>
                    </a:p>
                  </a:txBody>
                  <a:tcPr marL="73025" marR="73025" marT="0" marB="73025"/>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14</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a:t>Reuse planning factors</a:t>
            </a:r>
          </a:p>
        </p:txBody>
      </p:sp>
      <p:sp>
        <p:nvSpPr>
          <p:cNvPr id="142339" name="Rectangle 3"/>
          <p:cNvSpPr>
            <a:spLocks noGrp="1" noChangeArrowheads="1"/>
          </p:cNvSpPr>
          <p:nvPr>
            <p:ph idx="1"/>
          </p:nvPr>
        </p:nvSpPr>
        <p:spPr/>
        <p:txBody>
          <a:bodyPr lIns="91797" tIns="45898" rIns="91797" bIns="45898"/>
          <a:lstStyle/>
          <a:p>
            <a:r>
              <a:rPr lang="en-US" dirty="0"/>
              <a:t>The development schedule for the software.</a:t>
            </a:r>
          </a:p>
          <a:p>
            <a:r>
              <a:rPr lang="en-US" dirty="0"/>
              <a:t>The expected software lifetime.</a:t>
            </a:r>
          </a:p>
          <a:p>
            <a:r>
              <a:rPr lang="en-US" dirty="0"/>
              <a:t>The background, skills and experience of the development team.</a:t>
            </a:r>
          </a:p>
          <a:p>
            <a:r>
              <a:rPr lang="en-US" dirty="0"/>
              <a:t>The criticality of the software and its non-functional requirements.</a:t>
            </a:r>
          </a:p>
          <a:p>
            <a:r>
              <a:rPr lang="en-US" dirty="0"/>
              <a:t>The application domain.</a:t>
            </a:r>
          </a:p>
          <a:p>
            <a:r>
              <a:rPr lang="en-US" dirty="0"/>
              <a:t>The execution platform for the software.</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a:t>Application frameworks</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16</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extLst>
      <p:ext uri="{BB962C8B-B14F-4D97-AF65-F5344CB8AC3E}">
        <p14:creationId xmlns:p14="http://schemas.microsoft.com/office/powerpoint/2010/main" val="394465224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definition</a:t>
            </a:r>
          </a:p>
        </p:txBody>
      </p:sp>
      <p:sp>
        <p:nvSpPr>
          <p:cNvPr id="3" name="Content Placeholder 2"/>
          <p:cNvSpPr>
            <a:spLocks noGrp="1"/>
          </p:cNvSpPr>
          <p:nvPr>
            <p:ph idx="1"/>
          </p:nvPr>
        </p:nvSpPr>
        <p:spPr/>
        <p:txBody>
          <a:bodyPr/>
          <a:lstStyle/>
          <a:p>
            <a:endParaRPr lang="en-GB" i="1" dirty="0"/>
          </a:p>
          <a:p>
            <a:endParaRPr lang="en-GB" i="1" dirty="0"/>
          </a:p>
          <a:p>
            <a:r>
              <a:rPr lang="en-GB" i="1" dirty="0"/>
              <a:t>“..an integrated set of software artefacts (such as classes, objects and components) that collaborate to provide a reusable architecture for a family of related applications.”</a:t>
            </a:r>
          </a:p>
          <a:p>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17</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extLst>
      <p:ext uri="{BB962C8B-B14F-4D97-AF65-F5344CB8AC3E}">
        <p14:creationId xmlns:p14="http://schemas.microsoft.com/office/powerpoint/2010/main" val="343242575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idx="1"/>
          </p:nvPr>
        </p:nvSpPr>
        <p:spPr/>
        <p:txBody>
          <a:bodyPr lIns="91797" tIns="45898" rIns="91797" bIns="45898"/>
          <a:lstStyle/>
          <a:p>
            <a:r>
              <a:rPr lang="en-GB" dirty="0"/>
              <a:t>Frameworks are moderately large entities that can be reused. They are somewhere between system and component reuse.</a:t>
            </a:r>
          </a:p>
          <a:p>
            <a:r>
              <a:rPr lang="en-GB" dirty="0"/>
              <a:t>Frameworks 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3" name="Content Placeholder 2"/>
          <p:cNvSpPr>
            <a:spLocks noGrp="1"/>
          </p:cNvSpPr>
          <p:nvPr>
            <p:ph idx="1"/>
          </p:nvPr>
        </p:nvSpPr>
        <p:spPr/>
        <p:txBody>
          <a:bodyPr/>
          <a:lstStyle/>
          <a:p>
            <a:r>
              <a:rPr lang="en-US" dirty="0"/>
              <a:t>Support the construction of dynamic websites as a front-end for web applications.</a:t>
            </a:r>
          </a:p>
          <a:p>
            <a:r>
              <a:rPr lang="en-US" dirty="0" err="1"/>
              <a:t>WAFs</a:t>
            </a:r>
            <a:r>
              <a:rPr lang="en-US" dirty="0"/>
              <a:t> are now available for all of the commonly used web programming languages e.g. Java, Python, Ruby, etc.</a:t>
            </a:r>
          </a:p>
          <a:p>
            <a:r>
              <a:rPr lang="en-US" dirty="0"/>
              <a:t>Interaction model is based on the Model-View-Controller composite pattern.</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19</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The reuse landscape </a:t>
            </a:r>
          </a:p>
          <a:p>
            <a:r>
              <a:rPr lang="en-GB" dirty="0"/>
              <a:t>Application frameworks</a:t>
            </a:r>
          </a:p>
          <a:p>
            <a:r>
              <a:rPr lang="en-GB" dirty="0"/>
              <a:t>Software product lines </a:t>
            </a:r>
          </a:p>
          <a:p>
            <a:r>
              <a:rPr lang="en-GB" dirty="0"/>
              <a:t>Application system reuse</a:t>
            </a:r>
          </a:p>
          <a:p>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2</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idx="1"/>
          </p:nvPr>
        </p:nvSpPr>
        <p:spPr/>
        <p:txBody>
          <a:bodyPr lIns="91797" tIns="45898" rIns="91797" bIns="45898"/>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 in Chapter 7).</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pattern</a:t>
            </a:r>
            <a:r>
              <a:rPr lang="en-GB" dirty="0"/>
              <a:t> </a:t>
            </a:r>
            <a:endParaRPr lang="en-US" dirty="0"/>
          </a:p>
        </p:txBody>
      </p:sp>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21</a:t>
            </a:fld>
            <a:endParaRPr lang="en-US"/>
          </a:p>
        </p:txBody>
      </p:sp>
      <p:sp>
        <p:nvSpPr>
          <p:cNvPr id="3" name="Date Placeholder 2"/>
          <p:cNvSpPr>
            <a:spLocks noGrp="1"/>
          </p:cNvSpPr>
          <p:nvPr>
            <p:ph type="dt" sz="half" idx="10"/>
          </p:nvPr>
        </p:nvSpPr>
        <p:spPr/>
        <p:txBody>
          <a:bodyPr/>
          <a:lstStyle/>
          <a:p>
            <a:r>
              <a:rPr lang="en-GB"/>
              <a:t>17/11/2014</a:t>
            </a:r>
            <a:endParaRPr lang="en-US"/>
          </a:p>
        </p:txBody>
      </p:sp>
      <p:pic>
        <p:nvPicPr>
          <p:cNvPr id="10" name="Picture 9" descr="15.5 MVC-pattern (16.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052429"/>
            <a:ext cx="8355662" cy="3469310"/>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WAF features</a:t>
            </a:r>
          </a:p>
        </p:txBody>
      </p:sp>
      <p:sp>
        <p:nvSpPr>
          <p:cNvPr id="3" name="Content Placeholder 2"/>
          <p:cNvSpPr>
            <a:spLocks noGrp="1"/>
          </p:cNvSpPr>
          <p:nvPr>
            <p:ph idx="1"/>
          </p:nvPr>
        </p:nvSpPr>
        <p:spPr>
          <a:xfrm>
            <a:off x="457200" y="1532650"/>
            <a:ext cx="8229600" cy="4525963"/>
          </a:xfrm>
        </p:spPr>
        <p:txBody>
          <a:bodyPr/>
          <a:lstStyle/>
          <a:p>
            <a:r>
              <a:rPr lang="en-GB" sz="1800" i="1" dirty="0"/>
              <a:t>Security</a:t>
            </a:r>
            <a:r>
              <a:rPr lang="en-GB" sz="1800" dirty="0"/>
              <a:t> </a:t>
            </a:r>
          </a:p>
          <a:p>
            <a:pPr lvl="1"/>
            <a:r>
              <a:rPr lang="en-GB" sz="1600" dirty="0" err="1"/>
              <a:t>WAFs</a:t>
            </a:r>
            <a:r>
              <a:rPr lang="en-GB" sz="1600" dirty="0"/>
              <a:t> may include classes to help implement user authentication (login) and access.</a:t>
            </a:r>
          </a:p>
          <a:p>
            <a:r>
              <a:rPr lang="en-GB" sz="1800" i="1" dirty="0"/>
              <a:t>Dynamic web pages </a:t>
            </a:r>
          </a:p>
          <a:p>
            <a:pPr lvl="1"/>
            <a:r>
              <a:rPr lang="en-GB" sz="1600" dirty="0"/>
              <a:t>Classes are provided to help you define web page templates and to populate these dynamically from the system database.</a:t>
            </a:r>
          </a:p>
          <a:p>
            <a:r>
              <a:rPr lang="en-GB" sz="1800" i="1" dirty="0"/>
              <a:t>Database support</a:t>
            </a:r>
            <a:r>
              <a:rPr lang="en-GB" sz="1800" dirty="0"/>
              <a:t> </a:t>
            </a:r>
          </a:p>
          <a:p>
            <a:pPr lvl="1"/>
            <a:r>
              <a:rPr lang="en-GB" sz="1600" dirty="0"/>
              <a:t>The framework may provide classes that provide an abstract interface to different databases.</a:t>
            </a:r>
          </a:p>
          <a:p>
            <a:r>
              <a:rPr lang="en-GB" sz="1800" i="1" dirty="0"/>
              <a:t>Session management</a:t>
            </a:r>
            <a:r>
              <a:rPr lang="en-GB" sz="1800" dirty="0"/>
              <a:t> </a:t>
            </a:r>
          </a:p>
          <a:p>
            <a:pPr lvl="1"/>
            <a:r>
              <a:rPr lang="en-GB" sz="1600" dirty="0"/>
              <a:t>Classes to create and manage sessions (a number of interactions with the system by a user) are usually part of a WAF.</a:t>
            </a:r>
          </a:p>
          <a:p>
            <a:r>
              <a:rPr lang="en-GB" sz="1800" i="1" dirty="0"/>
              <a:t>User interaction</a:t>
            </a:r>
            <a:r>
              <a:rPr lang="en-GB" sz="1800" dirty="0"/>
              <a:t> </a:t>
            </a:r>
          </a:p>
          <a:p>
            <a:pPr lvl="1"/>
            <a:r>
              <a:rPr lang="en-GB" sz="1600" dirty="0"/>
              <a:t>Most web frameworks now provide AJAX support, which allows more interactive web pages to be created.</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22</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Extending frameworks</a:t>
            </a:r>
          </a:p>
        </p:txBody>
      </p:sp>
      <p:sp>
        <p:nvSpPr>
          <p:cNvPr id="124931" name="Rectangle 3"/>
          <p:cNvSpPr>
            <a:spLocks noGrp="1" noChangeArrowheads="1"/>
          </p:cNvSpPr>
          <p:nvPr>
            <p:ph idx="1"/>
          </p:nvPr>
        </p:nvSpPr>
        <p:spPr/>
        <p:txBody>
          <a:bodyPr lIns="91797" tIns="45898" rIns="91797" bIns="45898"/>
          <a:lstStyle/>
          <a:p>
            <a:r>
              <a:rPr lang="en-GB" sz="2300" dirty="0"/>
              <a:t>Frameworks are generic and are extended to create a more specific application or sub-system. They provide a skeleton architecture for the system.</a:t>
            </a:r>
          </a:p>
          <a:p>
            <a:r>
              <a:rPr lang="en-GB" sz="2300" dirty="0"/>
              <a:t>Extending the framework involves</a:t>
            </a:r>
          </a:p>
          <a:p>
            <a:pPr lvl="1"/>
            <a:r>
              <a:rPr lang="en-GB" sz="2100" dirty="0"/>
              <a:t>Adding concrete classes that inherit operations from abstract classes in the framework;</a:t>
            </a:r>
          </a:p>
          <a:p>
            <a:pPr lvl="1"/>
            <a:r>
              <a:rPr lang="en-GB" sz="2100" dirty="0"/>
              <a:t>Adding methods that are called in response to events that are recognised by the framework.</a:t>
            </a:r>
          </a:p>
          <a:p>
            <a:r>
              <a:rPr lang="en-GB" sz="2300" dirty="0"/>
              <a:t>Problem with frameworks is </a:t>
            </a:r>
            <a:r>
              <a:rPr lang="en-GB" sz="2300" dirty="0">
                <a:solidFill>
                  <a:srgbClr val="FF0000"/>
                </a:solidFill>
              </a:rPr>
              <a:t>their complexity which means that it takes a long time to use them effectively.</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 in frameworks</a:t>
            </a:r>
            <a:r>
              <a:rPr lang="en-GB" dirty="0"/>
              <a:t> </a:t>
            </a:r>
            <a:endParaRPr lang="en-US" dirty="0"/>
          </a:p>
        </p:txBody>
      </p:sp>
      <p:pic>
        <p:nvPicPr>
          <p:cNvPr id="4" name="Content Placeholder 3" descr="16.6 Frameworks.eps"/>
          <p:cNvPicPr>
            <a:picLocks noGrp="1" noChangeAspect="1"/>
          </p:cNvPicPr>
          <p:nvPr>
            <p:ph idx="1"/>
          </p:nvPr>
        </p:nvPicPr>
        <p:blipFill>
          <a:blip r:embed="rId2"/>
          <a:srcRect t="-15481" b="-15481"/>
          <a:stretch>
            <a:fillRect/>
          </a:stretch>
        </p:blipFill>
        <p:spPr>
          <a:xfrm>
            <a:off x="-1037411" y="1600200"/>
            <a:ext cx="8229600" cy="4525963"/>
          </a:xfrm>
        </p:spPr>
      </p:pic>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24</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idx="1"/>
          </p:nvPr>
        </p:nvSpPr>
        <p:spPr/>
        <p:txBody>
          <a:bodyPr lIns="91797" tIns="45898" rIns="91797" bIns="45898"/>
          <a:lstStyle/>
          <a:p>
            <a:pPr>
              <a:lnSpc>
                <a:spcPct val="90000"/>
              </a:lnSpc>
            </a:pPr>
            <a:r>
              <a:rPr lang="en-GB" dirty="0"/>
              <a:t>System infrastructure frameworks</a:t>
            </a:r>
          </a:p>
          <a:p>
            <a:pPr lvl="1">
              <a:lnSpc>
                <a:spcPct val="90000"/>
              </a:lnSpc>
            </a:pPr>
            <a:r>
              <a:rPr lang="en-GB" dirty="0"/>
              <a:t>Support the development of system infrastructures such as communications, user interfaces and compilers.</a:t>
            </a:r>
          </a:p>
          <a:p>
            <a:pPr>
              <a:lnSpc>
                <a:spcPct val="90000"/>
              </a:lnSpc>
            </a:pPr>
            <a:r>
              <a:rPr lang="en-GB" dirty="0"/>
              <a:t>Middleware integration frameworks</a:t>
            </a:r>
          </a:p>
          <a:p>
            <a:pPr lvl="1">
              <a:lnSpc>
                <a:spcPct val="90000"/>
              </a:lnSpc>
            </a:pPr>
            <a:r>
              <a:rPr lang="en-GB" dirty="0"/>
              <a:t>Standards and classes that support component communication and information exchange.</a:t>
            </a:r>
          </a:p>
          <a:p>
            <a:pPr>
              <a:lnSpc>
                <a:spcPct val="90000"/>
              </a:lnSpc>
            </a:pPr>
            <a:r>
              <a:rPr lang="en-GB" dirty="0"/>
              <a:t>Enterprise application frameworks</a:t>
            </a:r>
          </a:p>
          <a:p>
            <a:pPr lvl="1">
              <a:lnSpc>
                <a:spcPct val="90000"/>
              </a:lnSpc>
            </a:pPr>
            <a:r>
              <a:rPr lang="en-GB" dirty="0"/>
              <a:t>Support the development of specific types of application such as telecommunications or financial systems.</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25</a:t>
            </a:fld>
            <a:endParaRPr lang="en-US"/>
          </a:p>
        </p:txBody>
      </p:sp>
    </p:spTree>
    <p:extLst>
      <p:ext uri="{BB962C8B-B14F-4D97-AF65-F5344CB8AC3E}">
        <p14:creationId xmlns:p14="http://schemas.microsoft.com/office/powerpoint/2010/main" val="326215338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1"/>
            <a:ext cx="8229600" cy="1143000"/>
          </a:xfrm>
        </p:spPr>
        <p:txBody>
          <a:bodyPr/>
          <a:lstStyle/>
          <a:p>
            <a:pPr algn="ctr"/>
            <a:r>
              <a:rPr lang="en-US" dirty="0"/>
              <a:t>Software product lines</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26</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extLst>
      <p:ext uri="{BB962C8B-B14F-4D97-AF65-F5344CB8AC3E}">
        <p14:creationId xmlns:p14="http://schemas.microsoft.com/office/powerpoint/2010/main" val="396460932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dirty="0"/>
              <a:t>Software product lines</a:t>
            </a:r>
          </a:p>
        </p:txBody>
      </p:sp>
      <p:sp>
        <p:nvSpPr>
          <p:cNvPr id="98307" name="Rectangle 3"/>
          <p:cNvSpPr>
            <a:spLocks noGrp="1" noChangeArrowheads="1"/>
          </p:cNvSpPr>
          <p:nvPr>
            <p:ph idx="1"/>
          </p:nvPr>
        </p:nvSpPr>
        <p:spPr/>
        <p:txBody>
          <a:bodyPr/>
          <a:lstStyle/>
          <a:p>
            <a:r>
              <a:rPr lang="en-GB" dirty="0"/>
              <a:t>Software product lines or application families </a:t>
            </a:r>
            <a:r>
              <a:rPr lang="en-GB" dirty="0">
                <a:solidFill>
                  <a:srgbClr val="FF0000"/>
                </a:solidFill>
              </a:rPr>
              <a:t>are applications with generic functionality</a:t>
            </a:r>
            <a:r>
              <a:rPr lang="en-GB" dirty="0"/>
              <a:t> that </a:t>
            </a:r>
            <a:r>
              <a:rPr lang="en-GB" dirty="0">
                <a:solidFill>
                  <a:srgbClr val="FF0000"/>
                </a:solidFill>
              </a:rPr>
              <a:t>can be adapted and configured</a:t>
            </a:r>
            <a:r>
              <a:rPr lang="en-GB" dirty="0"/>
              <a:t> for </a:t>
            </a:r>
            <a:r>
              <a:rPr lang="en-GB" dirty="0">
                <a:solidFill>
                  <a:srgbClr val="FF0000"/>
                </a:solidFill>
              </a:rPr>
              <a:t>use in a specific context</a:t>
            </a:r>
            <a:r>
              <a:rPr lang="en-GB" dirty="0"/>
              <a:t>.</a:t>
            </a:r>
          </a:p>
          <a:p>
            <a:r>
              <a:rPr lang="en-GB" dirty="0"/>
              <a:t>A software product line is a </a:t>
            </a:r>
            <a:r>
              <a:rPr lang="en-GB" dirty="0">
                <a:solidFill>
                  <a:srgbClr val="FF0000"/>
                </a:solidFill>
              </a:rPr>
              <a:t>set of applications </a:t>
            </a:r>
            <a:r>
              <a:rPr lang="en-GB" dirty="0"/>
              <a:t>with a </a:t>
            </a:r>
            <a:r>
              <a:rPr lang="en-GB" dirty="0">
                <a:solidFill>
                  <a:srgbClr val="FF0000"/>
                </a:solidFill>
              </a:rPr>
              <a:t>common architecture </a:t>
            </a:r>
            <a:r>
              <a:rPr lang="en-GB" dirty="0"/>
              <a:t>and </a:t>
            </a:r>
            <a:r>
              <a:rPr lang="en-GB" dirty="0">
                <a:solidFill>
                  <a:srgbClr val="FF0000"/>
                </a:solidFill>
              </a:rPr>
              <a:t>shared components</a:t>
            </a:r>
            <a:r>
              <a:rPr lang="en-GB" dirty="0"/>
              <a:t>, with </a:t>
            </a:r>
            <a:r>
              <a:rPr lang="en-GB" dirty="0">
                <a:solidFill>
                  <a:srgbClr val="FF0000"/>
                </a:solidFill>
              </a:rPr>
              <a:t>each application specialized to reflect different requirements</a:t>
            </a:r>
            <a:r>
              <a:rPr lang="en-GB" dirty="0"/>
              <a:t>. </a:t>
            </a:r>
          </a:p>
          <a:p>
            <a:r>
              <a:rPr lang="en-GB" dirty="0"/>
              <a:t>Adaptation may involve:</a:t>
            </a:r>
          </a:p>
          <a:p>
            <a:pPr lvl="1"/>
            <a:r>
              <a:rPr lang="en-GB" dirty="0"/>
              <a:t>Component and system configuration;</a:t>
            </a:r>
          </a:p>
          <a:p>
            <a:pPr lvl="1"/>
            <a:r>
              <a:rPr lang="en-GB" dirty="0"/>
              <a:t>Adding new components to the system;</a:t>
            </a:r>
          </a:p>
          <a:p>
            <a:pPr lvl="1"/>
            <a:r>
              <a:rPr lang="en-GB" dirty="0"/>
              <a:t>Selecting from a library of existing components;</a:t>
            </a:r>
          </a:p>
          <a:p>
            <a:pPr lvl="1"/>
            <a:r>
              <a:rPr lang="en-GB" dirty="0"/>
              <a:t>Modifying components to meet new requirements.</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systems for a software product line</a:t>
            </a:r>
          </a:p>
        </p:txBody>
      </p:sp>
      <p:sp>
        <p:nvSpPr>
          <p:cNvPr id="4" name="Date Placeholder 3"/>
          <p:cNvSpPr>
            <a:spLocks noGrp="1"/>
          </p:cNvSpPr>
          <p:nvPr>
            <p:ph type="dt" sz="half" idx="10"/>
          </p:nvPr>
        </p:nvSpPr>
        <p:spPr/>
        <p:txBody>
          <a:bodyPr/>
          <a:lstStyle/>
          <a:p>
            <a:r>
              <a:rPr lang="en-GB"/>
              <a:t>17/11/2014</a:t>
            </a:r>
            <a:endParaRPr lang="en-US"/>
          </a:p>
        </p:txBody>
      </p:sp>
      <p:sp>
        <p:nvSpPr>
          <p:cNvPr id="5" name="Footer Placeholder 4"/>
          <p:cNvSpPr>
            <a:spLocks noGrp="1"/>
          </p:cNvSpPr>
          <p:nvPr>
            <p:ph type="ftr" sz="quarter" idx="11"/>
          </p:nvPr>
        </p:nvSpPr>
        <p:spPr/>
        <p:txBody>
          <a:bodyPr/>
          <a:lstStyle/>
          <a:p>
            <a:r>
              <a:rPr lang="en-US"/>
              <a:t>Chapter 15 Software reuse</a:t>
            </a:r>
          </a:p>
        </p:txBody>
      </p:sp>
      <p:sp>
        <p:nvSpPr>
          <p:cNvPr id="6" name="Slide Number Placeholder 5"/>
          <p:cNvSpPr>
            <a:spLocks noGrp="1"/>
          </p:cNvSpPr>
          <p:nvPr>
            <p:ph type="sldNum" sz="quarter" idx="12"/>
          </p:nvPr>
        </p:nvSpPr>
        <p:spPr/>
        <p:txBody>
          <a:bodyPr/>
          <a:lstStyle/>
          <a:p>
            <a:fld id="{34CF8044-83D2-2543-8CEA-7F647DE98A9A}" type="slidenum">
              <a:rPr lang="en-US" smtClean="0"/>
              <a:pPr/>
              <a:t>28</a:t>
            </a:fld>
            <a:endParaRPr lang="en-US"/>
          </a:p>
        </p:txBody>
      </p:sp>
      <p:pic>
        <p:nvPicPr>
          <p:cNvPr id="7" name="Picture 6" descr="15.7 Product line base syste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026" y="1843156"/>
            <a:ext cx="5473148" cy="4194988"/>
          </a:xfrm>
          <a:prstGeom prst="rect">
            <a:avLst/>
          </a:prstGeom>
        </p:spPr>
      </p:pic>
    </p:spTree>
    <p:extLst>
      <p:ext uri="{BB962C8B-B14F-4D97-AF65-F5344CB8AC3E}">
        <p14:creationId xmlns:p14="http://schemas.microsoft.com/office/powerpoint/2010/main" val="18681080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applications</a:t>
            </a:r>
          </a:p>
        </p:txBody>
      </p:sp>
      <p:sp>
        <p:nvSpPr>
          <p:cNvPr id="3" name="Content Placeholder 2"/>
          <p:cNvSpPr>
            <a:spLocks noGrp="1"/>
          </p:cNvSpPr>
          <p:nvPr>
            <p:ph idx="1"/>
          </p:nvPr>
        </p:nvSpPr>
        <p:spPr/>
        <p:txBody>
          <a:bodyPr/>
          <a:lstStyle/>
          <a:p>
            <a:r>
              <a:rPr lang="en-GB" dirty="0">
                <a:solidFill>
                  <a:srgbClr val="FF0000"/>
                </a:solidFill>
              </a:rPr>
              <a:t>Core components </a:t>
            </a:r>
            <a:r>
              <a:rPr lang="en-GB" dirty="0"/>
              <a:t>that provide </a:t>
            </a:r>
            <a:r>
              <a:rPr lang="en-GB" dirty="0">
                <a:solidFill>
                  <a:srgbClr val="FF0000"/>
                </a:solidFill>
              </a:rPr>
              <a:t>infrastructure support</a:t>
            </a:r>
            <a:r>
              <a:rPr lang="en-GB" dirty="0"/>
              <a:t>. These are </a:t>
            </a:r>
            <a:r>
              <a:rPr lang="en-GB" dirty="0">
                <a:solidFill>
                  <a:srgbClr val="FF0000"/>
                </a:solidFill>
              </a:rPr>
              <a:t>not usually modified </a:t>
            </a:r>
            <a:r>
              <a:rPr lang="en-GB" dirty="0"/>
              <a:t>when developing a new instance of the product line. </a:t>
            </a:r>
          </a:p>
          <a:p>
            <a:r>
              <a:rPr lang="en-GB" dirty="0">
                <a:solidFill>
                  <a:srgbClr val="FF0000"/>
                </a:solidFill>
              </a:rPr>
              <a:t>Configurable components </a:t>
            </a:r>
            <a:r>
              <a:rPr lang="en-GB" dirty="0"/>
              <a:t>that may be </a:t>
            </a:r>
            <a:r>
              <a:rPr lang="en-GB" dirty="0">
                <a:solidFill>
                  <a:srgbClr val="FF0000"/>
                </a:solidFill>
              </a:rPr>
              <a:t>modified and configured </a:t>
            </a:r>
            <a:r>
              <a:rPr lang="en-GB" dirty="0"/>
              <a:t>to specialize them to a new application. Sometimes, it is possible to reconfigure these components </a:t>
            </a:r>
            <a:r>
              <a:rPr lang="en-GB" dirty="0">
                <a:solidFill>
                  <a:srgbClr val="FF0000"/>
                </a:solidFill>
              </a:rPr>
              <a:t>without changing their code </a:t>
            </a:r>
            <a:r>
              <a:rPr lang="en-GB" dirty="0"/>
              <a:t>by </a:t>
            </a:r>
            <a:r>
              <a:rPr lang="en-GB" dirty="0">
                <a:solidFill>
                  <a:srgbClr val="FF0000"/>
                </a:solidFill>
              </a:rPr>
              <a:t>using a built-in component configuration language</a:t>
            </a:r>
            <a:r>
              <a:rPr lang="en-GB" dirty="0"/>
              <a:t>. </a:t>
            </a:r>
          </a:p>
          <a:p>
            <a:r>
              <a:rPr lang="en-GB" dirty="0">
                <a:solidFill>
                  <a:srgbClr val="FF0000"/>
                </a:solidFill>
              </a:rPr>
              <a:t>Specialized, </a:t>
            </a:r>
            <a:r>
              <a:rPr lang="en-GB" dirty="0"/>
              <a:t>domain-specific components </a:t>
            </a:r>
            <a:r>
              <a:rPr lang="en-GB" dirty="0">
                <a:solidFill>
                  <a:srgbClr val="FF0000"/>
                </a:solidFill>
              </a:rPr>
              <a:t>some or all of </a:t>
            </a:r>
            <a:r>
              <a:rPr lang="en-GB" dirty="0"/>
              <a:t>which may be </a:t>
            </a:r>
            <a:r>
              <a:rPr lang="en-GB" dirty="0">
                <a:solidFill>
                  <a:srgbClr val="FF0000"/>
                </a:solidFill>
              </a:rPr>
              <a:t>replaced </a:t>
            </a:r>
            <a:r>
              <a:rPr lang="en-GB" dirty="0"/>
              <a:t>when a </a:t>
            </a:r>
            <a:r>
              <a:rPr lang="en-GB" dirty="0">
                <a:solidFill>
                  <a:srgbClr val="FF0000"/>
                </a:solidFill>
              </a:rPr>
              <a:t>new instance </a:t>
            </a:r>
            <a:r>
              <a:rPr lang="en-GB" dirty="0"/>
              <a:t>of a </a:t>
            </a:r>
            <a:r>
              <a:rPr lang="en-GB" dirty="0">
                <a:solidFill>
                  <a:srgbClr val="FF0000"/>
                </a:solidFill>
              </a:rPr>
              <a:t>product line is created</a:t>
            </a:r>
            <a:r>
              <a:rPr lang="en-GB" dirty="0"/>
              <a:t>.</a:t>
            </a:r>
          </a:p>
          <a:p>
            <a:endParaRPr lang="en-US" dirty="0"/>
          </a:p>
        </p:txBody>
      </p:sp>
      <p:sp>
        <p:nvSpPr>
          <p:cNvPr id="4" name="Date Placeholder 3"/>
          <p:cNvSpPr>
            <a:spLocks noGrp="1"/>
          </p:cNvSpPr>
          <p:nvPr>
            <p:ph type="dt" sz="half" idx="10"/>
          </p:nvPr>
        </p:nvSpPr>
        <p:spPr/>
        <p:txBody>
          <a:bodyPr/>
          <a:lstStyle/>
          <a:p>
            <a:r>
              <a:rPr lang="en-GB"/>
              <a:t>17/11/2014</a:t>
            </a:r>
            <a:endParaRPr lang="en-US"/>
          </a:p>
        </p:txBody>
      </p:sp>
      <p:sp>
        <p:nvSpPr>
          <p:cNvPr id="5" name="Footer Placeholder 4"/>
          <p:cNvSpPr>
            <a:spLocks noGrp="1"/>
          </p:cNvSpPr>
          <p:nvPr>
            <p:ph type="ftr" sz="quarter" idx="11"/>
          </p:nvPr>
        </p:nvSpPr>
        <p:spPr/>
        <p:txBody>
          <a:bodyPr/>
          <a:lstStyle/>
          <a:p>
            <a:r>
              <a:rPr lang="en-US"/>
              <a:t>Chapter 15 Software reuse</a:t>
            </a:r>
          </a:p>
        </p:txBody>
      </p:sp>
      <p:sp>
        <p:nvSpPr>
          <p:cNvPr id="6" name="Slide Number Placeholder 5"/>
          <p:cNvSpPr>
            <a:spLocks noGrp="1"/>
          </p:cNvSpPr>
          <p:nvPr>
            <p:ph type="sldNum" sz="quarter" idx="12"/>
          </p:nvPr>
        </p:nvSpPr>
        <p:spPr/>
        <p:txBody>
          <a:bodyPr/>
          <a:lstStyle/>
          <a:p>
            <a:fld id="{34CF8044-83D2-2543-8CEA-7F647DE98A9A}" type="slidenum">
              <a:rPr lang="en-US" smtClean="0"/>
              <a:pPr/>
              <a:t>29</a:t>
            </a:fld>
            <a:endParaRPr lang="en-US"/>
          </a:p>
        </p:txBody>
      </p:sp>
    </p:spTree>
    <p:extLst>
      <p:ext uri="{BB962C8B-B14F-4D97-AF65-F5344CB8AC3E}">
        <p14:creationId xmlns:p14="http://schemas.microsoft.com/office/powerpoint/2010/main" val="169199928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idx="1"/>
          </p:nvPr>
        </p:nvSpPr>
        <p:spPr/>
        <p:txBody>
          <a:bodyPr lIns="91797" tIns="45898" rIns="91797" bIns="45898"/>
          <a:lstStyle/>
          <a:p>
            <a:r>
              <a:rPr lang="en-GB" dirty="0"/>
              <a:t>In </a:t>
            </a:r>
            <a:r>
              <a:rPr lang="en-GB" dirty="0">
                <a:solidFill>
                  <a:srgbClr val="FF0000"/>
                </a:solidFill>
              </a:rPr>
              <a:t>most engineering disciplines</a:t>
            </a:r>
            <a:r>
              <a:rPr lang="en-GB" dirty="0"/>
              <a:t>, systems are designed </a:t>
            </a:r>
            <a:r>
              <a:rPr lang="en-GB" dirty="0">
                <a:solidFill>
                  <a:srgbClr val="FF0000"/>
                </a:solidFill>
              </a:rPr>
              <a:t>by composing existing components</a:t>
            </a:r>
            <a:r>
              <a:rPr lang="en-GB" dirty="0"/>
              <a:t> that have been </a:t>
            </a:r>
            <a:r>
              <a:rPr lang="en-GB" dirty="0">
                <a:solidFill>
                  <a:srgbClr val="FF0000"/>
                </a:solidFill>
              </a:rPr>
              <a:t>used in other systems</a:t>
            </a:r>
            <a:r>
              <a:rPr lang="en-GB" dirty="0"/>
              <a:t>.</a:t>
            </a:r>
          </a:p>
          <a:p>
            <a:r>
              <a:rPr lang="en-GB" dirty="0"/>
              <a:t>Software engineering has been more focused on original development but it is now recognised that to </a:t>
            </a:r>
            <a:r>
              <a:rPr lang="en-GB" dirty="0">
                <a:solidFill>
                  <a:srgbClr val="FF0000"/>
                </a:solidFill>
              </a:rPr>
              <a:t>achieve better software</a:t>
            </a:r>
            <a:r>
              <a:rPr lang="en-GB" dirty="0"/>
              <a:t>, more </a:t>
            </a:r>
            <a:r>
              <a:rPr lang="en-GB" dirty="0">
                <a:solidFill>
                  <a:srgbClr val="FF0000"/>
                </a:solidFill>
              </a:rPr>
              <a:t>quickly and at lower cost</a:t>
            </a:r>
            <a:r>
              <a:rPr lang="en-GB" dirty="0"/>
              <a:t>, we need a design process that is based on systematic </a:t>
            </a:r>
            <a:r>
              <a:rPr lang="en-GB" dirty="0">
                <a:solidFill>
                  <a:srgbClr val="FF0000"/>
                </a:solidFill>
              </a:rPr>
              <a:t>software reuse.</a:t>
            </a:r>
          </a:p>
          <a:p>
            <a:r>
              <a:rPr lang="en-GB" dirty="0"/>
              <a:t>There has been a major switch </a:t>
            </a:r>
            <a:r>
              <a:rPr lang="en-GB" dirty="0">
                <a:solidFill>
                  <a:srgbClr val="FF0000"/>
                </a:solidFill>
              </a:rPr>
              <a:t>to reuse-based development</a:t>
            </a:r>
            <a:r>
              <a:rPr lang="en-GB" dirty="0"/>
              <a:t> over the past 20 years.</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frameworks and product lines</a:t>
            </a:r>
          </a:p>
        </p:txBody>
      </p:sp>
      <p:sp>
        <p:nvSpPr>
          <p:cNvPr id="3" name="Content Placeholder 2"/>
          <p:cNvSpPr>
            <a:spLocks noGrp="1"/>
          </p:cNvSpPr>
          <p:nvPr>
            <p:ph idx="1"/>
          </p:nvPr>
        </p:nvSpPr>
        <p:spPr/>
        <p:txBody>
          <a:bodyPr/>
          <a:lstStyle/>
          <a:p>
            <a:r>
              <a:rPr lang="en-US" dirty="0">
                <a:solidFill>
                  <a:srgbClr val="FF0000"/>
                </a:solidFill>
              </a:rPr>
              <a:t>Application frameworks </a:t>
            </a:r>
            <a:r>
              <a:rPr lang="en-US" dirty="0"/>
              <a:t>rely on </a:t>
            </a:r>
            <a:r>
              <a:rPr lang="en-US" dirty="0">
                <a:solidFill>
                  <a:srgbClr val="FF0000"/>
                </a:solidFill>
              </a:rPr>
              <a:t>object-oriented features </a:t>
            </a:r>
            <a:r>
              <a:rPr lang="en-US" dirty="0"/>
              <a:t>such as polymorphism to implement extensions. </a:t>
            </a:r>
            <a:r>
              <a:rPr lang="en-US" dirty="0">
                <a:solidFill>
                  <a:srgbClr val="FF0000"/>
                </a:solidFill>
              </a:rPr>
              <a:t>Product lines need not be object-oriented (e.g. embedded software for a mobile phone)</a:t>
            </a:r>
          </a:p>
          <a:p>
            <a:r>
              <a:rPr lang="en-US" dirty="0">
                <a:solidFill>
                  <a:srgbClr val="FF0000"/>
                </a:solidFill>
              </a:rPr>
              <a:t>Application frameworks </a:t>
            </a:r>
            <a:r>
              <a:rPr lang="en-US" dirty="0"/>
              <a:t>focus on </a:t>
            </a:r>
            <a:r>
              <a:rPr lang="en-US" dirty="0">
                <a:solidFill>
                  <a:srgbClr val="FF0000"/>
                </a:solidFill>
              </a:rPr>
              <a:t>providing technical rather than domain-specific support</a:t>
            </a:r>
            <a:r>
              <a:rPr lang="en-US" dirty="0"/>
              <a:t>. Product lines </a:t>
            </a:r>
            <a:r>
              <a:rPr lang="en-US" dirty="0">
                <a:solidFill>
                  <a:srgbClr val="FF0000"/>
                </a:solidFill>
              </a:rPr>
              <a:t>embed domain and platform information</a:t>
            </a:r>
            <a:r>
              <a:rPr lang="en-US" dirty="0"/>
              <a:t>.</a:t>
            </a:r>
          </a:p>
          <a:p>
            <a:r>
              <a:rPr lang="en-US" dirty="0"/>
              <a:t>Product lines often </a:t>
            </a:r>
            <a:r>
              <a:rPr lang="en-US" dirty="0">
                <a:solidFill>
                  <a:srgbClr val="FF0000"/>
                </a:solidFill>
              </a:rPr>
              <a:t>control applications for equipment</a:t>
            </a:r>
            <a:r>
              <a:rPr lang="en-US" dirty="0"/>
              <a:t>.</a:t>
            </a:r>
          </a:p>
          <a:p>
            <a:r>
              <a:rPr lang="en-US" dirty="0"/>
              <a:t>Software product lines are made up of a </a:t>
            </a:r>
            <a:r>
              <a:rPr lang="en-US" dirty="0">
                <a:solidFill>
                  <a:srgbClr val="FF0000"/>
                </a:solidFill>
              </a:rPr>
              <a:t>family of applications</a:t>
            </a:r>
            <a:r>
              <a:rPr lang="en-US" dirty="0"/>
              <a:t>, usually owned by the </a:t>
            </a:r>
            <a:r>
              <a:rPr lang="en-US" dirty="0">
                <a:solidFill>
                  <a:srgbClr val="FF0000"/>
                </a:solidFill>
              </a:rPr>
              <a:t>same organization</a:t>
            </a:r>
            <a:r>
              <a:rPr lang="en-US" dirty="0"/>
              <a:t>. </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30</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idx="1"/>
          </p:nvPr>
        </p:nvSpPr>
        <p:spPr/>
        <p:txBody>
          <a:bodyPr lIns="91797" tIns="45898" rIns="91797" bIns="45898"/>
          <a:lstStyle/>
          <a:p>
            <a:r>
              <a:rPr lang="en-GB" dirty="0"/>
              <a:t>Architectures must be structured in such a way to </a:t>
            </a:r>
            <a:r>
              <a:rPr lang="en-GB" dirty="0">
                <a:solidFill>
                  <a:srgbClr val="FF0000"/>
                </a:solidFill>
              </a:rPr>
              <a:t>separate different sub-systems </a:t>
            </a:r>
            <a:r>
              <a:rPr lang="en-GB" dirty="0"/>
              <a:t>and to allow them to be modified.</a:t>
            </a:r>
          </a:p>
          <a:p>
            <a:r>
              <a:rPr lang="en-GB" dirty="0"/>
              <a:t>The architecture should also </a:t>
            </a:r>
            <a:r>
              <a:rPr lang="en-GB" dirty="0">
                <a:solidFill>
                  <a:srgbClr val="FF0000"/>
                </a:solidFill>
              </a:rPr>
              <a:t>separate entities and their descriptions </a:t>
            </a:r>
            <a:r>
              <a:rPr lang="en-GB" dirty="0"/>
              <a:t>and the </a:t>
            </a:r>
            <a:r>
              <a:rPr lang="en-GB" dirty="0">
                <a:solidFill>
                  <a:srgbClr val="FF0000"/>
                </a:solidFill>
              </a:rPr>
              <a:t>higher levels in the system access entities</a:t>
            </a:r>
            <a:r>
              <a:rPr lang="en-GB" dirty="0"/>
              <a:t> through descriptions rather than directly.</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a:t>
            </a:r>
            <a:r>
              <a:rPr lang="en-US" b="1" dirty="0"/>
              <a:t> </a:t>
            </a:r>
            <a:r>
              <a:rPr lang="en-US" dirty="0"/>
              <a:t>architecture of a resource allocation system</a:t>
            </a:r>
            <a:r>
              <a:rPr lang="en-GB" dirty="0"/>
              <a:t> </a:t>
            </a:r>
            <a:endParaRPr lang="en-US" dirty="0"/>
          </a:p>
        </p:txBody>
      </p:sp>
      <p:sp>
        <p:nvSpPr>
          <p:cNvPr id="5" name="Footer Placeholder 4"/>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32</a:t>
            </a:fld>
            <a:endParaRPr lang="en-US"/>
          </a:p>
        </p:txBody>
      </p:sp>
      <p:sp>
        <p:nvSpPr>
          <p:cNvPr id="3" name="Date Placeholder 2"/>
          <p:cNvSpPr>
            <a:spLocks noGrp="1"/>
          </p:cNvSpPr>
          <p:nvPr>
            <p:ph type="dt" sz="half" idx="10"/>
          </p:nvPr>
        </p:nvSpPr>
        <p:spPr/>
        <p:txBody>
          <a:bodyPr/>
          <a:lstStyle/>
          <a:p>
            <a:r>
              <a:rPr lang="en-GB"/>
              <a:t>17/11/2014</a:t>
            </a:r>
            <a:endParaRPr lang="en-US"/>
          </a:p>
        </p:txBody>
      </p:sp>
      <p:pic>
        <p:nvPicPr>
          <p:cNvPr id="8" name="Picture 7" descr="15.8 ResourceAllocSys (16.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530" y="1605150"/>
            <a:ext cx="4623950" cy="4559729"/>
          </a:xfrm>
          <a:prstGeom prst="rect">
            <a:avLst/>
          </a:prstGeo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line architecture of a vehicle dispatcher</a:t>
            </a:r>
          </a:p>
        </p:txBody>
      </p:sp>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33</a:t>
            </a:fld>
            <a:endParaRPr lang="en-US"/>
          </a:p>
        </p:txBody>
      </p:sp>
      <p:sp>
        <p:nvSpPr>
          <p:cNvPr id="3" name="Date Placeholder 2"/>
          <p:cNvSpPr>
            <a:spLocks noGrp="1"/>
          </p:cNvSpPr>
          <p:nvPr>
            <p:ph type="dt" sz="half" idx="10"/>
          </p:nvPr>
        </p:nvSpPr>
        <p:spPr/>
        <p:txBody>
          <a:bodyPr/>
          <a:lstStyle/>
          <a:p>
            <a:r>
              <a:rPr lang="en-GB"/>
              <a:t>17/11/2014</a:t>
            </a:r>
            <a:endParaRPr lang="en-US"/>
          </a:p>
        </p:txBody>
      </p:sp>
      <p:pic>
        <p:nvPicPr>
          <p:cNvPr id="8" name="Picture 7" descr="15.9 DespatchSy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15" y="1616491"/>
            <a:ext cx="5493011" cy="4500044"/>
          </a:xfrm>
          <a:prstGeom prst="rect">
            <a:avLst/>
          </a:prstGeom>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dispatching</a:t>
            </a:r>
          </a:p>
        </p:txBody>
      </p:sp>
      <p:sp>
        <p:nvSpPr>
          <p:cNvPr id="126979" name="Rectangle 3"/>
          <p:cNvSpPr>
            <a:spLocks noGrp="1" noChangeArrowheads="1"/>
          </p:cNvSpPr>
          <p:nvPr>
            <p:ph idx="1"/>
          </p:nvPr>
        </p:nvSpPr>
        <p:spPr/>
        <p:txBody>
          <a:bodyPr lIns="91797" tIns="45898" rIns="91797" bIns="45898"/>
          <a:lstStyle/>
          <a:p>
            <a:r>
              <a:rPr lang="en-GB" sz="2100" dirty="0"/>
              <a:t>A specialised resource management system where the aim is to allocate resources (vehicles) to handle incidents.</a:t>
            </a:r>
          </a:p>
          <a:p>
            <a:r>
              <a:rPr lang="en-GB" sz="2100" dirty="0"/>
              <a:t>Adaptations include:</a:t>
            </a:r>
          </a:p>
          <a:p>
            <a:pPr lvl="1"/>
            <a:r>
              <a:rPr lang="en-GB" sz="1900" dirty="0"/>
              <a:t>At the UI level, there are components for operator display and communications;</a:t>
            </a:r>
          </a:p>
          <a:p>
            <a:pPr lvl="1"/>
            <a:r>
              <a:rPr lang="en-GB" sz="1900" dirty="0"/>
              <a:t>At the I/O management level, there are components that handle authentication, reporting and route planning;</a:t>
            </a:r>
          </a:p>
          <a:p>
            <a:pPr lvl="1"/>
            <a:r>
              <a:rPr lang="en-GB" sz="1900" dirty="0"/>
              <a:t>At the resource management level, there are components for vehicle location and despatch, managing vehicle status and incident logging;</a:t>
            </a:r>
          </a:p>
          <a:p>
            <a:pPr lvl="1"/>
            <a:r>
              <a:rPr lang="en-GB" sz="1900" dirty="0"/>
              <a:t>The database includes equipment, vehicle and map databases.</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Product line specialisation</a:t>
            </a:r>
          </a:p>
        </p:txBody>
      </p:sp>
      <p:sp>
        <p:nvSpPr>
          <p:cNvPr id="111619" name="Rectangle 3"/>
          <p:cNvSpPr>
            <a:spLocks noGrp="1" noChangeArrowheads="1"/>
          </p:cNvSpPr>
          <p:nvPr>
            <p:ph idx="1"/>
          </p:nvPr>
        </p:nvSpPr>
        <p:spPr/>
        <p:txBody>
          <a:bodyPr lIns="91797" tIns="45898" rIns="91797" bIns="45898"/>
          <a:lstStyle/>
          <a:p>
            <a:pPr>
              <a:lnSpc>
                <a:spcPct val="90000"/>
              </a:lnSpc>
            </a:pPr>
            <a:r>
              <a:rPr lang="en-GB" sz="2300" dirty="0"/>
              <a:t>Platform specialization</a:t>
            </a:r>
          </a:p>
          <a:p>
            <a:pPr lvl="1">
              <a:lnSpc>
                <a:spcPct val="90000"/>
              </a:lnSpc>
            </a:pPr>
            <a:r>
              <a:rPr lang="en-GB" sz="2100" dirty="0"/>
              <a:t>Different versions of the application are developed for different platforms.</a:t>
            </a:r>
          </a:p>
          <a:p>
            <a:pPr>
              <a:lnSpc>
                <a:spcPct val="90000"/>
              </a:lnSpc>
            </a:pPr>
            <a:r>
              <a:rPr lang="en-GB" sz="2300" dirty="0"/>
              <a:t>Environment specialization</a:t>
            </a:r>
          </a:p>
          <a:p>
            <a:pPr lvl="1">
              <a:lnSpc>
                <a:spcPct val="90000"/>
              </a:lnSpc>
            </a:pPr>
            <a:r>
              <a:rPr lang="en-GB" sz="2100" dirty="0"/>
              <a:t>Different versions of the application are created to handle different operating environments e.g. different types of communication equipment.</a:t>
            </a:r>
          </a:p>
          <a:p>
            <a:pPr>
              <a:lnSpc>
                <a:spcPct val="90000"/>
              </a:lnSpc>
            </a:pPr>
            <a:r>
              <a:rPr lang="en-GB" sz="2300" dirty="0"/>
              <a:t>Functional specialization</a:t>
            </a:r>
          </a:p>
          <a:p>
            <a:pPr lvl="1">
              <a:lnSpc>
                <a:spcPct val="90000"/>
              </a:lnSpc>
            </a:pPr>
            <a:r>
              <a:rPr lang="en-GB" sz="2100" dirty="0"/>
              <a:t>Different versions of the application are created for customers with different requirements.</a:t>
            </a:r>
          </a:p>
          <a:p>
            <a:pPr>
              <a:lnSpc>
                <a:spcPct val="90000"/>
              </a:lnSpc>
            </a:pPr>
            <a:r>
              <a:rPr lang="en-GB" sz="2300" dirty="0"/>
              <a:t>Process specialization</a:t>
            </a:r>
          </a:p>
          <a:p>
            <a:pPr lvl="1">
              <a:lnSpc>
                <a:spcPct val="90000"/>
              </a:lnSpc>
            </a:pPr>
            <a:r>
              <a:rPr lang="en-GB" sz="2100" dirty="0"/>
              <a:t>Different versions of the application are created to support different business processes.</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35</a:t>
            </a:fld>
            <a:endParaRPr lang="en-US"/>
          </a:p>
        </p:txBody>
      </p:sp>
    </p:spTree>
    <p:extLst>
      <p:ext uri="{BB962C8B-B14F-4D97-AF65-F5344CB8AC3E}">
        <p14:creationId xmlns:p14="http://schemas.microsoft.com/office/powerpoint/2010/main" val="187538586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instance development</a:t>
            </a:r>
            <a:r>
              <a:rPr lang="en-GB" dirty="0"/>
              <a:t> </a:t>
            </a:r>
            <a:endParaRPr lang="en-US" dirty="0"/>
          </a:p>
        </p:txBody>
      </p:sp>
      <p:pic>
        <p:nvPicPr>
          <p:cNvPr id="4" name="Content Placeholder 3" descr="16.9 ProductInstanceDev.eps"/>
          <p:cNvPicPr>
            <a:picLocks noGrp="1" noChangeAspect="1"/>
          </p:cNvPicPr>
          <p:nvPr>
            <p:ph idx="1"/>
          </p:nvPr>
        </p:nvPicPr>
        <p:blipFill>
          <a:blip r:embed="rId2"/>
          <a:srcRect t="-69717" b="-69717"/>
          <a:stretch>
            <a:fillRect/>
          </a:stretch>
        </p:blipFill>
        <p:spPr>
          <a:xfrm>
            <a:off x="1200847" y="1600200"/>
            <a:ext cx="6739016" cy="3706199"/>
          </a:xfrm>
        </p:spPr>
      </p:pic>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36</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idx="1"/>
          </p:nvPr>
        </p:nvSpPr>
        <p:spPr/>
        <p:txBody>
          <a:bodyPr lIns="91797" tIns="45898" rIns="91797" bIns="45898"/>
          <a:lstStyle/>
          <a:p>
            <a:pPr>
              <a:lnSpc>
                <a:spcPct val="90000"/>
              </a:lnSpc>
            </a:pPr>
            <a:r>
              <a:rPr lang="en-GB" sz="2300" dirty="0"/>
              <a:t>Elicit stakeholder requirements</a:t>
            </a:r>
          </a:p>
          <a:p>
            <a:pPr lvl="1">
              <a:lnSpc>
                <a:spcPct val="90000"/>
              </a:lnSpc>
            </a:pPr>
            <a:r>
              <a:rPr lang="en-GB" sz="2100" dirty="0"/>
              <a:t>Use existing family member as a prototype</a:t>
            </a:r>
          </a:p>
          <a:p>
            <a:pPr>
              <a:lnSpc>
                <a:spcPct val="90000"/>
              </a:lnSpc>
            </a:pPr>
            <a:r>
              <a:rPr lang="en-GB" sz="2300" dirty="0"/>
              <a:t>Choose closest-fit family member</a:t>
            </a:r>
          </a:p>
          <a:p>
            <a:pPr lvl="1">
              <a:lnSpc>
                <a:spcPct val="90000"/>
              </a:lnSpc>
            </a:pPr>
            <a:r>
              <a:rPr lang="en-GB" sz="2100" dirty="0"/>
              <a:t>Find the family member that best meets the requirements</a:t>
            </a:r>
          </a:p>
          <a:p>
            <a:pPr>
              <a:lnSpc>
                <a:spcPct val="90000"/>
              </a:lnSpc>
            </a:pPr>
            <a:r>
              <a:rPr lang="en-GB" sz="2300" dirty="0"/>
              <a:t>Re-negotiate requirements</a:t>
            </a:r>
          </a:p>
          <a:p>
            <a:pPr lvl="1">
              <a:lnSpc>
                <a:spcPct val="90000"/>
              </a:lnSpc>
            </a:pPr>
            <a:r>
              <a:rPr lang="en-GB" sz="2100" dirty="0"/>
              <a:t>Adapt requirements as necessary to capabilities of the software</a:t>
            </a:r>
          </a:p>
          <a:p>
            <a:pPr>
              <a:lnSpc>
                <a:spcPct val="90000"/>
              </a:lnSpc>
            </a:pPr>
            <a:r>
              <a:rPr lang="en-GB" sz="2300" dirty="0"/>
              <a:t>Adapt existing system</a:t>
            </a:r>
          </a:p>
          <a:p>
            <a:pPr lvl="1">
              <a:lnSpc>
                <a:spcPct val="90000"/>
              </a:lnSpc>
            </a:pPr>
            <a:r>
              <a:rPr lang="en-GB" sz="2100" dirty="0"/>
              <a:t>Develop new modules and make changes for family member</a:t>
            </a:r>
          </a:p>
          <a:p>
            <a:pPr>
              <a:lnSpc>
                <a:spcPct val="90000"/>
              </a:lnSpc>
            </a:pPr>
            <a:r>
              <a:rPr lang="en-GB" sz="2300" dirty="0"/>
              <a:t>Deliver new family member</a:t>
            </a:r>
          </a:p>
          <a:p>
            <a:pPr lvl="1">
              <a:lnSpc>
                <a:spcPct val="90000"/>
              </a:lnSpc>
            </a:pPr>
            <a:r>
              <a:rPr lang="en-GB" sz="2100" dirty="0"/>
              <a:t>Document key features for further member development</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Product line configuration</a:t>
            </a:r>
          </a:p>
        </p:txBody>
      </p:sp>
      <p:sp>
        <p:nvSpPr>
          <p:cNvPr id="158723" name="Rectangle 3"/>
          <p:cNvSpPr>
            <a:spLocks noGrp="1" noChangeArrowheads="1"/>
          </p:cNvSpPr>
          <p:nvPr>
            <p:ph idx="1"/>
          </p:nvPr>
        </p:nvSpPr>
        <p:spPr/>
        <p:txBody>
          <a:bodyPr lIns="91797" tIns="45898" rIns="91797" bIns="45898"/>
          <a:lstStyle/>
          <a:p>
            <a:r>
              <a:rPr lang="en-US" dirty="0"/>
              <a:t>Design time configuration</a:t>
            </a:r>
          </a:p>
          <a:p>
            <a:pPr lvl="1"/>
            <a:r>
              <a:rPr lang="en-GB" dirty="0"/>
              <a:t>The organization that is developing the software modifies a common product line core </a:t>
            </a:r>
            <a:r>
              <a:rPr lang="en-GB" dirty="0">
                <a:solidFill>
                  <a:srgbClr val="FF0000"/>
                </a:solidFill>
              </a:rPr>
              <a:t>by developing, selecting or adapting components to create a new system </a:t>
            </a:r>
            <a:r>
              <a:rPr lang="en-GB" dirty="0"/>
              <a:t>for a customer. </a:t>
            </a:r>
          </a:p>
          <a:p>
            <a:r>
              <a:rPr lang="en-US" dirty="0"/>
              <a:t>Deployment time configuration</a:t>
            </a:r>
          </a:p>
          <a:p>
            <a:pPr lvl="1"/>
            <a:r>
              <a:rPr lang="en-GB" dirty="0"/>
              <a:t>A generic system is </a:t>
            </a:r>
            <a:r>
              <a:rPr lang="en-GB" dirty="0">
                <a:solidFill>
                  <a:srgbClr val="FF0000"/>
                </a:solidFill>
              </a:rPr>
              <a:t>designed for configuration by a customer or consultants working with the customer</a:t>
            </a:r>
            <a:r>
              <a:rPr lang="en-GB" dirty="0"/>
              <a:t>. Knowledge of the customer’s specific requirements and the system’s operating environment is embedded in configuration data that are used by the generic system. </a:t>
            </a:r>
            <a:endParaRPr lang="en-US" dirty="0"/>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Deployment-time configuration</a:t>
            </a:r>
            <a:r>
              <a:rPr lang="en-GB" dirty="0"/>
              <a:t> </a:t>
            </a:r>
            <a:endParaRPr lang="en-US" dirty="0"/>
          </a:p>
        </p:txBody>
      </p:sp>
      <p:pic>
        <p:nvPicPr>
          <p:cNvPr id="4" name="Content Placeholder 3" descr="16.10 ConfigTool.eps"/>
          <p:cNvPicPr>
            <a:picLocks noGrp="1" noChangeAspect="1"/>
          </p:cNvPicPr>
          <p:nvPr>
            <p:ph idx="1"/>
          </p:nvPr>
        </p:nvPicPr>
        <p:blipFill>
          <a:blip r:embed="rId2"/>
          <a:srcRect t="-13084" b="-13084"/>
          <a:stretch>
            <a:fillRect/>
          </a:stretch>
        </p:blipFill>
        <p:spPr>
          <a:xfrm>
            <a:off x="-744076" y="1600200"/>
            <a:ext cx="8229600" cy="4525963"/>
          </a:xfrm>
        </p:spPr>
      </p:pic>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39</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1" y="262912"/>
            <a:ext cx="8036071" cy="1109007"/>
          </a:xfrm>
          <a:noFill/>
          <a:ln/>
        </p:spPr>
        <p:txBody>
          <a:bodyPr lIns="90840" tIns="44623" rIns="90840" bIns="44623"/>
          <a:lstStyle/>
          <a:p>
            <a:r>
              <a:rPr lang="en-GB"/>
              <a:t>Reuse-based software engineering</a:t>
            </a:r>
          </a:p>
        </p:txBody>
      </p:sp>
      <p:sp>
        <p:nvSpPr>
          <p:cNvPr id="8195" name="Rectangle 3"/>
          <p:cNvSpPr>
            <a:spLocks noGrp="1" noChangeArrowheads="1"/>
          </p:cNvSpPr>
          <p:nvPr>
            <p:ph idx="1"/>
          </p:nvPr>
        </p:nvSpPr>
        <p:spPr>
          <a:xfrm>
            <a:off x="530850" y="1676258"/>
            <a:ext cx="8326205" cy="4130097"/>
          </a:xfrm>
          <a:noFill/>
          <a:ln/>
        </p:spPr>
        <p:txBody>
          <a:bodyPr lIns="90840" tIns="44623" rIns="90840" bIns="44623"/>
          <a:lstStyle/>
          <a:p>
            <a:pPr>
              <a:lnSpc>
                <a:spcPct val="90000"/>
              </a:lnSpc>
            </a:pPr>
            <a:r>
              <a:rPr lang="en-GB" dirty="0"/>
              <a:t>System reuse</a:t>
            </a:r>
          </a:p>
          <a:p>
            <a:pPr lvl="1">
              <a:lnSpc>
                <a:spcPct val="90000"/>
              </a:lnSpc>
            </a:pPr>
            <a:r>
              <a:rPr lang="en-GB" dirty="0"/>
              <a:t>Complete systems, which may include several application programs may be reused.</a:t>
            </a:r>
          </a:p>
          <a:p>
            <a:pPr>
              <a:lnSpc>
                <a:spcPct val="90000"/>
              </a:lnSpc>
            </a:pPr>
            <a:r>
              <a:rPr lang="en-GB" dirty="0"/>
              <a:t>Application reuse</a:t>
            </a:r>
          </a:p>
          <a:p>
            <a:pPr lvl="1">
              <a:lnSpc>
                <a:spcPct val="90000"/>
              </a:lnSpc>
            </a:pPr>
            <a:r>
              <a:rPr lang="en-GB" dirty="0"/>
              <a:t>An application may be reused either by incorporating it without change into other or by developing application families.</a:t>
            </a:r>
          </a:p>
          <a:p>
            <a:pPr>
              <a:lnSpc>
                <a:spcPct val="90000"/>
              </a:lnSpc>
            </a:pPr>
            <a:r>
              <a:rPr lang="en-GB" dirty="0"/>
              <a:t>Component reuse</a:t>
            </a:r>
          </a:p>
          <a:p>
            <a:pPr lvl="1">
              <a:lnSpc>
                <a:spcPct val="90000"/>
              </a:lnSpc>
            </a:pPr>
            <a:r>
              <a:rPr lang="en-GB" dirty="0"/>
              <a:t>Components of an application from sub-systems to single objects may be reused.  </a:t>
            </a:r>
          </a:p>
          <a:p>
            <a:pPr>
              <a:lnSpc>
                <a:spcPct val="90000"/>
              </a:lnSpc>
            </a:pPr>
            <a:r>
              <a:rPr lang="en-GB" dirty="0"/>
              <a:t>Object and function reuse</a:t>
            </a:r>
          </a:p>
          <a:p>
            <a:pPr lvl="1">
              <a:lnSpc>
                <a:spcPct val="90000"/>
              </a:lnSpc>
            </a:pPr>
            <a:r>
              <a:rPr lang="en-GB" dirty="0"/>
              <a:t>Small-scale software components that implement a single well-defined object or function may be reused.</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deployment time configuration</a:t>
            </a:r>
          </a:p>
        </p:txBody>
      </p:sp>
      <p:sp>
        <p:nvSpPr>
          <p:cNvPr id="3" name="Content Placeholder 2"/>
          <p:cNvSpPr>
            <a:spLocks noGrp="1"/>
          </p:cNvSpPr>
          <p:nvPr>
            <p:ph idx="1"/>
          </p:nvPr>
        </p:nvSpPr>
        <p:spPr/>
        <p:txBody>
          <a:bodyPr/>
          <a:lstStyle/>
          <a:p>
            <a:r>
              <a:rPr lang="en-GB" dirty="0">
                <a:solidFill>
                  <a:srgbClr val="FF0000"/>
                </a:solidFill>
              </a:rPr>
              <a:t>Component selection</a:t>
            </a:r>
            <a:r>
              <a:rPr lang="en-GB" dirty="0"/>
              <a:t>, where you select the modules in a system that provide the required functionality. </a:t>
            </a:r>
          </a:p>
          <a:p>
            <a:r>
              <a:rPr lang="en-GB" dirty="0">
                <a:solidFill>
                  <a:srgbClr val="FF0000"/>
                </a:solidFill>
              </a:rPr>
              <a:t>Workflow and rule definition</a:t>
            </a:r>
            <a:r>
              <a:rPr lang="en-GB" dirty="0"/>
              <a:t>, where you define workflows (how information is processed, stage-by-stage) and validation rules that should apply to information entered by users or generated by the system. </a:t>
            </a:r>
          </a:p>
          <a:p>
            <a:r>
              <a:rPr lang="en-GB" dirty="0"/>
              <a:t> </a:t>
            </a:r>
            <a:r>
              <a:rPr lang="en-GB" dirty="0">
                <a:solidFill>
                  <a:srgbClr val="FF0000"/>
                </a:solidFill>
              </a:rPr>
              <a:t>Parameter definition</a:t>
            </a:r>
            <a:r>
              <a:rPr lang="en-GB" dirty="0"/>
              <a:t>, where you specify the values of specific system parameters that reflect the instance of the application that you are creating</a:t>
            </a:r>
          </a:p>
          <a:p>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40</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85159"/>
            <a:ext cx="8229600" cy="1143000"/>
          </a:xfrm>
        </p:spPr>
        <p:txBody>
          <a:bodyPr/>
          <a:lstStyle/>
          <a:p>
            <a:pPr algn="ctr"/>
            <a:r>
              <a:rPr lang="en-US" dirty="0"/>
              <a:t>Application system reuse</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41</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extLst>
      <p:ext uri="{BB962C8B-B14F-4D97-AF65-F5344CB8AC3E}">
        <p14:creationId xmlns:p14="http://schemas.microsoft.com/office/powerpoint/2010/main" val="981044296"/>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system reuse</a:t>
            </a:r>
          </a:p>
        </p:txBody>
      </p:sp>
      <p:sp>
        <p:nvSpPr>
          <p:cNvPr id="3" name="Content Placeholder 2"/>
          <p:cNvSpPr>
            <a:spLocks noGrp="1"/>
          </p:cNvSpPr>
          <p:nvPr>
            <p:ph idx="1"/>
          </p:nvPr>
        </p:nvSpPr>
        <p:spPr/>
        <p:txBody>
          <a:bodyPr/>
          <a:lstStyle/>
          <a:p>
            <a:r>
              <a:rPr lang="en-GB" dirty="0"/>
              <a:t>An application system product </a:t>
            </a:r>
            <a:r>
              <a:rPr lang="en-GB" dirty="0">
                <a:solidFill>
                  <a:srgbClr val="FF0000"/>
                </a:solidFill>
              </a:rPr>
              <a:t>is a software system that can be adapted for different customers without changing the source code of the system.</a:t>
            </a:r>
          </a:p>
          <a:p>
            <a:r>
              <a:rPr lang="en-GB" dirty="0"/>
              <a:t>Application systems have </a:t>
            </a:r>
            <a:r>
              <a:rPr lang="en-GB" dirty="0">
                <a:solidFill>
                  <a:srgbClr val="FF0000"/>
                </a:solidFill>
              </a:rPr>
              <a:t>generic features and so can be used/reused in different environments</a:t>
            </a:r>
            <a:r>
              <a:rPr lang="en-GB" dirty="0"/>
              <a:t>.</a:t>
            </a:r>
          </a:p>
          <a:p>
            <a:r>
              <a:rPr lang="en-GB" dirty="0"/>
              <a:t>Application system products are adapted by </a:t>
            </a:r>
            <a:r>
              <a:rPr lang="en-GB" dirty="0">
                <a:solidFill>
                  <a:srgbClr val="FF0000"/>
                </a:solidFill>
              </a:rPr>
              <a:t>using built-in configuration mechanisms</a:t>
            </a:r>
            <a:r>
              <a:rPr lang="en-GB" dirty="0"/>
              <a:t> that allow the functionality of the system to be tailored to specific customer needs.</a:t>
            </a:r>
          </a:p>
          <a:p>
            <a:pPr lvl="1"/>
            <a:r>
              <a:rPr lang="en-GB" dirty="0"/>
              <a:t> For example, in a hospital patient record system, separate input forms and output reports might be defined for different types of patient.  </a:t>
            </a:r>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42</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application system reuse</a:t>
            </a:r>
          </a:p>
        </p:txBody>
      </p:sp>
      <p:sp>
        <p:nvSpPr>
          <p:cNvPr id="3" name="Content Placeholder 2"/>
          <p:cNvSpPr>
            <a:spLocks noGrp="1"/>
          </p:cNvSpPr>
          <p:nvPr>
            <p:ph idx="1"/>
          </p:nvPr>
        </p:nvSpPr>
        <p:spPr/>
        <p:txBody>
          <a:bodyPr/>
          <a:lstStyle/>
          <a:p>
            <a:r>
              <a:rPr lang="en-GB" sz="2000" dirty="0"/>
              <a:t>As with other types of reuse</a:t>
            </a:r>
            <a:r>
              <a:rPr lang="en-GB" sz="2000" dirty="0">
                <a:solidFill>
                  <a:srgbClr val="FF0000"/>
                </a:solidFill>
              </a:rPr>
              <a:t>, more rapid deployment of a reliable system may be possible</a:t>
            </a:r>
            <a:r>
              <a:rPr lang="en-GB" sz="2000" dirty="0"/>
              <a:t>.</a:t>
            </a:r>
          </a:p>
          <a:p>
            <a:r>
              <a:rPr lang="en-GB" sz="2000" dirty="0"/>
              <a:t>It is possible to see </a:t>
            </a:r>
            <a:r>
              <a:rPr lang="en-GB" sz="2000" dirty="0">
                <a:solidFill>
                  <a:srgbClr val="FF0000"/>
                </a:solidFill>
              </a:rPr>
              <a:t>what functionality is provided by the applications </a:t>
            </a:r>
            <a:r>
              <a:rPr lang="en-GB" sz="2000" dirty="0"/>
              <a:t>and so it is easier to judge whether or not they are likely to be </a:t>
            </a:r>
            <a:r>
              <a:rPr lang="en-GB" sz="2000" dirty="0">
                <a:solidFill>
                  <a:srgbClr val="FF0000"/>
                </a:solidFill>
              </a:rPr>
              <a:t>suitable.</a:t>
            </a:r>
            <a:r>
              <a:rPr lang="en-GB" sz="2000" dirty="0"/>
              <a:t> </a:t>
            </a:r>
          </a:p>
          <a:p>
            <a:r>
              <a:rPr lang="en-GB" sz="2000" dirty="0"/>
              <a:t>Some </a:t>
            </a:r>
            <a:r>
              <a:rPr lang="en-GB" sz="2000" dirty="0">
                <a:solidFill>
                  <a:srgbClr val="FF0000"/>
                </a:solidFill>
              </a:rPr>
              <a:t>development risks are avoided </a:t>
            </a:r>
            <a:r>
              <a:rPr lang="en-GB" sz="2000" dirty="0"/>
              <a:t>by using existing software. However, this approach has its own risks, as we discuss below.</a:t>
            </a:r>
          </a:p>
          <a:p>
            <a:r>
              <a:rPr lang="en-GB" sz="2000" dirty="0"/>
              <a:t>Businesses can </a:t>
            </a:r>
            <a:r>
              <a:rPr lang="en-GB" sz="2000" dirty="0">
                <a:solidFill>
                  <a:srgbClr val="FF0000"/>
                </a:solidFill>
              </a:rPr>
              <a:t>focus on their core activity</a:t>
            </a:r>
            <a:r>
              <a:rPr lang="en-GB" sz="2000" dirty="0"/>
              <a:t> without having to devote a lot of resources to IT systems development.</a:t>
            </a:r>
          </a:p>
          <a:p>
            <a:r>
              <a:rPr lang="en-GB" sz="2000" dirty="0"/>
              <a:t>As operating platforms evolve, technology updates may be simplified as these are the responsibility of the COTS product vendor rather than the customer.</a:t>
            </a:r>
          </a:p>
          <a:p>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43</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application system reuse</a:t>
            </a:r>
          </a:p>
        </p:txBody>
      </p:sp>
      <p:sp>
        <p:nvSpPr>
          <p:cNvPr id="3" name="Content Placeholder 2"/>
          <p:cNvSpPr>
            <a:spLocks noGrp="1"/>
          </p:cNvSpPr>
          <p:nvPr>
            <p:ph idx="1"/>
          </p:nvPr>
        </p:nvSpPr>
        <p:spPr/>
        <p:txBody>
          <a:bodyPr/>
          <a:lstStyle/>
          <a:p>
            <a:r>
              <a:rPr lang="en-GB" sz="2200" dirty="0"/>
              <a:t>Requirements usually have to be adapted to reflect the functionality and mode of operation of the COTS product. </a:t>
            </a:r>
          </a:p>
          <a:p>
            <a:r>
              <a:rPr lang="en-GB" sz="2200" dirty="0"/>
              <a:t>The COTS product may be based on assumptions that are practically impossible to change. </a:t>
            </a:r>
          </a:p>
          <a:p>
            <a:r>
              <a:rPr lang="en-GB" sz="2200" dirty="0"/>
              <a:t>Choosing the right COTS system for an enterprise can be a difficult process, especially as many COTS products are not well documented. </a:t>
            </a:r>
          </a:p>
          <a:p>
            <a:r>
              <a:rPr lang="en-GB" sz="2200" dirty="0"/>
              <a:t>There may be a lack of local expertise to support systems development. </a:t>
            </a:r>
          </a:p>
          <a:p>
            <a:r>
              <a:rPr lang="en-GB" sz="2200" dirty="0"/>
              <a:t>The COTS product vendor controls system support and evolution. </a:t>
            </a:r>
            <a:endParaRPr lang="en-US" sz="2200"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44</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Configurable application systems</a:t>
            </a:r>
          </a:p>
        </p:txBody>
      </p:sp>
      <p:sp>
        <p:nvSpPr>
          <p:cNvPr id="3" name="Content Placeholder 2"/>
          <p:cNvSpPr>
            <a:spLocks noGrp="1"/>
          </p:cNvSpPr>
          <p:nvPr>
            <p:ph idx="1"/>
          </p:nvPr>
        </p:nvSpPr>
        <p:spPr/>
        <p:txBody>
          <a:bodyPr/>
          <a:lstStyle/>
          <a:p>
            <a:r>
              <a:rPr lang="en-US" dirty="0"/>
              <a:t>Configurable application </a:t>
            </a:r>
            <a:r>
              <a:rPr lang="en-GB" dirty="0"/>
              <a:t>systems are generic application systems that may be designed </a:t>
            </a:r>
            <a:r>
              <a:rPr lang="en-GB" dirty="0">
                <a:solidFill>
                  <a:srgbClr val="FF0000"/>
                </a:solidFill>
              </a:rPr>
              <a:t>to support a particular business type, business activity or, sometimes, a complete business enterprise.</a:t>
            </a:r>
            <a:r>
              <a:rPr lang="en-GB" dirty="0"/>
              <a:t> </a:t>
            </a:r>
          </a:p>
          <a:p>
            <a:pPr lvl="1"/>
            <a:r>
              <a:rPr lang="en-GB" dirty="0"/>
              <a:t>For example, an application system may be produced for dentists that handles appointments, dental records, patient recall, etc. </a:t>
            </a:r>
          </a:p>
          <a:p>
            <a:r>
              <a:rPr lang="en-GB" dirty="0"/>
              <a:t>Domain-specific systems, such as systems to support a business function (e.g. document management) provide functionality that is likely to be required by a range of potential users. 	</a:t>
            </a:r>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45</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COTS-solution and COTS-integrated systems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34818781"/>
              </p:ext>
            </p:extLst>
          </p:nvPr>
        </p:nvGraphicFramePr>
        <p:xfrm>
          <a:off x="457200" y="2248680"/>
          <a:ext cx="8229600" cy="3053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Configurable application systems</a:t>
                      </a:r>
                    </a:p>
                  </a:txBody>
                  <a:tcPr marL="68580" marR="68580" marT="0" marB="0"/>
                </a:tc>
                <a:tc>
                  <a:txBody>
                    <a:bodyPr/>
                    <a:lstStyle/>
                    <a:p>
                      <a:pPr algn="just">
                        <a:spcBef>
                          <a:spcPts val="300"/>
                        </a:spcBef>
                        <a:spcAft>
                          <a:spcPts val="300"/>
                        </a:spcAft>
                        <a:tabLst>
                          <a:tab pos="342900" algn="l"/>
                          <a:tab pos="685800" algn="l"/>
                          <a:tab pos="1028700" algn="l"/>
                        </a:tabLst>
                      </a:pPr>
                      <a:r>
                        <a:rPr lang="en-GB" sz="1600" b="1" dirty="0">
                          <a:solidFill>
                            <a:srgbClr val="000000"/>
                          </a:solidFill>
                          <a:latin typeface="Arial"/>
                          <a:ea typeface="Times New Roman"/>
                          <a:cs typeface="Arial"/>
                        </a:rPr>
                        <a:t>Application system integration</a:t>
                      </a:r>
                    </a:p>
                  </a:txBody>
                  <a:tcPr marL="68580" marR="68580" marT="0" marB="0"/>
                </a:tc>
                <a:extLst>
                  <a:ext uri="{0D108BD9-81ED-4DB2-BD59-A6C34878D82A}">
                    <a16:rowId xmlns:a16="http://schemas.microsoft.com/office/drawing/2014/main" val="10000"/>
                  </a:ext>
                </a:extLst>
              </a:tr>
              <a:tr h="370840">
                <a:tc>
                  <a:txBody>
                    <a:bodyPr/>
                    <a:lstStyle/>
                    <a:p>
                      <a:pPr algn="l">
                        <a:spcBef>
                          <a:spcPts val="300"/>
                        </a:spcBef>
                        <a:spcAft>
                          <a:spcPts val="600"/>
                        </a:spcAft>
                        <a:tabLst>
                          <a:tab pos="342900" algn="l"/>
                          <a:tab pos="685800" algn="l"/>
                          <a:tab pos="1028700" algn="l"/>
                        </a:tabLst>
                      </a:pPr>
                      <a:r>
                        <a:rPr lang="en-GB" sz="1600" dirty="0">
                          <a:solidFill>
                            <a:srgbClr val="000000"/>
                          </a:solidFill>
                          <a:latin typeface="Arial"/>
                          <a:ea typeface="Times New Roman"/>
                          <a:cs typeface="Arial"/>
                        </a:rPr>
                        <a:t>Single product that provides the functionality required by a customer</a:t>
                      </a:r>
                    </a:p>
                  </a:txBody>
                  <a:tcPr marL="68580" marR="68580" marT="0" marB="0"/>
                </a:tc>
                <a:tc>
                  <a:txBody>
                    <a:bodyPr/>
                    <a:lstStyle/>
                    <a:p>
                      <a:pPr algn="l">
                        <a:spcBef>
                          <a:spcPts val="300"/>
                        </a:spcBef>
                        <a:spcAft>
                          <a:spcPts val="600"/>
                        </a:spcAft>
                        <a:tabLst>
                          <a:tab pos="342900" algn="l"/>
                          <a:tab pos="685800" algn="l"/>
                          <a:tab pos="1028700" algn="l"/>
                        </a:tabLst>
                      </a:pPr>
                      <a:r>
                        <a:rPr lang="en-GB" sz="1600">
                          <a:solidFill>
                            <a:srgbClr val="000000"/>
                          </a:solidFill>
                          <a:latin typeface="Arial"/>
                          <a:ea typeface="Times New Roman"/>
                          <a:cs typeface="Arial"/>
                        </a:rPr>
                        <a:t>Several heterogeneous system products are integrated to provide  customized functionality</a:t>
                      </a:r>
                    </a:p>
                  </a:txBody>
                  <a:tcPr marL="68580" marR="68580" marT="0" marB="0"/>
                </a:tc>
                <a:extLst>
                  <a:ext uri="{0D108BD9-81ED-4DB2-BD59-A6C34878D82A}">
                    <a16:rowId xmlns:a16="http://schemas.microsoft.com/office/drawing/2014/main" val="10001"/>
                  </a:ext>
                </a:extLst>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Based around a generic solution and standardized processes</a:t>
                      </a:r>
                    </a:p>
                  </a:txBody>
                  <a:tcPr marL="68580" marR="68580" marT="0" marB="0"/>
                </a:tc>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Flexible solutions may be developed for customer processes</a:t>
                      </a:r>
                    </a:p>
                  </a:txBody>
                  <a:tcPr marL="68580" marR="68580" marT="0" marB="0"/>
                </a:tc>
                <a:extLst>
                  <a:ext uri="{0D108BD9-81ED-4DB2-BD59-A6C34878D82A}">
                    <a16:rowId xmlns:a16="http://schemas.microsoft.com/office/drawing/2014/main" val="10002"/>
                  </a:ext>
                </a:extLst>
              </a:tr>
              <a:tr h="370840">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configuration</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Development focus is on system integration</a:t>
                      </a:r>
                    </a:p>
                  </a:txBody>
                  <a:tcPr marL="68580" marR="68580" marT="0" marB="0"/>
                </a:tc>
                <a:extLst>
                  <a:ext uri="{0D108BD9-81ED-4DB2-BD59-A6C34878D82A}">
                    <a16:rowId xmlns:a16="http://schemas.microsoft.com/office/drawing/2014/main" val="10003"/>
                  </a:ext>
                </a:extLst>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is responsible for maintenance</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is responsible for maintenance</a:t>
                      </a:r>
                    </a:p>
                  </a:txBody>
                  <a:tcPr marL="68580" marR="68580" marT="0" marB="0"/>
                </a:tc>
                <a:extLst>
                  <a:ext uri="{0D108BD9-81ED-4DB2-BD59-A6C34878D82A}">
                    <a16:rowId xmlns:a16="http://schemas.microsoft.com/office/drawing/2014/main" val="10004"/>
                  </a:ext>
                </a:extLst>
              </a:tr>
              <a:tr h="370840">
                <a:tc>
                  <a:txBody>
                    <a:bodyPr/>
                    <a:lstStyle/>
                    <a:p>
                      <a:pPr algn="l">
                        <a:spcAft>
                          <a:spcPts val="600"/>
                        </a:spcAft>
                        <a:tabLst>
                          <a:tab pos="342900" algn="l"/>
                          <a:tab pos="685800" algn="l"/>
                          <a:tab pos="1028700" algn="l"/>
                        </a:tabLst>
                      </a:pPr>
                      <a:r>
                        <a:rPr lang="en-GB" sz="1600">
                          <a:solidFill>
                            <a:srgbClr val="000000"/>
                          </a:solidFill>
                          <a:latin typeface="Arial"/>
                          <a:ea typeface="Times New Roman"/>
                          <a:cs typeface="Arial"/>
                        </a:rPr>
                        <a:t>System vendor provides the platform for the system</a:t>
                      </a:r>
                    </a:p>
                  </a:txBody>
                  <a:tcPr marL="68580" marR="68580" marT="0" marB="0"/>
                </a:tc>
                <a:tc>
                  <a:txBody>
                    <a:bodyPr/>
                    <a:lstStyle/>
                    <a:p>
                      <a:pPr algn="l">
                        <a:spcAft>
                          <a:spcPts val="600"/>
                        </a:spcAft>
                        <a:tabLst>
                          <a:tab pos="342900" algn="l"/>
                          <a:tab pos="685800" algn="l"/>
                          <a:tab pos="1028700" algn="l"/>
                        </a:tabLst>
                      </a:pPr>
                      <a:r>
                        <a:rPr lang="en-GB" sz="1600" dirty="0">
                          <a:solidFill>
                            <a:srgbClr val="000000"/>
                          </a:solidFill>
                          <a:latin typeface="Arial"/>
                          <a:ea typeface="Times New Roman"/>
                          <a:cs typeface="Arial"/>
                        </a:rPr>
                        <a:t>System owner provides the platform for the system</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46</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ERP systems</a:t>
            </a:r>
          </a:p>
        </p:txBody>
      </p:sp>
      <p:sp>
        <p:nvSpPr>
          <p:cNvPr id="159747" name="Rectangle 3"/>
          <p:cNvSpPr>
            <a:spLocks noGrp="1" noChangeArrowheads="1"/>
          </p:cNvSpPr>
          <p:nvPr>
            <p:ph idx="1"/>
          </p:nvPr>
        </p:nvSpPr>
        <p:spPr/>
        <p:txBody>
          <a:bodyPr lIns="91797" tIns="45898" rIns="91797" bIns="45898"/>
          <a:lstStyle/>
          <a:p>
            <a:pPr>
              <a:lnSpc>
                <a:spcPct val="90000"/>
              </a:lnSpc>
            </a:pPr>
            <a:r>
              <a:rPr lang="en-US" dirty="0"/>
              <a:t>An Enterprise Resource Planning (ERP) system is a generic system that supports common business processes such as ordering and invoicing, manufacturing, etc.</a:t>
            </a:r>
          </a:p>
          <a:p>
            <a:pPr>
              <a:lnSpc>
                <a:spcPct val="90000"/>
              </a:lnSpc>
            </a:pPr>
            <a:r>
              <a:rPr lang="en-US" dirty="0"/>
              <a:t>These are very widely used in large companies - they represent probably the most common form of software reuse.</a:t>
            </a:r>
          </a:p>
          <a:p>
            <a:pPr>
              <a:lnSpc>
                <a:spcPct val="90000"/>
              </a:lnSpc>
            </a:pPr>
            <a:r>
              <a:rPr lang="en-US" dirty="0"/>
              <a:t>The generic core is adapted by including modules and by incorporating knowledge of business processes and rules.</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an ERP system</a:t>
            </a:r>
            <a:r>
              <a:rPr lang="en-GB" dirty="0"/>
              <a:t> </a:t>
            </a:r>
            <a:endParaRPr lang="en-US" dirty="0"/>
          </a:p>
        </p:txBody>
      </p:sp>
      <p:pic>
        <p:nvPicPr>
          <p:cNvPr id="4" name="Content Placeholder 3" descr="16.12 ERP architecture.eps"/>
          <p:cNvPicPr>
            <a:picLocks noGrp="1" noChangeAspect="1"/>
          </p:cNvPicPr>
          <p:nvPr>
            <p:ph idx="1"/>
          </p:nvPr>
        </p:nvPicPr>
        <p:blipFill>
          <a:blip r:embed="rId2"/>
          <a:srcRect t="-20743" b="-20743"/>
          <a:stretch>
            <a:fillRect/>
          </a:stretch>
        </p:blipFill>
        <p:spPr>
          <a:xfrm>
            <a:off x="972033" y="1600200"/>
            <a:ext cx="6739016" cy="3706199"/>
          </a:xfrm>
        </p:spPr>
      </p:pic>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48</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architecture</a:t>
            </a:r>
          </a:p>
        </p:txBody>
      </p:sp>
      <p:sp>
        <p:nvSpPr>
          <p:cNvPr id="3" name="Content Placeholder 2"/>
          <p:cNvSpPr>
            <a:spLocks noGrp="1"/>
          </p:cNvSpPr>
          <p:nvPr>
            <p:ph idx="1"/>
          </p:nvPr>
        </p:nvSpPr>
        <p:spPr/>
        <p:txBody>
          <a:bodyPr/>
          <a:lstStyle/>
          <a:p>
            <a:r>
              <a:rPr lang="en-GB" dirty="0"/>
              <a:t>A number of modules to support different business functions. </a:t>
            </a:r>
          </a:p>
          <a:p>
            <a:r>
              <a:rPr lang="en-GB" dirty="0"/>
              <a:t>A defined set of business processes, associated with each module, which relate to activities in that module. </a:t>
            </a:r>
          </a:p>
          <a:p>
            <a:r>
              <a:rPr lang="en-GB" dirty="0"/>
              <a:t>A common database that maintains information about all related business functions. </a:t>
            </a:r>
          </a:p>
          <a:p>
            <a:r>
              <a:rPr lang="en-GB" dirty="0"/>
              <a:t>A set of business rules that apply to all data in the database. </a:t>
            </a:r>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49</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software reuse</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4187842"/>
              </p:ext>
            </p:extLst>
          </p:nvPr>
        </p:nvGraphicFramePr>
        <p:xfrm>
          <a:off x="457200" y="1768898"/>
          <a:ext cx="7811922" cy="3535045"/>
        </p:xfrm>
        <a:graphic>
          <a:graphicData uri="http://schemas.openxmlformats.org/drawingml/2006/table">
            <a:tbl>
              <a:tblPr firstRow="1" bandRow="1">
                <a:tableStyleId>{5C22544A-7EE6-4342-B048-85BDC9FD1C3A}</a:tableStyleId>
              </a:tblPr>
              <a:tblGrid>
                <a:gridCol w="2657041">
                  <a:extLst>
                    <a:ext uri="{9D8B030D-6E8A-4147-A177-3AD203B41FA5}">
                      <a16:colId xmlns:a16="http://schemas.microsoft.com/office/drawing/2014/main" val="20000"/>
                    </a:ext>
                  </a:extLst>
                </a:gridCol>
                <a:gridCol w="5154881">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Benefit</a:t>
                      </a:r>
                    </a:p>
                  </a:txBody>
                  <a:tcPr marL="73025" marR="73025" marT="73025" marB="73025"/>
                </a:tc>
                <a:tc>
                  <a:txBody>
                    <a:bodyPr/>
                    <a:lstStyle/>
                    <a:p>
                      <a:pPr algn="just">
                        <a:spcAft>
                          <a:spcPts val="0"/>
                        </a:spcAft>
                      </a:pPr>
                      <a:r>
                        <a:rPr lang="en-GB" sz="1600" b="1" dirty="0">
                          <a:solidFill>
                            <a:srgbClr val="000000"/>
                          </a:solidFill>
                          <a:latin typeface="Arial"/>
                          <a:ea typeface="Times New Roman"/>
                          <a:cs typeface="Arial"/>
                        </a:rPr>
                        <a:t>Explanation</a:t>
                      </a: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Accelerated development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Bringing a system to market as early as possible is often more important than overall development costs. Reusing software can speed up system production because both development and validation time may be reduced.</a:t>
                      </a: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rial"/>
                          <a:ea typeface="Times New Roman"/>
                          <a:cs typeface="Arial"/>
                        </a:rPr>
                        <a:t>Effective use of specialists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Instead of doing the same work over and over again, application specialists can develop reusable software that encapsulates their knowledge.</a:t>
                      </a:r>
                    </a:p>
                  </a:txBody>
                  <a:tcPr marL="73025" marR="73025" marT="0" marB="73025"/>
                </a:tc>
                <a:extLst>
                  <a:ext uri="{0D108BD9-81ED-4DB2-BD59-A6C34878D82A}">
                    <a16:rowId xmlns:a16="http://schemas.microsoft.com/office/drawing/2014/main" val="10002"/>
                  </a:ext>
                </a:extLst>
              </a:tr>
              <a:tr h="370840">
                <a:tc>
                  <a:txBody>
                    <a:bodyPr/>
                    <a:lstStyle/>
                    <a:p>
                      <a:pPr algn="just">
                        <a:spcAft>
                          <a:spcPts val="0"/>
                        </a:spcAft>
                      </a:pPr>
                      <a:r>
                        <a:rPr lang="en-GB" sz="1600" dirty="0">
                          <a:solidFill>
                            <a:srgbClr val="000000"/>
                          </a:solidFill>
                          <a:latin typeface="Arial"/>
                          <a:ea typeface="Times New Roman"/>
                          <a:cs typeface="Arial"/>
                        </a:rPr>
                        <a:t>Increased dependability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Reused software, which has been tried and tested in working systems, should be more dependable than new software. Its design and implementation faults should have been found and fixed. </a:t>
                      </a:r>
                    </a:p>
                  </a:txBody>
                  <a:tcPr marL="73025" marR="73025" marT="0" marB="73025"/>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configuration</a:t>
            </a:r>
          </a:p>
        </p:txBody>
      </p:sp>
      <p:sp>
        <p:nvSpPr>
          <p:cNvPr id="3" name="Content Placeholder 2"/>
          <p:cNvSpPr>
            <a:spLocks noGrp="1"/>
          </p:cNvSpPr>
          <p:nvPr>
            <p:ph idx="1"/>
          </p:nvPr>
        </p:nvSpPr>
        <p:spPr/>
        <p:txBody>
          <a:bodyPr/>
          <a:lstStyle/>
          <a:p>
            <a:r>
              <a:rPr lang="en-GB" sz="2200" dirty="0"/>
              <a:t>Selecting the required functionality from the system.</a:t>
            </a:r>
          </a:p>
          <a:p>
            <a:r>
              <a:rPr lang="en-GB" sz="2200" dirty="0"/>
              <a:t>Establishing a data model that defines how the organization’s data will be structured in the system database.</a:t>
            </a:r>
          </a:p>
          <a:p>
            <a:r>
              <a:rPr lang="en-GB" sz="2200" dirty="0"/>
              <a:t>Defining business rules that apply to that data.</a:t>
            </a:r>
          </a:p>
          <a:p>
            <a:r>
              <a:rPr lang="en-GB" sz="2200" dirty="0"/>
              <a:t>Defining the expected interactions with external systems.</a:t>
            </a:r>
          </a:p>
          <a:p>
            <a:r>
              <a:rPr lang="en-GB" sz="2200" dirty="0"/>
              <a:t>Designing the input forms and the output reports generated by the system.</a:t>
            </a:r>
          </a:p>
          <a:p>
            <a:r>
              <a:rPr lang="en-GB" sz="2200" dirty="0"/>
              <a:t>Designing new business processes that conform to the underlying process model supported by the system.</a:t>
            </a:r>
          </a:p>
          <a:p>
            <a:r>
              <a:rPr lang="en-GB" sz="2200" dirty="0"/>
              <a:t>Setting parameters that define how the system is deployed on its underlying platform.</a:t>
            </a:r>
          </a:p>
          <a:p>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50</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application systems</a:t>
            </a:r>
          </a:p>
        </p:txBody>
      </p:sp>
      <p:sp>
        <p:nvSpPr>
          <p:cNvPr id="3" name="Content Placeholder 2"/>
          <p:cNvSpPr>
            <a:spLocks noGrp="1"/>
          </p:cNvSpPr>
          <p:nvPr>
            <p:ph idx="1"/>
          </p:nvPr>
        </p:nvSpPr>
        <p:spPr/>
        <p:txBody>
          <a:bodyPr/>
          <a:lstStyle/>
          <a:p>
            <a:r>
              <a:rPr lang="en-US" dirty="0"/>
              <a:t>Integrated application </a:t>
            </a:r>
            <a:r>
              <a:rPr lang="en-GB" dirty="0"/>
              <a:t>systems are applications that include two or more application system products and/or legacy application systems. </a:t>
            </a:r>
          </a:p>
          <a:p>
            <a:r>
              <a:rPr lang="en-GB" dirty="0"/>
              <a:t>You may use this </a:t>
            </a:r>
            <a:r>
              <a:rPr lang="en-GB" dirty="0">
                <a:solidFill>
                  <a:srgbClr val="FF0000"/>
                </a:solidFill>
              </a:rPr>
              <a:t>approach when there is no single application system that meets all of your needs </a:t>
            </a:r>
            <a:r>
              <a:rPr lang="en-GB" dirty="0"/>
              <a:t>or </a:t>
            </a:r>
            <a:r>
              <a:rPr lang="en-GB" dirty="0">
                <a:solidFill>
                  <a:srgbClr val="FF0000"/>
                </a:solidFill>
              </a:rPr>
              <a:t>when you wish to integrate a new application system with systems that you already use</a:t>
            </a:r>
            <a:r>
              <a:rPr lang="en-GB" dirty="0"/>
              <a:t>. </a:t>
            </a:r>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51</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choices</a:t>
            </a:r>
          </a:p>
        </p:txBody>
      </p:sp>
      <p:sp>
        <p:nvSpPr>
          <p:cNvPr id="3" name="Content Placeholder 2"/>
          <p:cNvSpPr>
            <a:spLocks noGrp="1"/>
          </p:cNvSpPr>
          <p:nvPr>
            <p:ph idx="1"/>
          </p:nvPr>
        </p:nvSpPr>
        <p:spPr/>
        <p:txBody>
          <a:bodyPr/>
          <a:lstStyle/>
          <a:p>
            <a:r>
              <a:rPr lang="en-GB" dirty="0"/>
              <a:t>Which individual application systems offer the most appropriate functionality? </a:t>
            </a:r>
          </a:p>
          <a:p>
            <a:pPr lvl="1"/>
            <a:r>
              <a:rPr lang="en-GB" dirty="0"/>
              <a:t>Typically, there will be several application system products available, which can be combined in different ways. </a:t>
            </a:r>
          </a:p>
          <a:p>
            <a:r>
              <a:rPr lang="en-GB" dirty="0"/>
              <a:t>How will data be exchanged? </a:t>
            </a:r>
          </a:p>
          <a:p>
            <a:pPr lvl="1"/>
            <a:r>
              <a:rPr lang="en-GB" dirty="0"/>
              <a:t>Different products normally use unique data structures and formats. You have to write adaptors that convert from one representation to another. </a:t>
            </a:r>
          </a:p>
          <a:p>
            <a:r>
              <a:rPr lang="en-GB" dirty="0"/>
              <a:t>What features of a product will actually be used? </a:t>
            </a:r>
          </a:p>
          <a:p>
            <a:pPr lvl="1"/>
            <a:r>
              <a:rPr lang="en-GB" dirty="0"/>
              <a:t>Individual application systems may include more functionality than you need and functionality may be duplicated across different products. </a:t>
            </a:r>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52</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integrated procurement system </a:t>
            </a:r>
          </a:p>
        </p:txBody>
      </p:sp>
      <p:pic>
        <p:nvPicPr>
          <p:cNvPr id="6" name="Content Placeholder 5" descr="16.13 E-procurement.eps"/>
          <p:cNvPicPr>
            <a:picLocks noGrp="1" noChangeAspect="1"/>
          </p:cNvPicPr>
          <p:nvPr>
            <p:ph idx="1"/>
          </p:nvPr>
        </p:nvPicPr>
        <p:blipFill>
          <a:blip r:embed="rId2"/>
          <a:srcRect t="-11694" b="-11694"/>
          <a:stretch>
            <a:fillRect/>
          </a:stretch>
        </p:blipFill>
        <p:spPr>
          <a:xfrm>
            <a:off x="-1218243" y="1417638"/>
            <a:ext cx="8229600" cy="4525963"/>
          </a:xfrm>
        </p:spPr>
      </p:pic>
      <p:sp>
        <p:nvSpPr>
          <p:cNvPr id="5" name="Footer Placeholder 4"/>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53</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interfaces</a:t>
            </a:r>
          </a:p>
        </p:txBody>
      </p:sp>
      <p:sp>
        <p:nvSpPr>
          <p:cNvPr id="3" name="Content Placeholder 2"/>
          <p:cNvSpPr>
            <a:spLocks noGrp="1"/>
          </p:cNvSpPr>
          <p:nvPr>
            <p:ph idx="1"/>
          </p:nvPr>
        </p:nvSpPr>
        <p:spPr/>
        <p:txBody>
          <a:bodyPr/>
          <a:lstStyle/>
          <a:p>
            <a:r>
              <a:rPr lang="en-GB" dirty="0"/>
              <a:t>Application system integration can be simplified </a:t>
            </a:r>
            <a:r>
              <a:rPr lang="en-GB" dirty="0">
                <a:solidFill>
                  <a:srgbClr val="FF0000"/>
                </a:solidFill>
              </a:rPr>
              <a:t>if a service-oriented approach is used.</a:t>
            </a:r>
            <a:r>
              <a:rPr lang="en-GB" dirty="0"/>
              <a:t> </a:t>
            </a:r>
          </a:p>
          <a:p>
            <a:r>
              <a:rPr lang="en-GB" dirty="0"/>
              <a:t>A service-oriented approach means </a:t>
            </a:r>
            <a:r>
              <a:rPr lang="en-GB" dirty="0">
                <a:solidFill>
                  <a:srgbClr val="FF0000"/>
                </a:solidFill>
              </a:rPr>
              <a:t>allowing access to the application system’s functionality through a standard service interface</a:t>
            </a:r>
            <a:r>
              <a:rPr lang="en-GB" dirty="0"/>
              <a:t>, with </a:t>
            </a:r>
            <a:r>
              <a:rPr lang="en-GB" dirty="0">
                <a:solidFill>
                  <a:srgbClr val="FF0000"/>
                </a:solidFill>
              </a:rPr>
              <a:t>a service for each discrete unit of functionality</a:t>
            </a:r>
            <a:r>
              <a:rPr lang="en-GB" dirty="0"/>
              <a:t>. </a:t>
            </a:r>
          </a:p>
          <a:p>
            <a:r>
              <a:rPr lang="en-GB" dirty="0"/>
              <a:t>Some applications may offer a </a:t>
            </a:r>
            <a:r>
              <a:rPr lang="en-GB" dirty="0">
                <a:solidFill>
                  <a:srgbClr val="FF0000"/>
                </a:solidFill>
              </a:rPr>
              <a:t>service interface </a:t>
            </a:r>
            <a:r>
              <a:rPr lang="en-GB" dirty="0"/>
              <a:t>but, sometimes, </a:t>
            </a:r>
            <a:r>
              <a:rPr lang="en-GB" dirty="0">
                <a:solidFill>
                  <a:srgbClr val="FF0000"/>
                </a:solidFill>
              </a:rPr>
              <a:t>this service interface has to be implemented by the system integrator</a:t>
            </a:r>
            <a:r>
              <a:rPr lang="en-GB" dirty="0"/>
              <a:t>. You have to </a:t>
            </a:r>
            <a:r>
              <a:rPr lang="en-GB" dirty="0">
                <a:solidFill>
                  <a:srgbClr val="FF0000"/>
                </a:solidFill>
              </a:rPr>
              <a:t>program a wrapper that hides the application and provides externally visible services.</a:t>
            </a:r>
            <a:r>
              <a:rPr lang="en-GB" dirty="0"/>
              <a:t> </a:t>
            </a:r>
            <a:endParaRPr lang="en-US" dirty="0"/>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54</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wrapping</a:t>
            </a:r>
            <a:r>
              <a:rPr lang="en-GB" dirty="0"/>
              <a:t> </a:t>
            </a:r>
            <a:endParaRPr lang="en-US" dirty="0"/>
          </a:p>
        </p:txBody>
      </p:sp>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55</a:t>
            </a:fld>
            <a:endParaRPr lang="en-US"/>
          </a:p>
        </p:txBody>
      </p:sp>
      <p:pic>
        <p:nvPicPr>
          <p:cNvPr id="4" name="Content Placeholder 3" descr="16.14 ServiceWrapper.eps"/>
          <p:cNvPicPr>
            <a:picLocks noChangeAspect="1"/>
          </p:cNvPicPr>
          <p:nvPr/>
        </p:nvPicPr>
        <p:blipFill>
          <a:blip r:embed="rId2"/>
          <a:srcRect l="-4302" r="-4302"/>
          <a:stretch>
            <a:fillRect/>
          </a:stretch>
        </p:blipFill>
        <p:spPr>
          <a:xfrm>
            <a:off x="1292373" y="1863365"/>
            <a:ext cx="6636050" cy="3649572"/>
          </a:xfrm>
          <a:prstGeom prst="rect">
            <a:avLst/>
          </a:prstGeom>
        </p:spPr>
      </p:pic>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381001" y="262912"/>
            <a:ext cx="8189108" cy="1109007"/>
          </a:xfrm>
        </p:spPr>
        <p:txBody>
          <a:bodyPr/>
          <a:lstStyle/>
          <a:p>
            <a:r>
              <a:rPr lang="en-GB" dirty="0"/>
              <a:t>Application system integration problems</a:t>
            </a:r>
          </a:p>
        </p:txBody>
      </p:sp>
      <p:sp>
        <p:nvSpPr>
          <p:cNvPr id="155651" name="Rectangle 3"/>
          <p:cNvSpPr>
            <a:spLocks noGrp="1" noChangeArrowheads="1"/>
          </p:cNvSpPr>
          <p:nvPr>
            <p:ph idx="1"/>
          </p:nvPr>
        </p:nvSpPr>
        <p:spPr/>
        <p:txBody>
          <a:bodyPr lIns="91797" tIns="45898" rIns="91797" bIns="45898"/>
          <a:lstStyle/>
          <a:p>
            <a:r>
              <a:rPr lang="en-GB" sz="2300" dirty="0">
                <a:solidFill>
                  <a:srgbClr val="FF0000"/>
                </a:solidFill>
              </a:rPr>
              <a:t>Lack of control over functionality and performance</a:t>
            </a:r>
          </a:p>
          <a:p>
            <a:pPr lvl="1"/>
            <a:r>
              <a:rPr lang="en-GB" sz="2100" dirty="0"/>
              <a:t>Application systems may be less effective than they appear</a:t>
            </a:r>
          </a:p>
          <a:p>
            <a:r>
              <a:rPr lang="en-GB" sz="2300" dirty="0">
                <a:solidFill>
                  <a:srgbClr val="FF0000"/>
                </a:solidFill>
              </a:rPr>
              <a:t>Problems with </a:t>
            </a:r>
            <a:r>
              <a:rPr lang="en-GB" sz="2000" dirty="0">
                <a:solidFill>
                  <a:srgbClr val="FF0000"/>
                </a:solidFill>
              </a:rPr>
              <a:t>application </a:t>
            </a:r>
            <a:r>
              <a:rPr lang="en-GB" sz="2300" dirty="0">
                <a:solidFill>
                  <a:srgbClr val="FF0000"/>
                </a:solidFill>
              </a:rPr>
              <a:t>system inter-operability</a:t>
            </a:r>
          </a:p>
          <a:p>
            <a:pPr lvl="1"/>
            <a:r>
              <a:rPr lang="en-GB" sz="2100" dirty="0"/>
              <a:t>Different application systems may make different assumptions that means integration is difficult</a:t>
            </a:r>
          </a:p>
          <a:p>
            <a:r>
              <a:rPr lang="en-GB" sz="2300" dirty="0">
                <a:solidFill>
                  <a:srgbClr val="FF0000"/>
                </a:solidFill>
              </a:rPr>
              <a:t>No control over system evolution</a:t>
            </a:r>
          </a:p>
          <a:p>
            <a:pPr lvl="1"/>
            <a:r>
              <a:rPr lang="en-GB" sz="2100" dirty="0"/>
              <a:t>Application system vendors not system users control evolution</a:t>
            </a:r>
          </a:p>
          <a:p>
            <a:r>
              <a:rPr lang="en-GB" sz="2300" dirty="0">
                <a:solidFill>
                  <a:srgbClr val="FF0000"/>
                </a:solidFill>
              </a:rPr>
              <a:t>Support from system vendors</a:t>
            </a:r>
          </a:p>
          <a:p>
            <a:pPr lvl="1"/>
            <a:r>
              <a:rPr lang="en-GB" sz="2100" dirty="0"/>
              <a:t>Application system vendors may not offer support  over the lifetime of the product</a:t>
            </a:r>
          </a:p>
        </p:txBody>
      </p:sp>
      <p:sp>
        <p:nvSpPr>
          <p:cNvPr id="2" name="Date Placeholder 1"/>
          <p:cNvSpPr>
            <a:spLocks noGrp="1"/>
          </p:cNvSpPr>
          <p:nvPr>
            <p:ph type="dt" sz="half" idx="10"/>
          </p:nvPr>
        </p:nvSpPr>
        <p:spPr/>
        <p:txBody>
          <a:bodyPr/>
          <a:lstStyle/>
          <a:p>
            <a:r>
              <a:rPr lang="en-GB"/>
              <a:t>17/11/2014</a:t>
            </a:r>
            <a:endParaRPr lang="en-US"/>
          </a:p>
        </p:txBody>
      </p:sp>
      <p:sp>
        <p:nvSpPr>
          <p:cNvPr id="3" name="Footer Placeholder 2"/>
          <p:cNvSpPr>
            <a:spLocks noGrp="1"/>
          </p:cNvSpPr>
          <p:nvPr>
            <p:ph type="ftr" sz="quarter" idx="11"/>
          </p:nvPr>
        </p:nvSpPr>
        <p:spPr/>
        <p:txBody>
          <a:bodyPr/>
          <a:lstStyle/>
          <a:p>
            <a:r>
              <a:rPr lang="en-US"/>
              <a:t>Chapter 15 Software reuse</a:t>
            </a:r>
          </a:p>
        </p:txBody>
      </p:sp>
      <p:sp>
        <p:nvSpPr>
          <p:cNvPr id="4" name="Slide Number Placeholder 3"/>
          <p:cNvSpPr>
            <a:spLocks noGrp="1"/>
          </p:cNvSpPr>
          <p:nvPr>
            <p:ph type="sldNum" sz="quarter" idx="12"/>
          </p:nvPr>
        </p:nvSpPr>
        <p:spPr/>
        <p:txBody>
          <a:bodyPr/>
          <a:lstStyle/>
          <a:p>
            <a:fld id="{34CF8044-83D2-2543-8CEA-7F647DE98A9A}"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There are many different ways to reuse software. These range from the reuse of classes and methods in libraries to the reuse of complete application systems.</a:t>
            </a:r>
          </a:p>
          <a:p>
            <a:r>
              <a:rPr lang="en-GB" sz="2000" dirty="0"/>
              <a:t>The advantages of software reuse are lower costs, faster software development and lower risks. System dependability is increased. Specialists can be used more effectively by concentrating their expertise on the design of reusable components.</a:t>
            </a:r>
          </a:p>
          <a:p>
            <a:r>
              <a:rPr lang="en-GB" sz="2000" dirty="0"/>
              <a:t>Application frameworks are collections of concrete and abstract objects that are designed for reuse through specialization and the addition of new objects. They usually incorporate good design practice through design patterns.</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57</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extLst>
      <p:ext uri="{BB962C8B-B14F-4D97-AF65-F5344CB8AC3E}">
        <p14:creationId xmlns:p14="http://schemas.microsoft.com/office/powerpoint/2010/main" val="2873526147"/>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Software product lines are related applications that are developed from one or more base applications. A generic system is adapted and specialized to meet specific requirements for functionality, target platform or operational configuration.</a:t>
            </a:r>
          </a:p>
          <a:p>
            <a:r>
              <a:rPr lang="en-GB" sz="2000" dirty="0"/>
              <a:t>Application system reuse is concerned with the reuse of large-scale, off-the-shelf systems. These provide a lot of functionality and their reuse can radically reduce costs and development time.  Systems may be developed by configuring a single, generic application system or by integrating two or more application systems.</a:t>
            </a:r>
          </a:p>
          <a:p>
            <a:r>
              <a:rPr lang="en-GB" sz="2000" dirty="0"/>
              <a:t>Potential problems with application system reuse include lack of control over functionality and performance, lack of control over system evolution, the need for support from external vendors and difficulties in ensuring that systems can inter-operate.</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58</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software reuse</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4548794"/>
              </p:ext>
            </p:extLst>
          </p:nvPr>
        </p:nvGraphicFramePr>
        <p:xfrm>
          <a:off x="457200" y="1999476"/>
          <a:ext cx="7974061" cy="4735195"/>
        </p:xfrm>
        <a:graphic>
          <a:graphicData uri="http://schemas.openxmlformats.org/drawingml/2006/table">
            <a:tbl>
              <a:tblPr firstRow="1" bandRow="1">
                <a:tableStyleId>{5C22544A-7EE6-4342-B048-85BDC9FD1C3A}</a:tableStyleId>
              </a:tblPr>
              <a:tblGrid>
                <a:gridCol w="2712188">
                  <a:extLst>
                    <a:ext uri="{9D8B030D-6E8A-4147-A177-3AD203B41FA5}">
                      <a16:colId xmlns:a16="http://schemas.microsoft.com/office/drawing/2014/main" val="20000"/>
                    </a:ext>
                  </a:extLst>
                </a:gridCol>
                <a:gridCol w="5261873">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Benefit</a:t>
                      </a:r>
                    </a:p>
                  </a:txBody>
                  <a:tcPr marL="73025" marR="73025" marT="73025" marB="73025"/>
                </a:tc>
                <a:tc>
                  <a:txBody>
                    <a:bodyPr/>
                    <a:lstStyle/>
                    <a:p>
                      <a:pPr algn="just">
                        <a:spcAft>
                          <a:spcPts val="0"/>
                        </a:spcAft>
                      </a:pPr>
                      <a:r>
                        <a:rPr lang="en-GB" sz="1400" b="1" dirty="0">
                          <a:solidFill>
                            <a:srgbClr val="000000"/>
                          </a:solidFill>
                          <a:latin typeface="Arial"/>
                          <a:ea typeface="Times New Roman"/>
                          <a:cs typeface="Arial"/>
                        </a:rPr>
                        <a:t>Explanation</a:t>
                      </a: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rial"/>
                          <a:ea typeface="Times New Roman"/>
                          <a:cs typeface="Arial"/>
                        </a:rPr>
                        <a:t>Lower development costs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Development costs are proportional to the size of the software being developed. Reusing software means that fewer lines of code have to be written.</a:t>
                      </a: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rial"/>
                          <a:ea typeface="Times New Roman"/>
                          <a:cs typeface="Arial"/>
                        </a:rPr>
                        <a:t>Reduced process risk</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p>
                  </a:txBody>
                  <a:tcPr marL="73025" marR="73025" marT="0" marB="73025"/>
                </a:tc>
                <a:extLst>
                  <a:ext uri="{0D108BD9-81ED-4DB2-BD59-A6C34878D82A}">
                    <a16:rowId xmlns:a16="http://schemas.microsoft.com/office/drawing/2014/main" val="10002"/>
                  </a:ext>
                </a:extLst>
              </a:tr>
              <a:tr h="370840">
                <a:tc>
                  <a:txBody>
                    <a:bodyPr/>
                    <a:lstStyle/>
                    <a:p>
                      <a:pPr algn="just">
                        <a:spcAft>
                          <a:spcPts val="0"/>
                        </a:spcAft>
                      </a:pPr>
                      <a:r>
                        <a:rPr lang="en-GB" sz="1600" dirty="0">
                          <a:solidFill>
                            <a:srgbClr val="000000"/>
                          </a:solidFill>
                          <a:latin typeface="Arial"/>
                          <a:ea typeface="Times New Roman"/>
                          <a:cs typeface="Arial"/>
                        </a:rPr>
                        <a:t>Standards compliance</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p>
                  </a:txBody>
                  <a:tcPr marL="73025" marR="73025" marT="0" marB="73025"/>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6</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reuse</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28693013"/>
              </p:ext>
            </p:extLst>
          </p:nvPr>
        </p:nvGraphicFramePr>
        <p:xfrm>
          <a:off x="457200" y="1748810"/>
          <a:ext cx="8014596" cy="4022725"/>
        </p:xfrm>
        <a:graphic>
          <a:graphicData uri="http://schemas.openxmlformats.org/drawingml/2006/table">
            <a:tbl>
              <a:tblPr firstRow="1" bandRow="1">
                <a:tableStyleId>{5C22544A-7EE6-4342-B048-85BDC9FD1C3A}</a:tableStyleId>
              </a:tblPr>
              <a:tblGrid>
                <a:gridCol w="2475961">
                  <a:extLst>
                    <a:ext uri="{9D8B030D-6E8A-4147-A177-3AD203B41FA5}">
                      <a16:colId xmlns:a16="http://schemas.microsoft.com/office/drawing/2014/main" val="20000"/>
                    </a:ext>
                  </a:extLst>
                </a:gridCol>
                <a:gridCol w="553863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Problem</a:t>
                      </a:r>
                    </a:p>
                  </a:txBody>
                  <a:tcPr marL="73025" marR="73025" marT="73025" marB="73025"/>
                </a:tc>
                <a:tc>
                  <a:txBody>
                    <a:bodyPr/>
                    <a:lstStyle/>
                    <a:p>
                      <a:pPr algn="just">
                        <a:spcAft>
                          <a:spcPts val="0"/>
                        </a:spcAft>
                      </a:pPr>
                      <a:r>
                        <a:rPr lang="en-GB" sz="1600" b="1" dirty="0">
                          <a:solidFill>
                            <a:srgbClr val="000000"/>
                          </a:solidFill>
                          <a:latin typeface="Arial"/>
                          <a:ea typeface="Times New Roman"/>
                          <a:cs typeface="Arial"/>
                        </a:rPr>
                        <a:t>Explanation</a:t>
                      </a: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Creating, maintaining, and using a component library</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Populating a reusable component library and ensuring the software developers can use this library can be expensive. Development processes have to be adapted to ensure that the library is used. </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Finding, understanding, and adapting reusable components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 </a:t>
                      </a:r>
                    </a:p>
                  </a:txBody>
                  <a:tcPr marL="73025" marR="73025" marT="0" marB="73025"/>
                </a:tc>
                <a:extLst>
                  <a:ext uri="{0D108BD9-81ED-4DB2-BD59-A6C34878D82A}">
                    <a16:rowId xmlns:a16="http://schemas.microsoft.com/office/drawing/2014/main" val="10002"/>
                  </a:ext>
                </a:extLst>
              </a:tr>
              <a:tr h="370840">
                <a:tc>
                  <a:txBody>
                    <a:bodyPr/>
                    <a:lstStyle/>
                    <a:p>
                      <a:pPr algn="l">
                        <a:spcAft>
                          <a:spcPts val="0"/>
                        </a:spcAft>
                      </a:pPr>
                      <a:r>
                        <a:rPr lang="en-GB" sz="1600" dirty="0">
                          <a:solidFill>
                            <a:srgbClr val="000000"/>
                          </a:solidFill>
                          <a:latin typeface="Arial"/>
                          <a:ea typeface="Times New Roman"/>
                          <a:cs typeface="Arial"/>
                        </a:rPr>
                        <a:t>Increased maintenance costs</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If the source code of a reused software system or component is not available then maintenance costs may be higher because the reused elements of the system may become increasingly incompatible with system changes.</a:t>
                      </a:r>
                    </a:p>
                  </a:txBody>
                  <a:tcPr marL="73025" marR="73025" marT="0" marB="73025"/>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7</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reuse</a:t>
            </a:r>
            <a:r>
              <a:rPr lang="en-GB" dirty="0"/>
              <a:t> </a:t>
            </a:r>
            <a:endParaRPr lang="en-US" dirty="0"/>
          </a:p>
        </p:txBody>
      </p:sp>
      <p:graphicFrame>
        <p:nvGraphicFramePr>
          <p:cNvPr id="4" name="Content Placeholder 3" descr="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
          <p:cNvGraphicFramePr>
            <a:graphicFrameLocks noGrp="1"/>
          </p:cNvGraphicFramePr>
          <p:nvPr>
            <p:ph idx="1"/>
            <p:extLst>
              <p:ext uri="{D42A27DB-BD31-4B8C-83A1-F6EECF244321}">
                <p14:modId xmlns:p14="http://schemas.microsoft.com/office/powerpoint/2010/main" val="1176724214"/>
              </p:ext>
            </p:extLst>
          </p:nvPr>
        </p:nvGraphicFramePr>
        <p:xfrm>
          <a:off x="457200" y="1937950"/>
          <a:ext cx="7906503" cy="3462020"/>
        </p:xfrm>
        <a:graphic>
          <a:graphicData uri="http://schemas.openxmlformats.org/drawingml/2006/table">
            <a:tbl>
              <a:tblPr firstRow="1" bandRow="1">
                <a:tableStyleId>{5C22544A-7EE6-4342-B048-85BDC9FD1C3A}</a:tableStyleId>
              </a:tblPr>
              <a:tblGrid>
                <a:gridCol w="2442568">
                  <a:extLst>
                    <a:ext uri="{9D8B030D-6E8A-4147-A177-3AD203B41FA5}">
                      <a16:colId xmlns:a16="http://schemas.microsoft.com/office/drawing/2014/main" val="20000"/>
                    </a:ext>
                  </a:extLst>
                </a:gridCol>
                <a:gridCol w="5463935">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rial"/>
                          <a:ea typeface="Times New Roman"/>
                          <a:cs typeface="Arial"/>
                        </a:rPr>
                        <a:t>Problem</a:t>
                      </a:r>
                    </a:p>
                  </a:txBody>
                  <a:tcPr marL="73025" marR="73025" marT="73025" marB="73025"/>
                </a:tc>
                <a:tc>
                  <a:txBody>
                    <a:bodyPr/>
                    <a:lstStyle/>
                    <a:p>
                      <a:pPr algn="just">
                        <a:spcAft>
                          <a:spcPts val="0"/>
                        </a:spcAft>
                      </a:pPr>
                      <a:r>
                        <a:rPr lang="en-GB" sz="1600" b="1" dirty="0">
                          <a:solidFill>
                            <a:srgbClr val="000000"/>
                          </a:solidFill>
                          <a:latin typeface="Arial"/>
                          <a:ea typeface="Times New Roman"/>
                          <a:cs typeface="Arial"/>
                        </a:rPr>
                        <a:t>Explanation</a:t>
                      </a:r>
                    </a:p>
                  </a:txBody>
                  <a:tcPr marL="73025" marR="73025" marT="73025" marB="73025"/>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Lack of tool support</a:t>
                      </a:r>
                    </a:p>
                  </a:txBody>
                  <a:tcPr marL="73025" marR="73025" marT="0" marB="73025"/>
                </a:tc>
                <a:tc>
                  <a:txBody>
                    <a:bodyPr/>
                    <a:lstStyle/>
                    <a:p>
                      <a:pPr algn="just">
                        <a:spcAft>
                          <a:spcPts val="0"/>
                        </a:spcAft>
                      </a:pPr>
                      <a:r>
                        <a:rPr lang="en-GB" sz="1600" dirty="0">
                          <a:solidFill>
                            <a:srgbClr val="000000"/>
                          </a:solidFill>
                          <a:latin typeface="Arial"/>
                          <a:ea typeface="Times New Roman"/>
                          <a:cs typeface="Aria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p>
                  </a:txBody>
                  <a:tcPr marL="73025" marR="73025" marT="0" marB="73025"/>
                </a:tc>
                <a:extLst>
                  <a:ext uri="{0D108BD9-81ED-4DB2-BD59-A6C34878D82A}">
                    <a16:rowId xmlns:a16="http://schemas.microsoft.com/office/drawing/2014/main" val="10001"/>
                  </a:ext>
                </a:extLst>
              </a:tr>
              <a:tr h="370840">
                <a:tc>
                  <a:txBody>
                    <a:bodyPr/>
                    <a:lstStyle/>
                    <a:p>
                      <a:pPr algn="l">
                        <a:spcAft>
                          <a:spcPts val="0"/>
                        </a:spcAft>
                      </a:pPr>
                      <a:r>
                        <a:rPr lang="en-GB" sz="1600">
                          <a:solidFill>
                            <a:srgbClr val="000000"/>
                          </a:solidFill>
                          <a:latin typeface="Arial"/>
                          <a:ea typeface="Times New Roman"/>
                          <a:cs typeface="Arial"/>
                        </a:rPr>
                        <a:t>Not-invented-here syndrome</a:t>
                      </a:r>
                    </a:p>
                  </a:txBody>
                  <a:tcPr marL="73025" marR="73025" marT="0" marB="73025"/>
                </a:tc>
                <a:tc>
                  <a:txBody>
                    <a:bodyPr/>
                    <a:lstStyle/>
                    <a:p>
                      <a:pPr algn="just">
                        <a:spcAft>
                          <a:spcPts val="0"/>
                        </a:spcAft>
                      </a:pPr>
                      <a:r>
                        <a:rPr lang="en-GB" sz="1600" dirty="0">
                          <a:solidFill>
                            <a:srgbClr val="FF0000"/>
                          </a:solidFill>
                          <a:latin typeface="Arial"/>
                          <a:ea typeface="Times New Roman"/>
                          <a:cs typeface="Arial"/>
                        </a:rPr>
                        <a:t>Some software engineers prefer to rewrite components </a:t>
                      </a:r>
                      <a:r>
                        <a:rPr lang="en-GB" sz="1600" dirty="0">
                          <a:solidFill>
                            <a:srgbClr val="000000"/>
                          </a:solidFill>
                          <a:latin typeface="Arial"/>
                          <a:ea typeface="Times New Roman"/>
                          <a:cs typeface="Arial"/>
                        </a:rPr>
                        <a:t>because they believe they can improve on them. This is partly to do with trust and partly to do with the fact that writing original software is seen as more challenging than reusing other people’s software.</a:t>
                      </a:r>
                    </a:p>
                  </a:txBody>
                  <a:tcPr marL="73025" marR="73025" marT="0" marB="73025"/>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8</a:t>
            </a:fld>
            <a:endParaRPr lang="en-US"/>
          </a:p>
        </p:txBody>
      </p:sp>
      <p:sp>
        <p:nvSpPr>
          <p:cNvPr id="3" name="Date Placeholder 2"/>
          <p:cNvSpPr>
            <a:spLocks noGrp="1"/>
          </p:cNvSpPr>
          <p:nvPr>
            <p:ph type="dt" sz="half" idx="10"/>
          </p:nvPr>
        </p:nvSpPr>
        <p:spPr/>
        <p:txBody>
          <a:bodyPr/>
          <a:lstStyle/>
          <a:p>
            <a:r>
              <a:rPr lang="en-GB"/>
              <a:t>17/11/2014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2899"/>
            <a:ext cx="8229600" cy="1143000"/>
          </a:xfrm>
        </p:spPr>
        <p:txBody>
          <a:bodyPr/>
          <a:lstStyle/>
          <a:p>
            <a:pPr algn="ctr"/>
            <a:r>
              <a:rPr lang="en-US" dirty="0"/>
              <a:t>The reuse landscape</a:t>
            </a:r>
          </a:p>
        </p:txBody>
      </p:sp>
      <p:sp>
        <p:nvSpPr>
          <p:cNvPr id="4" name="Footer Placeholder 3"/>
          <p:cNvSpPr>
            <a:spLocks noGrp="1"/>
          </p:cNvSpPr>
          <p:nvPr>
            <p:ph type="ftr" sz="quarter" idx="11"/>
          </p:nvPr>
        </p:nvSpPr>
        <p:spPr/>
        <p:txBody>
          <a:bodyPr/>
          <a:lstStyle/>
          <a:p>
            <a:r>
              <a:rPr lang="en-US"/>
              <a:t>Chapter 15 Software reuse</a:t>
            </a:r>
          </a:p>
        </p:txBody>
      </p:sp>
      <p:sp>
        <p:nvSpPr>
          <p:cNvPr id="5" name="Slide Number Placeholder 4"/>
          <p:cNvSpPr>
            <a:spLocks noGrp="1"/>
          </p:cNvSpPr>
          <p:nvPr>
            <p:ph type="sldNum" sz="quarter" idx="12"/>
          </p:nvPr>
        </p:nvSpPr>
        <p:spPr/>
        <p:txBody>
          <a:bodyPr/>
          <a:lstStyle/>
          <a:p>
            <a:fld id="{34CF8044-83D2-2543-8CEA-7F647DE98A9A}" type="slidenum">
              <a:rPr lang="en-US" smtClean="0"/>
              <a:pPr/>
              <a:t>9</a:t>
            </a:fld>
            <a:endParaRPr lang="en-US"/>
          </a:p>
        </p:txBody>
      </p:sp>
      <p:sp>
        <p:nvSpPr>
          <p:cNvPr id="6" name="Date Placeholder 5"/>
          <p:cNvSpPr>
            <a:spLocks noGrp="1"/>
          </p:cNvSpPr>
          <p:nvPr>
            <p:ph type="dt" sz="half" idx="10"/>
          </p:nvPr>
        </p:nvSpPr>
        <p:spPr/>
        <p:txBody>
          <a:bodyPr/>
          <a:lstStyle/>
          <a:p>
            <a:r>
              <a:rPr lang="en-GB"/>
              <a:t>17/11/2014</a:t>
            </a:r>
            <a:endParaRPr lang="en-US"/>
          </a:p>
        </p:txBody>
      </p:sp>
    </p:spTree>
    <p:extLst>
      <p:ext uri="{BB962C8B-B14F-4D97-AF65-F5344CB8AC3E}">
        <p14:creationId xmlns:p14="http://schemas.microsoft.com/office/powerpoint/2010/main" val="1434860937"/>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6501</TotalTime>
  <Words>3874</Words>
  <Application>Microsoft Office PowerPoint</Application>
  <PresentationFormat>On-screen Show (4:3)</PresentationFormat>
  <Paragraphs>474</Paragraphs>
  <Slides>58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Formata Regular</vt:lpstr>
      <vt:lpstr>Wingdings</vt:lpstr>
      <vt:lpstr>SE10 slides</vt:lpstr>
      <vt:lpstr>Chapter 15 – Software Reuse</vt:lpstr>
      <vt:lpstr>Topics covered</vt:lpstr>
      <vt:lpstr>Software reuse</vt:lpstr>
      <vt:lpstr>Reuse-based software engineering</vt:lpstr>
      <vt:lpstr>Benefits of software reuse </vt:lpstr>
      <vt:lpstr>Benefits of software reuse </vt:lpstr>
      <vt:lpstr>Problems with reuse </vt:lpstr>
      <vt:lpstr>Problems with reuse </vt:lpstr>
      <vt:lpstr>The reuse landscape</vt:lpstr>
      <vt:lpstr>The reuse landscape</vt:lpstr>
      <vt:lpstr>The reuse landscape </vt:lpstr>
      <vt:lpstr>Approaches that support software reuse </vt:lpstr>
      <vt:lpstr>Approaches that support software reuse </vt:lpstr>
      <vt:lpstr>Approaches that support software reuse </vt:lpstr>
      <vt:lpstr>Reuse planning factors</vt:lpstr>
      <vt:lpstr>Application frameworks</vt:lpstr>
      <vt:lpstr>Framework definition</vt:lpstr>
      <vt:lpstr>Application frameworks</vt:lpstr>
      <vt:lpstr>Web application frameworks</vt:lpstr>
      <vt:lpstr>Model-view controller</vt:lpstr>
      <vt:lpstr>The Model-View-Controller pattern </vt:lpstr>
      <vt:lpstr>WAF features</vt:lpstr>
      <vt:lpstr>Extending frameworks</vt:lpstr>
      <vt:lpstr>Inversion of control in frameworks </vt:lpstr>
      <vt:lpstr>Framework classes</vt:lpstr>
      <vt:lpstr>Software product lines</vt:lpstr>
      <vt:lpstr>Software product lines</vt:lpstr>
      <vt:lpstr>Base systems for a software product line</vt:lpstr>
      <vt:lpstr>Base applications</vt:lpstr>
      <vt:lpstr>Application frameworks and product lines</vt:lpstr>
      <vt:lpstr>Product line architectures</vt:lpstr>
      <vt:lpstr>The architecture of a resource allocation system </vt:lpstr>
      <vt:lpstr>The product line architecture of a vehicle dispatcher</vt:lpstr>
      <vt:lpstr>Vehicle dispatching</vt:lpstr>
      <vt:lpstr>Product line specialisation</vt:lpstr>
      <vt:lpstr>Product instance development </vt:lpstr>
      <vt:lpstr>Product instance development</vt:lpstr>
      <vt:lpstr>Product line configuration</vt:lpstr>
      <vt:lpstr>Deployment-time configuration </vt:lpstr>
      <vt:lpstr>Levels of deployment time configuration</vt:lpstr>
      <vt:lpstr>Application system reuse</vt:lpstr>
      <vt:lpstr>Application system reuse</vt:lpstr>
      <vt:lpstr>Benefits of application system reuse</vt:lpstr>
      <vt:lpstr>Problems of application system reuse</vt:lpstr>
      <vt:lpstr>Configurable application systems</vt:lpstr>
      <vt:lpstr>COTS-solution and COTS-integrated systems </vt:lpstr>
      <vt:lpstr>ERP systems</vt:lpstr>
      <vt:lpstr>The architecture of an ERP system </vt:lpstr>
      <vt:lpstr>ERP architecture</vt:lpstr>
      <vt:lpstr>ERP configuration</vt:lpstr>
      <vt:lpstr>Integrated application systems</vt:lpstr>
      <vt:lpstr>Design choices</vt:lpstr>
      <vt:lpstr>An integrated procurement system </vt:lpstr>
      <vt:lpstr>Service-oriented interfaces</vt:lpstr>
      <vt:lpstr>Application wrapping </vt:lpstr>
      <vt:lpstr>Application system integration problems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16</dc:title>
  <dc:creator>Ian Sommerville</dc:creator>
  <cp:lastModifiedBy>Dr. Bassem Abdelatty</cp:lastModifiedBy>
  <cp:revision>32</cp:revision>
  <dcterms:created xsi:type="dcterms:W3CDTF">2010-01-21T17:18:58Z</dcterms:created>
  <dcterms:modified xsi:type="dcterms:W3CDTF">2025-04-11T19:27:29Z</dcterms:modified>
</cp:coreProperties>
</file>