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8"/>
  </p:notesMasterIdLst>
  <p:handoutMasterIdLst>
    <p:handoutMasterId r:id="rId69"/>
  </p:handoutMasterIdLst>
  <p:sldIdLst>
    <p:sldId id="256" r:id="rId2"/>
    <p:sldId id="274" r:id="rId3"/>
    <p:sldId id="291" r:id="rId4"/>
    <p:sldId id="293" r:id="rId5"/>
    <p:sldId id="321" r:id="rId6"/>
    <p:sldId id="296" r:id="rId7"/>
    <p:sldId id="297" r:id="rId8"/>
    <p:sldId id="298" r:id="rId9"/>
    <p:sldId id="299" r:id="rId10"/>
    <p:sldId id="300" r:id="rId11"/>
    <p:sldId id="301" r:id="rId12"/>
    <p:sldId id="277" r:id="rId13"/>
    <p:sldId id="302" r:id="rId14"/>
    <p:sldId id="303" r:id="rId15"/>
    <p:sldId id="276" r:id="rId16"/>
    <p:sldId id="257" r:id="rId17"/>
    <p:sldId id="258" r:id="rId18"/>
    <p:sldId id="304" r:id="rId19"/>
    <p:sldId id="305" r:id="rId20"/>
    <p:sldId id="279" r:id="rId21"/>
    <p:sldId id="259" r:id="rId22"/>
    <p:sldId id="306" r:id="rId23"/>
    <p:sldId id="322" r:id="rId24"/>
    <p:sldId id="307" r:id="rId25"/>
    <p:sldId id="260" r:id="rId26"/>
    <p:sldId id="261" r:id="rId27"/>
    <p:sldId id="262" r:id="rId28"/>
    <p:sldId id="326" r:id="rId29"/>
    <p:sldId id="323" r:id="rId30"/>
    <p:sldId id="308" r:id="rId31"/>
    <p:sldId id="309" r:id="rId32"/>
    <p:sldId id="263" r:id="rId33"/>
    <p:sldId id="310" r:id="rId34"/>
    <p:sldId id="264" r:id="rId35"/>
    <p:sldId id="282" r:id="rId36"/>
    <p:sldId id="283" r:id="rId37"/>
    <p:sldId id="265" r:id="rId38"/>
    <p:sldId id="327" r:id="rId39"/>
    <p:sldId id="311" r:id="rId40"/>
    <p:sldId id="266" r:id="rId41"/>
    <p:sldId id="267" r:id="rId42"/>
    <p:sldId id="284" r:id="rId43"/>
    <p:sldId id="285" r:id="rId44"/>
    <p:sldId id="268" r:id="rId45"/>
    <p:sldId id="328" r:id="rId46"/>
    <p:sldId id="269" r:id="rId47"/>
    <p:sldId id="320" r:id="rId48"/>
    <p:sldId id="288" r:id="rId49"/>
    <p:sldId id="329" r:id="rId50"/>
    <p:sldId id="289" r:id="rId51"/>
    <p:sldId id="270" r:id="rId52"/>
    <p:sldId id="271" r:id="rId53"/>
    <p:sldId id="325" r:id="rId54"/>
    <p:sldId id="330" r:id="rId55"/>
    <p:sldId id="331" r:id="rId56"/>
    <p:sldId id="280" r:id="rId57"/>
    <p:sldId id="312" r:id="rId58"/>
    <p:sldId id="313" r:id="rId59"/>
    <p:sldId id="314" r:id="rId60"/>
    <p:sldId id="272" r:id="rId61"/>
    <p:sldId id="315" r:id="rId62"/>
    <p:sldId id="316" r:id="rId63"/>
    <p:sldId id="273" r:id="rId64"/>
    <p:sldId id="317" r:id="rId65"/>
    <p:sldId id="324" r:id="rId66"/>
    <p:sldId id="318"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49" autoAdjust="0"/>
  </p:normalViewPr>
  <p:slideViewPr>
    <p:cSldViewPr snapToGrid="0" snapToObjects="1">
      <p:cViewPr varScale="1">
        <p:scale>
          <a:sx n="68" d="100"/>
          <a:sy n="68" d="100"/>
        </p:scale>
        <p:origin x="136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557A6C-9887-A847-B445-4F65839F914A}" type="datetimeFigureOut">
              <a:rPr lang="en-US" smtClean="0"/>
              <a:pPr/>
              <a:t>5/2/2025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D77548-0DC7-C749-9DB1-4A088DAF3EE7}" type="slidenum">
              <a:rPr lang="en-US" smtClean="0"/>
              <a:pPr/>
              <a:t>‹#›</a:t>
            </a:fld>
            <a:endParaRPr lang="en-US"/>
          </a:p>
        </p:txBody>
      </p:sp>
    </p:spTree>
    <p:extLst>
      <p:ext uri="{BB962C8B-B14F-4D97-AF65-F5344CB8AC3E}">
        <p14:creationId xmlns:p14="http://schemas.microsoft.com/office/powerpoint/2010/main" val="1055323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6C7B21-981A-D34D-AE5A-9638E4AFF978}" type="datetimeFigureOut">
              <a:rPr lang="en-US" smtClean="0"/>
              <a:pPr/>
              <a:t>5/2/2025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492CE9-E6ED-7D46-9634-ED33A44EB9AE}" type="slidenum">
              <a:rPr lang="en-US" smtClean="0"/>
              <a:pPr/>
              <a:t>‹#›</a:t>
            </a:fld>
            <a:endParaRPr lang="en-US"/>
          </a:p>
        </p:txBody>
      </p:sp>
    </p:spTree>
    <p:extLst>
      <p:ext uri="{BB962C8B-B14F-4D97-AF65-F5344CB8AC3E}">
        <p14:creationId xmlns:p14="http://schemas.microsoft.com/office/powerpoint/2010/main" val="139376657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1492CE9-E6ED-7D46-9634-ED33A44EB9AE}"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ln/>
        </p:spPr>
        <p:txBody>
          <a:bodyPr/>
          <a:lstStyle/>
          <a:p>
            <a:endParaRPr lang="en-US"/>
          </a:p>
        </p:txBody>
      </p:sp>
      <p:sp>
        <p:nvSpPr>
          <p:cNvPr id="10445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20/11/2014</a:t>
            </a:r>
            <a:endParaRPr lang="en-US"/>
          </a:p>
        </p:txBody>
      </p:sp>
      <p:sp>
        <p:nvSpPr>
          <p:cNvPr id="5"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6"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20/11/2014</a:t>
            </a:r>
            <a:endParaRPr lang="en-US"/>
          </a:p>
        </p:txBody>
      </p:sp>
      <p:sp>
        <p:nvSpPr>
          <p:cNvPr id="6"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20/11/2014</a:t>
            </a:r>
            <a:endParaRPr lang="en-US"/>
          </a:p>
        </p:txBody>
      </p:sp>
      <p:sp>
        <p:nvSpPr>
          <p:cNvPr id="8"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9"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20/11/2014</a:t>
            </a:r>
            <a:endParaRPr lang="en-US"/>
          </a:p>
        </p:txBody>
      </p:sp>
      <p:sp>
        <p:nvSpPr>
          <p:cNvPr id="4"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5"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20/11/2014</a:t>
            </a:r>
            <a:endParaRPr lang="en-US"/>
          </a:p>
        </p:txBody>
      </p:sp>
      <p:sp>
        <p:nvSpPr>
          <p:cNvPr id="3"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4"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20/11/2014</a:t>
            </a:r>
            <a:endParaRPr lang="en-US"/>
          </a:p>
        </p:txBody>
      </p:sp>
      <p:sp>
        <p:nvSpPr>
          <p:cNvPr id="6"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20/11/2014</a:t>
            </a:r>
            <a:endParaRPr lang="en-US"/>
          </a:p>
        </p:txBody>
      </p:sp>
      <p:sp>
        <p:nvSpPr>
          <p:cNvPr id="6" name="Footer Placeholder 4"/>
          <p:cNvSpPr>
            <a:spLocks noGrp="1"/>
          </p:cNvSpPr>
          <p:nvPr>
            <p:ph type="ftr" sz="quarter" idx="11"/>
          </p:nvPr>
        </p:nvSpPr>
        <p:spPr/>
        <p:txBody>
          <a:bodyPr/>
          <a:lstStyle>
            <a:lvl1pPr>
              <a:defRPr/>
            </a:lvl1pPr>
          </a:lstStyle>
          <a:p>
            <a:r>
              <a:rPr lang="en-US"/>
              <a:t>Chapter 17 Distributed software engineering</a:t>
            </a:r>
          </a:p>
        </p:txBody>
      </p:sp>
      <p:sp>
        <p:nvSpPr>
          <p:cNvPr id="7" name="Slide Number Placeholder 5"/>
          <p:cNvSpPr>
            <a:spLocks noGrp="1"/>
          </p:cNvSpPr>
          <p:nvPr>
            <p:ph type="sldNum" sz="quarter" idx="12"/>
          </p:nvPr>
        </p:nvSpPr>
        <p:spPr/>
        <p:txBody>
          <a:bodyPr/>
          <a:lstStyle>
            <a:lvl1pPr>
              <a:defRPr/>
            </a:lvl1pPr>
          </a:lstStyle>
          <a:p>
            <a:fld id="{71E10748-140F-D04F-8CDC-29637B613837}"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20/11/2014</a:t>
            </a:r>
            <a:endParaRPr lang="en-US"/>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17 Distributed software engineering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1E10748-140F-D04F-8CDC-29637B613837}"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17 – Distributed software engineering</a:t>
            </a:r>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1</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Content Placeholder 2"/>
          <p:cNvSpPr>
            <a:spLocks noGrp="1"/>
          </p:cNvSpPr>
          <p:nvPr>
            <p:ph idx="1"/>
          </p:nvPr>
        </p:nvSpPr>
        <p:spPr/>
        <p:txBody>
          <a:bodyPr/>
          <a:lstStyle/>
          <a:p>
            <a:r>
              <a:rPr lang="en-GB" dirty="0"/>
              <a:t>The scalability of a system reflects its ability to deliver a high quality service as demands on the system increase</a:t>
            </a:r>
          </a:p>
          <a:p>
            <a:pPr lvl="1"/>
            <a:r>
              <a:rPr lang="en-GB" i="1" dirty="0">
                <a:solidFill>
                  <a:srgbClr val="FF0000"/>
                </a:solidFill>
              </a:rPr>
              <a:t>Size </a:t>
            </a:r>
            <a:r>
              <a:rPr lang="en-GB" dirty="0"/>
              <a:t>It should be possible to add more resources to a system to cope with increasing numbers of users.</a:t>
            </a:r>
          </a:p>
          <a:p>
            <a:pPr lvl="1"/>
            <a:r>
              <a:rPr lang="en-GB" i="1" dirty="0">
                <a:solidFill>
                  <a:srgbClr val="FF0000"/>
                </a:solidFill>
              </a:rPr>
              <a:t>Distribution</a:t>
            </a:r>
            <a:r>
              <a:rPr lang="en-GB" i="1" dirty="0"/>
              <a:t> </a:t>
            </a:r>
            <a:r>
              <a:rPr lang="en-GB" dirty="0"/>
              <a:t>It should be possible to geographically disperse the components of a system without degrading its performance.</a:t>
            </a:r>
          </a:p>
          <a:p>
            <a:pPr lvl="1"/>
            <a:r>
              <a:rPr lang="en-GB" i="1" dirty="0">
                <a:solidFill>
                  <a:srgbClr val="FF0000"/>
                </a:solidFill>
              </a:rPr>
              <a:t>Manageability</a:t>
            </a:r>
            <a:r>
              <a:rPr lang="en-GB" dirty="0"/>
              <a:t> It should be possible to manage a system as it increases in size, even if parts of the system are located in independent organizations.</a:t>
            </a:r>
          </a:p>
          <a:p>
            <a:r>
              <a:rPr lang="en-GB" dirty="0"/>
              <a:t>There is a distinction between </a:t>
            </a:r>
            <a:r>
              <a:rPr lang="en-GB" dirty="0">
                <a:solidFill>
                  <a:srgbClr val="FF0000"/>
                </a:solidFill>
              </a:rPr>
              <a:t>scaling-up</a:t>
            </a:r>
            <a:r>
              <a:rPr lang="en-GB" dirty="0"/>
              <a:t> and </a:t>
            </a:r>
            <a:r>
              <a:rPr lang="en-GB" dirty="0">
                <a:solidFill>
                  <a:srgbClr val="FF0000"/>
                </a:solidFill>
              </a:rPr>
              <a:t>scaling-out</a:t>
            </a:r>
            <a:r>
              <a:rPr lang="en-GB" dirty="0"/>
              <a:t>. </a:t>
            </a:r>
            <a:r>
              <a:rPr lang="en-GB" dirty="0">
                <a:solidFill>
                  <a:srgbClr val="FF0000"/>
                </a:solidFill>
              </a:rPr>
              <a:t>Scaling up is more powerful system</a:t>
            </a:r>
            <a:r>
              <a:rPr lang="en-GB" dirty="0"/>
              <a:t>; </a:t>
            </a:r>
            <a:r>
              <a:rPr lang="en-GB" dirty="0">
                <a:solidFill>
                  <a:srgbClr val="FF0000"/>
                </a:solidFill>
              </a:rPr>
              <a:t>scaling out is more system instances</a:t>
            </a:r>
            <a:r>
              <a:rPr lang="en-GB" dirty="0"/>
              <a:t>.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10</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p:txBody>
          <a:bodyPr/>
          <a:lstStyle/>
          <a:p>
            <a:r>
              <a:rPr lang="en-GB" dirty="0"/>
              <a:t>When a system is distributed, the number of ways that the system </a:t>
            </a:r>
            <a:r>
              <a:rPr lang="en-GB" dirty="0">
                <a:solidFill>
                  <a:srgbClr val="FF0000"/>
                </a:solidFill>
              </a:rPr>
              <a:t>may be attacked is significantly increased</a:t>
            </a:r>
            <a:r>
              <a:rPr lang="en-GB" dirty="0"/>
              <a:t>, compared to centralized systems. </a:t>
            </a:r>
          </a:p>
          <a:p>
            <a:r>
              <a:rPr lang="en-GB" dirty="0"/>
              <a:t>If a part of the system is </a:t>
            </a:r>
            <a:r>
              <a:rPr lang="en-GB" dirty="0">
                <a:solidFill>
                  <a:srgbClr val="FF0000"/>
                </a:solidFill>
              </a:rPr>
              <a:t>successfully attacked then the attacker may be able to use this as a ‘back door’ </a:t>
            </a:r>
            <a:r>
              <a:rPr lang="en-GB" dirty="0"/>
              <a:t>into other parts of the system. </a:t>
            </a:r>
          </a:p>
          <a:p>
            <a:r>
              <a:rPr lang="en-GB" dirty="0"/>
              <a:t>Difficulties in a distributed system arise because </a:t>
            </a:r>
            <a:r>
              <a:rPr lang="en-GB" dirty="0">
                <a:solidFill>
                  <a:srgbClr val="FF0000"/>
                </a:solidFill>
              </a:rPr>
              <a:t>different organizations may own parts of the system</a:t>
            </a:r>
            <a:r>
              <a:rPr lang="en-GB" dirty="0"/>
              <a:t>. These organizations may have </a:t>
            </a:r>
            <a:r>
              <a:rPr lang="en-GB" dirty="0">
                <a:solidFill>
                  <a:srgbClr val="FF0000"/>
                </a:solidFill>
              </a:rPr>
              <a:t>mutually incompatible security policies and security mechanisms</a:t>
            </a:r>
            <a:r>
              <a:rPr lang="en-GB" dirty="0"/>
              <a:t>.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11</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attack</a:t>
            </a:r>
          </a:p>
        </p:txBody>
      </p:sp>
      <p:sp>
        <p:nvSpPr>
          <p:cNvPr id="3" name="Content Placeholder 2"/>
          <p:cNvSpPr>
            <a:spLocks noGrp="1"/>
          </p:cNvSpPr>
          <p:nvPr>
            <p:ph idx="1"/>
          </p:nvPr>
        </p:nvSpPr>
        <p:spPr/>
        <p:txBody>
          <a:bodyPr/>
          <a:lstStyle/>
          <a:p>
            <a:r>
              <a:rPr lang="en-GB" dirty="0"/>
              <a:t>The types of attack that a distributed system must defend itself against are:</a:t>
            </a:r>
          </a:p>
          <a:p>
            <a:pPr lvl="1"/>
            <a:r>
              <a:rPr lang="en-GB" dirty="0">
                <a:solidFill>
                  <a:srgbClr val="FF0000"/>
                </a:solidFill>
              </a:rPr>
              <a:t>Interception</a:t>
            </a:r>
            <a:r>
              <a:rPr lang="en-GB" dirty="0"/>
              <a:t>, where communications between parts of the system are intercepted by an attacker so that there is a loss of confidentiality.</a:t>
            </a:r>
          </a:p>
          <a:p>
            <a:pPr lvl="1"/>
            <a:r>
              <a:rPr lang="en-GB" dirty="0">
                <a:solidFill>
                  <a:srgbClr val="FF0000"/>
                </a:solidFill>
              </a:rPr>
              <a:t>Interruption</a:t>
            </a:r>
            <a:r>
              <a:rPr lang="en-GB" dirty="0"/>
              <a:t>, where system services are attacked and cannot be delivered as expected.</a:t>
            </a:r>
          </a:p>
          <a:p>
            <a:pPr lvl="2"/>
            <a:r>
              <a:rPr lang="en-GB" dirty="0"/>
              <a:t>Denial of service attacks involve bombarding a node with illegitimate service requests so that it cannot deal with valid requests.</a:t>
            </a:r>
          </a:p>
          <a:p>
            <a:pPr lvl="1"/>
            <a:r>
              <a:rPr lang="en-GB" dirty="0">
                <a:solidFill>
                  <a:srgbClr val="FF0000"/>
                </a:solidFill>
              </a:rPr>
              <a:t>Modification</a:t>
            </a:r>
            <a:r>
              <a:rPr lang="en-GB" dirty="0"/>
              <a:t>, where data or services in the system are changed by an attacker.</a:t>
            </a:r>
          </a:p>
          <a:p>
            <a:pPr lvl="1"/>
            <a:r>
              <a:rPr lang="en-GB" dirty="0">
                <a:solidFill>
                  <a:srgbClr val="FF0000"/>
                </a:solidFill>
              </a:rPr>
              <a:t>Fabrication</a:t>
            </a:r>
            <a:r>
              <a:rPr lang="en-GB" dirty="0"/>
              <a:t>, where an attacker generates information that should not exist and then uses this to gain some privileges.  </a:t>
            </a:r>
          </a:p>
          <a:p>
            <a:endParaRPr lang="en-US" dirty="0"/>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12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of service</a:t>
            </a:r>
          </a:p>
        </p:txBody>
      </p:sp>
      <p:sp>
        <p:nvSpPr>
          <p:cNvPr id="3" name="Content Placeholder 2"/>
          <p:cNvSpPr>
            <a:spLocks noGrp="1"/>
          </p:cNvSpPr>
          <p:nvPr>
            <p:ph idx="1"/>
          </p:nvPr>
        </p:nvSpPr>
        <p:spPr/>
        <p:txBody>
          <a:bodyPr/>
          <a:lstStyle/>
          <a:p>
            <a:r>
              <a:rPr lang="en-GB" dirty="0"/>
              <a:t>The quality of service (</a:t>
            </a:r>
            <a:r>
              <a:rPr lang="en-GB" dirty="0" err="1"/>
              <a:t>QoS</a:t>
            </a:r>
            <a:r>
              <a:rPr lang="en-GB" dirty="0"/>
              <a:t>) offered by a distributed system reflects </a:t>
            </a:r>
            <a:r>
              <a:rPr lang="en-GB" dirty="0">
                <a:solidFill>
                  <a:srgbClr val="FF0000"/>
                </a:solidFill>
              </a:rPr>
              <a:t>the system’s ability to deliver its services dependably</a:t>
            </a:r>
            <a:r>
              <a:rPr lang="en-GB" dirty="0"/>
              <a:t> and </a:t>
            </a:r>
            <a:r>
              <a:rPr lang="en-GB" dirty="0">
                <a:solidFill>
                  <a:srgbClr val="FF0000"/>
                </a:solidFill>
              </a:rPr>
              <a:t>with a response time </a:t>
            </a:r>
            <a:r>
              <a:rPr lang="en-GB" dirty="0"/>
              <a:t>and </a:t>
            </a:r>
            <a:r>
              <a:rPr lang="en-GB" dirty="0">
                <a:solidFill>
                  <a:srgbClr val="FF0000"/>
                </a:solidFill>
              </a:rPr>
              <a:t>throughput that is acceptable </a:t>
            </a:r>
            <a:r>
              <a:rPr lang="en-GB" dirty="0"/>
              <a:t>to its users. </a:t>
            </a:r>
          </a:p>
          <a:p>
            <a:r>
              <a:rPr lang="en-GB" dirty="0"/>
              <a:t>Quality of service is particularly critical when the system is dealing with </a:t>
            </a:r>
            <a:r>
              <a:rPr lang="en-GB" dirty="0">
                <a:solidFill>
                  <a:srgbClr val="FF0000"/>
                </a:solidFill>
              </a:rPr>
              <a:t>time-critical data </a:t>
            </a:r>
            <a:r>
              <a:rPr lang="en-GB" dirty="0"/>
              <a:t>such as </a:t>
            </a:r>
            <a:r>
              <a:rPr lang="en-GB" dirty="0">
                <a:solidFill>
                  <a:srgbClr val="FF0000"/>
                </a:solidFill>
              </a:rPr>
              <a:t>sound or video </a:t>
            </a:r>
            <a:r>
              <a:rPr lang="en-GB" dirty="0"/>
              <a:t>streams. </a:t>
            </a:r>
          </a:p>
          <a:p>
            <a:pPr lvl="1"/>
            <a:r>
              <a:rPr lang="en-GB" dirty="0"/>
              <a:t>In these circumstances, if the quality of service falls below a threshold value then the sound or video may become so degraded that it is impossible to understand.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13</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management</a:t>
            </a:r>
          </a:p>
        </p:txBody>
      </p:sp>
      <p:sp>
        <p:nvSpPr>
          <p:cNvPr id="3" name="Content Placeholder 2"/>
          <p:cNvSpPr>
            <a:spLocks noGrp="1"/>
          </p:cNvSpPr>
          <p:nvPr>
            <p:ph idx="1"/>
          </p:nvPr>
        </p:nvSpPr>
        <p:spPr/>
        <p:txBody>
          <a:bodyPr/>
          <a:lstStyle/>
          <a:p>
            <a:r>
              <a:rPr lang="en-GB" dirty="0"/>
              <a:t>In a distributed system, it is </a:t>
            </a:r>
            <a:r>
              <a:rPr lang="en-GB" dirty="0">
                <a:solidFill>
                  <a:srgbClr val="FF0000"/>
                </a:solidFill>
              </a:rPr>
              <a:t>inevitable that failures will occur</a:t>
            </a:r>
            <a:r>
              <a:rPr lang="en-GB" dirty="0"/>
              <a:t>, so the system has to be designed to be </a:t>
            </a:r>
            <a:r>
              <a:rPr lang="en-GB" dirty="0">
                <a:solidFill>
                  <a:srgbClr val="FF0000"/>
                </a:solidFill>
              </a:rPr>
              <a:t>resilient to these failures</a:t>
            </a:r>
            <a:r>
              <a:rPr lang="en-GB" dirty="0"/>
              <a:t>. </a:t>
            </a:r>
          </a:p>
          <a:p>
            <a:pPr>
              <a:buNone/>
            </a:pPr>
            <a:r>
              <a:rPr lang="en-GB" i="1" dirty="0"/>
              <a:t>	“You know that you have a distributed system when the crash of a system that you’ve never heard of stops you getting any work done.” </a:t>
            </a:r>
            <a:endParaRPr lang="en-GB" dirty="0"/>
          </a:p>
          <a:p>
            <a:r>
              <a:rPr lang="en-GB" dirty="0"/>
              <a:t>Distributed systems should </a:t>
            </a:r>
            <a:r>
              <a:rPr lang="en-GB" dirty="0">
                <a:solidFill>
                  <a:srgbClr val="FF0000"/>
                </a:solidFill>
              </a:rPr>
              <a:t>include mechanisms for discovering if a component of the system has failed</a:t>
            </a:r>
            <a:r>
              <a:rPr lang="en-GB" dirty="0"/>
              <a:t>, should continue to deliver as many services as possible in spite of that failure and, as far as possible, automatically recover from the failure.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14</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of interaction</a:t>
            </a:r>
          </a:p>
        </p:txBody>
      </p:sp>
      <p:sp>
        <p:nvSpPr>
          <p:cNvPr id="3" name="Content Placeholder 2"/>
          <p:cNvSpPr>
            <a:spLocks noGrp="1"/>
          </p:cNvSpPr>
          <p:nvPr>
            <p:ph idx="1"/>
          </p:nvPr>
        </p:nvSpPr>
        <p:spPr/>
        <p:txBody>
          <a:bodyPr/>
          <a:lstStyle/>
          <a:p>
            <a:r>
              <a:rPr lang="en-US" dirty="0"/>
              <a:t>Two types of interaction between components in a distributed system</a:t>
            </a:r>
          </a:p>
          <a:p>
            <a:pPr lvl="1"/>
            <a:r>
              <a:rPr lang="en-US" dirty="0">
                <a:solidFill>
                  <a:srgbClr val="FF0000"/>
                </a:solidFill>
              </a:rPr>
              <a:t>Procedural interaction</a:t>
            </a:r>
            <a:r>
              <a:rPr lang="en-US" dirty="0"/>
              <a:t>, where one computer calls on a known service offered by another computer and </a:t>
            </a:r>
            <a:r>
              <a:rPr lang="en-US" dirty="0">
                <a:solidFill>
                  <a:srgbClr val="FF0000"/>
                </a:solidFill>
              </a:rPr>
              <a:t>waits for a response</a:t>
            </a:r>
            <a:r>
              <a:rPr lang="en-US" dirty="0"/>
              <a:t>.</a:t>
            </a:r>
          </a:p>
          <a:p>
            <a:pPr lvl="1"/>
            <a:r>
              <a:rPr lang="en-US" dirty="0">
                <a:solidFill>
                  <a:srgbClr val="FF0000"/>
                </a:solidFill>
              </a:rPr>
              <a:t>Message-based interaction</a:t>
            </a:r>
            <a:r>
              <a:rPr lang="en-US" dirty="0"/>
              <a:t>, involves the sending computer sending information about what is required to another computer. </a:t>
            </a:r>
            <a:r>
              <a:rPr lang="en-US" dirty="0">
                <a:solidFill>
                  <a:srgbClr val="FF0000"/>
                </a:solidFill>
              </a:rPr>
              <a:t>There is no necessity to wait for a response</a:t>
            </a:r>
            <a:r>
              <a:rPr lang="en-US" dirty="0"/>
              <a:t>.</a:t>
            </a:r>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15</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interaction between a diner and a waiter</a:t>
            </a:r>
            <a:r>
              <a:rPr lang="en-GB" dirty="0"/>
              <a:t> </a:t>
            </a:r>
            <a:endParaRPr lang="en-US" dirty="0"/>
          </a:p>
        </p:txBody>
      </p:sp>
      <p:pic>
        <p:nvPicPr>
          <p:cNvPr id="4" name="Content Placeholder 3" descr="18.1 Call-BasedInteraction.eps"/>
          <p:cNvPicPr>
            <a:picLocks noGrp="1" noChangeAspect="1"/>
          </p:cNvPicPr>
          <p:nvPr>
            <p:ph idx="1"/>
          </p:nvPr>
        </p:nvPicPr>
        <p:blipFill>
          <a:blip r:embed="rId2"/>
          <a:stretch>
            <a:fillRect/>
          </a:stretch>
        </p:blipFill>
        <p:spPr>
          <a:xfrm>
            <a:off x="2306615" y="1417638"/>
            <a:ext cx="3991491" cy="4828417"/>
          </a:xfrm>
          <a:prstGeom prst="rect">
            <a:avLst/>
          </a:prstGeo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16</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Message-based interaction between a waiter and the kitchen</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17</a:t>
            </a:fld>
            <a:endParaRPr lang="en-US"/>
          </a:p>
        </p:txBody>
      </p:sp>
      <p:sp>
        <p:nvSpPr>
          <p:cNvPr id="15362" name="Text Box 2"/>
          <p:cNvSpPr txBox="1">
            <a:spLocks noChangeArrowheads="1"/>
          </p:cNvSpPr>
          <p:nvPr/>
        </p:nvSpPr>
        <p:spPr bwMode="auto">
          <a:xfrm>
            <a:off x="985433" y="1600200"/>
            <a:ext cx="7326011" cy="29368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“soup” type = “tomato” /&gt;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“soup” type = “fish”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“pigeon salad”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&lt;/starter&gt;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 course&gt;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“steak” type = “sirloin” cooking = “medium”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“steak” type = “fillet” cooking = “rare”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“sea bass”&gt;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&lt;/main&gt;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a:t>
            </a:r>
            <a:r>
              <a:rPr kumimoji="0" lang="en-US" b="0" i="0" u="none" strike="noStrike" cap="none" normalizeH="0" baseline="0" dirty="0" err="1">
                <a:ln>
                  <a:noFill/>
                </a:ln>
                <a:solidFill>
                  <a:schemeClr val="tx1"/>
                </a:solidFill>
                <a:effectLst/>
                <a:latin typeface="Cambria" charset="0"/>
                <a:ea typeface="Times New Roman" charset="0"/>
              </a:rPr>
              <a:t>french</a:t>
            </a:r>
            <a:r>
              <a:rPr kumimoji="0" lang="en-US" b="0" i="0" u="none" strike="noStrike" cap="none" normalizeH="0" baseline="0" dirty="0">
                <a:ln>
                  <a:noFill/>
                </a:ln>
                <a:solidFill>
                  <a:schemeClr val="tx1"/>
                </a:solidFill>
                <a:effectLst/>
                <a:latin typeface="Cambria" charset="0"/>
                <a:ea typeface="Times New Roman" charset="0"/>
              </a:rPr>
              <a:t> fries” portions = “2”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	&lt;dish name = “salad” portions = “1” /&gt;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Cambria" charset="0"/>
                <a:ea typeface="Times New Roman" charset="0"/>
              </a:rPr>
              <a:t>&lt;/accompaniment&gt;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charset="0"/>
              <a:ea typeface="Times New Roman" charset="0"/>
            </a:endParaRPr>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Remote procedure calls</a:t>
            </a:r>
          </a:p>
        </p:txBody>
      </p:sp>
      <p:sp>
        <p:nvSpPr>
          <p:cNvPr id="3" name="Content Placeholder 2"/>
          <p:cNvSpPr>
            <a:spLocks noGrp="1"/>
          </p:cNvSpPr>
          <p:nvPr>
            <p:ph idx="1"/>
          </p:nvPr>
        </p:nvSpPr>
        <p:spPr/>
        <p:txBody>
          <a:bodyPr/>
          <a:lstStyle/>
          <a:p>
            <a:r>
              <a:rPr lang="en-GB" dirty="0"/>
              <a:t>Procedural communication in a distributed system is implemented using remote procedure calls (RPC).</a:t>
            </a:r>
          </a:p>
          <a:p>
            <a:r>
              <a:rPr lang="en-GB" dirty="0">
                <a:solidFill>
                  <a:srgbClr val="FF0000"/>
                </a:solidFill>
              </a:rPr>
              <a:t> In a remote procedure call, one component calls another component </a:t>
            </a:r>
            <a:r>
              <a:rPr lang="en-GB" dirty="0"/>
              <a:t>as if it was </a:t>
            </a:r>
            <a:r>
              <a:rPr lang="en-GB" dirty="0">
                <a:solidFill>
                  <a:srgbClr val="FF0000"/>
                </a:solidFill>
              </a:rPr>
              <a:t>a local procedure </a:t>
            </a:r>
            <a:r>
              <a:rPr lang="en-GB" dirty="0"/>
              <a:t>or method. The middleware in the system intercepts this call and passes it to a remote component. </a:t>
            </a:r>
          </a:p>
          <a:p>
            <a:r>
              <a:rPr lang="en-GB" dirty="0"/>
              <a:t>This carries out the required computation and, </a:t>
            </a:r>
            <a:r>
              <a:rPr lang="en-GB" dirty="0">
                <a:solidFill>
                  <a:srgbClr val="FF0000"/>
                </a:solidFill>
              </a:rPr>
              <a:t>via the middleware</a:t>
            </a:r>
            <a:r>
              <a:rPr lang="en-GB" dirty="0"/>
              <a:t>, returns the result to the calling component. </a:t>
            </a:r>
          </a:p>
          <a:p>
            <a:r>
              <a:rPr lang="en-GB" dirty="0"/>
              <a:t>A problem with </a:t>
            </a:r>
            <a:r>
              <a:rPr lang="en-GB" dirty="0" err="1"/>
              <a:t>RPCs</a:t>
            </a:r>
            <a:r>
              <a:rPr lang="en-GB" dirty="0"/>
              <a:t> is that the caller and the </a:t>
            </a:r>
            <a:r>
              <a:rPr lang="en-GB" dirty="0" err="1"/>
              <a:t>callee</a:t>
            </a:r>
            <a:r>
              <a:rPr lang="en-GB" dirty="0"/>
              <a:t> </a:t>
            </a:r>
            <a:r>
              <a:rPr lang="en-GB" dirty="0">
                <a:solidFill>
                  <a:srgbClr val="FF0000"/>
                </a:solidFill>
              </a:rPr>
              <a:t>need to be available at the time of the communication</a:t>
            </a:r>
            <a:r>
              <a:rPr lang="en-GB" dirty="0"/>
              <a:t>, and they must know how to refer to each other.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sp>
        <p:nvSpPr>
          <p:cNvPr id="3" name="Content Placeholder 2"/>
          <p:cNvSpPr>
            <a:spLocks noGrp="1"/>
          </p:cNvSpPr>
          <p:nvPr>
            <p:ph idx="1"/>
          </p:nvPr>
        </p:nvSpPr>
        <p:spPr/>
        <p:txBody>
          <a:bodyPr/>
          <a:lstStyle/>
          <a:p>
            <a:r>
              <a:rPr lang="en-GB" dirty="0"/>
              <a:t>Message-based interaction normally involves </a:t>
            </a:r>
            <a:r>
              <a:rPr lang="en-GB" dirty="0">
                <a:solidFill>
                  <a:srgbClr val="FF0000"/>
                </a:solidFill>
              </a:rPr>
              <a:t>one component creating a message that details the services required from another component</a:t>
            </a:r>
            <a:r>
              <a:rPr lang="en-GB" dirty="0"/>
              <a:t>. </a:t>
            </a:r>
          </a:p>
          <a:p>
            <a:r>
              <a:rPr lang="en-GB" dirty="0"/>
              <a:t>Through the </a:t>
            </a:r>
            <a:r>
              <a:rPr lang="en-GB" dirty="0">
                <a:solidFill>
                  <a:srgbClr val="FF0000"/>
                </a:solidFill>
              </a:rPr>
              <a:t>system middleware</a:t>
            </a:r>
            <a:r>
              <a:rPr lang="en-GB" dirty="0"/>
              <a:t>, this is sent to the </a:t>
            </a:r>
            <a:r>
              <a:rPr lang="en-GB" dirty="0">
                <a:solidFill>
                  <a:srgbClr val="FF0000"/>
                </a:solidFill>
              </a:rPr>
              <a:t>receiving component</a:t>
            </a:r>
            <a:r>
              <a:rPr lang="en-GB" dirty="0"/>
              <a:t>. </a:t>
            </a:r>
          </a:p>
          <a:p>
            <a:r>
              <a:rPr lang="en-GB" dirty="0"/>
              <a:t>The receiver parses the message, carries out the computations and creates a message for the sending component with the </a:t>
            </a:r>
            <a:r>
              <a:rPr lang="en-GB" dirty="0">
                <a:solidFill>
                  <a:srgbClr val="FF0000"/>
                </a:solidFill>
              </a:rPr>
              <a:t>required results</a:t>
            </a:r>
            <a:r>
              <a:rPr lang="en-GB" dirty="0"/>
              <a:t>.  </a:t>
            </a:r>
          </a:p>
          <a:p>
            <a:r>
              <a:rPr lang="en-GB" dirty="0"/>
              <a:t>In a message-based approach, it is not necessary for the sender and receiver of the message to be aware of each other. They simple </a:t>
            </a:r>
            <a:r>
              <a:rPr lang="en-GB" dirty="0">
                <a:solidFill>
                  <a:srgbClr val="FF0000"/>
                </a:solidFill>
              </a:rPr>
              <a:t>communicate with the middleware</a:t>
            </a:r>
            <a:r>
              <a:rPr lang="en-GB" dirty="0"/>
              <a:t>.</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19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t>Distributed systems</a:t>
            </a:r>
          </a:p>
          <a:p>
            <a:r>
              <a:rPr lang="en-GB" dirty="0"/>
              <a:t>Client–server computing</a:t>
            </a:r>
          </a:p>
          <a:p>
            <a:r>
              <a:rPr lang="en-GB" dirty="0"/>
              <a:t>Architectural patterns for distributed systems</a:t>
            </a:r>
          </a:p>
          <a:p>
            <a:r>
              <a:rPr lang="en-GB" dirty="0"/>
              <a:t>Software as a service</a:t>
            </a:r>
          </a:p>
          <a:p>
            <a:endParaRPr lang="en-US" dirty="0"/>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a:t>
            </a:r>
          </a:p>
        </p:txBody>
      </p:sp>
      <p:sp>
        <p:nvSpPr>
          <p:cNvPr id="3" name="Content Placeholder 2"/>
          <p:cNvSpPr>
            <a:spLocks noGrp="1"/>
          </p:cNvSpPr>
          <p:nvPr>
            <p:ph idx="1"/>
          </p:nvPr>
        </p:nvSpPr>
        <p:spPr/>
        <p:txBody>
          <a:bodyPr/>
          <a:lstStyle/>
          <a:p>
            <a:r>
              <a:rPr lang="en-GB" dirty="0"/>
              <a:t>The </a:t>
            </a:r>
            <a:r>
              <a:rPr lang="en-GB" dirty="0">
                <a:solidFill>
                  <a:srgbClr val="FF0000"/>
                </a:solidFill>
              </a:rPr>
              <a:t>components in a distributed system</a:t>
            </a:r>
            <a:r>
              <a:rPr lang="en-GB" dirty="0"/>
              <a:t> may be implemented in </a:t>
            </a:r>
            <a:r>
              <a:rPr lang="en-GB" dirty="0">
                <a:solidFill>
                  <a:srgbClr val="FF0000"/>
                </a:solidFill>
              </a:rPr>
              <a:t>different programming languages </a:t>
            </a:r>
            <a:r>
              <a:rPr lang="en-GB" dirty="0"/>
              <a:t>and may execute on completely </a:t>
            </a:r>
            <a:r>
              <a:rPr lang="en-GB" dirty="0">
                <a:solidFill>
                  <a:srgbClr val="FF0000"/>
                </a:solidFill>
              </a:rPr>
              <a:t>different types of processor</a:t>
            </a:r>
            <a:r>
              <a:rPr lang="en-GB" dirty="0"/>
              <a:t>. Models of data, information representation and protocols for communication may all be different. </a:t>
            </a:r>
          </a:p>
          <a:p>
            <a:r>
              <a:rPr lang="en-GB" dirty="0"/>
              <a:t>Middleware is software that can </a:t>
            </a:r>
            <a:r>
              <a:rPr lang="en-GB" dirty="0">
                <a:solidFill>
                  <a:srgbClr val="FF0000"/>
                </a:solidFill>
              </a:rPr>
              <a:t>manage these diverse parts</a:t>
            </a:r>
            <a:r>
              <a:rPr lang="en-GB" dirty="0"/>
              <a:t>, and ensure that they can communicate and exchange data. </a:t>
            </a:r>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20</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in a distributed system</a:t>
            </a:r>
            <a:r>
              <a:rPr lang="en-GB" dirty="0"/>
              <a:t> </a:t>
            </a:r>
            <a:endParaRPr lang="en-US" dirty="0"/>
          </a:p>
        </p:txBody>
      </p:sp>
      <p:pic>
        <p:nvPicPr>
          <p:cNvPr id="4" name="Content Placeholder 3" descr="18.3 Middleware.eps"/>
          <p:cNvPicPr>
            <a:picLocks noGrp="1" noChangeAspect="1"/>
          </p:cNvPicPr>
          <p:nvPr>
            <p:ph idx="1"/>
          </p:nvPr>
        </p:nvPicPr>
        <p:blipFill rotWithShape="1">
          <a:blip r:embed="rId3"/>
          <a:srcRect b="27952"/>
          <a:stretch/>
        </p:blipFill>
        <p:spPr>
          <a:xfrm>
            <a:off x="549576" y="1766166"/>
            <a:ext cx="8271288" cy="3734304"/>
          </a:xfrm>
          <a:prstGeom prst="rect">
            <a:avLst/>
          </a:prstGeo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21</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support</a:t>
            </a:r>
          </a:p>
        </p:txBody>
      </p:sp>
      <p:sp>
        <p:nvSpPr>
          <p:cNvPr id="3" name="Content Placeholder 2"/>
          <p:cNvSpPr>
            <a:spLocks noGrp="1"/>
          </p:cNvSpPr>
          <p:nvPr>
            <p:ph idx="1"/>
          </p:nvPr>
        </p:nvSpPr>
        <p:spPr/>
        <p:txBody>
          <a:bodyPr/>
          <a:lstStyle/>
          <a:p>
            <a:r>
              <a:rPr lang="en-GB" dirty="0">
                <a:solidFill>
                  <a:srgbClr val="FF0000"/>
                </a:solidFill>
              </a:rPr>
              <a:t>Interaction support</a:t>
            </a:r>
            <a:r>
              <a:rPr lang="en-GB" dirty="0"/>
              <a:t>, where the middleware coordinates interactions between different components in the system</a:t>
            </a:r>
          </a:p>
          <a:p>
            <a:pPr lvl="1"/>
            <a:r>
              <a:rPr lang="en-GB" dirty="0"/>
              <a:t>The middleware provides location transparency in that it isn’t necessary for components to know the physical locations of other components. </a:t>
            </a:r>
          </a:p>
          <a:p>
            <a:r>
              <a:rPr lang="en-GB" dirty="0"/>
              <a:t>The provision of common services, where the </a:t>
            </a:r>
            <a:r>
              <a:rPr lang="en-GB" dirty="0">
                <a:solidFill>
                  <a:srgbClr val="FF0000"/>
                </a:solidFill>
              </a:rPr>
              <a:t>middleware provides reusable implementations of services </a:t>
            </a:r>
            <a:r>
              <a:rPr lang="en-GB" dirty="0"/>
              <a:t>that may be required by several components in the distributed system. </a:t>
            </a:r>
          </a:p>
          <a:p>
            <a:pPr lvl="1"/>
            <a:r>
              <a:rPr lang="en-GB" dirty="0"/>
              <a:t>By using these common services, components can easily inter-operate and provide user services in a consistent way.</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1693"/>
            <a:ext cx="8229600" cy="1143000"/>
          </a:xfrm>
        </p:spPr>
        <p:txBody>
          <a:bodyPr/>
          <a:lstStyle/>
          <a:p>
            <a:pPr algn="ctr"/>
            <a:r>
              <a:rPr lang="en-US" dirty="0"/>
              <a:t>Client-server computing</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23</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3328507353"/>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computing</a:t>
            </a:r>
          </a:p>
        </p:txBody>
      </p:sp>
      <p:sp>
        <p:nvSpPr>
          <p:cNvPr id="3" name="Content Placeholder 2"/>
          <p:cNvSpPr>
            <a:spLocks noGrp="1"/>
          </p:cNvSpPr>
          <p:nvPr>
            <p:ph idx="1"/>
          </p:nvPr>
        </p:nvSpPr>
        <p:spPr/>
        <p:txBody>
          <a:bodyPr/>
          <a:lstStyle/>
          <a:p>
            <a:r>
              <a:rPr lang="en-GB" dirty="0">
                <a:solidFill>
                  <a:srgbClr val="FF0000"/>
                </a:solidFill>
              </a:rPr>
              <a:t>Distributed systems </a:t>
            </a:r>
            <a:r>
              <a:rPr lang="en-GB" dirty="0"/>
              <a:t>that are accessed over the Internet are normally organized as </a:t>
            </a:r>
            <a:r>
              <a:rPr lang="en-GB" dirty="0">
                <a:solidFill>
                  <a:srgbClr val="FF0000"/>
                </a:solidFill>
              </a:rPr>
              <a:t>client-server systems</a:t>
            </a:r>
            <a:r>
              <a:rPr lang="en-GB" dirty="0"/>
              <a:t>. </a:t>
            </a:r>
          </a:p>
          <a:p>
            <a:r>
              <a:rPr lang="en-GB" dirty="0">
                <a:solidFill>
                  <a:srgbClr val="FF0000"/>
                </a:solidFill>
              </a:rPr>
              <a:t>In a client-server system</a:t>
            </a:r>
            <a:r>
              <a:rPr lang="en-GB" dirty="0"/>
              <a:t>, the user interacts with a program running on their local computer (e.g. a web browser or mobile application). This interacts with another program running on a remote computer (e.g. a web server). </a:t>
            </a:r>
          </a:p>
          <a:p>
            <a:r>
              <a:rPr lang="en-GB" dirty="0">
                <a:solidFill>
                  <a:srgbClr val="FF0000"/>
                </a:solidFill>
              </a:rPr>
              <a:t>The remote computer provides services</a:t>
            </a:r>
            <a:r>
              <a:rPr lang="en-GB" dirty="0"/>
              <a:t>, such as access to web pages, which are available to external clients.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24</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interaction</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25</a:t>
            </a:fld>
            <a:endParaRPr lang="en-US"/>
          </a:p>
        </p:txBody>
      </p:sp>
      <p:pic>
        <p:nvPicPr>
          <p:cNvPr id="7" name="Picture 6" descr="17.4 ClientServerComputing (18.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75" y="2110379"/>
            <a:ext cx="8234931" cy="3411915"/>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of clients and servers to networked computers</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26</a:t>
            </a:fld>
            <a:endParaRPr lang="en-US"/>
          </a:p>
        </p:txBody>
      </p:sp>
      <p:pic>
        <p:nvPicPr>
          <p:cNvPr id="7" name="Picture 6" descr="17.5 Client Server Network (18.5).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44" y="2216940"/>
            <a:ext cx="7547621" cy="2822154"/>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architectural model for client–server applications</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27</a:t>
            </a:fld>
            <a:endParaRPr lang="en-US"/>
          </a:p>
        </p:txBody>
      </p:sp>
      <p:pic>
        <p:nvPicPr>
          <p:cNvPr id="7" name="Picture 6" descr="17.6 Layered App Arch.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4954" y="1877860"/>
            <a:ext cx="5100212" cy="4377048"/>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in a client/server system</a:t>
            </a:r>
          </a:p>
        </p:txBody>
      </p:sp>
      <p:sp>
        <p:nvSpPr>
          <p:cNvPr id="3" name="Content Placeholder 2"/>
          <p:cNvSpPr>
            <a:spLocks noGrp="1"/>
          </p:cNvSpPr>
          <p:nvPr>
            <p:ph idx="1"/>
          </p:nvPr>
        </p:nvSpPr>
        <p:spPr/>
        <p:txBody>
          <a:bodyPr/>
          <a:lstStyle/>
          <a:p>
            <a:r>
              <a:rPr lang="en-GB" i="1" dirty="0">
                <a:solidFill>
                  <a:srgbClr val="FF0000"/>
                </a:solidFill>
              </a:rPr>
              <a:t>Presentation</a:t>
            </a:r>
            <a:r>
              <a:rPr lang="en-GB" dirty="0"/>
              <a:t> </a:t>
            </a:r>
          </a:p>
          <a:p>
            <a:pPr lvl="1"/>
            <a:r>
              <a:rPr lang="en-GB" dirty="0"/>
              <a:t>concerned with presenting information to the user and managing all user interaction.</a:t>
            </a:r>
          </a:p>
          <a:p>
            <a:r>
              <a:rPr lang="en-GB" i="1" dirty="0">
                <a:solidFill>
                  <a:srgbClr val="FF0000"/>
                </a:solidFill>
              </a:rPr>
              <a:t>Data handling </a:t>
            </a:r>
          </a:p>
          <a:p>
            <a:pPr lvl="1"/>
            <a:r>
              <a:rPr lang="en-GB" dirty="0"/>
              <a:t>manages the data that is passed to and from the client. Implement checks on the data, generate web pages, etc.</a:t>
            </a:r>
          </a:p>
          <a:p>
            <a:r>
              <a:rPr lang="en-GB" dirty="0">
                <a:solidFill>
                  <a:srgbClr val="FF0000"/>
                </a:solidFill>
              </a:rPr>
              <a:t>Application processing layer </a:t>
            </a:r>
          </a:p>
          <a:p>
            <a:pPr lvl="1"/>
            <a:r>
              <a:rPr lang="en-GB" dirty="0"/>
              <a:t>concerned with implementing the logic of the application and so providing the required functionality to end users.</a:t>
            </a:r>
          </a:p>
          <a:p>
            <a:r>
              <a:rPr lang="en-GB" dirty="0">
                <a:solidFill>
                  <a:srgbClr val="FF0000"/>
                </a:solidFill>
              </a:rPr>
              <a:t>Database</a:t>
            </a:r>
          </a:p>
          <a:p>
            <a:pPr lvl="1"/>
            <a:r>
              <a:rPr lang="en-GB" dirty="0"/>
              <a:t>Stores data and provides transaction management services, etc.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83129321"/>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664"/>
            <a:ext cx="8229600" cy="1143000"/>
          </a:xfrm>
        </p:spPr>
        <p:txBody>
          <a:bodyPr/>
          <a:lstStyle/>
          <a:p>
            <a:pPr algn="ctr"/>
            <a:r>
              <a:rPr lang="en-US" dirty="0"/>
              <a:t>Architectural patterns for distributed systems</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29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880200063"/>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GB"/>
              <a:t>Distributed systems</a:t>
            </a:r>
          </a:p>
        </p:txBody>
      </p:sp>
      <p:sp>
        <p:nvSpPr>
          <p:cNvPr id="142339" name="Rectangle 3"/>
          <p:cNvSpPr>
            <a:spLocks noGrp="1" noChangeArrowheads="1"/>
          </p:cNvSpPr>
          <p:nvPr>
            <p:ph idx="1"/>
          </p:nvPr>
        </p:nvSpPr>
        <p:spPr/>
        <p:txBody>
          <a:bodyPr/>
          <a:lstStyle/>
          <a:p>
            <a:r>
              <a:rPr lang="en-GB" dirty="0"/>
              <a:t>Virtually all </a:t>
            </a:r>
            <a:r>
              <a:rPr lang="en-GB" dirty="0">
                <a:solidFill>
                  <a:srgbClr val="FF0000"/>
                </a:solidFill>
              </a:rPr>
              <a:t>large computer-based systems are now distributed systems</a:t>
            </a:r>
            <a:r>
              <a:rPr lang="en-GB" dirty="0"/>
              <a:t>.</a:t>
            </a:r>
          </a:p>
          <a:p>
            <a:pPr lvl="1">
              <a:buNone/>
            </a:pPr>
            <a:r>
              <a:rPr lang="en-GB" dirty="0"/>
              <a:t>“… </a:t>
            </a:r>
            <a:r>
              <a:rPr lang="en-GB" b="1" dirty="0">
                <a:solidFill>
                  <a:srgbClr val="FF0000"/>
                </a:solidFill>
              </a:rPr>
              <a:t>a collection of independent computers that appears to the user as a single coherent system</a:t>
            </a:r>
            <a:r>
              <a:rPr lang="en-GB" dirty="0"/>
              <a:t>.”</a:t>
            </a:r>
          </a:p>
          <a:p>
            <a:r>
              <a:rPr lang="en-GB" dirty="0"/>
              <a:t>Information processing is </a:t>
            </a:r>
            <a:r>
              <a:rPr lang="en-GB" dirty="0">
                <a:solidFill>
                  <a:srgbClr val="FF0000"/>
                </a:solidFill>
              </a:rPr>
              <a:t>distributed over several computers</a:t>
            </a:r>
            <a:r>
              <a:rPr lang="en-GB" dirty="0"/>
              <a:t> rather than </a:t>
            </a:r>
            <a:r>
              <a:rPr lang="en-GB" dirty="0">
                <a:solidFill>
                  <a:srgbClr val="FF0000"/>
                </a:solidFill>
              </a:rPr>
              <a:t>confined to a single machine</a:t>
            </a:r>
            <a:r>
              <a:rPr lang="en-GB" dirty="0"/>
              <a:t>.</a:t>
            </a:r>
          </a:p>
          <a:p>
            <a:r>
              <a:rPr lang="en-GB" dirty="0"/>
              <a:t>Distributed software engineering is therefore very </a:t>
            </a:r>
            <a:r>
              <a:rPr lang="en-GB" dirty="0">
                <a:solidFill>
                  <a:srgbClr val="FF0000"/>
                </a:solidFill>
              </a:rPr>
              <a:t>important for enterprise computing systems</a:t>
            </a:r>
            <a:r>
              <a:rPr lang="en-GB" dirty="0"/>
              <a:t>.</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GB" sz="2000" dirty="0"/>
              <a:t>Widely used ways of organizing the architecture of a distributed system:</a:t>
            </a:r>
          </a:p>
          <a:p>
            <a:pPr lvl="1"/>
            <a:r>
              <a:rPr lang="en-GB" sz="1800" i="1" dirty="0">
                <a:solidFill>
                  <a:srgbClr val="FF0000"/>
                </a:solidFill>
              </a:rPr>
              <a:t>Master-slave architecture</a:t>
            </a:r>
            <a:r>
              <a:rPr lang="en-GB" sz="1800" dirty="0"/>
              <a:t>, which is used in real-time systems in which guaranteed interaction response times are required.</a:t>
            </a:r>
          </a:p>
          <a:p>
            <a:pPr lvl="1"/>
            <a:r>
              <a:rPr lang="en-GB" sz="1800" i="1" dirty="0">
                <a:solidFill>
                  <a:srgbClr val="FF0000"/>
                </a:solidFill>
              </a:rPr>
              <a:t>Two-tier client-server architecture</a:t>
            </a:r>
            <a:r>
              <a:rPr lang="en-GB" sz="1800" dirty="0"/>
              <a:t>, which is used for simple client-server systems, and where the system is centralized for security reasons. </a:t>
            </a:r>
          </a:p>
          <a:p>
            <a:pPr lvl="1"/>
            <a:r>
              <a:rPr lang="en-GB" sz="1800" i="1" dirty="0">
                <a:solidFill>
                  <a:srgbClr val="FF0000"/>
                </a:solidFill>
              </a:rPr>
              <a:t>Multi-tier client-server architecture</a:t>
            </a:r>
            <a:r>
              <a:rPr lang="en-GB" sz="1800" dirty="0"/>
              <a:t>, which is used when there is a high volume of transactions to be processed by the server.</a:t>
            </a:r>
          </a:p>
          <a:p>
            <a:pPr lvl="1"/>
            <a:r>
              <a:rPr lang="en-GB" sz="1800" i="1" dirty="0">
                <a:solidFill>
                  <a:srgbClr val="FF0000"/>
                </a:solidFill>
              </a:rPr>
              <a:t>Distributed component architecture</a:t>
            </a:r>
            <a:r>
              <a:rPr lang="en-GB" sz="1800" dirty="0"/>
              <a:t>, which is used when resources from different systems and databases need to be combined, or as an implementation model for multi-tier client-server systems.</a:t>
            </a:r>
          </a:p>
          <a:p>
            <a:pPr lvl="1"/>
            <a:r>
              <a:rPr lang="en-GB" sz="1800" i="1" dirty="0">
                <a:solidFill>
                  <a:srgbClr val="FF0000"/>
                </a:solidFill>
              </a:rPr>
              <a:t>Peer-to-peer architecture</a:t>
            </a:r>
            <a:r>
              <a:rPr lang="en-GB" sz="1800" dirty="0"/>
              <a:t>, which is used when clients exchange locally stored information and the role of the server is to introduce clients to each other</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30</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Master-slave architectures</a:t>
            </a:r>
          </a:p>
        </p:txBody>
      </p:sp>
      <p:sp>
        <p:nvSpPr>
          <p:cNvPr id="3" name="Content Placeholder 2"/>
          <p:cNvSpPr>
            <a:spLocks noGrp="1"/>
          </p:cNvSpPr>
          <p:nvPr>
            <p:ph idx="1"/>
          </p:nvPr>
        </p:nvSpPr>
        <p:spPr/>
        <p:txBody>
          <a:bodyPr/>
          <a:lstStyle/>
          <a:p>
            <a:r>
              <a:rPr lang="en-GB" dirty="0">
                <a:solidFill>
                  <a:srgbClr val="FF0000"/>
                </a:solidFill>
              </a:rPr>
              <a:t>Master-slave architectures </a:t>
            </a:r>
            <a:r>
              <a:rPr lang="en-GB" dirty="0"/>
              <a:t>are commonly used in </a:t>
            </a:r>
            <a:r>
              <a:rPr lang="en-GB" dirty="0">
                <a:solidFill>
                  <a:srgbClr val="FF0000"/>
                </a:solidFill>
              </a:rPr>
              <a:t>real-time systems</a:t>
            </a:r>
            <a:r>
              <a:rPr lang="en-GB" dirty="0"/>
              <a:t> where there may be separate processors associated with data acquisition from the system’s environment, data processing and computation and actuator management. </a:t>
            </a:r>
          </a:p>
          <a:p>
            <a:r>
              <a:rPr lang="en-GB" dirty="0"/>
              <a:t>The </a:t>
            </a:r>
            <a:r>
              <a:rPr lang="en-GB" dirty="0">
                <a:solidFill>
                  <a:srgbClr val="FF0000"/>
                </a:solidFill>
              </a:rPr>
              <a:t>‘master’ </a:t>
            </a:r>
            <a:r>
              <a:rPr lang="en-GB" dirty="0"/>
              <a:t>process is usually responsible for computation, coordination and communications and it controls the ‘slave’ processes. </a:t>
            </a:r>
          </a:p>
          <a:p>
            <a:r>
              <a:rPr lang="en-GB" dirty="0">
                <a:solidFill>
                  <a:srgbClr val="FF0000"/>
                </a:solidFill>
              </a:rPr>
              <a:t>‘Slave’ </a:t>
            </a:r>
            <a:r>
              <a:rPr lang="en-GB" dirty="0"/>
              <a:t>processes are dedicated to specific actions, such as the acquisition of data from an array of sensors.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31</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traffic management system with a master-slave architecture</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32</a:t>
            </a:fld>
            <a:endParaRPr lang="en-US"/>
          </a:p>
        </p:txBody>
      </p:sp>
      <p:pic>
        <p:nvPicPr>
          <p:cNvPr id="7" name="Picture 6" descr="17.7 Master Slave Arch (18.7).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837" y="2049090"/>
            <a:ext cx="8573817" cy="3542234"/>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Two-tier client server architectures</a:t>
            </a:r>
          </a:p>
        </p:txBody>
      </p:sp>
      <p:sp>
        <p:nvSpPr>
          <p:cNvPr id="3" name="Content Placeholder 2"/>
          <p:cNvSpPr>
            <a:spLocks noGrp="1"/>
          </p:cNvSpPr>
          <p:nvPr>
            <p:ph idx="1"/>
          </p:nvPr>
        </p:nvSpPr>
        <p:spPr/>
        <p:txBody>
          <a:bodyPr/>
          <a:lstStyle/>
          <a:p>
            <a:r>
              <a:rPr lang="en-GB" dirty="0"/>
              <a:t>In a two-tier client-server architecture, the system is implemented as a </a:t>
            </a:r>
            <a:r>
              <a:rPr lang="en-GB" dirty="0">
                <a:solidFill>
                  <a:srgbClr val="FF0000"/>
                </a:solidFill>
              </a:rPr>
              <a:t>single logical server plus an indefinite number of clients </a:t>
            </a:r>
            <a:r>
              <a:rPr lang="en-GB" dirty="0"/>
              <a:t>that use that server. </a:t>
            </a:r>
          </a:p>
          <a:p>
            <a:pPr lvl="1"/>
            <a:r>
              <a:rPr lang="en-GB" dirty="0">
                <a:solidFill>
                  <a:srgbClr val="FF0000"/>
                </a:solidFill>
              </a:rPr>
              <a:t>Thin-client model</a:t>
            </a:r>
            <a:r>
              <a:rPr lang="en-GB" dirty="0"/>
              <a:t>, where the presentation layer is implemented on the client and all other layers (data management, application processing and database) are implemented on a server. </a:t>
            </a:r>
          </a:p>
          <a:p>
            <a:pPr lvl="1"/>
            <a:r>
              <a:rPr lang="en-GB" dirty="0">
                <a:solidFill>
                  <a:srgbClr val="FF0000"/>
                </a:solidFill>
              </a:rPr>
              <a:t>Fat-client model</a:t>
            </a:r>
            <a:r>
              <a:rPr lang="en-GB" dirty="0"/>
              <a:t>, where some or all of the application processing is carried out on the client. Data management and database functions are implemented on the server.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33</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 and fat-client architectural models</a:t>
            </a:r>
            <a:r>
              <a:rPr lang="en-GB" dirty="0"/>
              <a:t> </a:t>
            </a:r>
            <a:endParaRPr lang="en-US" dirty="0"/>
          </a:p>
        </p:txBody>
      </p:sp>
      <p:pic>
        <p:nvPicPr>
          <p:cNvPr id="4" name="Content Placeholder 3" descr="18.8 ThinFatClient.eps"/>
          <p:cNvPicPr>
            <a:picLocks noGrp="1" noChangeAspect="1"/>
          </p:cNvPicPr>
          <p:nvPr>
            <p:ph idx="1"/>
          </p:nvPr>
        </p:nvPicPr>
        <p:blipFill>
          <a:blip r:embed="rId2"/>
          <a:srcRect t="-8755" b="-8755"/>
          <a:stretch>
            <a:fillRect/>
          </a:stretch>
        </p:blipFill>
        <p:spPr>
          <a:xfrm>
            <a:off x="1303814" y="1834899"/>
            <a:ext cx="6189862" cy="3404186"/>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34</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GB"/>
              <a:t>Thin client model</a:t>
            </a:r>
          </a:p>
        </p:txBody>
      </p:sp>
      <p:sp>
        <p:nvSpPr>
          <p:cNvPr id="151555" name="Rectangle 3"/>
          <p:cNvSpPr>
            <a:spLocks noGrp="1" noChangeArrowheads="1"/>
          </p:cNvSpPr>
          <p:nvPr>
            <p:ph idx="1"/>
          </p:nvPr>
        </p:nvSpPr>
        <p:spPr/>
        <p:txBody>
          <a:bodyPr/>
          <a:lstStyle/>
          <a:p>
            <a:r>
              <a:rPr lang="en-GB" dirty="0"/>
              <a:t>Used when legacy systems are migrated to client server architectures. </a:t>
            </a:r>
          </a:p>
          <a:p>
            <a:pPr lvl="1"/>
            <a:r>
              <a:rPr lang="en-GB" dirty="0"/>
              <a:t>The legacy system acts as a server in its own right with a graphical interface implemented on a client.</a:t>
            </a:r>
          </a:p>
          <a:p>
            <a:r>
              <a:rPr lang="en-GB" dirty="0"/>
              <a:t>A major disadvantage is that it places a heavy processing load on both the server and the network.</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GB"/>
              <a:t>Fat client model</a:t>
            </a:r>
          </a:p>
        </p:txBody>
      </p:sp>
      <p:sp>
        <p:nvSpPr>
          <p:cNvPr id="152579" name="Rectangle 3"/>
          <p:cNvSpPr>
            <a:spLocks noGrp="1" noChangeArrowheads="1"/>
          </p:cNvSpPr>
          <p:nvPr>
            <p:ph idx="1"/>
          </p:nvPr>
        </p:nvSpPr>
        <p:spPr/>
        <p:txBody>
          <a:bodyPr/>
          <a:lstStyle/>
          <a:p>
            <a:pPr>
              <a:lnSpc>
                <a:spcPct val="90000"/>
              </a:lnSpc>
            </a:pPr>
            <a:r>
              <a:rPr lang="en-GB"/>
              <a:t>More processing is delegated to the client as the application processing is locally executed.</a:t>
            </a:r>
          </a:p>
          <a:p>
            <a:pPr>
              <a:lnSpc>
                <a:spcPct val="90000"/>
              </a:lnSpc>
            </a:pPr>
            <a:r>
              <a:rPr lang="en-GB"/>
              <a:t>Most suitable for new C/S systems where the capabilities of the client system are known in advance.</a:t>
            </a:r>
          </a:p>
          <a:p>
            <a:pPr>
              <a:lnSpc>
                <a:spcPct val="90000"/>
              </a:lnSpc>
            </a:pPr>
            <a:r>
              <a:rPr lang="en-GB"/>
              <a:t>More complex than a thin client model especially for management. New versions of the application have to be installed on all clients.</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fat-client architecture for an ATM system</a:t>
            </a:r>
            <a:r>
              <a:rPr lang="en-GB" dirty="0"/>
              <a:t> </a:t>
            </a:r>
            <a:endParaRPr lang="en-US" dirty="0"/>
          </a:p>
        </p:txBody>
      </p:sp>
      <p:pic>
        <p:nvPicPr>
          <p:cNvPr id="4" name="Content Placeholder 3" descr="18.9 ATM-CS-sys.eps"/>
          <p:cNvPicPr>
            <a:picLocks noGrp="1" noChangeAspect="1"/>
          </p:cNvPicPr>
          <p:nvPr>
            <p:ph idx="1"/>
          </p:nvPr>
        </p:nvPicPr>
        <p:blipFill>
          <a:blip r:embed="rId2"/>
          <a:srcRect l="-10331" r="-10331"/>
          <a:stretch>
            <a:fillRect/>
          </a:stretch>
        </p:blipFill>
        <p:spPr>
          <a:xfrm>
            <a:off x="972033" y="1600201"/>
            <a:ext cx="7139442" cy="3926418"/>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37</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 and fat clients</a:t>
            </a:r>
          </a:p>
        </p:txBody>
      </p:sp>
      <p:sp>
        <p:nvSpPr>
          <p:cNvPr id="3" name="Content Placeholder 2"/>
          <p:cNvSpPr>
            <a:spLocks noGrp="1"/>
          </p:cNvSpPr>
          <p:nvPr>
            <p:ph idx="1"/>
          </p:nvPr>
        </p:nvSpPr>
        <p:spPr/>
        <p:txBody>
          <a:bodyPr/>
          <a:lstStyle/>
          <a:p>
            <a:r>
              <a:rPr lang="en-US" dirty="0"/>
              <a:t>Distinction between thin and fat client architectures has become blurred</a:t>
            </a:r>
          </a:p>
          <a:p>
            <a:r>
              <a:rPr lang="en-US" dirty="0" err="1"/>
              <a:t>Javascript</a:t>
            </a:r>
            <a:r>
              <a:rPr lang="en-US" dirty="0"/>
              <a:t> allows local processing in a browser so ‘fat-client’ functionality available without software installation</a:t>
            </a:r>
          </a:p>
          <a:p>
            <a:r>
              <a:rPr lang="en-US" dirty="0"/>
              <a:t>Mobile apps carry out some local processing to minimize demands on network</a:t>
            </a:r>
          </a:p>
          <a:p>
            <a:r>
              <a:rPr lang="en-US" dirty="0"/>
              <a:t>Auto-update of apps reduces management problems</a:t>
            </a:r>
          </a:p>
          <a:p>
            <a:r>
              <a:rPr lang="en-US" dirty="0"/>
              <a:t>There are now very few thin-client applications with all processing carried out on remote server.</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990480182"/>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Multi-tier client-server architectures</a:t>
            </a:r>
          </a:p>
        </p:txBody>
      </p:sp>
      <p:sp>
        <p:nvSpPr>
          <p:cNvPr id="3" name="Content Placeholder 2"/>
          <p:cNvSpPr>
            <a:spLocks noGrp="1"/>
          </p:cNvSpPr>
          <p:nvPr>
            <p:ph idx="1"/>
          </p:nvPr>
        </p:nvSpPr>
        <p:spPr/>
        <p:txBody>
          <a:bodyPr/>
          <a:lstStyle/>
          <a:p>
            <a:r>
              <a:rPr lang="en-GB" dirty="0"/>
              <a:t>In a ‘multi-tier client–server’ architecture, the different layers of the system, namely presentation, data management, application processing, and database, are separate processes that may execute on different processors.</a:t>
            </a:r>
          </a:p>
          <a:p>
            <a:r>
              <a:rPr lang="en-GB" dirty="0"/>
              <a:t>This avoids problems with scalability and performance if a thin-client two-tier model is chosen, or problems of system management if a fat-client model is used.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39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GB" dirty="0"/>
              <a:t>Distributed system characteristics</a:t>
            </a:r>
          </a:p>
        </p:txBody>
      </p:sp>
      <p:sp>
        <p:nvSpPr>
          <p:cNvPr id="143363" name="Rectangle 3"/>
          <p:cNvSpPr>
            <a:spLocks noGrp="1" noChangeArrowheads="1"/>
          </p:cNvSpPr>
          <p:nvPr>
            <p:ph idx="1"/>
          </p:nvPr>
        </p:nvSpPr>
        <p:spPr/>
        <p:txBody>
          <a:bodyPr/>
          <a:lstStyle/>
          <a:p>
            <a:pPr>
              <a:lnSpc>
                <a:spcPct val="90000"/>
              </a:lnSpc>
            </a:pPr>
            <a:r>
              <a:rPr lang="en-GB" sz="2400" dirty="0"/>
              <a:t>Resource sharing</a:t>
            </a:r>
          </a:p>
          <a:p>
            <a:pPr lvl="1">
              <a:lnSpc>
                <a:spcPct val="90000"/>
              </a:lnSpc>
            </a:pPr>
            <a:r>
              <a:rPr lang="en-GB" sz="2000" dirty="0"/>
              <a:t>Sharing of hardware and software resources.</a:t>
            </a:r>
          </a:p>
          <a:p>
            <a:pPr>
              <a:lnSpc>
                <a:spcPct val="90000"/>
              </a:lnSpc>
            </a:pPr>
            <a:r>
              <a:rPr lang="en-GB" sz="2400" dirty="0"/>
              <a:t>Openness</a:t>
            </a:r>
          </a:p>
          <a:p>
            <a:pPr lvl="1">
              <a:lnSpc>
                <a:spcPct val="90000"/>
              </a:lnSpc>
            </a:pPr>
            <a:r>
              <a:rPr lang="en-GB" sz="2000" dirty="0"/>
              <a:t>Use of equipment and software from different vendors.</a:t>
            </a:r>
          </a:p>
          <a:p>
            <a:pPr>
              <a:lnSpc>
                <a:spcPct val="90000"/>
              </a:lnSpc>
            </a:pPr>
            <a:r>
              <a:rPr lang="en-GB" sz="2400" dirty="0"/>
              <a:t>Concurrency</a:t>
            </a:r>
          </a:p>
          <a:p>
            <a:pPr lvl="1">
              <a:lnSpc>
                <a:spcPct val="90000"/>
              </a:lnSpc>
            </a:pPr>
            <a:r>
              <a:rPr lang="en-GB" sz="2000" dirty="0"/>
              <a:t>Concurrent processing to enhance performance.</a:t>
            </a:r>
          </a:p>
          <a:p>
            <a:pPr>
              <a:lnSpc>
                <a:spcPct val="90000"/>
              </a:lnSpc>
            </a:pPr>
            <a:r>
              <a:rPr lang="en-GB" sz="2400" dirty="0"/>
              <a:t>Scalability</a:t>
            </a:r>
          </a:p>
          <a:p>
            <a:pPr lvl="1">
              <a:lnSpc>
                <a:spcPct val="90000"/>
              </a:lnSpc>
            </a:pPr>
            <a:r>
              <a:rPr lang="en-GB" sz="2000" dirty="0"/>
              <a:t>Increased throughput by adding new resources.</a:t>
            </a:r>
          </a:p>
          <a:p>
            <a:pPr>
              <a:lnSpc>
                <a:spcPct val="90000"/>
              </a:lnSpc>
            </a:pPr>
            <a:r>
              <a:rPr lang="en-GB" sz="2400" dirty="0"/>
              <a:t>Fault tolerance</a:t>
            </a:r>
          </a:p>
          <a:p>
            <a:pPr lvl="1">
              <a:lnSpc>
                <a:spcPct val="90000"/>
              </a:lnSpc>
            </a:pPr>
            <a:r>
              <a:rPr lang="en-GB" sz="2000" dirty="0"/>
              <a:t>The ability to continue in operation after a fault has occurred.</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Three-tier architecture for an Internet banking system</a:t>
            </a:r>
            <a:r>
              <a:rPr lang="en-GB" dirty="0"/>
              <a:t> </a:t>
            </a:r>
            <a:endParaRPr lang="en-US" dirty="0"/>
          </a:p>
        </p:txBody>
      </p:sp>
      <p:pic>
        <p:nvPicPr>
          <p:cNvPr id="4" name="Content Placeholder 3" descr="18.10 InternetBanking.eps"/>
          <p:cNvPicPr>
            <a:picLocks noGrp="1" noChangeAspect="1"/>
          </p:cNvPicPr>
          <p:nvPr>
            <p:ph idx="1"/>
          </p:nvPr>
        </p:nvPicPr>
        <p:blipFill>
          <a:blip r:embed="rId2"/>
          <a:srcRect t="-1663" b="-1663"/>
          <a:stretch>
            <a:fillRect/>
          </a:stretch>
        </p:blipFill>
        <p:spPr>
          <a:xfrm>
            <a:off x="1326695" y="1771828"/>
            <a:ext cx="6315710" cy="3473397"/>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40</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client–server architectural patterns</a:t>
            </a:r>
            <a:r>
              <a:rPr lang="en-GB" dirty="0"/>
              <a:t> </a:t>
            </a:r>
            <a:endParaRPr lang="en-US" dirty="0"/>
          </a:p>
        </p:txBody>
      </p:sp>
      <p:graphicFrame>
        <p:nvGraphicFramePr>
          <p:cNvPr id="4" name="Content Placeholder 3"/>
          <p:cNvGraphicFramePr>
            <a:graphicFrameLocks noGrp="1"/>
          </p:cNvGraphicFramePr>
          <p:nvPr>
            <p:ph idx="1"/>
          </p:nvPr>
        </p:nvGraphicFramePr>
        <p:xfrm>
          <a:off x="457200" y="2045441"/>
          <a:ext cx="8229600" cy="3002280"/>
        </p:xfrm>
        <a:graphic>
          <a:graphicData uri="http://schemas.openxmlformats.org/drawingml/2006/table">
            <a:tbl>
              <a:tblPr firstRow="1" bandRow="1">
                <a:tableStyleId>{5C22544A-7EE6-4342-B048-85BDC9FD1C3A}</a:tableStyleId>
              </a:tblPr>
              <a:tblGrid>
                <a:gridCol w="2812616">
                  <a:extLst>
                    <a:ext uri="{9D8B030D-6E8A-4147-A177-3AD203B41FA5}">
                      <a16:colId xmlns:a16="http://schemas.microsoft.com/office/drawing/2014/main" val="20000"/>
                    </a:ext>
                  </a:extLst>
                </a:gridCol>
                <a:gridCol w="5416984">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Architecture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Applications</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Two-tier client–server architecture with thin clients</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Legacy system applications that are used when separating application processing and data management is impractical. Clients may access these as services, as discussed in Section 18.4.</a:t>
                      </a:r>
                    </a:p>
                    <a:p>
                      <a:pPr algn="just">
                        <a:spcAft>
                          <a:spcPts val="300"/>
                        </a:spcAft>
                      </a:pPr>
                      <a:r>
                        <a:rPr lang="en-GB" sz="1600" dirty="0">
                          <a:solidFill>
                            <a:srgbClr val="000000"/>
                          </a:solidFill>
                          <a:latin typeface="Arial"/>
                          <a:ea typeface="Times New Roman"/>
                          <a:cs typeface="Arial"/>
                        </a:rPr>
                        <a:t>Computationally intensive applications such as compilers with little or no data management.</a:t>
                      </a:r>
                    </a:p>
                    <a:p>
                      <a:pPr algn="just">
                        <a:spcAft>
                          <a:spcPts val="300"/>
                        </a:spcAft>
                      </a:pPr>
                      <a:r>
                        <a:rPr lang="en-GB" sz="1600" dirty="0">
                          <a:solidFill>
                            <a:srgbClr val="000000"/>
                          </a:solidFill>
                          <a:latin typeface="Arial"/>
                          <a:ea typeface="Times New Roman"/>
                          <a:cs typeface="Arial"/>
                        </a:rPr>
                        <a:t>Data-intensive applications (browsing and querying) with </a:t>
                      </a:r>
                      <a:r>
                        <a:rPr lang="en-GB" sz="1600" dirty="0" err="1">
                          <a:solidFill>
                            <a:srgbClr val="000000"/>
                          </a:solidFill>
                          <a:latin typeface="Arial"/>
                          <a:ea typeface="Times New Roman"/>
                          <a:cs typeface="Arial"/>
                        </a:rPr>
                        <a:t>nonintensive</a:t>
                      </a:r>
                      <a:r>
                        <a:rPr lang="en-GB" sz="1600" dirty="0">
                          <a:solidFill>
                            <a:srgbClr val="000000"/>
                          </a:solidFill>
                          <a:latin typeface="Arial"/>
                          <a:ea typeface="Times New Roman"/>
                          <a:cs typeface="Arial"/>
                        </a:rPr>
                        <a:t> application processing. Browsing the Web is the most common example of a situation where this architecture is used.</a:t>
                      </a:r>
                    </a:p>
                  </a:txBody>
                  <a:tcPr marL="73025" marR="73025" marT="0" marB="91440"/>
                </a:tc>
                <a:extLst>
                  <a:ext uri="{0D108BD9-81ED-4DB2-BD59-A6C34878D82A}">
                    <a16:rowId xmlns:a16="http://schemas.microsoft.com/office/drawing/2014/main" val="10001"/>
                  </a:ext>
                </a:extLst>
              </a:tr>
            </a:tbl>
          </a:graphicData>
        </a:graphic>
      </p:graphicFrame>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41</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client–server architectural patterns</a:t>
            </a:r>
            <a:r>
              <a:rPr lang="en-GB" dirty="0"/>
              <a:t> </a:t>
            </a:r>
            <a:endParaRPr lang="en-US" dirty="0"/>
          </a:p>
        </p:txBody>
      </p:sp>
      <p:graphicFrame>
        <p:nvGraphicFramePr>
          <p:cNvPr id="4" name="Content Placeholder 3"/>
          <p:cNvGraphicFramePr>
            <a:graphicFrameLocks noGrp="1"/>
          </p:cNvGraphicFramePr>
          <p:nvPr>
            <p:ph idx="1"/>
          </p:nvPr>
        </p:nvGraphicFramePr>
        <p:xfrm>
          <a:off x="457200" y="1978468"/>
          <a:ext cx="8229600" cy="3901440"/>
        </p:xfrm>
        <a:graphic>
          <a:graphicData uri="http://schemas.openxmlformats.org/drawingml/2006/table">
            <a:tbl>
              <a:tblPr firstRow="1" bandRow="1">
                <a:tableStyleId>{5C22544A-7EE6-4342-B048-85BDC9FD1C3A}</a:tableStyleId>
              </a:tblPr>
              <a:tblGrid>
                <a:gridCol w="2812616">
                  <a:extLst>
                    <a:ext uri="{9D8B030D-6E8A-4147-A177-3AD203B41FA5}">
                      <a16:colId xmlns:a16="http://schemas.microsoft.com/office/drawing/2014/main" val="20000"/>
                    </a:ext>
                  </a:extLst>
                </a:gridCol>
                <a:gridCol w="5416984">
                  <a:extLst>
                    <a:ext uri="{9D8B030D-6E8A-4147-A177-3AD203B41FA5}">
                      <a16:colId xmlns:a16="http://schemas.microsoft.com/office/drawing/2014/main" val="20001"/>
                    </a:ext>
                  </a:extLst>
                </a:gridCol>
              </a:tblGrid>
              <a:tr h="370840">
                <a:tc>
                  <a:txBody>
                    <a:bodyPr/>
                    <a:lstStyle/>
                    <a:p>
                      <a:pPr algn="just">
                        <a:spcAft>
                          <a:spcPts val="0"/>
                        </a:spcAft>
                      </a:pPr>
                      <a:r>
                        <a:rPr lang="en-GB" sz="1400" b="1" dirty="0">
                          <a:solidFill>
                            <a:srgbClr val="000000"/>
                          </a:solidFill>
                          <a:latin typeface="Arial"/>
                          <a:ea typeface="Times New Roman"/>
                          <a:cs typeface="Arial"/>
                        </a:rPr>
                        <a:t>Architecture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Applications</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600" dirty="0">
                          <a:solidFill>
                            <a:srgbClr val="000000"/>
                          </a:solidFill>
                          <a:latin typeface="Arial"/>
                          <a:ea typeface="Times New Roman"/>
                          <a:cs typeface="Arial"/>
                        </a:rPr>
                        <a:t>Two-tier client-server architecture with fat clients</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Applications where application processing is provided by off-the-shelf software (e.g., Microsoft Excel) on the client.</a:t>
                      </a:r>
                    </a:p>
                    <a:p>
                      <a:pPr algn="just">
                        <a:spcAft>
                          <a:spcPts val="300"/>
                        </a:spcAft>
                      </a:pPr>
                      <a:r>
                        <a:rPr lang="en-GB" sz="1600" dirty="0">
                          <a:solidFill>
                            <a:srgbClr val="000000"/>
                          </a:solidFill>
                          <a:latin typeface="Arial"/>
                          <a:ea typeface="Times New Roman"/>
                          <a:cs typeface="Arial"/>
                        </a:rPr>
                        <a:t>Applications where computationally intensive processing of data (e.g., data visualization) is required.</a:t>
                      </a:r>
                    </a:p>
                    <a:p>
                      <a:pPr algn="just">
                        <a:spcAft>
                          <a:spcPts val="300"/>
                        </a:spcAft>
                      </a:pPr>
                      <a:r>
                        <a:rPr lang="en-GB" sz="1600" dirty="0">
                          <a:solidFill>
                            <a:srgbClr val="000000"/>
                          </a:solidFill>
                          <a:latin typeface="Arial"/>
                          <a:ea typeface="Times New Roman"/>
                          <a:cs typeface="Arial"/>
                        </a:rPr>
                        <a:t>Mobile applications where internet connectivity cannot be guaranteed. Some local processing using cached information from the database is therefore possible.</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600" dirty="0">
                          <a:solidFill>
                            <a:srgbClr val="000000"/>
                          </a:solidFill>
                          <a:latin typeface="Arial"/>
                          <a:ea typeface="Times New Roman"/>
                          <a:cs typeface="Arial"/>
                        </a:rPr>
                        <a:t>Multi-tier client–server architecture</a:t>
                      </a:r>
                    </a:p>
                  </a:txBody>
                  <a:tcPr marL="73025" marR="73025" marT="0" marB="91440"/>
                </a:tc>
                <a:tc>
                  <a:txBody>
                    <a:bodyPr/>
                    <a:lstStyle/>
                    <a:p>
                      <a:pPr algn="just">
                        <a:spcAft>
                          <a:spcPts val="300"/>
                        </a:spcAft>
                      </a:pPr>
                      <a:r>
                        <a:rPr lang="en-GB" sz="1600" dirty="0">
                          <a:solidFill>
                            <a:srgbClr val="000000"/>
                          </a:solidFill>
                          <a:latin typeface="Arial"/>
                          <a:ea typeface="Times New Roman"/>
                          <a:cs typeface="Arial"/>
                        </a:rPr>
                        <a:t>Large-scale applications with hundreds or thousands of clients.</a:t>
                      </a:r>
                    </a:p>
                    <a:p>
                      <a:pPr algn="just">
                        <a:spcAft>
                          <a:spcPts val="300"/>
                        </a:spcAft>
                      </a:pPr>
                      <a:r>
                        <a:rPr lang="en-GB" sz="1600" dirty="0">
                          <a:solidFill>
                            <a:srgbClr val="000000"/>
                          </a:solidFill>
                          <a:latin typeface="Arial"/>
                          <a:ea typeface="Times New Roman"/>
                          <a:cs typeface="Arial"/>
                        </a:rPr>
                        <a:t>Applications where both the data and the application are volatile. </a:t>
                      </a:r>
                    </a:p>
                    <a:p>
                      <a:pPr algn="just">
                        <a:spcAft>
                          <a:spcPts val="300"/>
                        </a:spcAft>
                      </a:pPr>
                      <a:r>
                        <a:rPr lang="en-GB" sz="1600" dirty="0">
                          <a:solidFill>
                            <a:srgbClr val="000000"/>
                          </a:solidFill>
                          <a:latin typeface="Arial"/>
                          <a:ea typeface="Times New Roman"/>
                          <a:cs typeface="Arial"/>
                        </a:rPr>
                        <a:t>Applications where data from multiple sources are integrated.</a:t>
                      </a:r>
                    </a:p>
                  </a:txBody>
                  <a:tcPr marL="73025" marR="73025" marT="0" marB="91440"/>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42</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GB" dirty="0"/>
              <a:t>Distributed component architectures</a:t>
            </a:r>
          </a:p>
        </p:txBody>
      </p:sp>
      <p:sp>
        <p:nvSpPr>
          <p:cNvPr id="154627" name="Rectangle 3"/>
          <p:cNvSpPr>
            <a:spLocks noGrp="1" noChangeArrowheads="1"/>
          </p:cNvSpPr>
          <p:nvPr>
            <p:ph idx="1"/>
          </p:nvPr>
        </p:nvSpPr>
        <p:spPr/>
        <p:txBody>
          <a:bodyPr/>
          <a:lstStyle/>
          <a:p>
            <a:r>
              <a:rPr lang="en-GB" sz="2400" dirty="0">
                <a:solidFill>
                  <a:srgbClr val="FF0000"/>
                </a:solidFill>
              </a:rPr>
              <a:t>There is no distinction in a distributed component architecture between clients and servers</a:t>
            </a:r>
            <a:r>
              <a:rPr lang="en-GB" sz="2400" dirty="0"/>
              <a:t>.</a:t>
            </a:r>
          </a:p>
          <a:p>
            <a:r>
              <a:rPr lang="en-GB" sz="2400" dirty="0"/>
              <a:t>Each distributable entity is a component that </a:t>
            </a:r>
            <a:r>
              <a:rPr lang="en-GB" sz="2400" dirty="0">
                <a:solidFill>
                  <a:srgbClr val="FF0000"/>
                </a:solidFill>
              </a:rPr>
              <a:t>provides services to other </a:t>
            </a:r>
            <a:r>
              <a:rPr lang="en-GB" dirty="0">
                <a:solidFill>
                  <a:srgbClr val="FF0000"/>
                </a:solidFill>
              </a:rPr>
              <a:t>components </a:t>
            </a:r>
            <a:r>
              <a:rPr lang="en-GB" sz="2400" dirty="0"/>
              <a:t>and </a:t>
            </a:r>
            <a:r>
              <a:rPr lang="en-GB" sz="2400" dirty="0">
                <a:solidFill>
                  <a:srgbClr val="FF0000"/>
                </a:solidFill>
              </a:rPr>
              <a:t>receives services from other components</a:t>
            </a:r>
            <a:r>
              <a:rPr lang="en-GB" sz="2400" dirty="0"/>
              <a:t>.</a:t>
            </a:r>
          </a:p>
          <a:p>
            <a:r>
              <a:rPr lang="en-GB" dirty="0">
                <a:solidFill>
                  <a:srgbClr val="FF0000"/>
                </a:solidFill>
              </a:rPr>
              <a:t>Component </a:t>
            </a:r>
            <a:r>
              <a:rPr lang="en-GB" sz="2400" dirty="0">
                <a:solidFill>
                  <a:srgbClr val="FF0000"/>
                </a:solidFill>
              </a:rPr>
              <a:t>communication </a:t>
            </a:r>
            <a:r>
              <a:rPr lang="en-GB" sz="2400" dirty="0"/>
              <a:t>is through a </a:t>
            </a:r>
            <a:r>
              <a:rPr lang="en-GB" sz="2400" dirty="0">
                <a:solidFill>
                  <a:srgbClr val="FF0000"/>
                </a:solidFill>
              </a:rPr>
              <a:t>middleware</a:t>
            </a:r>
            <a:r>
              <a:rPr lang="en-GB" sz="2400" dirty="0"/>
              <a:t> system. </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distributed component architecture </a:t>
            </a:r>
          </a:p>
        </p:txBody>
      </p:sp>
      <p:pic>
        <p:nvPicPr>
          <p:cNvPr id="4" name="Content Placeholder 3" descr="18.12 DistribCompArch.eps"/>
          <p:cNvPicPr>
            <a:picLocks noGrp="1" noChangeAspect="1"/>
          </p:cNvPicPr>
          <p:nvPr>
            <p:ph idx="1"/>
          </p:nvPr>
        </p:nvPicPr>
        <p:blipFill>
          <a:blip r:embed="rId2"/>
          <a:srcRect t="-819" b="-819"/>
          <a:stretch>
            <a:fillRect/>
          </a:stretch>
        </p:blipFill>
        <p:spPr>
          <a:xfrm>
            <a:off x="832907" y="1699170"/>
            <a:ext cx="7498231" cy="4123738"/>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44</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distributed component architecture</a:t>
            </a:r>
          </a:p>
        </p:txBody>
      </p:sp>
      <p:sp>
        <p:nvSpPr>
          <p:cNvPr id="3" name="Content Placeholder 2"/>
          <p:cNvSpPr>
            <a:spLocks noGrp="1"/>
          </p:cNvSpPr>
          <p:nvPr>
            <p:ph idx="1"/>
          </p:nvPr>
        </p:nvSpPr>
        <p:spPr/>
        <p:txBody>
          <a:bodyPr/>
          <a:lstStyle/>
          <a:p>
            <a:r>
              <a:rPr lang="en-GB" dirty="0"/>
              <a:t>It allows the system designer to </a:t>
            </a:r>
            <a:r>
              <a:rPr lang="en-GB" dirty="0">
                <a:solidFill>
                  <a:srgbClr val="FF0000"/>
                </a:solidFill>
              </a:rPr>
              <a:t>delay decisions on where and how services should be provided</a:t>
            </a:r>
            <a:r>
              <a:rPr lang="en-GB" dirty="0"/>
              <a:t>. </a:t>
            </a:r>
          </a:p>
          <a:p>
            <a:r>
              <a:rPr lang="en-GB" dirty="0"/>
              <a:t>It is a very </a:t>
            </a:r>
            <a:r>
              <a:rPr lang="en-GB" dirty="0">
                <a:solidFill>
                  <a:srgbClr val="FF0000"/>
                </a:solidFill>
              </a:rPr>
              <a:t>open system architecture </a:t>
            </a:r>
            <a:r>
              <a:rPr lang="en-GB" dirty="0"/>
              <a:t>that allows </a:t>
            </a:r>
            <a:r>
              <a:rPr lang="en-GB" dirty="0">
                <a:solidFill>
                  <a:srgbClr val="FF0000"/>
                </a:solidFill>
              </a:rPr>
              <a:t>new resources to be added</a:t>
            </a:r>
            <a:r>
              <a:rPr lang="en-GB" dirty="0"/>
              <a:t> as required. </a:t>
            </a:r>
          </a:p>
          <a:p>
            <a:r>
              <a:rPr lang="en-GB" dirty="0"/>
              <a:t>The system is </a:t>
            </a:r>
            <a:r>
              <a:rPr lang="en-GB" dirty="0">
                <a:solidFill>
                  <a:srgbClr val="FF0000"/>
                </a:solidFill>
              </a:rPr>
              <a:t>flexible and scalable</a:t>
            </a:r>
            <a:r>
              <a:rPr lang="en-GB" dirty="0"/>
              <a:t>. </a:t>
            </a:r>
          </a:p>
          <a:p>
            <a:r>
              <a:rPr lang="en-GB" dirty="0"/>
              <a:t>It is possible to </a:t>
            </a:r>
            <a:r>
              <a:rPr lang="en-GB" dirty="0">
                <a:solidFill>
                  <a:srgbClr val="FF0000"/>
                </a:solidFill>
              </a:rPr>
              <a:t>reconfigure the system dynamically with objects migrating across the network</a:t>
            </a:r>
            <a:r>
              <a:rPr lang="en-GB" dirty="0"/>
              <a:t> as required.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45</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3678088780"/>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distributed component architecture for a data mining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46</a:t>
            </a:fld>
            <a:endParaRPr lang="en-US"/>
          </a:p>
        </p:txBody>
      </p:sp>
      <p:pic>
        <p:nvPicPr>
          <p:cNvPr id="7" name="Picture 6" descr="17.13 Data Mining (18.13).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502" y="1779073"/>
            <a:ext cx="6107930" cy="4575552"/>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distributed component architecture</a:t>
            </a:r>
          </a:p>
        </p:txBody>
      </p:sp>
      <p:sp>
        <p:nvSpPr>
          <p:cNvPr id="3" name="Content Placeholder 2"/>
          <p:cNvSpPr>
            <a:spLocks noGrp="1"/>
          </p:cNvSpPr>
          <p:nvPr>
            <p:ph idx="1"/>
          </p:nvPr>
        </p:nvSpPr>
        <p:spPr/>
        <p:txBody>
          <a:bodyPr/>
          <a:lstStyle/>
          <a:p>
            <a:r>
              <a:rPr lang="en-GB" dirty="0"/>
              <a:t>Distributed component architectures suffer from two major disadvantages:</a:t>
            </a:r>
          </a:p>
          <a:p>
            <a:pPr lvl="1"/>
            <a:r>
              <a:rPr lang="en-GB" dirty="0">
                <a:solidFill>
                  <a:srgbClr val="FF0000"/>
                </a:solidFill>
              </a:rPr>
              <a:t>They are more complex to design than client–server systems</a:t>
            </a:r>
            <a:r>
              <a:rPr lang="en-GB" dirty="0"/>
              <a:t>. Distributed component architectures are difficult for people to visualize and understand. </a:t>
            </a:r>
          </a:p>
          <a:p>
            <a:pPr lvl="1"/>
            <a:r>
              <a:rPr lang="en-GB" dirty="0">
                <a:solidFill>
                  <a:srgbClr val="FF0000"/>
                </a:solidFill>
              </a:rPr>
              <a:t>Standardized middleware for distributed component systems has never been accepted by the community</a:t>
            </a:r>
            <a:r>
              <a:rPr lang="en-GB" dirty="0"/>
              <a:t>. Different vendors, such as Microsoft and Sun, have developed different, incompatible middleware. </a:t>
            </a:r>
          </a:p>
          <a:p>
            <a:r>
              <a:rPr lang="en-GB" dirty="0"/>
              <a:t>As a result of these problems, </a:t>
            </a:r>
            <a:r>
              <a:rPr lang="en-GB" dirty="0">
                <a:solidFill>
                  <a:srgbClr val="FF0000"/>
                </a:solidFill>
              </a:rPr>
              <a:t>service-oriented architectures are replacing distributed component architectures</a:t>
            </a:r>
            <a:r>
              <a:rPr lang="en-GB" dirty="0"/>
              <a:t> in many situations.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47</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Peer-to-peer architectures</a:t>
            </a:r>
          </a:p>
        </p:txBody>
      </p:sp>
      <p:sp>
        <p:nvSpPr>
          <p:cNvPr id="172035" name="Rectangle 3"/>
          <p:cNvSpPr>
            <a:spLocks noGrp="1" noChangeArrowheads="1"/>
          </p:cNvSpPr>
          <p:nvPr>
            <p:ph idx="1"/>
          </p:nvPr>
        </p:nvSpPr>
        <p:spPr/>
        <p:txBody>
          <a:bodyPr/>
          <a:lstStyle/>
          <a:p>
            <a:r>
              <a:rPr lang="en-US" sz="2400" dirty="0"/>
              <a:t>Peer to peer (p2p) systems are </a:t>
            </a:r>
            <a:r>
              <a:rPr lang="en-US" sz="2400" dirty="0" err="1">
                <a:solidFill>
                  <a:srgbClr val="FF0000"/>
                </a:solidFill>
              </a:rPr>
              <a:t>decentralised</a:t>
            </a:r>
            <a:r>
              <a:rPr lang="en-US" sz="2400" dirty="0">
                <a:solidFill>
                  <a:srgbClr val="FF0000"/>
                </a:solidFill>
              </a:rPr>
              <a:t> systems </a:t>
            </a:r>
            <a:r>
              <a:rPr lang="en-US" sz="2400" dirty="0"/>
              <a:t>where </a:t>
            </a:r>
            <a:r>
              <a:rPr lang="en-US" sz="2400" dirty="0">
                <a:solidFill>
                  <a:srgbClr val="FF0000"/>
                </a:solidFill>
              </a:rPr>
              <a:t>computations may be carried out by any node in the network</a:t>
            </a:r>
            <a:r>
              <a:rPr lang="en-US" sz="2400" dirty="0"/>
              <a:t>.</a:t>
            </a:r>
          </a:p>
          <a:p>
            <a:r>
              <a:rPr lang="en-US" sz="2400" dirty="0"/>
              <a:t>The overall system is designed to </a:t>
            </a:r>
            <a:r>
              <a:rPr lang="en-US" sz="2400" dirty="0">
                <a:solidFill>
                  <a:srgbClr val="FF0000"/>
                </a:solidFill>
              </a:rPr>
              <a:t>take advantage of the computational power and storage of a large number of networked computers</a:t>
            </a:r>
            <a:r>
              <a:rPr lang="en-US" sz="2400" dirty="0"/>
              <a:t>.</a:t>
            </a:r>
          </a:p>
          <a:p>
            <a:r>
              <a:rPr lang="en-US" sz="2400" dirty="0"/>
              <a:t>Most p2p systems have been </a:t>
            </a:r>
            <a:r>
              <a:rPr lang="en-US" sz="2400" dirty="0">
                <a:solidFill>
                  <a:srgbClr val="FF0000"/>
                </a:solidFill>
              </a:rPr>
              <a:t>personal systems but there is increasing business use of this technology</a:t>
            </a:r>
            <a:r>
              <a:rPr lang="en-US" sz="2400" dirty="0"/>
              <a:t>.</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Peer-to-peer systems</a:t>
            </a:r>
          </a:p>
        </p:txBody>
      </p:sp>
      <p:sp>
        <p:nvSpPr>
          <p:cNvPr id="3" name="Content Placeholder 2"/>
          <p:cNvSpPr>
            <a:spLocks noGrp="1"/>
          </p:cNvSpPr>
          <p:nvPr>
            <p:ph idx="1"/>
          </p:nvPr>
        </p:nvSpPr>
        <p:spPr/>
        <p:txBody>
          <a:bodyPr/>
          <a:lstStyle/>
          <a:p>
            <a:r>
              <a:rPr lang="en-US" dirty="0"/>
              <a:t>File sharing systems based on the </a:t>
            </a:r>
            <a:r>
              <a:rPr lang="en-US" dirty="0" err="1"/>
              <a:t>BitTorrent</a:t>
            </a:r>
            <a:r>
              <a:rPr lang="en-US" dirty="0"/>
              <a:t> protocol</a:t>
            </a:r>
          </a:p>
          <a:p>
            <a:r>
              <a:rPr lang="en-US" dirty="0"/>
              <a:t>Messaging systems such as Jabber</a:t>
            </a:r>
          </a:p>
          <a:p>
            <a:r>
              <a:rPr lang="en-US" dirty="0"/>
              <a:t>Payments systems – </a:t>
            </a:r>
            <a:r>
              <a:rPr lang="en-US" dirty="0" err="1"/>
              <a:t>Bitcoin</a:t>
            </a:r>
            <a:endParaRPr lang="en-US" dirty="0"/>
          </a:p>
          <a:p>
            <a:r>
              <a:rPr lang="en-US" dirty="0"/>
              <a:t>Databases – </a:t>
            </a:r>
            <a:r>
              <a:rPr lang="en-US" dirty="0" err="1"/>
              <a:t>Freenet</a:t>
            </a:r>
            <a:r>
              <a:rPr lang="en-US" dirty="0"/>
              <a:t> is a decentralized database</a:t>
            </a:r>
          </a:p>
          <a:p>
            <a:r>
              <a:rPr lang="en-US" dirty="0"/>
              <a:t>Phone systems – </a:t>
            </a:r>
            <a:r>
              <a:rPr lang="en-US" dirty="0" err="1"/>
              <a:t>Viber</a:t>
            </a:r>
            <a:endParaRPr lang="en-US" dirty="0"/>
          </a:p>
          <a:p>
            <a:r>
              <a:rPr lang="en-US" dirty="0"/>
              <a:t>Computation systems - </a:t>
            </a:r>
            <a:r>
              <a:rPr lang="en-US" dirty="0" err="1"/>
              <a:t>SETI@home</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49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376149269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6916"/>
            <a:ext cx="8229600" cy="1143000"/>
          </a:xfrm>
        </p:spPr>
        <p:txBody>
          <a:bodyPr/>
          <a:lstStyle/>
          <a:p>
            <a:pPr algn="ctr"/>
            <a:r>
              <a:rPr lang="en-US" dirty="0"/>
              <a:t>Distributed systems</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2918734539"/>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P2p architectural models</a:t>
            </a:r>
          </a:p>
        </p:txBody>
      </p:sp>
      <p:sp>
        <p:nvSpPr>
          <p:cNvPr id="173059" name="Rectangle 3"/>
          <p:cNvSpPr>
            <a:spLocks noGrp="1" noChangeArrowheads="1"/>
          </p:cNvSpPr>
          <p:nvPr>
            <p:ph idx="1"/>
          </p:nvPr>
        </p:nvSpPr>
        <p:spPr/>
        <p:txBody>
          <a:bodyPr/>
          <a:lstStyle/>
          <a:p>
            <a:r>
              <a:rPr lang="en-US" dirty="0"/>
              <a:t>The logical network architecture</a:t>
            </a:r>
          </a:p>
          <a:p>
            <a:pPr lvl="1"/>
            <a:r>
              <a:rPr lang="en-US" dirty="0" err="1"/>
              <a:t>Decentralised</a:t>
            </a:r>
            <a:r>
              <a:rPr lang="en-US" dirty="0"/>
              <a:t> architectures;</a:t>
            </a:r>
          </a:p>
          <a:p>
            <a:pPr lvl="1"/>
            <a:r>
              <a:rPr lang="en-US" dirty="0"/>
              <a:t>Semi-</a:t>
            </a:r>
            <a:r>
              <a:rPr lang="en-US" dirty="0" err="1"/>
              <a:t>centralised</a:t>
            </a:r>
            <a:r>
              <a:rPr lang="en-US" dirty="0"/>
              <a:t> architectures.</a:t>
            </a:r>
          </a:p>
          <a:p>
            <a:r>
              <a:rPr lang="en-US" dirty="0"/>
              <a:t>Application architecture</a:t>
            </a:r>
          </a:p>
          <a:p>
            <a:pPr lvl="1"/>
            <a:r>
              <a:rPr lang="en-US" dirty="0"/>
              <a:t>The generic </a:t>
            </a:r>
            <a:r>
              <a:rPr lang="en-US" dirty="0" err="1"/>
              <a:t>organisation</a:t>
            </a:r>
            <a:r>
              <a:rPr lang="en-US" dirty="0"/>
              <a:t> of components making up a p2p application.</a:t>
            </a:r>
          </a:p>
          <a:p>
            <a:r>
              <a:rPr lang="en-US" dirty="0">
                <a:solidFill>
                  <a:srgbClr val="FF0000"/>
                </a:solidFill>
              </a:rPr>
              <a:t>Focus here on network architectures</a:t>
            </a:r>
            <a:r>
              <a:rPr lang="en-US" dirty="0"/>
              <a:t>.</a:t>
            </a:r>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decentralized p2p architecture</a:t>
            </a:r>
            <a:r>
              <a:rPr lang="en-GB" dirty="0"/>
              <a:t> </a:t>
            </a:r>
            <a:endParaRPr lang="en-US" dirty="0"/>
          </a:p>
        </p:txBody>
      </p:sp>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51</a:t>
            </a:fld>
            <a:endParaRPr lang="en-US"/>
          </a:p>
        </p:txBody>
      </p:sp>
      <p:pic>
        <p:nvPicPr>
          <p:cNvPr id="7" name="Picture 6" descr="17.14 Decentralised P2P (18.14).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51" y="1979493"/>
            <a:ext cx="8474963" cy="3349521"/>
          </a:xfrm>
          <a:prstGeom prst="rect">
            <a:avLst/>
          </a:prstGeom>
        </p:spPr>
      </p:pic>
      <p:sp>
        <p:nvSpPr>
          <p:cNvPr id="8" name="Date Placeholder 7"/>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a:t>
            </a:r>
            <a:r>
              <a:rPr lang="en-US" dirty="0" err="1"/>
              <a:t>semicentralized</a:t>
            </a:r>
            <a:r>
              <a:rPr lang="en-US" dirty="0"/>
              <a:t> p2p architecture</a:t>
            </a:r>
            <a:r>
              <a:rPr lang="en-GB" dirty="0"/>
              <a:t> </a:t>
            </a:r>
            <a:endParaRPr lang="en-US" dirty="0"/>
          </a:p>
        </p:txBody>
      </p:sp>
      <p:pic>
        <p:nvPicPr>
          <p:cNvPr id="4" name="Content Placeholder 3" descr="18.15 SemiCentralizedP2P.eps"/>
          <p:cNvPicPr>
            <a:picLocks noGrp="1" noChangeAspect="1"/>
          </p:cNvPicPr>
          <p:nvPr>
            <p:ph idx="1"/>
          </p:nvPr>
        </p:nvPicPr>
        <p:blipFill>
          <a:blip r:embed="rId2"/>
          <a:srcRect l="-19524" r="-19524"/>
          <a:stretch>
            <a:fillRect/>
          </a:stretch>
        </p:blipFill>
        <p:spPr>
          <a:xfrm>
            <a:off x="786781" y="1600200"/>
            <a:ext cx="7708952" cy="4239627"/>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52</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5498"/>
            <a:ext cx="8229600" cy="1143000"/>
          </a:xfrm>
        </p:spPr>
        <p:txBody>
          <a:bodyPr/>
          <a:lstStyle/>
          <a:p>
            <a:pPr algn="ctr"/>
            <a:r>
              <a:rPr lang="en-US" dirty="0"/>
              <a:t>Software as a service</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53</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612505450"/>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p2p architecture</a:t>
            </a:r>
          </a:p>
        </p:txBody>
      </p:sp>
      <p:sp>
        <p:nvSpPr>
          <p:cNvPr id="3" name="Content Placeholder 2"/>
          <p:cNvSpPr>
            <a:spLocks noGrp="1"/>
          </p:cNvSpPr>
          <p:nvPr>
            <p:ph idx="1"/>
          </p:nvPr>
        </p:nvSpPr>
        <p:spPr/>
        <p:txBody>
          <a:bodyPr/>
          <a:lstStyle/>
          <a:p>
            <a:r>
              <a:rPr lang="en-GB" dirty="0"/>
              <a:t>When a system is </a:t>
            </a:r>
            <a:r>
              <a:rPr lang="en-GB" dirty="0">
                <a:solidFill>
                  <a:srgbClr val="FF0000"/>
                </a:solidFill>
              </a:rPr>
              <a:t>computationally-intensive</a:t>
            </a:r>
            <a:r>
              <a:rPr lang="en-GB" dirty="0"/>
              <a:t> and it is possible to </a:t>
            </a:r>
            <a:r>
              <a:rPr lang="en-GB" dirty="0">
                <a:solidFill>
                  <a:srgbClr val="FF0000"/>
                </a:solidFill>
              </a:rPr>
              <a:t>separate the processing required </a:t>
            </a:r>
            <a:r>
              <a:rPr lang="en-GB" dirty="0"/>
              <a:t>into a large number of </a:t>
            </a:r>
            <a:r>
              <a:rPr lang="en-GB" dirty="0">
                <a:solidFill>
                  <a:srgbClr val="FF0000"/>
                </a:solidFill>
              </a:rPr>
              <a:t>independent computations</a:t>
            </a:r>
            <a:r>
              <a:rPr lang="en-GB" dirty="0"/>
              <a:t>.</a:t>
            </a:r>
          </a:p>
          <a:p>
            <a:r>
              <a:rPr lang="en-GB" dirty="0"/>
              <a:t>When a system primarily involves the </a:t>
            </a:r>
            <a:r>
              <a:rPr lang="en-GB" dirty="0">
                <a:solidFill>
                  <a:srgbClr val="FF0000"/>
                </a:solidFill>
              </a:rPr>
              <a:t>exchange of information between individual computers </a:t>
            </a:r>
            <a:r>
              <a:rPr lang="en-GB" dirty="0"/>
              <a:t>on a network and there is no need for this information to be centrally-stored or managed.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54</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41535177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issues in p2p system</a:t>
            </a:r>
          </a:p>
        </p:txBody>
      </p:sp>
      <p:sp>
        <p:nvSpPr>
          <p:cNvPr id="3" name="Content Placeholder 2"/>
          <p:cNvSpPr>
            <a:spLocks noGrp="1"/>
          </p:cNvSpPr>
          <p:nvPr>
            <p:ph idx="1"/>
          </p:nvPr>
        </p:nvSpPr>
        <p:spPr/>
        <p:txBody>
          <a:bodyPr/>
          <a:lstStyle/>
          <a:p>
            <a:r>
              <a:rPr lang="en-US" dirty="0">
                <a:solidFill>
                  <a:srgbClr val="FF0000"/>
                </a:solidFill>
              </a:rPr>
              <a:t>Security concerns </a:t>
            </a:r>
            <a:r>
              <a:rPr lang="en-US" dirty="0"/>
              <a:t>are the principal reason why p2p architectures </a:t>
            </a:r>
            <a:r>
              <a:rPr lang="en-US" dirty="0">
                <a:solidFill>
                  <a:srgbClr val="FF0000"/>
                </a:solidFill>
              </a:rPr>
              <a:t>are not widely used</a:t>
            </a:r>
            <a:r>
              <a:rPr lang="en-US" dirty="0"/>
              <a:t>.</a:t>
            </a:r>
          </a:p>
          <a:p>
            <a:r>
              <a:rPr lang="en-US" dirty="0"/>
              <a:t>The lack of central management means that </a:t>
            </a:r>
            <a:r>
              <a:rPr lang="en-US" dirty="0">
                <a:solidFill>
                  <a:srgbClr val="FF0000"/>
                </a:solidFill>
              </a:rPr>
              <a:t>malicious nodes</a:t>
            </a:r>
            <a:r>
              <a:rPr lang="en-US" dirty="0"/>
              <a:t> can be set up to deliver spam and malware to other nodes in the network.</a:t>
            </a:r>
          </a:p>
          <a:p>
            <a:r>
              <a:rPr lang="en-US" dirty="0"/>
              <a:t>P2P communications </a:t>
            </a:r>
            <a:r>
              <a:rPr lang="en-US" dirty="0">
                <a:solidFill>
                  <a:srgbClr val="FF0000"/>
                </a:solidFill>
              </a:rPr>
              <a:t>require careful setup to protect </a:t>
            </a:r>
            <a:r>
              <a:rPr lang="en-US" dirty="0"/>
              <a:t>local information and if not done correctly, then this is </a:t>
            </a:r>
            <a:r>
              <a:rPr lang="en-US" dirty="0">
                <a:solidFill>
                  <a:srgbClr val="FF0000"/>
                </a:solidFill>
              </a:rPr>
              <a:t>exposed to other peers</a:t>
            </a:r>
            <a:r>
              <a:rPr lang="en-US" dirty="0"/>
              <a:t>.</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55</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extLst>
      <p:ext uri="{BB962C8B-B14F-4D97-AF65-F5344CB8AC3E}">
        <p14:creationId xmlns:p14="http://schemas.microsoft.com/office/powerpoint/2010/main" val="1510904269"/>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as a service</a:t>
            </a:r>
          </a:p>
        </p:txBody>
      </p:sp>
      <p:sp>
        <p:nvSpPr>
          <p:cNvPr id="3" name="Content Placeholder 2"/>
          <p:cNvSpPr>
            <a:spLocks noGrp="1"/>
          </p:cNvSpPr>
          <p:nvPr>
            <p:ph idx="1"/>
          </p:nvPr>
        </p:nvSpPr>
        <p:spPr/>
        <p:txBody>
          <a:bodyPr/>
          <a:lstStyle/>
          <a:p>
            <a:r>
              <a:rPr lang="en-GB" dirty="0"/>
              <a:t>Software as a service (</a:t>
            </a:r>
            <a:r>
              <a:rPr lang="en-GB" dirty="0" err="1"/>
              <a:t>SaaS</a:t>
            </a:r>
            <a:r>
              <a:rPr lang="en-GB" dirty="0"/>
              <a:t>) involves </a:t>
            </a:r>
            <a:r>
              <a:rPr lang="en-GB" dirty="0">
                <a:solidFill>
                  <a:srgbClr val="FF0000"/>
                </a:solidFill>
              </a:rPr>
              <a:t>hosting the software remotely and providing access to it over the Internet.</a:t>
            </a:r>
            <a:r>
              <a:rPr lang="en-GB" dirty="0"/>
              <a:t> </a:t>
            </a:r>
          </a:p>
          <a:p>
            <a:pPr lvl="1"/>
            <a:r>
              <a:rPr lang="en-GB" dirty="0">
                <a:solidFill>
                  <a:srgbClr val="FF0000"/>
                </a:solidFill>
              </a:rPr>
              <a:t>Software is deployed on a server </a:t>
            </a:r>
            <a:r>
              <a:rPr lang="en-GB" dirty="0"/>
              <a:t>(or more commonly a number of servers) and is </a:t>
            </a:r>
            <a:r>
              <a:rPr lang="en-GB" dirty="0">
                <a:solidFill>
                  <a:srgbClr val="FF0000"/>
                </a:solidFill>
              </a:rPr>
              <a:t>accessed through a web browser</a:t>
            </a:r>
            <a:r>
              <a:rPr lang="en-GB" dirty="0"/>
              <a:t>. It is </a:t>
            </a:r>
            <a:r>
              <a:rPr lang="en-GB" dirty="0">
                <a:solidFill>
                  <a:srgbClr val="FF0000"/>
                </a:solidFill>
              </a:rPr>
              <a:t>not deployed on a local PC</a:t>
            </a:r>
            <a:r>
              <a:rPr lang="en-GB" dirty="0"/>
              <a:t>.</a:t>
            </a:r>
          </a:p>
          <a:p>
            <a:pPr lvl="1"/>
            <a:r>
              <a:rPr lang="en-GB" dirty="0"/>
              <a:t>The software is owned and </a:t>
            </a:r>
            <a:r>
              <a:rPr lang="en-GB" dirty="0">
                <a:solidFill>
                  <a:srgbClr val="FF0000"/>
                </a:solidFill>
              </a:rPr>
              <a:t>managed by a software provider</a:t>
            </a:r>
            <a:r>
              <a:rPr lang="en-GB" dirty="0"/>
              <a:t>, rather than </a:t>
            </a:r>
            <a:r>
              <a:rPr lang="en-GB" dirty="0">
                <a:solidFill>
                  <a:srgbClr val="FF0000"/>
                </a:solidFill>
              </a:rPr>
              <a:t>the organizations using the software</a:t>
            </a:r>
            <a:r>
              <a:rPr lang="en-GB" dirty="0"/>
              <a:t>.</a:t>
            </a:r>
          </a:p>
          <a:p>
            <a:pPr lvl="1"/>
            <a:r>
              <a:rPr lang="en-GB" dirty="0"/>
              <a:t>Users may </a:t>
            </a:r>
            <a:r>
              <a:rPr lang="en-GB" dirty="0">
                <a:solidFill>
                  <a:srgbClr val="FF0000"/>
                </a:solidFill>
              </a:rPr>
              <a:t>pay for the software according to the amount of use</a:t>
            </a:r>
            <a:r>
              <a:rPr lang="en-GB" dirty="0"/>
              <a:t> they make of it or through an annual or monthly subscription. </a:t>
            </a:r>
            <a:endParaRPr lang="en-US" dirty="0"/>
          </a:p>
        </p:txBody>
      </p:sp>
      <p:sp>
        <p:nvSpPr>
          <p:cNvPr id="5" name="Footer Placeholder 4"/>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56</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elements of </a:t>
            </a:r>
            <a:r>
              <a:rPr lang="en-US" dirty="0" err="1"/>
              <a:t>SaaS</a:t>
            </a:r>
            <a:endParaRPr lang="en-US" dirty="0"/>
          </a:p>
        </p:txBody>
      </p:sp>
      <p:sp>
        <p:nvSpPr>
          <p:cNvPr id="3" name="Content Placeholder 2"/>
          <p:cNvSpPr>
            <a:spLocks noGrp="1"/>
          </p:cNvSpPr>
          <p:nvPr>
            <p:ph idx="1"/>
          </p:nvPr>
        </p:nvSpPr>
        <p:spPr/>
        <p:txBody>
          <a:bodyPr/>
          <a:lstStyle/>
          <a:p>
            <a:r>
              <a:rPr lang="en-GB" dirty="0"/>
              <a:t>Software </a:t>
            </a:r>
            <a:r>
              <a:rPr lang="en-GB" dirty="0">
                <a:solidFill>
                  <a:srgbClr val="FF0000"/>
                </a:solidFill>
              </a:rPr>
              <a:t>is deployed on a server </a:t>
            </a:r>
            <a:r>
              <a:rPr lang="en-GB" dirty="0"/>
              <a:t>(or more commonly a number of servers) and is </a:t>
            </a:r>
            <a:r>
              <a:rPr lang="en-GB" dirty="0">
                <a:solidFill>
                  <a:srgbClr val="FF0000"/>
                </a:solidFill>
              </a:rPr>
              <a:t>accessed through a web browser. </a:t>
            </a:r>
            <a:r>
              <a:rPr lang="en-GB" dirty="0"/>
              <a:t>It is </a:t>
            </a:r>
            <a:r>
              <a:rPr lang="en-GB" dirty="0">
                <a:solidFill>
                  <a:srgbClr val="FF0000"/>
                </a:solidFill>
              </a:rPr>
              <a:t>not deployed on a local PC</a:t>
            </a:r>
            <a:r>
              <a:rPr lang="en-GB" dirty="0"/>
              <a:t>.</a:t>
            </a:r>
          </a:p>
          <a:p>
            <a:r>
              <a:rPr lang="en-GB" dirty="0"/>
              <a:t>The software is owned and </a:t>
            </a:r>
            <a:r>
              <a:rPr lang="en-GB" dirty="0">
                <a:solidFill>
                  <a:srgbClr val="FF0000"/>
                </a:solidFill>
              </a:rPr>
              <a:t>managed by a software provider, rather than the organizations using the software</a:t>
            </a:r>
            <a:r>
              <a:rPr lang="en-GB" dirty="0"/>
              <a:t>.</a:t>
            </a:r>
          </a:p>
          <a:p>
            <a:r>
              <a:rPr lang="en-GB" dirty="0"/>
              <a:t>Users may </a:t>
            </a:r>
            <a:r>
              <a:rPr lang="en-GB" dirty="0">
                <a:solidFill>
                  <a:srgbClr val="FF0000"/>
                </a:solidFill>
              </a:rPr>
              <a:t>pay for the software according to the amount of use they make of it or through an annual or monthly subscription</a:t>
            </a:r>
            <a:r>
              <a:rPr lang="en-GB" dirty="0"/>
              <a:t>. Sometimes, the software is free for anyone to use but users must then agree to accept advertisements, which fund the software service.</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57</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SaaS</a:t>
            </a:r>
            <a:r>
              <a:rPr lang="en-US" dirty="0"/>
              <a:t> and SOA</a:t>
            </a:r>
          </a:p>
        </p:txBody>
      </p:sp>
      <p:sp>
        <p:nvSpPr>
          <p:cNvPr id="3" name="Content Placeholder 2"/>
          <p:cNvSpPr>
            <a:spLocks noGrp="1"/>
          </p:cNvSpPr>
          <p:nvPr>
            <p:ph idx="1"/>
          </p:nvPr>
        </p:nvSpPr>
        <p:spPr/>
        <p:txBody>
          <a:bodyPr/>
          <a:lstStyle/>
          <a:p>
            <a:r>
              <a:rPr lang="en-GB" dirty="0">
                <a:solidFill>
                  <a:srgbClr val="FF0000"/>
                </a:solidFill>
              </a:rPr>
              <a:t>Software as a service </a:t>
            </a:r>
            <a:r>
              <a:rPr lang="en-GB" dirty="0"/>
              <a:t>is a </a:t>
            </a:r>
            <a:r>
              <a:rPr lang="en-GB" dirty="0">
                <a:solidFill>
                  <a:srgbClr val="FF0000"/>
                </a:solidFill>
              </a:rPr>
              <a:t>way of providing functionality on a remote server with client access through a web browser</a:t>
            </a:r>
            <a:r>
              <a:rPr lang="en-GB" dirty="0"/>
              <a:t>. The server maintains the user’s data and state during an interaction session. Transactions are usually </a:t>
            </a:r>
            <a:r>
              <a:rPr lang="en-GB" dirty="0">
                <a:solidFill>
                  <a:srgbClr val="FF0000"/>
                </a:solidFill>
              </a:rPr>
              <a:t>long transactions </a:t>
            </a:r>
            <a:r>
              <a:rPr lang="en-GB" dirty="0"/>
              <a:t>e.g. editing a document. </a:t>
            </a:r>
          </a:p>
          <a:p>
            <a:r>
              <a:rPr lang="en-GB" dirty="0">
                <a:solidFill>
                  <a:srgbClr val="FF0000"/>
                </a:solidFill>
              </a:rPr>
              <a:t>Service-oriented architecture </a:t>
            </a:r>
            <a:r>
              <a:rPr lang="en-GB" dirty="0"/>
              <a:t>is an approach to structuring a software system as a </a:t>
            </a:r>
            <a:r>
              <a:rPr lang="en-GB" dirty="0">
                <a:solidFill>
                  <a:srgbClr val="FF0000"/>
                </a:solidFill>
              </a:rPr>
              <a:t>set of separate, stateless services</a:t>
            </a:r>
            <a:r>
              <a:rPr lang="en-GB" dirty="0"/>
              <a:t>. These may be </a:t>
            </a:r>
            <a:r>
              <a:rPr lang="en-GB" dirty="0">
                <a:solidFill>
                  <a:srgbClr val="FF0000"/>
                </a:solidFill>
              </a:rPr>
              <a:t>provided by multiple providers and may be distributed</a:t>
            </a:r>
            <a:r>
              <a:rPr lang="en-GB" dirty="0"/>
              <a:t>. Typically, transactions are </a:t>
            </a:r>
            <a:r>
              <a:rPr lang="en-GB" dirty="0">
                <a:solidFill>
                  <a:srgbClr val="FF0000"/>
                </a:solidFill>
              </a:rPr>
              <a:t>short transactions </a:t>
            </a:r>
            <a:r>
              <a:rPr lang="en-GB" dirty="0"/>
              <a:t>where a service is called, does something then returns a result.</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factors for </a:t>
            </a:r>
            <a:r>
              <a:rPr lang="en-US" dirty="0" err="1"/>
              <a:t>SaaS</a:t>
            </a:r>
            <a:endParaRPr lang="en-US" dirty="0"/>
          </a:p>
        </p:txBody>
      </p:sp>
      <p:sp>
        <p:nvSpPr>
          <p:cNvPr id="3" name="Content Placeholder 2"/>
          <p:cNvSpPr>
            <a:spLocks noGrp="1"/>
          </p:cNvSpPr>
          <p:nvPr>
            <p:ph idx="1"/>
          </p:nvPr>
        </p:nvSpPr>
        <p:spPr/>
        <p:txBody>
          <a:bodyPr/>
          <a:lstStyle/>
          <a:p>
            <a:r>
              <a:rPr lang="en-GB" i="1" dirty="0">
                <a:solidFill>
                  <a:srgbClr val="FF0000"/>
                </a:solidFill>
              </a:rPr>
              <a:t>Configurability</a:t>
            </a:r>
            <a:r>
              <a:rPr lang="en-GB" dirty="0"/>
              <a:t> How do you </a:t>
            </a:r>
            <a:r>
              <a:rPr lang="en-GB" dirty="0">
                <a:solidFill>
                  <a:srgbClr val="FF0000"/>
                </a:solidFill>
              </a:rPr>
              <a:t>configure the software </a:t>
            </a:r>
            <a:r>
              <a:rPr lang="en-GB" dirty="0"/>
              <a:t>for the specific requirements </a:t>
            </a:r>
            <a:r>
              <a:rPr lang="en-GB" dirty="0">
                <a:solidFill>
                  <a:srgbClr val="FF0000"/>
                </a:solidFill>
              </a:rPr>
              <a:t>of each organization</a:t>
            </a:r>
            <a:r>
              <a:rPr lang="en-GB" dirty="0"/>
              <a:t>?</a:t>
            </a:r>
          </a:p>
          <a:p>
            <a:r>
              <a:rPr lang="en-GB" i="1" dirty="0">
                <a:solidFill>
                  <a:srgbClr val="FF0000"/>
                </a:solidFill>
              </a:rPr>
              <a:t>Multi-tenancy</a:t>
            </a:r>
            <a:r>
              <a:rPr lang="en-GB" dirty="0"/>
              <a:t> How do you present each user of the software </a:t>
            </a:r>
            <a:r>
              <a:rPr lang="en-GB" dirty="0">
                <a:solidFill>
                  <a:srgbClr val="FF0000"/>
                </a:solidFill>
              </a:rPr>
              <a:t>with the impression that </a:t>
            </a:r>
            <a:r>
              <a:rPr lang="en-GB" dirty="0"/>
              <a:t>they are working with </a:t>
            </a:r>
            <a:r>
              <a:rPr lang="en-GB" dirty="0">
                <a:solidFill>
                  <a:srgbClr val="FF0000"/>
                </a:solidFill>
              </a:rPr>
              <a:t>their own copy of the system </a:t>
            </a:r>
            <a:r>
              <a:rPr lang="en-GB" dirty="0"/>
              <a:t>while, at the same time, making efficient use of system resources? </a:t>
            </a:r>
          </a:p>
          <a:p>
            <a:r>
              <a:rPr lang="en-GB" i="1" dirty="0">
                <a:solidFill>
                  <a:srgbClr val="FF0000"/>
                </a:solidFill>
              </a:rPr>
              <a:t>Scalability</a:t>
            </a:r>
            <a:r>
              <a:rPr lang="en-GB" dirty="0"/>
              <a:t> How do you design the system so that it can be </a:t>
            </a:r>
            <a:r>
              <a:rPr lang="en-GB" dirty="0">
                <a:solidFill>
                  <a:srgbClr val="FF0000"/>
                </a:solidFill>
              </a:rPr>
              <a:t>scaled to accommodate an unpredictably large </a:t>
            </a:r>
            <a:r>
              <a:rPr lang="en-GB" dirty="0"/>
              <a:t>number of users?</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59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systems issues</a:t>
            </a:r>
          </a:p>
        </p:txBody>
      </p:sp>
      <p:sp>
        <p:nvSpPr>
          <p:cNvPr id="3" name="Content Placeholder 2"/>
          <p:cNvSpPr>
            <a:spLocks noGrp="1"/>
          </p:cNvSpPr>
          <p:nvPr>
            <p:ph idx="1"/>
          </p:nvPr>
        </p:nvSpPr>
        <p:spPr/>
        <p:txBody>
          <a:bodyPr/>
          <a:lstStyle/>
          <a:p>
            <a:r>
              <a:rPr lang="en-US" dirty="0"/>
              <a:t>Distributed systems are </a:t>
            </a:r>
            <a:r>
              <a:rPr lang="en-US" dirty="0">
                <a:solidFill>
                  <a:srgbClr val="FF0000"/>
                </a:solidFill>
              </a:rPr>
              <a:t>more complex </a:t>
            </a:r>
            <a:r>
              <a:rPr lang="en-US" dirty="0"/>
              <a:t>than systems </a:t>
            </a:r>
            <a:r>
              <a:rPr lang="en-US" dirty="0">
                <a:solidFill>
                  <a:srgbClr val="FF0000"/>
                </a:solidFill>
              </a:rPr>
              <a:t>that run on a single processor.</a:t>
            </a:r>
          </a:p>
          <a:p>
            <a:r>
              <a:rPr lang="en-US" dirty="0">
                <a:solidFill>
                  <a:srgbClr val="FF0000"/>
                </a:solidFill>
              </a:rPr>
              <a:t>Complexity arises </a:t>
            </a:r>
            <a:r>
              <a:rPr lang="en-US" dirty="0"/>
              <a:t>because </a:t>
            </a:r>
            <a:r>
              <a:rPr lang="en-US" dirty="0">
                <a:solidFill>
                  <a:srgbClr val="FF0000"/>
                </a:solidFill>
              </a:rPr>
              <a:t>different parts of the system are independently managed as is the network</a:t>
            </a:r>
            <a:r>
              <a:rPr lang="en-US" dirty="0"/>
              <a:t>.</a:t>
            </a:r>
          </a:p>
          <a:p>
            <a:r>
              <a:rPr lang="en-US" dirty="0">
                <a:solidFill>
                  <a:srgbClr val="FF0000"/>
                </a:solidFill>
              </a:rPr>
              <a:t>There is no single authority </a:t>
            </a:r>
            <a:r>
              <a:rPr lang="en-US" dirty="0"/>
              <a:t>in charge of the system so top-down control is impossible.</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of a software system offered as a service</a:t>
            </a:r>
            <a:r>
              <a:rPr lang="en-GB" dirty="0"/>
              <a:t> </a:t>
            </a:r>
            <a:endParaRPr lang="en-US" dirty="0"/>
          </a:p>
        </p:txBody>
      </p:sp>
      <p:pic>
        <p:nvPicPr>
          <p:cNvPr id="4" name="Content Placeholder 3" descr="18.16 CustomerConfig.eps"/>
          <p:cNvPicPr>
            <a:picLocks noGrp="1" noChangeAspect="1"/>
          </p:cNvPicPr>
          <p:nvPr>
            <p:ph idx="1"/>
          </p:nvPr>
        </p:nvPicPr>
        <p:blipFill>
          <a:blip r:embed="rId2"/>
          <a:srcRect t="-3869" b="-3869"/>
          <a:stretch>
            <a:fillRect/>
          </a:stretch>
        </p:blipFill>
        <p:spPr>
          <a:xfrm>
            <a:off x="1565154" y="1829870"/>
            <a:ext cx="6163502" cy="3389689"/>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60</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configuration</a:t>
            </a:r>
          </a:p>
        </p:txBody>
      </p:sp>
      <p:sp>
        <p:nvSpPr>
          <p:cNvPr id="3" name="Content Placeholder 2"/>
          <p:cNvSpPr>
            <a:spLocks noGrp="1"/>
          </p:cNvSpPr>
          <p:nvPr>
            <p:ph idx="1"/>
          </p:nvPr>
        </p:nvSpPr>
        <p:spPr/>
        <p:txBody>
          <a:bodyPr/>
          <a:lstStyle/>
          <a:p>
            <a:r>
              <a:rPr lang="en-GB" sz="2200" dirty="0">
                <a:solidFill>
                  <a:srgbClr val="FF0000"/>
                </a:solidFill>
              </a:rPr>
              <a:t>Branding</a:t>
            </a:r>
            <a:r>
              <a:rPr lang="en-GB" sz="2200" dirty="0"/>
              <a:t>, where users from each organization, are presented with an interface that reflects their own organization.</a:t>
            </a:r>
          </a:p>
          <a:p>
            <a:r>
              <a:rPr lang="en-GB" sz="2200" dirty="0">
                <a:solidFill>
                  <a:srgbClr val="FF0000"/>
                </a:solidFill>
              </a:rPr>
              <a:t>Business rules and workflows</a:t>
            </a:r>
            <a:r>
              <a:rPr lang="en-GB" sz="2200" dirty="0"/>
              <a:t>, where each organization defines its own rules that govern the use of the service and its data.</a:t>
            </a:r>
          </a:p>
          <a:p>
            <a:r>
              <a:rPr lang="en-GB" sz="2200" dirty="0">
                <a:solidFill>
                  <a:srgbClr val="FF0000"/>
                </a:solidFill>
              </a:rPr>
              <a:t>Database extensions</a:t>
            </a:r>
            <a:r>
              <a:rPr lang="en-GB" sz="2200" dirty="0"/>
              <a:t>, where each organization defines how the generic service data model is extended to meet its specific needs.</a:t>
            </a:r>
          </a:p>
          <a:p>
            <a:r>
              <a:rPr lang="en-GB" sz="2200" dirty="0">
                <a:solidFill>
                  <a:srgbClr val="FF0000"/>
                </a:solidFill>
              </a:rPr>
              <a:t>Access control</a:t>
            </a:r>
            <a:r>
              <a:rPr lang="en-GB" sz="2200" dirty="0"/>
              <a:t>, where service customers create individual accounts for their staff and define the resources and functions that are accessible to each of their users.</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61</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Multi-tenancy</a:t>
            </a:r>
          </a:p>
        </p:txBody>
      </p:sp>
      <p:sp>
        <p:nvSpPr>
          <p:cNvPr id="3" name="Content Placeholder 2"/>
          <p:cNvSpPr>
            <a:spLocks noGrp="1"/>
          </p:cNvSpPr>
          <p:nvPr>
            <p:ph idx="1"/>
          </p:nvPr>
        </p:nvSpPr>
        <p:spPr/>
        <p:txBody>
          <a:bodyPr/>
          <a:lstStyle/>
          <a:p>
            <a:r>
              <a:rPr lang="en-GB" dirty="0"/>
              <a:t>Multi-tenancy is a situation in which </a:t>
            </a:r>
            <a:r>
              <a:rPr lang="en-GB" dirty="0">
                <a:solidFill>
                  <a:srgbClr val="FF0000"/>
                </a:solidFill>
              </a:rPr>
              <a:t>many different users access the same system </a:t>
            </a:r>
            <a:r>
              <a:rPr lang="en-GB" dirty="0"/>
              <a:t>and the system architecture is defined to allow the efficient sharing of system resources. </a:t>
            </a:r>
          </a:p>
          <a:p>
            <a:r>
              <a:rPr lang="en-GB" dirty="0"/>
              <a:t>It must appear to </a:t>
            </a:r>
            <a:r>
              <a:rPr lang="en-GB" dirty="0">
                <a:solidFill>
                  <a:srgbClr val="FF0000"/>
                </a:solidFill>
              </a:rPr>
              <a:t>each user that they have the sole use of the system</a:t>
            </a:r>
            <a:r>
              <a:rPr lang="en-GB" dirty="0"/>
              <a:t>. </a:t>
            </a:r>
          </a:p>
          <a:p>
            <a:r>
              <a:rPr lang="en-GB" dirty="0"/>
              <a:t>Multi-tenancy involves designing the system so that there is an </a:t>
            </a:r>
            <a:r>
              <a:rPr lang="en-GB" dirty="0">
                <a:solidFill>
                  <a:srgbClr val="FF0000"/>
                </a:solidFill>
              </a:rPr>
              <a:t>absolute separation </a:t>
            </a:r>
            <a:r>
              <a:rPr lang="en-GB" dirty="0"/>
              <a:t>between the </a:t>
            </a:r>
            <a:r>
              <a:rPr lang="en-GB" dirty="0">
                <a:solidFill>
                  <a:srgbClr val="FF0000"/>
                </a:solidFill>
              </a:rPr>
              <a:t>system functionality </a:t>
            </a:r>
            <a:r>
              <a:rPr lang="en-GB" dirty="0"/>
              <a:t>and the </a:t>
            </a:r>
            <a:r>
              <a:rPr lang="en-GB" dirty="0">
                <a:solidFill>
                  <a:srgbClr val="FF0000"/>
                </a:solidFill>
              </a:rPr>
              <a:t>system data</a:t>
            </a:r>
            <a:r>
              <a:rPr lang="en-GB" dirty="0"/>
              <a:t>. </a:t>
            </a:r>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62</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multitenant database</a:t>
            </a:r>
            <a:r>
              <a:rPr lang="en-GB" dirty="0"/>
              <a:t> </a:t>
            </a:r>
            <a:endParaRPr lang="en-US" dirty="0"/>
          </a:p>
        </p:txBody>
      </p:sp>
      <p:pic>
        <p:nvPicPr>
          <p:cNvPr id="4" name="Content Placeholder 3" descr="18.17 MultiTenantDB.eps"/>
          <p:cNvPicPr>
            <a:picLocks noGrp="1" noChangeAspect="1"/>
          </p:cNvPicPr>
          <p:nvPr>
            <p:ph idx="1"/>
          </p:nvPr>
        </p:nvPicPr>
        <p:blipFill>
          <a:blip r:embed="rId2"/>
          <a:srcRect t="-37524" b="-37524"/>
          <a:stretch>
            <a:fillRect/>
          </a:stretch>
        </p:blipFill>
        <p:spPr>
          <a:xfrm>
            <a:off x="914400" y="1194900"/>
            <a:ext cx="8229600" cy="4525963"/>
          </a:xfrm>
        </p:spPr>
      </p:pic>
      <p:sp>
        <p:nvSpPr>
          <p:cNvPr id="6" name="Footer Placeholder 5"/>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63</a:t>
            </a:fld>
            <a:endParaRPr lang="en-US"/>
          </a:p>
        </p:txBody>
      </p:sp>
      <p:sp>
        <p:nvSpPr>
          <p:cNvPr id="3" name="Date Placeholder 2"/>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Content Placeholder 2"/>
          <p:cNvSpPr>
            <a:spLocks noGrp="1"/>
          </p:cNvSpPr>
          <p:nvPr>
            <p:ph idx="1"/>
          </p:nvPr>
        </p:nvSpPr>
        <p:spPr/>
        <p:txBody>
          <a:bodyPr/>
          <a:lstStyle/>
          <a:p>
            <a:r>
              <a:rPr lang="en-GB" sz="2200" dirty="0"/>
              <a:t>Develop applications where each component is implemented as a simple stateless service that may be </a:t>
            </a:r>
            <a:r>
              <a:rPr lang="en-GB" sz="2200" dirty="0">
                <a:solidFill>
                  <a:srgbClr val="FF0000"/>
                </a:solidFill>
              </a:rPr>
              <a:t>run on any server</a:t>
            </a:r>
            <a:r>
              <a:rPr lang="en-GB" sz="2200" dirty="0"/>
              <a:t>.</a:t>
            </a:r>
          </a:p>
          <a:p>
            <a:r>
              <a:rPr lang="en-GB" sz="2200" dirty="0"/>
              <a:t>Design the system using </a:t>
            </a:r>
            <a:r>
              <a:rPr lang="en-GB" sz="2200" dirty="0">
                <a:solidFill>
                  <a:srgbClr val="FF0000"/>
                </a:solidFill>
              </a:rPr>
              <a:t>asynchronous interaction </a:t>
            </a:r>
            <a:r>
              <a:rPr lang="en-GB" sz="2200" dirty="0"/>
              <a:t>so that the application does not have to wait for the result of an interaction (such as a read request). </a:t>
            </a:r>
          </a:p>
          <a:p>
            <a:r>
              <a:rPr lang="en-GB" sz="2200" dirty="0">
                <a:solidFill>
                  <a:srgbClr val="FF0000"/>
                </a:solidFill>
              </a:rPr>
              <a:t>Manage resources</a:t>
            </a:r>
            <a:r>
              <a:rPr lang="en-GB" sz="2200" dirty="0"/>
              <a:t>, such as network and database connections, as a pool so that no single server is likely to run out of resources.</a:t>
            </a:r>
          </a:p>
          <a:p>
            <a:r>
              <a:rPr lang="en-GB" sz="2200" dirty="0">
                <a:solidFill>
                  <a:srgbClr val="FF0000"/>
                </a:solidFill>
              </a:rPr>
              <a:t>Design your database to allow fine-grain locking</a:t>
            </a:r>
            <a:r>
              <a:rPr lang="en-GB" sz="2200" dirty="0"/>
              <a:t>. That is, do not lock out whole records in the database when only part of a record is in use.</a:t>
            </a:r>
          </a:p>
          <a:p>
            <a:pPr>
              <a:buNone/>
            </a:pPr>
            <a:endParaRPr lang="en-US" dirty="0"/>
          </a:p>
        </p:txBody>
      </p:sp>
      <p:sp>
        <p:nvSpPr>
          <p:cNvPr id="4" name="Footer Placeholder 3"/>
          <p:cNvSpPr>
            <a:spLocks noGrp="1"/>
          </p:cNvSpPr>
          <p:nvPr>
            <p:ph type="ftr" sz="quarter" idx="11"/>
          </p:nvPr>
        </p:nvSpPr>
        <p:spPr/>
        <p:txBody>
          <a:bodyPr/>
          <a:lstStyle/>
          <a:p>
            <a:r>
              <a:rPr lang="en-US"/>
              <a:t>Chapter 17 Distributed software engineering</a:t>
            </a:r>
            <a:endParaRPr lang="en-US" dirty="0"/>
          </a:p>
        </p:txBody>
      </p:sp>
      <p:sp>
        <p:nvSpPr>
          <p:cNvPr id="5" name="Slide Number Placeholder 4"/>
          <p:cNvSpPr>
            <a:spLocks noGrp="1"/>
          </p:cNvSpPr>
          <p:nvPr>
            <p:ph type="sldNum" sz="quarter" idx="12"/>
          </p:nvPr>
        </p:nvSpPr>
        <p:spPr/>
        <p:txBody>
          <a:bodyPr/>
          <a:lstStyle/>
          <a:p>
            <a:fld id="{71E10748-140F-D04F-8CDC-29637B613837}" type="slidenum">
              <a:rPr lang="en-US" smtClean="0"/>
              <a:pPr/>
              <a:t>64</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title"/>
          </p:nvPr>
        </p:nvSpPr>
        <p:spPr>
          <a:noFill/>
          <a:ln/>
        </p:spPr>
        <p:txBody>
          <a:bodyPr lIns="90840" tIns="44623" rIns="90840" bIns="44623"/>
          <a:lstStyle/>
          <a:p>
            <a:r>
              <a:rPr lang="en-GB"/>
              <a:t>Key points</a:t>
            </a:r>
          </a:p>
        </p:txBody>
      </p:sp>
      <p:sp>
        <p:nvSpPr>
          <p:cNvPr id="103426" name="Rectangle 2"/>
          <p:cNvSpPr>
            <a:spLocks noGrp="1" noChangeArrowheads="1"/>
          </p:cNvSpPr>
          <p:nvPr>
            <p:ph idx="1"/>
          </p:nvPr>
        </p:nvSpPr>
        <p:spPr>
          <a:noFill/>
          <a:ln/>
        </p:spPr>
        <p:txBody>
          <a:bodyPr lIns="90840" tIns="44623" rIns="90840" bIns="44623"/>
          <a:lstStyle/>
          <a:p>
            <a:r>
              <a:rPr lang="en-GB" sz="2200" dirty="0"/>
              <a:t>The benefits of distributed systems are that they can be scaled to cope with increasing demand, can continue to provide user services if parts of the system fail, and they enable resources to be shared.</a:t>
            </a:r>
          </a:p>
          <a:p>
            <a:r>
              <a:rPr lang="en-GB" sz="2200" dirty="0"/>
              <a:t>Issues to be considered in the design of distributed systems include transparency, openness, scalability, security, quality of service and failure management.</a:t>
            </a:r>
          </a:p>
          <a:p>
            <a:r>
              <a:rPr lang="en-GB" sz="2200" dirty="0"/>
              <a:t>Client–server systems are structured into layers, with the presentation layer implemented on a client computer. Servers provide data management, application and database services.</a:t>
            </a:r>
          </a:p>
          <a:p>
            <a:r>
              <a:rPr lang="en-GB" sz="2200" dirty="0"/>
              <a:t>Client-server systems may have several tiers, with different layers of the system distributed to different computers. </a:t>
            </a:r>
          </a:p>
          <a:p>
            <a:pPr>
              <a:lnSpc>
                <a:spcPct val="90000"/>
              </a:lnSpc>
              <a:buNone/>
            </a:pPr>
            <a:endParaRPr lang="en-GB" sz="2400" dirty="0"/>
          </a:p>
        </p:txBody>
      </p:sp>
      <p:sp>
        <p:nvSpPr>
          <p:cNvPr id="2" name="Date Placeholder 1"/>
          <p:cNvSpPr>
            <a:spLocks noGrp="1"/>
          </p:cNvSpPr>
          <p:nvPr>
            <p:ph type="dt" sz="half" idx="10"/>
          </p:nvPr>
        </p:nvSpPr>
        <p:spPr/>
        <p:txBody>
          <a:bodyPr/>
          <a:lstStyle/>
          <a:p>
            <a:r>
              <a:rPr lang="en-GB"/>
              <a:t>20/11/2014</a:t>
            </a:r>
            <a:endParaRPr lang="en-US"/>
          </a:p>
        </p:txBody>
      </p:sp>
      <p:sp>
        <p:nvSpPr>
          <p:cNvPr id="3" name="Footer Placeholder 2"/>
          <p:cNvSpPr>
            <a:spLocks noGrp="1"/>
          </p:cNvSpPr>
          <p:nvPr>
            <p:ph type="ftr" sz="quarter" idx="11"/>
          </p:nvPr>
        </p:nvSpPr>
        <p:spPr/>
        <p:txBody>
          <a:bodyPr/>
          <a:lstStyle/>
          <a:p>
            <a:r>
              <a:rPr lang="en-US"/>
              <a:t>Chapter 17 Distributed software engineering</a:t>
            </a:r>
          </a:p>
        </p:txBody>
      </p:sp>
      <p:sp>
        <p:nvSpPr>
          <p:cNvPr id="4" name="Slide Number Placeholder 3"/>
          <p:cNvSpPr>
            <a:spLocks noGrp="1"/>
          </p:cNvSpPr>
          <p:nvPr>
            <p:ph type="sldNum" sz="quarter" idx="12"/>
          </p:nvPr>
        </p:nvSpPr>
        <p:spPr/>
        <p:txBody>
          <a:bodyPr/>
          <a:lstStyle/>
          <a:p>
            <a:fld id="{71E10748-140F-D04F-8CDC-29637B613837}" type="slidenum">
              <a:rPr lang="en-US" smtClean="0"/>
              <a:pPr/>
              <a:t>65</a:t>
            </a:fld>
            <a:endParaRPr lang="en-US"/>
          </a:p>
        </p:txBody>
      </p:sp>
    </p:spTree>
    <p:extLst>
      <p:ext uri="{BB962C8B-B14F-4D97-AF65-F5344CB8AC3E}">
        <p14:creationId xmlns:p14="http://schemas.microsoft.com/office/powerpoint/2010/main" val="286333637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200" dirty="0"/>
              <a:t>Architectural patterns for distributed systems include master-slave architectures, two-tier and multi-tier client-server architectures, distributed component architectures and peer-to-peer architectures.</a:t>
            </a:r>
          </a:p>
          <a:p>
            <a:r>
              <a:rPr lang="en-GB" sz="2200" dirty="0"/>
              <a:t>Distributed component systems require middleware to handle component communications and to allow components to be added to and removed from the system. </a:t>
            </a:r>
          </a:p>
          <a:p>
            <a:r>
              <a:rPr lang="en-GB" sz="2200" dirty="0"/>
              <a:t>Peer-to-peer architectures are decentralized with no distinguished clients and servers. Computations can be distributed over many systems in different organizations.</a:t>
            </a:r>
          </a:p>
          <a:p>
            <a:r>
              <a:rPr lang="en-GB" sz="2200" dirty="0"/>
              <a:t>Software as a service is a way of deploying applications as thin client- server systems, where the client is a web browser. </a:t>
            </a:r>
            <a:endParaRPr lang="en-US" sz="2200"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66</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issues</a:t>
            </a:r>
          </a:p>
        </p:txBody>
      </p:sp>
      <p:sp>
        <p:nvSpPr>
          <p:cNvPr id="3" name="Content Placeholder 2"/>
          <p:cNvSpPr>
            <a:spLocks noGrp="1"/>
          </p:cNvSpPr>
          <p:nvPr>
            <p:ph idx="1"/>
          </p:nvPr>
        </p:nvSpPr>
        <p:spPr/>
        <p:txBody>
          <a:bodyPr/>
          <a:lstStyle/>
          <a:p>
            <a:r>
              <a:rPr lang="en-GB" sz="2000" i="1" dirty="0">
                <a:solidFill>
                  <a:srgbClr val="FF0000"/>
                </a:solidFill>
              </a:rPr>
              <a:t>Transparency</a:t>
            </a:r>
            <a:r>
              <a:rPr lang="en-GB" sz="2000" dirty="0">
                <a:solidFill>
                  <a:srgbClr val="FF0000"/>
                </a:solidFill>
              </a:rPr>
              <a:t> </a:t>
            </a:r>
            <a:r>
              <a:rPr lang="en-GB" sz="2000" dirty="0"/>
              <a:t>To what extent should the distributed system appear to the user as a single system? </a:t>
            </a:r>
          </a:p>
          <a:p>
            <a:r>
              <a:rPr lang="en-GB" sz="2000" i="1" dirty="0">
                <a:solidFill>
                  <a:srgbClr val="FF0000"/>
                </a:solidFill>
              </a:rPr>
              <a:t>Openness</a:t>
            </a:r>
            <a:r>
              <a:rPr lang="en-GB" sz="2000" dirty="0">
                <a:solidFill>
                  <a:srgbClr val="FF0000"/>
                </a:solidFill>
              </a:rPr>
              <a:t> </a:t>
            </a:r>
            <a:r>
              <a:rPr lang="en-GB" sz="2000" dirty="0"/>
              <a:t>Should a system be designed using standard protocols that support interoperability?</a:t>
            </a:r>
          </a:p>
          <a:p>
            <a:r>
              <a:rPr lang="en-GB" sz="2000" i="1" dirty="0">
                <a:solidFill>
                  <a:srgbClr val="FF0000"/>
                </a:solidFill>
              </a:rPr>
              <a:t>Scalability</a:t>
            </a:r>
            <a:r>
              <a:rPr lang="en-GB" sz="2000" dirty="0">
                <a:solidFill>
                  <a:srgbClr val="FF0000"/>
                </a:solidFill>
              </a:rPr>
              <a:t> </a:t>
            </a:r>
            <a:r>
              <a:rPr lang="en-GB" sz="2000" dirty="0"/>
              <a:t>How can the system be constructed so that it is </a:t>
            </a:r>
            <a:r>
              <a:rPr lang="en-GB" sz="2000" dirty="0" err="1"/>
              <a:t>scaleable</a:t>
            </a:r>
            <a:r>
              <a:rPr lang="en-GB" sz="2000" dirty="0"/>
              <a:t>? </a:t>
            </a:r>
          </a:p>
          <a:p>
            <a:r>
              <a:rPr lang="en-GB" sz="2000" i="1" dirty="0">
                <a:solidFill>
                  <a:srgbClr val="FF0000"/>
                </a:solidFill>
              </a:rPr>
              <a:t>Security</a:t>
            </a:r>
            <a:r>
              <a:rPr lang="en-GB" sz="2000" i="1" dirty="0"/>
              <a:t> </a:t>
            </a:r>
            <a:r>
              <a:rPr lang="en-GB" sz="2000" dirty="0"/>
              <a:t>How can usable security policies be defined and implemented?</a:t>
            </a:r>
          </a:p>
          <a:p>
            <a:r>
              <a:rPr lang="en-GB" sz="2000" i="1" dirty="0">
                <a:solidFill>
                  <a:srgbClr val="FF0000"/>
                </a:solidFill>
              </a:rPr>
              <a:t>Quality of service</a:t>
            </a:r>
            <a:r>
              <a:rPr lang="en-GB" sz="2000" dirty="0">
                <a:solidFill>
                  <a:srgbClr val="FF0000"/>
                </a:solidFill>
              </a:rPr>
              <a:t> </a:t>
            </a:r>
            <a:r>
              <a:rPr lang="en-GB" sz="2000" dirty="0"/>
              <a:t>How should the quality of service  be specified.</a:t>
            </a:r>
          </a:p>
          <a:p>
            <a:r>
              <a:rPr lang="en-GB" sz="2000" i="1" dirty="0">
                <a:solidFill>
                  <a:srgbClr val="FF0000"/>
                </a:solidFill>
              </a:rPr>
              <a:t>Failure management </a:t>
            </a:r>
            <a:r>
              <a:rPr lang="en-GB" sz="2000" dirty="0"/>
              <a:t>How can system failures be detected, contained and repaired? </a:t>
            </a:r>
            <a:endParaRPr lang="en-US" sz="2000" dirty="0"/>
          </a:p>
        </p:txBody>
      </p:sp>
      <p:sp>
        <p:nvSpPr>
          <p:cNvPr id="4" name="Footer Placeholder 3"/>
          <p:cNvSpPr>
            <a:spLocks noGrp="1"/>
          </p:cNvSpPr>
          <p:nvPr>
            <p:ph type="ftr" sz="quarter" idx="11"/>
          </p:nvPr>
        </p:nvSpPr>
        <p:spPr/>
        <p:txBody>
          <a:bodyPr/>
          <a:lstStyle/>
          <a:p>
            <a:r>
              <a:rPr lang="en-US"/>
              <a:t>Chapter 17 Distributed software engineering</a:t>
            </a:r>
            <a:endParaRPr lang="en-US" dirty="0"/>
          </a:p>
        </p:txBody>
      </p:sp>
      <p:sp>
        <p:nvSpPr>
          <p:cNvPr id="5" name="Slide Number Placeholder 4"/>
          <p:cNvSpPr>
            <a:spLocks noGrp="1"/>
          </p:cNvSpPr>
          <p:nvPr>
            <p:ph type="sldNum" sz="quarter" idx="12"/>
          </p:nvPr>
        </p:nvSpPr>
        <p:spPr/>
        <p:txBody>
          <a:bodyPr/>
          <a:lstStyle/>
          <a:p>
            <a:fld id="{71E10748-140F-D04F-8CDC-29637B613837}" type="slidenum">
              <a:rPr lang="en-US" smtClean="0"/>
              <a:pPr/>
              <a:t>7</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Transparency</a:t>
            </a:r>
          </a:p>
        </p:txBody>
      </p:sp>
      <p:sp>
        <p:nvSpPr>
          <p:cNvPr id="3" name="Content Placeholder 2"/>
          <p:cNvSpPr>
            <a:spLocks noGrp="1"/>
          </p:cNvSpPr>
          <p:nvPr>
            <p:ph idx="1"/>
          </p:nvPr>
        </p:nvSpPr>
        <p:spPr/>
        <p:txBody>
          <a:bodyPr/>
          <a:lstStyle/>
          <a:p>
            <a:r>
              <a:rPr lang="en-US" dirty="0"/>
              <a:t>Ideally, </a:t>
            </a:r>
            <a:r>
              <a:rPr lang="en-US" dirty="0">
                <a:solidFill>
                  <a:srgbClr val="FF0000"/>
                </a:solidFill>
              </a:rPr>
              <a:t>users should not be aware that a system is distributed and services should be independent </a:t>
            </a:r>
            <a:r>
              <a:rPr lang="en-US" dirty="0"/>
              <a:t>of distribution characteristics.</a:t>
            </a:r>
          </a:p>
          <a:p>
            <a:r>
              <a:rPr lang="en-US" dirty="0"/>
              <a:t>In practice, </a:t>
            </a:r>
            <a:r>
              <a:rPr lang="en-US" dirty="0">
                <a:solidFill>
                  <a:srgbClr val="FF0000"/>
                </a:solidFill>
              </a:rPr>
              <a:t>this is impossible</a:t>
            </a:r>
            <a:r>
              <a:rPr lang="en-US" dirty="0"/>
              <a:t> because parts of the system are independently managed and because of network delays.</a:t>
            </a:r>
          </a:p>
          <a:p>
            <a:pPr lvl="1"/>
            <a:r>
              <a:rPr lang="en-US" dirty="0"/>
              <a:t>Often better to make users aware of distribution so that they can cope with problems</a:t>
            </a:r>
          </a:p>
          <a:p>
            <a:r>
              <a:rPr lang="en-US" dirty="0">
                <a:solidFill>
                  <a:srgbClr val="FF0000"/>
                </a:solidFill>
              </a:rPr>
              <a:t>To achieve transparency, resources should be abstracted and addressed logically rather than physically.</a:t>
            </a:r>
            <a:r>
              <a:rPr lang="en-US" dirty="0"/>
              <a:t> Middleware maps </a:t>
            </a:r>
            <a:r>
              <a:rPr lang="en-US" dirty="0">
                <a:solidFill>
                  <a:srgbClr val="FF0000"/>
                </a:solidFill>
              </a:rPr>
              <a:t>logical to physical </a:t>
            </a:r>
            <a:r>
              <a:rPr lang="en-US" dirty="0"/>
              <a:t>resources.</a:t>
            </a:r>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8</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Openness</a:t>
            </a:r>
          </a:p>
        </p:txBody>
      </p:sp>
      <p:sp>
        <p:nvSpPr>
          <p:cNvPr id="3" name="Content Placeholder 2"/>
          <p:cNvSpPr>
            <a:spLocks noGrp="1"/>
          </p:cNvSpPr>
          <p:nvPr>
            <p:ph idx="1"/>
          </p:nvPr>
        </p:nvSpPr>
        <p:spPr/>
        <p:txBody>
          <a:bodyPr/>
          <a:lstStyle/>
          <a:p>
            <a:r>
              <a:rPr lang="en-GB" dirty="0"/>
              <a:t>Open distributed systems are systems that are built according to generally </a:t>
            </a:r>
            <a:r>
              <a:rPr lang="en-GB" dirty="0">
                <a:solidFill>
                  <a:srgbClr val="FF0000"/>
                </a:solidFill>
              </a:rPr>
              <a:t>accepted standards</a:t>
            </a:r>
            <a:r>
              <a:rPr lang="en-GB" dirty="0"/>
              <a:t>. </a:t>
            </a:r>
          </a:p>
          <a:p>
            <a:r>
              <a:rPr lang="en-GB" dirty="0"/>
              <a:t>Components </a:t>
            </a:r>
            <a:r>
              <a:rPr lang="en-GB" dirty="0">
                <a:solidFill>
                  <a:srgbClr val="FF0000"/>
                </a:solidFill>
              </a:rPr>
              <a:t>from any supplier can be integrated </a:t>
            </a:r>
            <a:r>
              <a:rPr lang="en-GB" dirty="0"/>
              <a:t>into the system and can inter-operate with the other system components.</a:t>
            </a:r>
          </a:p>
          <a:p>
            <a:r>
              <a:rPr lang="en-GB" dirty="0"/>
              <a:t>Openness implies that </a:t>
            </a:r>
            <a:r>
              <a:rPr lang="en-GB" dirty="0">
                <a:solidFill>
                  <a:srgbClr val="FF0000"/>
                </a:solidFill>
              </a:rPr>
              <a:t>system components can be independently developed in any programming language </a:t>
            </a:r>
            <a:r>
              <a:rPr lang="en-GB" dirty="0"/>
              <a:t>and, if these conform to standards, they will work with other components. </a:t>
            </a:r>
          </a:p>
          <a:p>
            <a:r>
              <a:rPr lang="en-GB" dirty="0"/>
              <a:t>Web service standards for </a:t>
            </a:r>
            <a:r>
              <a:rPr lang="en-GB" dirty="0">
                <a:solidFill>
                  <a:srgbClr val="FF0000"/>
                </a:solidFill>
              </a:rPr>
              <a:t>service-oriented architectures </a:t>
            </a:r>
            <a:r>
              <a:rPr lang="en-GB" dirty="0"/>
              <a:t>were developed to be open standards.  </a:t>
            </a:r>
          </a:p>
          <a:p>
            <a:endParaRPr lang="en-US" dirty="0"/>
          </a:p>
        </p:txBody>
      </p:sp>
      <p:sp>
        <p:nvSpPr>
          <p:cNvPr id="4" name="Footer Placeholder 3"/>
          <p:cNvSpPr>
            <a:spLocks noGrp="1"/>
          </p:cNvSpPr>
          <p:nvPr>
            <p:ph type="ftr" sz="quarter" idx="11"/>
          </p:nvPr>
        </p:nvSpPr>
        <p:spPr/>
        <p:txBody>
          <a:bodyPr/>
          <a:lstStyle/>
          <a:p>
            <a:r>
              <a:rPr lang="en-US"/>
              <a:t>Chapter 17 Distributed software engineering</a:t>
            </a:r>
          </a:p>
        </p:txBody>
      </p:sp>
      <p:sp>
        <p:nvSpPr>
          <p:cNvPr id="5" name="Slide Number Placeholder 4"/>
          <p:cNvSpPr>
            <a:spLocks noGrp="1"/>
          </p:cNvSpPr>
          <p:nvPr>
            <p:ph type="sldNum" sz="quarter" idx="12"/>
          </p:nvPr>
        </p:nvSpPr>
        <p:spPr/>
        <p:txBody>
          <a:bodyPr/>
          <a:lstStyle/>
          <a:p>
            <a:fld id="{71E10748-140F-D04F-8CDC-29637B613837}" type="slidenum">
              <a:rPr lang="en-US" smtClean="0"/>
              <a:pPr/>
              <a:t>9</a:t>
            </a:fld>
            <a:endParaRPr lang="en-US"/>
          </a:p>
        </p:txBody>
      </p:sp>
      <p:sp>
        <p:nvSpPr>
          <p:cNvPr id="6" name="Date Placeholder 5"/>
          <p:cNvSpPr>
            <a:spLocks noGrp="1"/>
          </p:cNvSpPr>
          <p:nvPr>
            <p:ph type="dt" sz="half" idx="10"/>
          </p:nvPr>
        </p:nvSpPr>
        <p:spPr/>
        <p:txBody>
          <a:bodyPr/>
          <a:lstStyle/>
          <a:p>
            <a:r>
              <a:rPr lang="en-GB"/>
              <a:t>20/11/2014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6674</TotalTime>
  <Words>4222</Words>
  <Application>Microsoft Office PowerPoint</Application>
  <PresentationFormat>On-screen Show (4:3)</PresentationFormat>
  <Paragraphs>466</Paragraphs>
  <Slides>66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Cambria</vt:lpstr>
      <vt:lpstr>Times New Roman</vt:lpstr>
      <vt:lpstr>Wingdings</vt:lpstr>
      <vt:lpstr>SE10 slides</vt:lpstr>
      <vt:lpstr>Chapter 17 – Distributed software engineering</vt:lpstr>
      <vt:lpstr>Topics covered</vt:lpstr>
      <vt:lpstr>Distributed systems</vt:lpstr>
      <vt:lpstr>Distributed system characteristics</vt:lpstr>
      <vt:lpstr>Distributed systems</vt:lpstr>
      <vt:lpstr>Distributed systems issues</vt:lpstr>
      <vt:lpstr>Design issues</vt:lpstr>
      <vt:lpstr>Transparency</vt:lpstr>
      <vt:lpstr>Openness</vt:lpstr>
      <vt:lpstr>Scalability</vt:lpstr>
      <vt:lpstr>Security</vt:lpstr>
      <vt:lpstr>Types of attack</vt:lpstr>
      <vt:lpstr>Quality of service</vt:lpstr>
      <vt:lpstr>Failure management</vt:lpstr>
      <vt:lpstr>Models of interaction</vt:lpstr>
      <vt:lpstr>Procedural interaction between a diner and a waiter </vt:lpstr>
      <vt:lpstr>Message-based interaction between a waiter and the kitchen </vt:lpstr>
      <vt:lpstr>Remote procedure calls</vt:lpstr>
      <vt:lpstr>Message passing</vt:lpstr>
      <vt:lpstr>Middleware</vt:lpstr>
      <vt:lpstr>Middleware in a distributed system </vt:lpstr>
      <vt:lpstr>Middleware support</vt:lpstr>
      <vt:lpstr>Client-server computing</vt:lpstr>
      <vt:lpstr>Client-server computing</vt:lpstr>
      <vt:lpstr>Client–server interaction </vt:lpstr>
      <vt:lpstr>Mapping of clients and servers to networked computers </vt:lpstr>
      <vt:lpstr>Layered architectural model for client–server applications </vt:lpstr>
      <vt:lpstr>Layers in a client/server system</vt:lpstr>
      <vt:lpstr>Architectural patterns for distributed systems</vt:lpstr>
      <vt:lpstr>Architectural patterns</vt:lpstr>
      <vt:lpstr>Master-slave architectures</vt:lpstr>
      <vt:lpstr>A traffic management system with a master-slave architecture </vt:lpstr>
      <vt:lpstr>Two-tier client server architectures</vt:lpstr>
      <vt:lpstr>Thin- and fat-client architectural models </vt:lpstr>
      <vt:lpstr>Thin client model</vt:lpstr>
      <vt:lpstr>Fat client model</vt:lpstr>
      <vt:lpstr>A fat-client architecture for an ATM system </vt:lpstr>
      <vt:lpstr>Thin and fat clients</vt:lpstr>
      <vt:lpstr>Multi-tier client-server architectures</vt:lpstr>
      <vt:lpstr>Three-tier architecture for an Internet banking system </vt:lpstr>
      <vt:lpstr>Use of client–server architectural patterns </vt:lpstr>
      <vt:lpstr>Use of client–server architectural patterns </vt:lpstr>
      <vt:lpstr>Distributed component architectures</vt:lpstr>
      <vt:lpstr>A distributed component architecture </vt:lpstr>
      <vt:lpstr>Benefits of distributed component architecture</vt:lpstr>
      <vt:lpstr>A distributed component architecture for a data mining system </vt:lpstr>
      <vt:lpstr>Disadvantages of distributed component architecture</vt:lpstr>
      <vt:lpstr>Peer-to-peer architectures</vt:lpstr>
      <vt:lpstr>Peer-to-peer systems</vt:lpstr>
      <vt:lpstr>P2p architectural models</vt:lpstr>
      <vt:lpstr>A decentralized p2p architecture </vt:lpstr>
      <vt:lpstr>A semicentralized p2p architecture </vt:lpstr>
      <vt:lpstr>Software as a service</vt:lpstr>
      <vt:lpstr>Use of p2p architecture</vt:lpstr>
      <vt:lpstr>Security issues in p2p system</vt:lpstr>
      <vt:lpstr>Software as a service</vt:lpstr>
      <vt:lpstr>Key elements of SaaS</vt:lpstr>
      <vt:lpstr>SaaS and SOA</vt:lpstr>
      <vt:lpstr>Implementation factors for SaaS</vt:lpstr>
      <vt:lpstr>Configuration of a software system offered as a service </vt:lpstr>
      <vt:lpstr>Service configuration</vt:lpstr>
      <vt:lpstr>Multi-tenancy</vt:lpstr>
      <vt:lpstr>A multitenant database </vt:lpstr>
      <vt:lpstr>Scalability</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18</dc:title>
  <dc:creator>Ian Sommerville</dc:creator>
  <cp:lastModifiedBy>Dr. Bassem Abdelatty</cp:lastModifiedBy>
  <cp:revision>32</cp:revision>
  <dcterms:created xsi:type="dcterms:W3CDTF">2010-02-03T20:54:16Z</dcterms:created>
  <dcterms:modified xsi:type="dcterms:W3CDTF">2025-05-02T19:54:10Z</dcterms:modified>
</cp:coreProperties>
</file>