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2"/>
  </p:notesMasterIdLst>
  <p:handoutMasterIdLst>
    <p:handoutMasterId r:id="rId63"/>
  </p:handoutMasterIdLst>
  <p:sldIdLst>
    <p:sldId id="256" r:id="rId2"/>
    <p:sldId id="273" r:id="rId3"/>
    <p:sldId id="313" r:id="rId4"/>
    <p:sldId id="312" r:id="rId5"/>
    <p:sldId id="281" r:id="rId6"/>
    <p:sldId id="282" r:id="rId7"/>
    <p:sldId id="257" r:id="rId8"/>
    <p:sldId id="274" r:id="rId9"/>
    <p:sldId id="276" r:id="rId10"/>
    <p:sldId id="258" r:id="rId11"/>
    <p:sldId id="278" r:id="rId12"/>
    <p:sldId id="259" r:id="rId13"/>
    <p:sldId id="315" r:id="rId14"/>
    <p:sldId id="328" r:id="rId15"/>
    <p:sldId id="316" r:id="rId16"/>
    <p:sldId id="283" r:id="rId17"/>
    <p:sldId id="284" r:id="rId18"/>
    <p:sldId id="260" r:id="rId19"/>
    <p:sldId id="285" r:id="rId20"/>
    <p:sldId id="317" r:id="rId21"/>
    <p:sldId id="318" r:id="rId22"/>
    <p:sldId id="286" r:id="rId23"/>
    <p:sldId id="321" r:id="rId24"/>
    <p:sldId id="287" r:id="rId25"/>
    <p:sldId id="261" r:id="rId26"/>
    <p:sldId id="262" r:id="rId27"/>
    <p:sldId id="288" r:id="rId28"/>
    <p:sldId id="289" r:id="rId29"/>
    <p:sldId id="290" r:id="rId30"/>
    <p:sldId id="268" r:id="rId31"/>
    <p:sldId id="263" r:id="rId32"/>
    <p:sldId id="271" r:id="rId33"/>
    <p:sldId id="272" r:id="rId34"/>
    <p:sldId id="291" r:id="rId35"/>
    <p:sldId id="322" r:id="rId36"/>
    <p:sldId id="324" r:id="rId37"/>
    <p:sldId id="264" r:id="rId38"/>
    <p:sldId id="333" r:id="rId39"/>
    <p:sldId id="329" r:id="rId40"/>
    <p:sldId id="297" r:id="rId41"/>
    <p:sldId id="265" r:id="rId42"/>
    <p:sldId id="309" r:id="rId43"/>
    <p:sldId id="308" r:id="rId44"/>
    <p:sldId id="310" r:id="rId45"/>
    <p:sldId id="331" r:id="rId46"/>
    <p:sldId id="299" r:id="rId47"/>
    <p:sldId id="311" r:id="rId48"/>
    <p:sldId id="298" r:id="rId49"/>
    <p:sldId id="326" r:id="rId50"/>
    <p:sldId id="266" r:id="rId51"/>
    <p:sldId id="327" r:id="rId52"/>
    <p:sldId id="306" r:id="rId53"/>
    <p:sldId id="332" r:id="rId54"/>
    <p:sldId id="301" r:id="rId55"/>
    <p:sldId id="302" r:id="rId56"/>
    <p:sldId id="267" r:id="rId57"/>
    <p:sldId id="303" r:id="rId58"/>
    <p:sldId id="304" r:id="rId59"/>
    <p:sldId id="330" r:id="rId60"/>
    <p:sldId id="30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134" autoAdjust="0"/>
    <p:restoredTop sz="94660"/>
  </p:normalViewPr>
  <p:slideViewPr>
    <p:cSldViewPr snapToGrid="0" snapToObjects="1">
      <p:cViewPr>
        <p:scale>
          <a:sx n="90" d="100"/>
          <a:sy n="90" d="100"/>
        </p:scale>
        <p:origin x="677" y="7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dirty="0"/>
              <a:t>These involve people examining the source representation with the aim of discovering anomalies and defects.</a:t>
            </a:r>
          </a:p>
          <a:p>
            <a:r>
              <a:rPr lang="en-GB" sz="2400" b="1" dirty="0">
                <a:solidFill>
                  <a:srgbClr val="C00000"/>
                </a:solidFill>
                <a:highlight>
                  <a:srgbClr val="00FF00"/>
                </a:highlight>
              </a:rPr>
              <a:t>Inspections not require execution of a system so may be used before implementation</a:t>
            </a:r>
            <a:r>
              <a:rPr lang="en-GB" sz="2400" dirty="0">
                <a:highlight>
                  <a:srgbClr val="00FF00"/>
                </a:highlight>
              </a:rPr>
              <a:t>.</a:t>
            </a:r>
          </a:p>
          <a:p>
            <a:r>
              <a:rPr lang="en-GB" sz="2400" dirty="0"/>
              <a:t>They may be applied to any </a:t>
            </a:r>
            <a:r>
              <a:rPr lang="en-GB" sz="2400" dirty="0">
                <a:highlight>
                  <a:srgbClr val="FFFF00"/>
                </a:highlight>
              </a:rPr>
              <a:t>representation of the system (requirements, design, configuration data, test data, etc.).</a:t>
            </a:r>
          </a:p>
          <a:p>
            <a:r>
              <a:rPr lang="en-GB" sz="2400" dirty="0"/>
              <a:t>They have been shown to be an </a:t>
            </a:r>
            <a:r>
              <a:rPr lang="en-GB" sz="2400" dirty="0">
                <a:highlight>
                  <a:srgbClr val="00FF00"/>
                </a:highlight>
              </a:rPr>
              <a:t>effective technique for discovering program errors.</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solidFill>
                  <a:srgbClr val="C00000"/>
                </a:solidFill>
                <a:highlight>
                  <a:srgbClr val="FFFF00"/>
                </a:highlight>
              </a:rPr>
              <a:t>Development testing</a:t>
            </a:r>
            <a:r>
              <a:rPr lang="en-US" dirty="0"/>
              <a:t>, where the </a:t>
            </a:r>
            <a:r>
              <a:rPr lang="en-US" dirty="0">
                <a:highlight>
                  <a:srgbClr val="00FF00"/>
                </a:highlight>
              </a:rPr>
              <a:t>system is tested during development</a:t>
            </a:r>
            <a:r>
              <a:rPr lang="en-US" dirty="0"/>
              <a:t> to discover bugs and defects. </a:t>
            </a:r>
          </a:p>
          <a:p>
            <a:r>
              <a:rPr lang="en-US" dirty="0">
                <a:solidFill>
                  <a:srgbClr val="C00000"/>
                </a:solidFill>
                <a:highlight>
                  <a:srgbClr val="FFFF00"/>
                </a:highlight>
              </a:rPr>
              <a:t>Release testing</a:t>
            </a:r>
            <a:r>
              <a:rPr lang="en-US" dirty="0"/>
              <a:t>, where </a:t>
            </a:r>
            <a:r>
              <a:rPr lang="en-US" dirty="0">
                <a:highlight>
                  <a:srgbClr val="00FF00"/>
                </a:highlight>
              </a:rPr>
              <a:t>a separate testing team test a complete version of the system before it is released </a:t>
            </a:r>
            <a:r>
              <a:rPr lang="en-US" dirty="0"/>
              <a:t>to users. </a:t>
            </a:r>
          </a:p>
          <a:p>
            <a:r>
              <a:rPr lang="en-US" dirty="0">
                <a:solidFill>
                  <a:srgbClr val="C00000"/>
                </a:solidFill>
                <a:highlight>
                  <a:srgbClr val="FFFF00"/>
                </a:highlight>
              </a:rPr>
              <a:t>User testing</a:t>
            </a:r>
            <a:r>
              <a:rPr lang="en-US" dirty="0"/>
              <a:t>, where </a:t>
            </a:r>
            <a:r>
              <a:rPr lang="en-US" dirty="0">
                <a:highlight>
                  <a:srgbClr val="00FF00"/>
                </a:highlight>
              </a:rPr>
              <a:t>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Development testing</a:t>
            </a:r>
          </a:p>
        </p:txBody>
      </p:sp>
      <p:sp>
        <p:nvSpPr>
          <p:cNvPr id="3" name="Content Placeholder 2"/>
          <p:cNvSpPr>
            <a:spLocks noGrp="1"/>
          </p:cNvSpPr>
          <p:nvPr>
            <p:ph idx="1"/>
          </p:nvPr>
        </p:nvSpPr>
        <p:spPr/>
        <p:txBody>
          <a:bodyPr/>
          <a:lstStyle/>
          <a:p>
            <a:r>
              <a:rPr lang="en-US" b="1" dirty="0">
                <a:solidFill>
                  <a:srgbClr val="C00000"/>
                </a:solidFill>
              </a:rPr>
              <a:t>Development testing </a:t>
            </a:r>
            <a:r>
              <a:rPr lang="en-US" b="1" dirty="0">
                <a:solidFill>
                  <a:srgbClr val="C00000"/>
                </a:solidFill>
                <a:highlight>
                  <a:srgbClr val="FFFF00"/>
                </a:highlight>
              </a:rPr>
              <a:t>includes all testing activities </a:t>
            </a:r>
            <a:r>
              <a:rPr lang="en-US" b="1" dirty="0">
                <a:solidFill>
                  <a:srgbClr val="C00000"/>
                </a:solidFill>
              </a:rPr>
              <a:t>that are </a:t>
            </a:r>
            <a:r>
              <a:rPr lang="en-US" b="1" dirty="0">
                <a:solidFill>
                  <a:srgbClr val="C00000"/>
                </a:solidFill>
                <a:highlight>
                  <a:srgbClr val="FFFF00"/>
                </a:highlight>
              </a:rPr>
              <a:t>carried out by the team developing the system</a:t>
            </a:r>
            <a:r>
              <a:rPr lang="en-US" dirty="0">
                <a:highlight>
                  <a:srgbClr val="FFFF00"/>
                </a:highlight>
              </a:rPr>
              <a:t>. </a:t>
            </a:r>
          </a:p>
          <a:p>
            <a:pPr lvl="1"/>
            <a:r>
              <a:rPr lang="en-US" dirty="0">
                <a:solidFill>
                  <a:srgbClr val="C00000"/>
                </a:solidFill>
                <a:highlight>
                  <a:srgbClr val="FFFF00"/>
                </a:highlight>
              </a:rPr>
              <a:t>Unit testing</a:t>
            </a:r>
            <a:r>
              <a:rPr lang="en-US" dirty="0">
                <a:highlight>
                  <a:srgbClr val="FFFF00"/>
                </a:highlight>
              </a:rPr>
              <a:t>, </a:t>
            </a:r>
            <a:r>
              <a:rPr lang="en-US" dirty="0"/>
              <a:t>where </a:t>
            </a:r>
            <a:r>
              <a:rPr lang="en-US" dirty="0">
                <a:highlight>
                  <a:srgbClr val="00FF00"/>
                </a:highlight>
              </a:rPr>
              <a:t>individual program units or object classes are tested.</a:t>
            </a:r>
            <a:r>
              <a:rPr lang="en-US" dirty="0"/>
              <a:t> Unit testing should focus on testing the functionality of objects or methods.</a:t>
            </a:r>
            <a:endParaRPr lang="en-GB" dirty="0"/>
          </a:p>
          <a:p>
            <a:pPr lvl="1"/>
            <a:r>
              <a:rPr lang="en-US" dirty="0">
                <a:solidFill>
                  <a:srgbClr val="C00000"/>
                </a:solidFill>
                <a:highlight>
                  <a:srgbClr val="FFFF00"/>
                </a:highlight>
              </a:rPr>
              <a:t>Component testing</a:t>
            </a:r>
            <a:r>
              <a:rPr lang="en-US" dirty="0"/>
              <a:t>, where </a:t>
            </a:r>
            <a:r>
              <a:rPr lang="en-US" dirty="0">
                <a:highlight>
                  <a:srgbClr val="00FF00"/>
                </a:highlight>
              </a:rPr>
              <a:t>several individual units are integrated to create composite components</a:t>
            </a:r>
            <a:r>
              <a:rPr lang="en-US" dirty="0"/>
              <a:t>. Component testing should focus on </a:t>
            </a:r>
            <a:r>
              <a:rPr lang="en-US" dirty="0">
                <a:highlight>
                  <a:srgbClr val="00FF00"/>
                </a:highlight>
              </a:rPr>
              <a:t>testing component interfaces.</a:t>
            </a:r>
            <a:endParaRPr lang="en-GB" dirty="0">
              <a:highlight>
                <a:srgbClr val="00FF00"/>
              </a:highlight>
            </a:endParaRPr>
          </a:p>
          <a:p>
            <a:pPr lvl="1"/>
            <a:r>
              <a:rPr lang="en-US" dirty="0">
                <a:solidFill>
                  <a:srgbClr val="C00000"/>
                </a:solidFill>
                <a:highlight>
                  <a:srgbClr val="FFFF00"/>
                </a:highlight>
              </a:rPr>
              <a:t>System testing</a:t>
            </a:r>
            <a:r>
              <a:rPr lang="en-US" dirty="0"/>
              <a:t>, where </a:t>
            </a:r>
            <a:r>
              <a:rPr lang="en-US" dirty="0">
                <a:highlight>
                  <a:srgbClr val="00FF00"/>
                </a:highlight>
              </a:rPr>
              <a:t>some or all of the components in a system are integrated and the system is tested as a whole. </a:t>
            </a:r>
            <a:r>
              <a:rPr lang="en-US" dirty="0"/>
              <a:t>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highlight>
                  <a:srgbClr val="FFFF00"/>
                </a:highlight>
              </a:rPr>
              <a:t>Unit testing</a:t>
            </a:r>
          </a:p>
        </p:txBody>
      </p:sp>
      <p:sp>
        <p:nvSpPr>
          <p:cNvPr id="40963" name="Rectangle 3"/>
          <p:cNvSpPr>
            <a:spLocks noGrp="1" noChangeArrowheads="1"/>
          </p:cNvSpPr>
          <p:nvPr>
            <p:ph idx="1"/>
          </p:nvPr>
        </p:nvSpPr>
        <p:spPr/>
        <p:txBody>
          <a:bodyPr/>
          <a:lstStyle/>
          <a:p>
            <a:r>
              <a:rPr lang="en-US" dirty="0"/>
              <a:t>Unit testing is the </a:t>
            </a:r>
            <a:r>
              <a:rPr lang="en-US" dirty="0">
                <a:highlight>
                  <a:srgbClr val="FFFF00"/>
                </a:highlight>
              </a:rPr>
              <a:t>process of testing individual components in isolation.</a:t>
            </a:r>
          </a:p>
          <a:p>
            <a:r>
              <a:rPr lang="en-US" dirty="0"/>
              <a:t>It is a </a:t>
            </a:r>
            <a:r>
              <a:rPr lang="en-US" dirty="0">
                <a:highlight>
                  <a:srgbClr val="FFFF00"/>
                </a:highlight>
              </a:rPr>
              <a:t>defect testing process</a:t>
            </a:r>
            <a:r>
              <a:rPr lang="en-US" dirty="0"/>
              <a:t>.</a:t>
            </a:r>
          </a:p>
          <a:p>
            <a:r>
              <a:rPr lang="en-US" dirty="0">
                <a:highlight>
                  <a:srgbClr val="FFFF00"/>
                </a:highlight>
              </a:rPr>
              <a:t>Units may be:</a:t>
            </a:r>
          </a:p>
          <a:p>
            <a:pPr lvl="1"/>
            <a:r>
              <a:rPr lang="en-US" dirty="0">
                <a:highlight>
                  <a:srgbClr val="00FF00"/>
                </a:highlight>
              </a:rPr>
              <a:t>Individual functions or methods </a:t>
            </a:r>
            <a:r>
              <a:rPr lang="en-US" dirty="0"/>
              <a:t>within an object </a:t>
            </a:r>
          </a:p>
          <a:p>
            <a:pPr lvl="1"/>
            <a:r>
              <a:rPr lang="en-US" dirty="0">
                <a:highlight>
                  <a:srgbClr val="00FF00"/>
                </a:highlight>
              </a:rPr>
              <a:t>Object classes with </a:t>
            </a:r>
            <a:r>
              <a:rPr lang="en-US" dirty="0"/>
              <a:t>several </a:t>
            </a:r>
            <a:r>
              <a:rPr lang="en-US" dirty="0">
                <a:highlight>
                  <a:srgbClr val="00FF00"/>
                </a:highlight>
              </a:rPr>
              <a:t>attributes and methods </a:t>
            </a:r>
          </a:p>
          <a:p>
            <a:pPr lvl="1"/>
            <a:r>
              <a:rPr lang="en-US" dirty="0">
                <a:highlight>
                  <a:srgbClr val="00FF00"/>
                </a:highlight>
              </a:rPr>
              <a:t>Composite components </a:t>
            </a:r>
            <a:r>
              <a:rPr lang="en-US" dirty="0"/>
              <a:t>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highlight>
                  <a:srgbClr val="FFFF00"/>
                </a:highlight>
              </a:rPr>
              <a:t>Object class testing</a:t>
            </a:r>
          </a:p>
        </p:txBody>
      </p:sp>
      <p:sp>
        <p:nvSpPr>
          <p:cNvPr id="41987" name="Rectangle 3"/>
          <p:cNvSpPr>
            <a:spLocks noGrp="1" noChangeArrowheads="1"/>
          </p:cNvSpPr>
          <p:nvPr>
            <p:ph idx="1"/>
          </p:nvPr>
        </p:nvSpPr>
        <p:spPr/>
        <p:txBody>
          <a:bodyPr/>
          <a:lstStyle/>
          <a:p>
            <a:r>
              <a:rPr lang="en-GB" dirty="0">
                <a:highlight>
                  <a:srgbClr val="FFFF00"/>
                </a:highlight>
              </a:rPr>
              <a:t>Complete test coverage of a class involves</a:t>
            </a:r>
          </a:p>
          <a:p>
            <a:pPr lvl="1"/>
            <a:r>
              <a:rPr lang="en-GB" dirty="0">
                <a:highlight>
                  <a:srgbClr val="00FF00"/>
                </a:highlight>
              </a:rPr>
              <a:t>Testing all operations </a:t>
            </a:r>
            <a:r>
              <a:rPr lang="en-GB" dirty="0"/>
              <a:t>associated with an object</a:t>
            </a:r>
            <a:r>
              <a:rPr lang="en-US" dirty="0"/>
              <a:t> </a:t>
            </a:r>
            <a:endParaRPr lang="en-GB" dirty="0"/>
          </a:p>
          <a:p>
            <a:pPr lvl="1"/>
            <a:r>
              <a:rPr lang="en-GB" dirty="0">
                <a:highlight>
                  <a:srgbClr val="00FF00"/>
                </a:highlight>
              </a:rPr>
              <a:t>Setting and interrogating </a:t>
            </a:r>
            <a:r>
              <a:rPr lang="en-GB" dirty="0"/>
              <a:t>all object </a:t>
            </a:r>
            <a:r>
              <a:rPr lang="en-GB" dirty="0">
                <a:highlight>
                  <a:srgbClr val="00FF00"/>
                </a:highlight>
              </a:rPr>
              <a:t>attributes</a:t>
            </a:r>
            <a:r>
              <a:rPr lang="en-US" dirty="0"/>
              <a:t> </a:t>
            </a:r>
            <a:endParaRPr lang="en-GB" dirty="0"/>
          </a:p>
          <a:p>
            <a:pPr lvl="1"/>
            <a:r>
              <a:rPr lang="en-GB" dirty="0">
                <a:highlight>
                  <a:srgbClr val="00FF00"/>
                </a:highlight>
              </a:rPr>
              <a:t>Exercising the object in all possible states.</a:t>
            </a:r>
          </a:p>
          <a:p>
            <a:r>
              <a:rPr lang="en-GB" dirty="0">
                <a:highlight>
                  <a:srgbClr val="FFFF00"/>
                </a:highlight>
              </a:rPr>
              <a:t>Inheritance makes it more difficult to design object class tests</a:t>
            </a:r>
            <a:r>
              <a:rPr lang="en-GB" dirty="0"/>
              <a:t> as the </a:t>
            </a:r>
            <a:r>
              <a:rPr lang="en-GB" dirty="0">
                <a:highlight>
                  <a:srgbClr val="00FF00"/>
                </a:highlight>
              </a:rPr>
              <a:t>information to be tested is not localised</a:t>
            </a:r>
            <a:r>
              <a:rPr lang="en-GB"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Automated testing</a:t>
            </a:r>
          </a:p>
        </p:txBody>
      </p:sp>
      <p:sp>
        <p:nvSpPr>
          <p:cNvPr id="3" name="Content Placeholder 2"/>
          <p:cNvSpPr>
            <a:spLocks noGrp="1"/>
          </p:cNvSpPr>
          <p:nvPr>
            <p:ph idx="1"/>
          </p:nvPr>
        </p:nvSpPr>
        <p:spPr/>
        <p:txBody>
          <a:bodyPr/>
          <a:lstStyle/>
          <a:p>
            <a:r>
              <a:rPr lang="en-US" dirty="0"/>
              <a:t>Whenever possible, </a:t>
            </a:r>
            <a:r>
              <a:rPr lang="en-US" dirty="0">
                <a:highlight>
                  <a:srgbClr val="FFFF00"/>
                </a:highlight>
              </a:rPr>
              <a:t>unit testing should be automated </a:t>
            </a:r>
            <a:r>
              <a:rPr lang="en-US" dirty="0"/>
              <a:t>so that </a:t>
            </a:r>
            <a:r>
              <a:rPr lang="en-US" dirty="0">
                <a:highlight>
                  <a:srgbClr val="00FF00"/>
                </a:highlight>
              </a:rPr>
              <a:t>tests are run and checked without manual intervention</a:t>
            </a:r>
            <a:r>
              <a:rPr lang="en-US" dirty="0"/>
              <a:t>.</a:t>
            </a:r>
          </a:p>
          <a:p>
            <a:r>
              <a:rPr lang="en-US" dirty="0"/>
              <a:t>In automated unit testing, </a:t>
            </a:r>
            <a:r>
              <a:rPr lang="en-US" dirty="0">
                <a:highlight>
                  <a:srgbClr val="FFFF00"/>
                </a:highlight>
              </a:rPr>
              <a:t>you make use of a test automation framework</a:t>
            </a:r>
            <a:r>
              <a:rPr lang="en-US" dirty="0"/>
              <a:t> (such as </a:t>
            </a:r>
            <a:r>
              <a:rPr lang="en-US" dirty="0">
                <a:highlight>
                  <a:srgbClr val="FFFF00"/>
                </a:highlight>
              </a:rPr>
              <a:t>JUnit</a:t>
            </a:r>
            <a:r>
              <a:rPr lang="en-US" dirty="0"/>
              <a:t>) to write and run your program tests. </a:t>
            </a:r>
          </a:p>
          <a:p>
            <a:r>
              <a:rPr lang="en-US" dirty="0">
                <a:highlight>
                  <a:srgbClr val="FFFF00"/>
                </a:highlight>
              </a:rPr>
              <a:t>Unit testing frameworks provide generic test classes that you extend to create specific test cases. </a:t>
            </a:r>
            <a:r>
              <a:rPr lang="en-US" dirty="0"/>
              <a:t>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Automated test components</a:t>
            </a:r>
          </a:p>
        </p:txBody>
      </p:sp>
      <p:sp>
        <p:nvSpPr>
          <p:cNvPr id="3" name="Content Placeholder 2"/>
          <p:cNvSpPr>
            <a:spLocks noGrp="1"/>
          </p:cNvSpPr>
          <p:nvPr>
            <p:ph idx="1"/>
          </p:nvPr>
        </p:nvSpPr>
        <p:spPr/>
        <p:txBody>
          <a:bodyPr/>
          <a:lstStyle/>
          <a:p>
            <a:r>
              <a:rPr lang="en-US" dirty="0"/>
              <a:t>A setup part, where you </a:t>
            </a:r>
            <a:r>
              <a:rPr lang="en-US" dirty="0">
                <a:highlight>
                  <a:srgbClr val="FFFF00"/>
                </a:highlight>
              </a:rPr>
              <a:t>initialize the system with the test case, namely the inputs and expected outputs.</a:t>
            </a:r>
            <a:endParaRPr lang="en-GB" dirty="0">
              <a:highlight>
                <a:srgbClr val="FFFF00"/>
              </a:highlight>
            </a:endParaRPr>
          </a:p>
          <a:p>
            <a:r>
              <a:rPr lang="en-US" dirty="0"/>
              <a:t>A call part, where you </a:t>
            </a:r>
            <a:r>
              <a:rPr lang="en-US" dirty="0">
                <a:highlight>
                  <a:srgbClr val="FFFF00"/>
                </a:highlight>
              </a:rPr>
              <a:t>call the object or method to be tested.</a:t>
            </a:r>
            <a:endParaRPr lang="en-GB" dirty="0">
              <a:highlight>
                <a:srgbClr val="FFFF00"/>
              </a:highlight>
            </a:endParaRPr>
          </a:p>
          <a:p>
            <a:r>
              <a:rPr lang="en-US" dirty="0"/>
              <a:t>An assertion part where you </a:t>
            </a:r>
            <a:r>
              <a:rPr lang="en-US" dirty="0">
                <a:highlight>
                  <a:srgbClr val="FFFF00"/>
                </a:highlight>
              </a:rPr>
              <a:t>compare the result of the call with the expected result.</a:t>
            </a:r>
            <a:r>
              <a:rPr lang="en-US" dirty="0"/>
              <a: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a:t>
            </a:r>
            <a:r>
              <a:rPr lang="en-US" b="1" dirty="0"/>
              <a:t>the component that you are testing does what it is supposed to do</a:t>
            </a:r>
            <a:r>
              <a:rPr lang="en-US" dirty="0"/>
              <a:t>.</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a:t>
            </a:r>
            <a:r>
              <a:rPr lang="en-US" b="1" dirty="0">
                <a:solidFill>
                  <a:srgbClr val="C00000"/>
                </a:solidFill>
              </a:rPr>
              <a:t>It should use abnormal inputs to check that these are properly processed and do not crash the component.</a:t>
            </a:r>
            <a:r>
              <a:rPr lang="en-GB" b="1" dirty="0">
                <a:solidFill>
                  <a:srgbClr val="C00000"/>
                </a:solidFill>
              </a:rPr>
              <a:t> </a:t>
            </a:r>
            <a:endParaRPr lang="en-US" b="1" dirty="0">
              <a:solidFill>
                <a:srgbClr val="C00000"/>
              </a:solidFill>
            </a:endParaRP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Testing strategies</a:t>
            </a:r>
          </a:p>
        </p:txBody>
      </p:sp>
      <p:sp>
        <p:nvSpPr>
          <p:cNvPr id="3" name="Content Placeholder 2"/>
          <p:cNvSpPr>
            <a:spLocks noGrp="1"/>
          </p:cNvSpPr>
          <p:nvPr>
            <p:ph idx="1"/>
          </p:nvPr>
        </p:nvSpPr>
        <p:spPr/>
        <p:txBody>
          <a:bodyPr/>
          <a:lstStyle/>
          <a:p>
            <a:r>
              <a:rPr lang="en-US" dirty="0">
                <a:highlight>
                  <a:srgbClr val="FFFF00"/>
                </a:highlight>
              </a:rPr>
              <a:t>Partition testing</a:t>
            </a:r>
            <a:r>
              <a:rPr lang="en-US" dirty="0"/>
              <a:t>, where you </a:t>
            </a:r>
            <a:r>
              <a:rPr lang="en-US" dirty="0">
                <a:highlight>
                  <a:srgbClr val="FFFF00"/>
                </a:highlight>
              </a:rPr>
              <a:t>identify groups of inputs that have common characteristics</a:t>
            </a:r>
            <a:r>
              <a:rPr lang="en-US" dirty="0"/>
              <a:t> and should be processed in the same way. </a:t>
            </a:r>
          </a:p>
          <a:p>
            <a:pPr lvl="1"/>
            <a:r>
              <a:rPr lang="en-US" dirty="0"/>
              <a:t>You should </a:t>
            </a:r>
            <a:r>
              <a:rPr lang="en-US" dirty="0">
                <a:highlight>
                  <a:srgbClr val="00FF00"/>
                </a:highlight>
              </a:rPr>
              <a:t>choose tests from within each of these groups</a:t>
            </a:r>
            <a:r>
              <a:rPr lang="en-US" dirty="0"/>
              <a:t>.</a:t>
            </a:r>
            <a:endParaRPr lang="en-GB" dirty="0"/>
          </a:p>
          <a:p>
            <a:r>
              <a:rPr lang="en-US" dirty="0">
                <a:highlight>
                  <a:srgbClr val="FFFF00"/>
                </a:highlight>
              </a:rPr>
              <a:t>Guideline-based testing</a:t>
            </a:r>
            <a:r>
              <a:rPr lang="en-US" dirty="0"/>
              <a:t>, where you </a:t>
            </a:r>
            <a:r>
              <a:rPr lang="en-US" dirty="0">
                <a:highlight>
                  <a:srgbClr val="FFFF00"/>
                </a:highlight>
              </a:rPr>
              <a:t>use testing guidelines to choose test cases.</a:t>
            </a:r>
            <a:r>
              <a:rPr lang="en-US" dirty="0"/>
              <a:t> </a:t>
            </a:r>
          </a:p>
          <a:p>
            <a:pPr lvl="1"/>
            <a:r>
              <a:rPr lang="en-US" dirty="0"/>
              <a:t>These </a:t>
            </a:r>
            <a:r>
              <a:rPr lang="en-US" dirty="0">
                <a:highlight>
                  <a:srgbClr val="00FF00"/>
                </a:highlight>
              </a:rPr>
              <a:t>guidelines reflect previous experience of the kinds of errors that programmers often make </a:t>
            </a:r>
            <a:r>
              <a:rPr lang="en-US" dirty="0"/>
              <a:t>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a:t>
            </a:r>
            <a:r>
              <a:rPr lang="en-GB" dirty="0">
                <a:highlight>
                  <a:srgbClr val="FFFF00"/>
                </a:highlight>
              </a:rPr>
              <a:t>chosen</a:t>
            </a:r>
            <a:r>
              <a:rPr lang="en-GB" dirty="0"/>
              <a:t>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26</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dirty="0"/>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dirty="0"/>
              <a:t>Test software with sequences which have only a single value.</a:t>
            </a:r>
          </a:p>
          <a:p>
            <a:r>
              <a:rPr lang="en-GB" dirty="0"/>
              <a:t>Use sequences of different sizes in different tests.</a:t>
            </a:r>
          </a:p>
          <a:p>
            <a:r>
              <a:rPr lang="en-GB" dirty="0"/>
              <a:t>Derive tests so that the first, middle and last elements of the sequence are accessed.</a:t>
            </a:r>
          </a:p>
          <a:p>
            <a:r>
              <a:rPr lang="en-GB" dirty="0"/>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General</a:t>
            </a:r>
            <a:r>
              <a:rPr lang="en-US" dirty="0"/>
              <a:t> testing </a:t>
            </a:r>
            <a:r>
              <a:rPr lang="en-US" dirty="0">
                <a:highlight>
                  <a:srgbClr val="FFFF00"/>
                </a:highlight>
              </a:rPr>
              <a:t>guidelines</a:t>
            </a:r>
          </a:p>
        </p:txBody>
      </p:sp>
      <p:sp>
        <p:nvSpPr>
          <p:cNvPr id="3" name="Content Placeholder 2"/>
          <p:cNvSpPr>
            <a:spLocks noGrp="1"/>
          </p:cNvSpPr>
          <p:nvPr>
            <p:ph idx="1"/>
          </p:nvPr>
        </p:nvSpPr>
        <p:spPr/>
        <p:txBody>
          <a:bodyPr/>
          <a:lstStyle/>
          <a:p>
            <a:pPr lvl="0"/>
            <a:r>
              <a:rPr lang="en-US" dirty="0"/>
              <a:t>Choose </a:t>
            </a:r>
            <a:r>
              <a:rPr lang="en-US" dirty="0">
                <a:highlight>
                  <a:srgbClr val="FFFF00"/>
                </a:highlight>
              </a:rPr>
              <a:t>inputs that force the system to generate all error messages </a:t>
            </a:r>
            <a:endParaRPr lang="en-GB" dirty="0">
              <a:highlight>
                <a:srgbClr val="FFFF00"/>
              </a:highlight>
            </a:endParaRPr>
          </a:p>
          <a:p>
            <a:r>
              <a:rPr lang="en-US" dirty="0"/>
              <a:t>Design </a:t>
            </a:r>
            <a:r>
              <a:rPr lang="en-US" dirty="0">
                <a:highlight>
                  <a:srgbClr val="FFFF00"/>
                </a:highlight>
              </a:rPr>
              <a:t>inputs that cause input buffers to overflow </a:t>
            </a:r>
            <a:endParaRPr lang="en-GB" dirty="0">
              <a:highlight>
                <a:srgbClr val="FFFF00"/>
              </a:highlight>
            </a:endParaRPr>
          </a:p>
          <a:p>
            <a:r>
              <a:rPr lang="en-US" dirty="0"/>
              <a:t>Repeat the </a:t>
            </a:r>
            <a:r>
              <a:rPr lang="en-US" dirty="0">
                <a:highlight>
                  <a:srgbClr val="FFFF00"/>
                </a:highlight>
              </a:rPr>
              <a:t>same input or series of inputs numerous times </a:t>
            </a:r>
            <a:endParaRPr lang="en-GB" dirty="0">
              <a:highlight>
                <a:srgbClr val="FFFF00"/>
              </a:highlight>
            </a:endParaRPr>
          </a:p>
          <a:p>
            <a:r>
              <a:rPr lang="en-US" dirty="0"/>
              <a:t>Force </a:t>
            </a:r>
            <a:r>
              <a:rPr lang="en-US" dirty="0">
                <a:highlight>
                  <a:srgbClr val="FFFF00"/>
                </a:highlight>
              </a:rPr>
              <a:t>invalid outputs to be generated </a:t>
            </a:r>
            <a:endParaRPr lang="en-GB" dirty="0">
              <a:highlight>
                <a:srgbClr val="FFFF00"/>
              </a:highlight>
            </a:endParaRPr>
          </a:p>
          <a:p>
            <a:r>
              <a:rPr lang="en-US" dirty="0"/>
              <a:t>Force computation </a:t>
            </a:r>
            <a:r>
              <a:rPr lang="en-US" dirty="0">
                <a:highlight>
                  <a:srgbClr val="FFFF00"/>
                </a:highlight>
              </a:rPr>
              <a:t>results to be too large or too small.</a:t>
            </a:r>
            <a:endParaRPr lang="en-GB" dirty="0">
              <a:highlight>
                <a:srgbClr val="FFFF00"/>
              </a:highlight>
            </a:endParaRP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a:solidFill>
                  <a:srgbClr val="FF0000"/>
                </a:solidFill>
                <a:highlight>
                  <a:srgbClr val="FFFF00"/>
                </a:highlight>
              </a:rPr>
              <a:t>Software components are often composite components that are made up of several interacting objects</a:t>
            </a:r>
            <a:r>
              <a:rPr lang="en-US" dirty="0">
                <a:solidFill>
                  <a:srgbClr val="FF0000"/>
                </a:solidFill>
              </a:rPr>
              <a:t>. </a:t>
            </a:r>
          </a:p>
          <a:p>
            <a:pPr lvl="1"/>
            <a:r>
              <a:rPr lang="en-US" dirty="0"/>
              <a:t>For example, in the weather station system, the reconfiguration component includes objects that deal with each aspect of the reconfiguration. </a:t>
            </a:r>
          </a:p>
          <a:p>
            <a:r>
              <a:rPr lang="en-US" dirty="0"/>
              <a:t>You </a:t>
            </a:r>
            <a:r>
              <a:rPr lang="en-US" dirty="0">
                <a:highlight>
                  <a:srgbClr val="FFFF00"/>
                </a:highlight>
              </a:rPr>
              <a:t>access the functionality of these objects through the defined component interface. </a:t>
            </a:r>
          </a:p>
          <a:p>
            <a:r>
              <a:rPr lang="en-US" dirty="0"/>
              <a:t>Testing composite components should therefore </a:t>
            </a:r>
            <a:r>
              <a:rPr lang="en-US" dirty="0">
                <a:highlight>
                  <a:srgbClr val="FFFF00"/>
                </a:highlight>
              </a:rPr>
              <a:t>focus on showing that the component interface behaves according to its specification.</a:t>
            </a:r>
            <a:r>
              <a:rPr lang="en-US" dirty="0"/>
              <a:t> </a:t>
            </a:r>
          </a:p>
          <a:p>
            <a:pPr lvl="1"/>
            <a:r>
              <a:rPr lang="en-US" dirty="0"/>
              <a:t>You can </a:t>
            </a:r>
            <a:r>
              <a:rPr lang="en-US" dirty="0">
                <a:highlight>
                  <a:srgbClr val="00FF00"/>
                </a:highlight>
              </a:rPr>
              <a:t>assume that unit tests on the individual objects within the component have been completed</a:t>
            </a:r>
            <a:r>
              <a:rPr lang="en-US" dirty="0"/>
              <a: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Program testing</a:t>
            </a:r>
          </a:p>
        </p:txBody>
      </p:sp>
      <p:sp>
        <p:nvSpPr>
          <p:cNvPr id="3" name="Content Placeholder 2"/>
          <p:cNvSpPr>
            <a:spLocks noGrp="1"/>
          </p:cNvSpPr>
          <p:nvPr>
            <p:ph idx="1"/>
          </p:nvPr>
        </p:nvSpPr>
        <p:spPr/>
        <p:txBody>
          <a:bodyPr/>
          <a:lstStyle/>
          <a:p>
            <a:r>
              <a:rPr lang="en-US" sz="2200" dirty="0"/>
              <a:t>Testing is intended to </a:t>
            </a:r>
            <a:r>
              <a:rPr lang="en-US" sz="2200" b="1" dirty="0">
                <a:solidFill>
                  <a:srgbClr val="FF0000"/>
                </a:solidFill>
                <a:highlight>
                  <a:srgbClr val="FFFF00"/>
                </a:highlight>
              </a:rPr>
              <a:t>show that a program does what it is intended to do and to discover program defects before it is put into use</a:t>
            </a:r>
            <a:r>
              <a:rPr lang="en-US" sz="2200" dirty="0">
                <a:highlight>
                  <a:srgbClr val="FFFF00"/>
                </a:highlight>
              </a:rPr>
              <a:t>. </a:t>
            </a:r>
          </a:p>
          <a:p>
            <a:r>
              <a:rPr lang="en-US" sz="2200" dirty="0"/>
              <a:t>When you test software, </a:t>
            </a:r>
            <a:r>
              <a:rPr lang="en-US" sz="2200" dirty="0">
                <a:highlight>
                  <a:srgbClr val="FFFF00"/>
                </a:highlight>
              </a:rPr>
              <a:t>you execute a program using artificial data. </a:t>
            </a:r>
          </a:p>
          <a:p>
            <a:r>
              <a:rPr lang="en-US" sz="2200" dirty="0"/>
              <a:t>You </a:t>
            </a:r>
            <a:r>
              <a:rPr lang="en-US" sz="2200" dirty="0">
                <a:highlight>
                  <a:srgbClr val="FFFF00"/>
                </a:highlight>
              </a:rPr>
              <a:t>check</a:t>
            </a:r>
            <a:r>
              <a:rPr lang="en-US" sz="2200" dirty="0"/>
              <a:t> the </a:t>
            </a:r>
            <a:r>
              <a:rPr lang="en-US" sz="2200" dirty="0">
                <a:highlight>
                  <a:srgbClr val="FFFF00"/>
                </a:highlight>
              </a:rPr>
              <a:t>results</a:t>
            </a:r>
            <a:r>
              <a:rPr lang="en-US" sz="2200" dirty="0"/>
              <a:t> of the test run </a:t>
            </a:r>
            <a:r>
              <a:rPr lang="en-US" sz="2200" dirty="0">
                <a:highlight>
                  <a:srgbClr val="FFFF00"/>
                </a:highlight>
              </a:rPr>
              <a:t>for errors, anomalies or information about the program’s non-functional attributes</a:t>
            </a:r>
            <a:r>
              <a:rPr lang="en-US" sz="2200" dirty="0"/>
              <a:t>. </a:t>
            </a:r>
          </a:p>
          <a:p>
            <a:r>
              <a:rPr lang="en-GB" sz="2200" dirty="0"/>
              <a:t>Can </a:t>
            </a:r>
            <a:r>
              <a:rPr lang="en-GB" sz="2200" dirty="0">
                <a:highlight>
                  <a:srgbClr val="00FF00"/>
                </a:highlight>
              </a:rPr>
              <a:t>reveal</a:t>
            </a:r>
            <a:r>
              <a:rPr lang="en-GB" sz="2200" dirty="0"/>
              <a:t> the </a:t>
            </a:r>
            <a:r>
              <a:rPr lang="en-GB" sz="2200" dirty="0">
                <a:highlight>
                  <a:srgbClr val="00FF00"/>
                </a:highlight>
              </a:rPr>
              <a:t>presence of errors NOT their absence</a:t>
            </a:r>
            <a:r>
              <a:rPr lang="en-GB" sz="2200" dirty="0"/>
              <a:t>.</a:t>
            </a:r>
          </a:p>
          <a:p>
            <a:r>
              <a:rPr lang="en-GB" sz="2200" dirty="0">
                <a:highlight>
                  <a:srgbClr val="FFFF00"/>
                </a:highlight>
              </a:rPr>
              <a:t>Testing</a:t>
            </a:r>
            <a:r>
              <a:rPr lang="en-GB" sz="2200" dirty="0"/>
              <a:t> is </a:t>
            </a:r>
            <a:r>
              <a:rPr lang="en-GB" sz="2200" dirty="0">
                <a:highlight>
                  <a:srgbClr val="FFFF00"/>
                </a:highlight>
              </a:rPr>
              <a:t>part of</a:t>
            </a:r>
            <a:r>
              <a:rPr lang="en-GB" sz="2200" dirty="0"/>
              <a:t> a </a:t>
            </a:r>
            <a:r>
              <a:rPr lang="en-GB" sz="2200" dirty="0">
                <a:highlight>
                  <a:srgbClr val="FFFF00"/>
                </a:highlight>
              </a:rPr>
              <a:t>more general verification and validation process</a:t>
            </a:r>
            <a:r>
              <a:rPr lang="en-GB" sz="2200" dirty="0"/>
              <a:t>, which also includes </a:t>
            </a:r>
            <a:r>
              <a:rPr lang="en-GB" sz="2200" dirty="0">
                <a:highlight>
                  <a:srgbClr val="FFFF00"/>
                </a:highlight>
              </a:rPr>
              <a:t>static validation techniques</a:t>
            </a:r>
            <a:r>
              <a:rPr lang="en-GB" sz="2200" dirty="0"/>
              <a:t>.</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dirty="0">
                <a:highlight>
                  <a:srgbClr val="FFFF00"/>
                </a:highlight>
              </a:rPr>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a:t>
            </a:r>
            <a:r>
              <a:rPr lang="en-GB" dirty="0">
                <a:highlight>
                  <a:srgbClr val="FFFF00"/>
                </a:highlight>
              </a:rPr>
              <a:t>detect faults due to interface errors or invalid assumptions about interfaces.</a:t>
            </a:r>
          </a:p>
          <a:p>
            <a:r>
              <a:rPr lang="en-GB" dirty="0">
                <a:highlight>
                  <a:srgbClr val="FFFF00"/>
                </a:highlight>
              </a:rPr>
              <a:t>Interface types</a:t>
            </a:r>
          </a:p>
          <a:p>
            <a:pPr lvl="1"/>
            <a:r>
              <a:rPr lang="en-GB" dirty="0">
                <a:solidFill>
                  <a:srgbClr val="000000"/>
                </a:solidFill>
                <a:highlight>
                  <a:srgbClr val="FFFF00"/>
                </a:highlight>
              </a:rPr>
              <a:t>Parameter interfaces </a:t>
            </a:r>
            <a:r>
              <a:rPr lang="en-GB" dirty="0"/>
              <a:t>Data passed from one method or procedure to another.</a:t>
            </a:r>
          </a:p>
          <a:p>
            <a:pPr lvl="1"/>
            <a:r>
              <a:rPr lang="en-GB" dirty="0">
                <a:solidFill>
                  <a:schemeClr val="tx1"/>
                </a:solidFill>
                <a:highlight>
                  <a:srgbClr val="FFFF00"/>
                </a:highlight>
              </a:rPr>
              <a:t>Shared memory interfaces </a:t>
            </a:r>
            <a:r>
              <a:rPr lang="en-GB" dirty="0"/>
              <a:t>Block of memory is shared between procedures or functions.</a:t>
            </a:r>
          </a:p>
          <a:p>
            <a:pPr lvl="1"/>
            <a:r>
              <a:rPr lang="en-GB" dirty="0">
                <a:solidFill>
                  <a:srgbClr val="000000"/>
                </a:solidFill>
                <a:highlight>
                  <a:srgbClr val="FFFF00"/>
                </a:highlight>
              </a:rPr>
              <a:t>Procedural interfaces </a:t>
            </a:r>
            <a:r>
              <a:rPr lang="en-GB" dirty="0"/>
              <a:t>Sub-system encapsulates a set of procedures to be called by other sub-systems.</a:t>
            </a:r>
          </a:p>
          <a:p>
            <a:pPr lvl="1"/>
            <a:r>
              <a:rPr lang="en-GB" dirty="0">
                <a:solidFill>
                  <a:srgbClr val="000000"/>
                </a:solidFill>
                <a:highlight>
                  <a:srgbClr val="FFFF00"/>
                </a:highlight>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31</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dirty="0">
                <a:highlight>
                  <a:srgbClr val="FFFF00"/>
                </a:highlight>
              </a:rPr>
              <a:t>Interface errors</a:t>
            </a:r>
          </a:p>
        </p:txBody>
      </p:sp>
      <p:sp>
        <p:nvSpPr>
          <p:cNvPr id="49155" name="Rectangle 3"/>
          <p:cNvSpPr>
            <a:spLocks noGrp="1" noChangeArrowheads="1"/>
          </p:cNvSpPr>
          <p:nvPr>
            <p:ph idx="1"/>
          </p:nvPr>
        </p:nvSpPr>
        <p:spPr>
          <a:noFill/>
        </p:spPr>
        <p:txBody>
          <a:bodyPr lIns="90840" tIns="44623" rIns="90840" bIns="44623"/>
          <a:lstStyle/>
          <a:p>
            <a:r>
              <a:rPr lang="en-GB" sz="2400" dirty="0">
                <a:highlight>
                  <a:srgbClr val="FFFF00"/>
                </a:highlight>
              </a:rPr>
              <a:t>Interface misuse</a:t>
            </a:r>
          </a:p>
          <a:p>
            <a:pPr lvl="1"/>
            <a:r>
              <a:rPr lang="en-GB" sz="2000" dirty="0"/>
              <a:t>A calling </a:t>
            </a:r>
            <a:r>
              <a:rPr lang="en-GB" sz="2000" dirty="0">
                <a:highlight>
                  <a:srgbClr val="00FF00"/>
                </a:highlight>
              </a:rPr>
              <a:t>component calls another component </a:t>
            </a:r>
            <a:r>
              <a:rPr lang="en-GB" sz="2000" dirty="0"/>
              <a:t>and </a:t>
            </a:r>
            <a:r>
              <a:rPr lang="en-GB" sz="2000" dirty="0">
                <a:highlight>
                  <a:srgbClr val="00FF00"/>
                </a:highlight>
              </a:rPr>
              <a:t>makes an error in its use of its interface</a:t>
            </a:r>
            <a:r>
              <a:rPr lang="en-GB" sz="2000" dirty="0"/>
              <a:t> e.g. parameters in the wrong order.</a:t>
            </a:r>
          </a:p>
          <a:p>
            <a:r>
              <a:rPr lang="en-GB" sz="2400" dirty="0">
                <a:highlight>
                  <a:srgbClr val="FFFF00"/>
                </a:highlight>
              </a:rPr>
              <a:t>Interface misunderstanding</a:t>
            </a:r>
          </a:p>
          <a:p>
            <a:pPr lvl="1"/>
            <a:r>
              <a:rPr lang="en-GB" sz="2000" dirty="0"/>
              <a:t>A </a:t>
            </a:r>
            <a:r>
              <a:rPr lang="en-GB" sz="2000" dirty="0">
                <a:highlight>
                  <a:srgbClr val="00FF00"/>
                </a:highlight>
              </a:rPr>
              <a:t>calling component embeds assumptions about the behaviour of the called component which are incorrect.</a:t>
            </a:r>
          </a:p>
          <a:p>
            <a:r>
              <a:rPr lang="en-GB" sz="2400" dirty="0">
                <a:highlight>
                  <a:srgbClr val="FFFF00"/>
                </a:highlight>
              </a:rPr>
              <a:t>Timing errors</a:t>
            </a:r>
          </a:p>
          <a:p>
            <a:pPr lvl="1"/>
            <a:r>
              <a:rPr lang="en-GB" sz="2000" dirty="0"/>
              <a:t>The </a:t>
            </a:r>
            <a:r>
              <a:rPr lang="en-GB" sz="2000" dirty="0">
                <a:highlight>
                  <a:srgbClr val="00FF00"/>
                </a:highlight>
              </a:rPr>
              <a:t>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dirty="0"/>
              <a:t>Design tests so that </a:t>
            </a:r>
            <a:r>
              <a:rPr lang="en-GB" sz="2400" dirty="0">
                <a:highlight>
                  <a:srgbClr val="FFFF00"/>
                </a:highlight>
              </a:rPr>
              <a:t>parameters to a called procedure are at the extreme ends of their ranges.</a:t>
            </a:r>
          </a:p>
          <a:p>
            <a:r>
              <a:rPr lang="en-GB" sz="2400" dirty="0"/>
              <a:t>Always test </a:t>
            </a:r>
            <a:r>
              <a:rPr lang="en-GB" sz="2400" dirty="0">
                <a:highlight>
                  <a:srgbClr val="FFFF00"/>
                </a:highlight>
              </a:rPr>
              <a:t>pointer parameters with null pointers</a:t>
            </a:r>
            <a:r>
              <a:rPr lang="en-GB" sz="2400" dirty="0"/>
              <a:t>.</a:t>
            </a:r>
          </a:p>
          <a:p>
            <a:r>
              <a:rPr lang="en-GB" sz="2400" dirty="0"/>
              <a:t>Design tests which cause the component to fail.</a:t>
            </a:r>
          </a:p>
          <a:p>
            <a:r>
              <a:rPr lang="en-GB" sz="2400" dirty="0">
                <a:highlight>
                  <a:srgbClr val="FFFF00"/>
                </a:highlight>
              </a:rPr>
              <a:t>Use stress testing in message passing systems</a:t>
            </a:r>
            <a:r>
              <a:rPr lang="en-GB" sz="2400" dirty="0"/>
              <a:t>.</a:t>
            </a:r>
          </a:p>
          <a:p>
            <a:r>
              <a:rPr lang="en-GB" sz="2400" dirty="0"/>
              <a:t>In shared memory systems, </a:t>
            </a:r>
            <a:r>
              <a:rPr lang="en-GB" sz="2400" dirty="0">
                <a:highlight>
                  <a:srgbClr val="FFFF00"/>
                </a:highlight>
              </a:rPr>
              <a:t>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System testing</a:t>
            </a:r>
          </a:p>
        </p:txBody>
      </p:sp>
      <p:sp>
        <p:nvSpPr>
          <p:cNvPr id="3" name="Content Placeholder 2"/>
          <p:cNvSpPr>
            <a:spLocks noGrp="1"/>
          </p:cNvSpPr>
          <p:nvPr>
            <p:ph idx="1"/>
          </p:nvPr>
        </p:nvSpPr>
        <p:spPr/>
        <p:txBody>
          <a:bodyPr/>
          <a:lstStyle/>
          <a:p>
            <a:r>
              <a:rPr lang="en-US" dirty="0"/>
              <a:t>System testing during development involves </a:t>
            </a:r>
            <a:r>
              <a:rPr lang="en-US" dirty="0">
                <a:highlight>
                  <a:srgbClr val="FFFF00"/>
                </a:highlight>
              </a:rPr>
              <a:t>integrating components</a:t>
            </a:r>
            <a:r>
              <a:rPr lang="en-US" dirty="0"/>
              <a:t> to create a version of the system and then </a:t>
            </a:r>
            <a:r>
              <a:rPr lang="en-US" dirty="0">
                <a:highlight>
                  <a:srgbClr val="FFFF00"/>
                </a:highlight>
              </a:rPr>
              <a:t>testing the integrated system.</a:t>
            </a:r>
          </a:p>
          <a:p>
            <a:r>
              <a:rPr lang="en-US" dirty="0"/>
              <a:t>The focus in system testing is </a:t>
            </a:r>
            <a:r>
              <a:rPr lang="en-US" dirty="0">
                <a:highlight>
                  <a:srgbClr val="FFFF00"/>
                </a:highlight>
              </a:rPr>
              <a:t>testing the interactions between components. </a:t>
            </a:r>
          </a:p>
          <a:p>
            <a:r>
              <a:rPr lang="en-US" dirty="0">
                <a:solidFill>
                  <a:srgbClr val="C00000"/>
                </a:solidFill>
              </a:rPr>
              <a:t>System testing </a:t>
            </a:r>
            <a:r>
              <a:rPr lang="en-US" dirty="0">
                <a:solidFill>
                  <a:srgbClr val="C00000"/>
                </a:solidFill>
                <a:highlight>
                  <a:srgbClr val="FFFF00"/>
                </a:highlight>
              </a:rPr>
              <a:t>checks that components are compatible, interact correctly </a:t>
            </a:r>
            <a:r>
              <a:rPr lang="en-US" dirty="0">
                <a:solidFill>
                  <a:srgbClr val="C00000"/>
                </a:solidFill>
              </a:rPr>
              <a:t>and </a:t>
            </a:r>
            <a:r>
              <a:rPr lang="en-US" dirty="0">
                <a:solidFill>
                  <a:srgbClr val="C00000"/>
                </a:solidFill>
                <a:highlight>
                  <a:srgbClr val="FFFF00"/>
                </a:highlight>
              </a:rPr>
              <a:t>transfer the right data at the right time</a:t>
            </a:r>
            <a:r>
              <a:rPr lang="en-US" dirty="0">
                <a:solidFill>
                  <a:srgbClr val="C00000"/>
                </a:solidFill>
              </a:rPr>
              <a:t> across their interfaces</a:t>
            </a:r>
            <a:r>
              <a:rPr lang="en-US" dirty="0"/>
              <a:t>. </a:t>
            </a:r>
          </a:p>
          <a:p>
            <a:r>
              <a:rPr lang="en-US" dirty="0"/>
              <a:t>System testing </a:t>
            </a:r>
            <a:r>
              <a:rPr lang="en-US" dirty="0">
                <a:highlight>
                  <a:srgbClr val="FFFF00"/>
                </a:highlight>
              </a:rPr>
              <a:t>tests the emergent </a:t>
            </a:r>
            <a:r>
              <a:rPr lang="en-US" dirty="0" err="1">
                <a:highlight>
                  <a:srgbClr val="FFFF00"/>
                </a:highlight>
              </a:rPr>
              <a:t>behaviour</a:t>
            </a:r>
            <a:r>
              <a:rPr lang="en-US" dirty="0">
                <a:highlight>
                  <a:srgbClr val="FFFF00"/>
                </a:highlight>
              </a:rPr>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a:t>
            </a:r>
            <a:r>
              <a:rPr lang="en-US" dirty="0">
                <a:highlight>
                  <a:srgbClr val="FFFF00"/>
                </a:highlight>
              </a:rPr>
              <a:t>The complete system is then tested.</a:t>
            </a:r>
            <a:endParaRPr lang="en-GB" dirty="0">
              <a:highlight>
                <a:srgbClr val="FFFF00"/>
              </a:highlight>
            </a:endParaRPr>
          </a:p>
          <a:p>
            <a:r>
              <a:rPr lang="en-US" dirty="0">
                <a:highlight>
                  <a:srgbClr val="FFFF00"/>
                </a:highlight>
              </a:rPr>
              <a:t>Components developed by different team members or sub-teams may be integrated at this stage</a:t>
            </a:r>
            <a:r>
              <a:rPr lang="en-US" dirty="0"/>
              <a:t>. System testing is a collective rather than an individual process. </a:t>
            </a:r>
          </a:p>
          <a:p>
            <a:pPr lvl="1"/>
            <a:r>
              <a:rPr lang="en-US" dirty="0"/>
              <a:t>In some companies, </a:t>
            </a:r>
            <a:r>
              <a:rPr lang="en-US" dirty="0">
                <a:highlight>
                  <a:srgbClr val="FFFF00"/>
                </a:highlight>
              </a:rPr>
              <a:t>system testing may involve a separate testing team</a:t>
            </a:r>
            <a:r>
              <a:rPr lang="en-US" dirty="0"/>
              <a:t>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Use-case testing</a:t>
            </a:r>
          </a:p>
        </p:txBody>
      </p:sp>
      <p:sp>
        <p:nvSpPr>
          <p:cNvPr id="3" name="Content Placeholder 2"/>
          <p:cNvSpPr>
            <a:spLocks noGrp="1"/>
          </p:cNvSpPr>
          <p:nvPr>
            <p:ph idx="1"/>
          </p:nvPr>
        </p:nvSpPr>
        <p:spPr/>
        <p:txBody>
          <a:bodyPr/>
          <a:lstStyle/>
          <a:p>
            <a:r>
              <a:rPr lang="en-US" dirty="0"/>
              <a:t>The </a:t>
            </a:r>
            <a:r>
              <a:rPr lang="en-US" dirty="0">
                <a:highlight>
                  <a:srgbClr val="FFFF00"/>
                </a:highlight>
              </a:rPr>
              <a:t>use-cases </a:t>
            </a:r>
            <a:r>
              <a:rPr lang="en-US" dirty="0"/>
              <a:t>developed to identify system interactions </a:t>
            </a:r>
            <a:r>
              <a:rPr lang="en-US" dirty="0">
                <a:highlight>
                  <a:srgbClr val="00FF00"/>
                </a:highlight>
              </a:rPr>
              <a:t>can be used as a basis for system testing</a:t>
            </a:r>
            <a:r>
              <a:rPr lang="en-US" dirty="0"/>
              <a:t>.</a:t>
            </a:r>
          </a:p>
          <a:p>
            <a:r>
              <a:rPr lang="en-US" dirty="0"/>
              <a:t>Each </a:t>
            </a:r>
            <a:r>
              <a:rPr lang="en-US" dirty="0">
                <a:highlight>
                  <a:srgbClr val="FFFF00"/>
                </a:highlight>
              </a:rPr>
              <a:t>use case usually involves several system components</a:t>
            </a:r>
            <a:r>
              <a:rPr lang="en-US" dirty="0"/>
              <a:t> so </a:t>
            </a:r>
            <a:r>
              <a:rPr lang="en-US" dirty="0">
                <a:highlight>
                  <a:srgbClr val="00FF00"/>
                </a:highlight>
              </a:rPr>
              <a:t>testing the use case forces these interactions to occur.</a:t>
            </a:r>
          </a:p>
          <a:p>
            <a:r>
              <a:rPr lang="en-US" dirty="0"/>
              <a:t>The </a:t>
            </a:r>
            <a:r>
              <a:rPr lang="en-US" dirty="0">
                <a:highlight>
                  <a:srgbClr val="FFFF00"/>
                </a:highlight>
              </a:rPr>
              <a:t>sequence diagrams </a:t>
            </a:r>
            <a:r>
              <a:rPr lang="en-US" dirty="0"/>
              <a:t>associated with the use case </a:t>
            </a:r>
            <a:r>
              <a:rPr lang="en-US" dirty="0">
                <a:highlight>
                  <a:srgbClr val="00FF00"/>
                </a:highlight>
              </a:rPr>
              <a:t>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Program testing goals</a:t>
            </a:r>
          </a:p>
        </p:txBody>
      </p:sp>
      <p:sp>
        <p:nvSpPr>
          <p:cNvPr id="3" name="Content Placeholder 2"/>
          <p:cNvSpPr>
            <a:spLocks noGrp="1"/>
          </p:cNvSpPr>
          <p:nvPr>
            <p:ph idx="1"/>
          </p:nvPr>
        </p:nvSpPr>
        <p:spPr/>
        <p:txBody>
          <a:bodyPr/>
          <a:lstStyle/>
          <a:p>
            <a:r>
              <a:rPr lang="en-US" b="1" dirty="0">
                <a:solidFill>
                  <a:srgbClr val="FF0000"/>
                </a:solidFill>
              </a:rPr>
              <a:t>To demonstrate to the developer and the customer that the software meets its requirements</a:t>
            </a:r>
            <a:r>
              <a:rPr lang="en-US" dirty="0"/>
              <a:t>. </a:t>
            </a:r>
          </a:p>
          <a:p>
            <a:pPr lvl="1"/>
            <a:r>
              <a:rPr lang="en-US" dirty="0"/>
              <a:t>For </a:t>
            </a:r>
            <a:r>
              <a:rPr lang="en-US" dirty="0">
                <a:highlight>
                  <a:srgbClr val="FFFF00"/>
                </a:highlight>
              </a:rPr>
              <a:t>custom software</a:t>
            </a:r>
            <a:r>
              <a:rPr lang="en-US" dirty="0"/>
              <a:t>, </a:t>
            </a:r>
            <a:r>
              <a:rPr lang="en-US" dirty="0">
                <a:highlight>
                  <a:srgbClr val="00FF00"/>
                </a:highlight>
              </a:rPr>
              <a:t>this means that there should be at least one test for every requirement in the requirements document. </a:t>
            </a:r>
            <a:r>
              <a:rPr lang="en-US" dirty="0">
                <a:highlight>
                  <a:srgbClr val="FFFF00"/>
                </a:highlight>
              </a:rPr>
              <a:t>For generic software products</a:t>
            </a:r>
            <a:r>
              <a:rPr lang="en-US" dirty="0"/>
              <a:t>, </a:t>
            </a:r>
            <a:r>
              <a:rPr lang="en-US" dirty="0">
                <a:highlight>
                  <a:srgbClr val="00FF00"/>
                </a:highlight>
              </a:rPr>
              <a:t>it means that there should be tests for all of the system features, plus combinations of these features, that will be incorporated in the product release.</a:t>
            </a:r>
            <a:r>
              <a:rPr lang="en-US" dirty="0"/>
              <a:t>  </a:t>
            </a:r>
            <a:endParaRPr lang="en-GB" dirty="0"/>
          </a:p>
          <a:p>
            <a:r>
              <a:rPr lang="en-US" b="1" dirty="0">
                <a:solidFill>
                  <a:srgbClr val="FF0000"/>
                </a:solidFill>
              </a:rPr>
              <a:t>To discover situations in which the behavior of the software is incorrect</a:t>
            </a:r>
            <a:r>
              <a:rPr lang="en-US" dirty="0"/>
              <a:t>, undesirable or does not conform to its specification. </a:t>
            </a:r>
          </a:p>
          <a:p>
            <a:pPr lvl="1"/>
            <a:r>
              <a:rPr lang="en-US" dirty="0">
                <a:highlight>
                  <a:srgbClr val="FFFF00"/>
                </a:highlight>
              </a:rPr>
              <a:t>Defect testing </a:t>
            </a:r>
            <a:r>
              <a:rPr lang="en-US" dirty="0"/>
              <a:t>is </a:t>
            </a:r>
            <a:r>
              <a:rPr lang="en-US" dirty="0">
                <a:highlight>
                  <a:srgbClr val="FFFF00"/>
                </a:highlight>
              </a:rPr>
              <a:t>concerned with rooting out undesirable system behavior </a:t>
            </a:r>
            <a:r>
              <a:rPr lang="en-US" dirty="0"/>
              <a:t>such as </a:t>
            </a:r>
            <a:r>
              <a:rPr lang="en-US" dirty="0">
                <a:highlight>
                  <a:srgbClr val="00FF00"/>
                </a:highlight>
              </a:rPr>
              <a:t>system crashes</a:t>
            </a:r>
            <a:r>
              <a:rPr lang="en-US" dirty="0"/>
              <a:t>, </a:t>
            </a:r>
            <a:r>
              <a:rPr lang="en-US" dirty="0">
                <a:highlight>
                  <a:srgbClr val="00FF00"/>
                </a:highlight>
              </a:rPr>
              <a:t>unwanted interactions with other systems</a:t>
            </a:r>
            <a:r>
              <a:rPr lang="en-US" dirty="0"/>
              <a:t>, </a:t>
            </a:r>
            <a:r>
              <a:rPr lang="en-US" dirty="0">
                <a:highlight>
                  <a:srgbClr val="00FF00"/>
                </a:highlight>
              </a:rPr>
              <a:t>incorrect computations</a:t>
            </a:r>
            <a:r>
              <a:rPr lang="en-US" dirty="0"/>
              <a:t> and </a:t>
            </a:r>
            <a:r>
              <a:rPr lang="en-US" dirty="0">
                <a:highlight>
                  <a:srgbClr val="00FF00"/>
                </a:highlight>
              </a:rPr>
              <a:t>data corruption</a:t>
            </a:r>
            <a:r>
              <a:rPr lang="en-US" dirty="0"/>
              <a: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dirty="0"/>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Test-driven development</a:t>
            </a:r>
          </a:p>
        </p:txBody>
      </p:sp>
      <p:sp>
        <p:nvSpPr>
          <p:cNvPr id="3" name="Content Placeholder 2"/>
          <p:cNvSpPr>
            <a:spLocks noGrp="1"/>
          </p:cNvSpPr>
          <p:nvPr>
            <p:ph idx="1"/>
          </p:nvPr>
        </p:nvSpPr>
        <p:spPr/>
        <p:txBody>
          <a:bodyPr/>
          <a:lstStyle/>
          <a:p>
            <a:r>
              <a:rPr lang="en-US" dirty="0">
                <a:highlight>
                  <a:srgbClr val="FFFF00"/>
                </a:highlight>
              </a:rPr>
              <a:t>Test-driven development </a:t>
            </a:r>
            <a:r>
              <a:rPr lang="en-US" dirty="0"/>
              <a:t>(TDD) is an </a:t>
            </a:r>
            <a:r>
              <a:rPr lang="en-US" dirty="0">
                <a:highlight>
                  <a:srgbClr val="00FF00"/>
                </a:highlight>
              </a:rPr>
              <a:t>approach to program development in which you inter-leave testing and code development</a:t>
            </a:r>
            <a:r>
              <a:rPr lang="en-US" dirty="0"/>
              <a:t>.</a:t>
            </a:r>
          </a:p>
          <a:p>
            <a:r>
              <a:rPr lang="en-US" dirty="0">
                <a:highlight>
                  <a:srgbClr val="FFFF00"/>
                </a:highlight>
              </a:rPr>
              <a:t>Tests are written before code and ‘passing’ the tests is the critical driver of development.</a:t>
            </a:r>
            <a:r>
              <a:rPr lang="en-US" dirty="0"/>
              <a:t> </a:t>
            </a:r>
          </a:p>
          <a:p>
            <a:r>
              <a:rPr lang="en-US" dirty="0"/>
              <a:t>You develop code incrementally, along with a test for that increment. You don’t move on to the next increment until the code that you have developed passes its test. </a:t>
            </a:r>
          </a:p>
          <a:p>
            <a:r>
              <a:rPr lang="en-US" dirty="0">
                <a:solidFill>
                  <a:srgbClr val="C00000"/>
                </a:solidFill>
                <a:highlight>
                  <a:srgbClr val="FFFF00"/>
                </a:highlight>
              </a:rPr>
              <a:t>TDD was introduced as part of agile methods such as Extreme Programming. However, it can also be used in plan-driven development processes</a:t>
            </a:r>
            <a:r>
              <a:rPr lang="en-US" dirty="0">
                <a:highlight>
                  <a:srgbClr val="FFFF00"/>
                </a:highlight>
              </a:rPr>
              <a:t>. </a:t>
            </a:r>
            <a:endParaRPr lang="en-GB" dirty="0">
              <a:highlight>
                <a:srgbClr val="FFFF00"/>
              </a:highlight>
            </a:endParaRP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highlight>
                  <a:srgbClr val="FFFF00"/>
                </a:highlight>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highlight>
                  <a:srgbClr val="FFFF00"/>
                </a:highlight>
              </a:rPr>
              <a:t>Regression testing </a:t>
            </a:r>
          </a:p>
          <a:p>
            <a:pPr lvl="1"/>
            <a:r>
              <a:rPr lang="en-US" dirty="0"/>
              <a:t>A regression test suite is developed incrementally as a program is developed. </a:t>
            </a:r>
            <a:endParaRPr lang="en-GB" dirty="0"/>
          </a:p>
          <a:p>
            <a:r>
              <a:rPr lang="en-US" dirty="0">
                <a:solidFill>
                  <a:srgbClr val="000000"/>
                </a:solidFill>
                <a:highlight>
                  <a:srgbClr val="FFFF00"/>
                </a:highlight>
              </a:rPr>
              <a:t>Simplified debugging</a:t>
            </a:r>
            <a:r>
              <a:rPr lang="en-US" dirty="0">
                <a:solidFill>
                  <a:srgbClr val="000000"/>
                </a:solidFill>
              </a:rPr>
              <a:t> </a:t>
            </a:r>
          </a:p>
          <a:p>
            <a:pPr lvl="1"/>
            <a:r>
              <a:rPr lang="en-US" dirty="0"/>
              <a:t>When a test fails, it should be obvious where the problem lies. The newly written code needs to be checked and modified. </a:t>
            </a:r>
            <a:endParaRPr lang="en-GB" dirty="0"/>
          </a:p>
          <a:p>
            <a:r>
              <a:rPr lang="en-US" dirty="0">
                <a:solidFill>
                  <a:srgbClr val="000000"/>
                </a:solidFill>
                <a:highlight>
                  <a:srgbClr val="FFFF00"/>
                </a:highlight>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a:t>
            </a:r>
            <a:r>
              <a:rPr lang="en-US" dirty="0">
                <a:highlight>
                  <a:srgbClr val="FFFF00"/>
                </a:highlight>
              </a:rPr>
              <a:t>testing the system to check that changes have not ‘broken’ previously working code.</a:t>
            </a:r>
          </a:p>
          <a:p>
            <a:r>
              <a:rPr lang="en-US" dirty="0">
                <a:highlight>
                  <a:srgbClr val="FFFF00"/>
                </a:highlight>
              </a:rPr>
              <a:t>In a manual testing process, regression testing is expensive </a:t>
            </a:r>
            <a:r>
              <a:rPr lang="en-US" dirty="0"/>
              <a:t>but, </a:t>
            </a:r>
            <a:r>
              <a:rPr lang="en-US" dirty="0">
                <a:highlight>
                  <a:srgbClr val="00FF00"/>
                </a:highlight>
              </a:rPr>
              <a:t>with automated testing, it is simple and straightforward</a:t>
            </a:r>
            <a:r>
              <a:rPr lang="en-US" dirty="0"/>
              <a:t>. </a:t>
            </a:r>
            <a:r>
              <a:rPr lang="en-US" dirty="0">
                <a:highlight>
                  <a:srgbClr val="00FF00"/>
                </a:highlight>
              </a:rPr>
              <a:t>All tests are rerun every time a change is made to the program.</a:t>
            </a:r>
          </a:p>
          <a:p>
            <a:r>
              <a:rPr lang="en-US" dirty="0">
                <a:highlight>
                  <a:srgbClr val="FFFF00"/>
                </a:highlight>
              </a:rPr>
              <a:t>Tests must run ‘successfully’ before the change is committed</a:t>
            </a:r>
            <a:r>
              <a:rPr lang="en-US" dirty="0"/>
              <a:t>.</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a:t>
            </a:r>
            <a:r>
              <a:rPr lang="en-US" dirty="0">
                <a:highlight>
                  <a:srgbClr val="FFFF00"/>
                </a:highlight>
              </a:rPr>
              <a:t>process of testing a particular release of a system that is </a:t>
            </a:r>
            <a:r>
              <a:rPr lang="en-US" dirty="0">
                <a:solidFill>
                  <a:srgbClr val="FF0000"/>
                </a:solidFill>
                <a:highlight>
                  <a:srgbClr val="FFFF00"/>
                </a:highlight>
              </a:rPr>
              <a:t>intended for use outside of the development team</a:t>
            </a:r>
            <a:r>
              <a:rPr lang="en-US" dirty="0">
                <a:highlight>
                  <a:srgbClr val="FFFF00"/>
                </a:highlight>
              </a:rPr>
              <a:t>.</a:t>
            </a:r>
            <a:r>
              <a:rPr lang="en-GB" dirty="0">
                <a:highlight>
                  <a:srgbClr val="FFFF00"/>
                </a:highlight>
              </a:rPr>
              <a:t> </a:t>
            </a:r>
          </a:p>
          <a:p>
            <a:r>
              <a:rPr lang="en-US" dirty="0">
                <a:solidFill>
                  <a:srgbClr val="FF0000"/>
                </a:solidFill>
              </a:rPr>
              <a:t>The primary </a:t>
            </a:r>
            <a:r>
              <a:rPr lang="en-US" dirty="0">
                <a:solidFill>
                  <a:srgbClr val="FF0000"/>
                </a:solidFill>
                <a:highlight>
                  <a:srgbClr val="FFFF00"/>
                </a:highlight>
              </a:rPr>
              <a:t>goal</a:t>
            </a:r>
            <a:r>
              <a:rPr lang="en-US" dirty="0">
                <a:solidFill>
                  <a:srgbClr val="FF0000"/>
                </a:solidFill>
              </a:rPr>
              <a:t> of the release testing process is to </a:t>
            </a:r>
            <a:r>
              <a:rPr lang="en-US" dirty="0">
                <a:solidFill>
                  <a:srgbClr val="FF0000"/>
                </a:solidFill>
                <a:highlight>
                  <a:srgbClr val="FFFF00"/>
                </a:highlight>
              </a:rPr>
              <a:t>convince the supplier of the system that it is good enough for use</a:t>
            </a:r>
            <a:r>
              <a:rPr lang="en-GB" dirty="0">
                <a:solidFill>
                  <a:srgbClr val="FF0000"/>
                </a:solidFill>
              </a:rPr>
              <a:t>.</a:t>
            </a:r>
          </a:p>
          <a:p>
            <a:pPr lvl="1"/>
            <a:r>
              <a:rPr lang="en-US" dirty="0"/>
              <a:t>Release testing, therefore, has to </a:t>
            </a:r>
            <a:r>
              <a:rPr lang="en-US" dirty="0">
                <a:highlight>
                  <a:srgbClr val="00FF00"/>
                </a:highlight>
              </a:rPr>
              <a:t>show that the system delivers its </a:t>
            </a:r>
            <a:r>
              <a:rPr lang="en-US" dirty="0">
                <a:solidFill>
                  <a:srgbClr val="FF0000"/>
                </a:solidFill>
                <a:highlight>
                  <a:srgbClr val="00FF00"/>
                </a:highlight>
              </a:rPr>
              <a:t>specified functionality, performance and dependability, and that it does not fail during normal use.</a:t>
            </a:r>
            <a:r>
              <a:rPr lang="en-GB" dirty="0">
                <a:solidFill>
                  <a:srgbClr val="FF0000"/>
                </a:solidFill>
                <a:highlight>
                  <a:srgbClr val="00FF00"/>
                </a:highlight>
              </a:rPr>
              <a:t> </a:t>
            </a:r>
          </a:p>
          <a:p>
            <a:r>
              <a:rPr lang="en-US" dirty="0"/>
              <a:t>Release testing is </a:t>
            </a:r>
            <a:r>
              <a:rPr lang="en-US" dirty="0">
                <a:highlight>
                  <a:srgbClr val="FFFF00"/>
                </a:highlight>
              </a:rPr>
              <a:t>usually a </a:t>
            </a:r>
            <a:r>
              <a:rPr lang="en-US" dirty="0">
                <a:solidFill>
                  <a:srgbClr val="FF0000"/>
                </a:solidFill>
                <a:highlight>
                  <a:srgbClr val="FFFF00"/>
                </a:highlight>
              </a:rPr>
              <a:t>black-box</a:t>
            </a:r>
            <a:r>
              <a:rPr lang="en-US" dirty="0">
                <a:highlight>
                  <a:srgbClr val="FFFF00"/>
                </a:highlight>
              </a:rPr>
              <a:t> testing </a:t>
            </a:r>
            <a:r>
              <a:rPr lang="en-US" dirty="0"/>
              <a:t>process where </a:t>
            </a:r>
            <a:r>
              <a:rPr lang="en-US" dirty="0">
                <a:highlight>
                  <a:srgbClr val="FFFF00"/>
                </a:highlight>
              </a:rPr>
              <a:t>tests are only derived from the system specification</a:t>
            </a:r>
            <a:r>
              <a:rPr lang="en-US" dirty="0"/>
              <a:t>.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highlight>
                  <a:srgbClr val="FFFF00"/>
                </a:highlight>
              </a:rPr>
              <a:t>Release testing </a:t>
            </a:r>
            <a:r>
              <a:rPr lang="en-US" dirty="0"/>
              <a:t>is a </a:t>
            </a:r>
            <a:r>
              <a:rPr lang="en-US" dirty="0">
                <a:highlight>
                  <a:srgbClr val="FFFF00"/>
                </a:highlight>
              </a:rPr>
              <a:t>form</a:t>
            </a:r>
            <a:r>
              <a:rPr lang="en-US" dirty="0"/>
              <a:t> of </a:t>
            </a:r>
            <a:r>
              <a:rPr lang="en-US" dirty="0">
                <a:highlight>
                  <a:srgbClr val="FFFF00"/>
                </a:highlight>
              </a:rPr>
              <a:t>system testing</a:t>
            </a:r>
            <a:r>
              <a:rPr lang="en-US" dirty="0"/>
              <a:t>.</a:t>
            </a:r>
          </a:p>
          <a:p>
            <a:r>
              <a:rPr lang="en-US" dirty="0"/>
              <a:t>Important differences:</a:t>
            </a:r>
          </a:p>
          <a:p>
            <a:pPr lvl="1"/>
            <a:r>
              <a:rPr lang="en-US" dirty="0">
                <a:solidFill>
                  <a:srgbClr val="FF0000"/>
                </a:solidFill>
              </a:rPr>
              <a:t>A separate team that has not been involved in the system development, should be responsible for release testing</a:t>
            </a:r>
            <a:r>
              <a:rPr lang="en-US" dirty="0"/>
              <a:t>.</a:t>
            </a:r>
            <a:endParaRPr lang="en-GB" dirty="0"/>
          </a:p>
          <a:p>
            <a:pPr lvl="1"/>
            <a:r>
              <a:rPr lang="en-US" dirty="0">
                <a:solidFill>
                  <a:srgbClr val="C00000"/>
                </a:solidFill>
              </a:rPr>
              <a:t>System testing </a:t>
            </a:r>
            <a:r>
              <a:rPr lang="en-US" dirty="0">
                <a:solidFill>
                  <a:schemeClr val="tx1"/>
                </a:solidFill>
              </a:rPr>
              <a:t>by the </a:t>
            </a:r>
            <a:r>
              <a:rPr lang="en-US" dirty="0">
                <a:solidFill>
                  <a:schemeClr val="tx1"/>
                </a:solidFill>
                <a:highlight>
                  <a:srgbClr val="FFFF00"/>
                </a:highlight>
              </a:rPr>
              <a:t>development team should focus on discovering </a:t>
            </a:r>
            <a:r>
              <a:rPr lang="en-US" dirty="0">
                <a:solidFill>
                  <a:srgbClr val="C00000"/>
                </a:solidFill>
                <a:highlight>
                  <a:srgbClr val="FFFF00"/>
                </a:highlight>
              </a:rPr>
              <a:t>bugs in the system (defect testing). </a:t>
            </a:r>
            <a:endParaRPr lang="ar-EG" dirty="0">
              <a:solidFill>
                <a:srgbClr val="C00000"/>
              </a:solidFill>
              <a:highlight>
                <a:srgbClr val="FFFF00"/>
              </a:highlight>
            </a:endParaRPr>
          </a:p>
          <a:p>
            <a:pPr lvl="1"/>
            <a:r>
              <a:rPr lang="en-US" dirty="0">
                <a:solidFill>
                  <a:schemeClr val="tx1"/>
                </a:solidFill>
              </a:rPr>
              <a:t>The objective of </a:t>
            </a:r>
            <a:r>
              <a:rPr lang="en-US" dirty="0">
                <a:solidFill>
                  <a:srgbClr val="C00000"/>
                </a:solidFill>
              </a:rPr>
              <a:t>release testing </a:t>
            </a:r>
            <a:r>
              <a:rPr lang="en-US" dirty="0">
                <a:solidFill>
                  <a:schemeClr val="tx1"/>
                </a:solidFill>
              </a:rPr>
              <a:t>is to check that the system </a:t>
            </a:r>
            <a:r>
              <a:rPr lang="en-US" dirty="0">
                <a:solidFill>
                  <a:srgbClr val="C00000"/>
                </a:solidFill>
                <a:highlight>
                  <a:srgbClr val="FFFF00"/>
                </a:highlight>
              </a:rPr>
              <a:t>meets its requirements and is good enough for external use (validation testing)</a:t>
            </a:r>
            <a:r>
              <a:rPr lang="en-US" dirty="0">
                <a:solidFill>
                  <a:schemeClr val="tx1"/>
                </a:solidFill>
                <a:highlight>
                  <a:srgbClr val="FFFF00"/>
                </a:highlight>
              </a:rPr>
              <a:t>.</a:t>
            </a:r>
            <a:endParaRPr lang="en-GB" dirty="0">
              <a:solidFill>
                <a:schemeClr val="tx1"/>
              </a:solidFill>
              <a:highlight>
                <a:srgbClr val="FFFF00"/>
              </a:highlight>
            </a:endParaRP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a:t>
            </a:r>
            <a:r>
              <a:rPr lang="en-US" dirty="0">
                <a:highlight>
                  <a:srgbClr val="FFFF00"/>
                </a:highlight>
              </a:rPr>
              <a:t>examining each requirement and developing a test or tests for it</a:t>
            </a:r>
            <a:r>
              <a:rPr lang="en-US" dirty="0"/>
              <a: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highlight>
                  <a:srgbClr val="FFFF00"/>
                </a:highlight>
              </a:rPr>
              <a:t>You expect the system to perform correctly using a given set of test cases that reflect the system’s expected use</a:t>
            </a:r>
            <a:r>
              <a:rPr lang="en-US" dirty="0">
                <a:solidFill>
                  <a:srgbClr val="000000"/>
                </a:solidFill>
              </a:rPr>
              <a:t>. </a:t>
            </a:r>
          </a:p>
          <a:p>
            <a:r>
              <a:rPr lang="en-US" dirty="0">
                <a:solidFill>
                  <a:srgbClr val="000000"/>
                </a:solidFill>
              </a:rPr>
              <a:t>The second goal leads to defect testing</a:t>
            </a:r>
          </a:p>
          <a:p>
            <a:pPr lvl="1"/>
            <a:r>
              <a:rPr lang="en-US" dirty="0">
                <a:solidFill>
                  <a:srgbClr val="000000"/>
                </a:solidFill>
              </a:rPr>
              <a:t>The test cases are designed to </a:t>
            </a:r>
            <a:r>
              <a:rPr lang="en-US" dirty="0">
                <a:solidFill>
                  <a:srgbClr val="000000"/>
                </a:solidFill>
                <a:highlight>
                  <a:srgbClr val="00FF00"/>
                </a:highlight>
              </a:rPr>
              <a:t>expose defects</a:t>
            </a:r>
            <a:r>
              <a:rPr lang="en-US" dirty="0">
                <a:solidFill>
                  <a:srgbClr val="000000"/>
                </a:solidFill>
              </a:rPr>
              <a:t>.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dirty="0"/>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50</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a:t>
            </a:r>
            <a:r>
              <a:rPr lang="en-US" dirty="0">
                <a:highlight>
                  <a:srgbClr val="FFFF00"/>
                </a:highlight>
              </a:rPr>
              <a:t>performance</a:t>
            </a:r>
            <a:r>
              <a:rPr lang="en-US" dirty="0"/>
              <a:t> and </a:t>
            </a:r>
            <a:r>
              <a:rPr lang="en-US" dirty="0">
                <a:highlight>
                  <a:srgbClr val="FFFF00"/>
                </a:highlight>
              </a:rPr>
              <a:t>reliability</a:t>
            </a:r>
            <a:r>
              <a:rPr lang="en-US" dirty="0"/>
              <a:t>.</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53</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User testing</a:t>
            </a:r>
          </a:p>
        </p:txBody>
      </p:sp>
      <p:sp>
        <p:nvSpPr>
          <p:cNvPr id="3" name="Content Placeholder 2"/>
          <p:cNvSpPr>
            <a:spLocks noGrp="1"/>
          </p:cNvSpPr>
          <p:nvPr>
            <p:ph idx="1"/>
          </p:nvPr>
        </p:nvSpPr>
        <p:spPr/>
        <p:txBody>
          <a:bodyPr/>
          <a:lstStyle/>
          <a:p>
            <a:r>
              <a:rPr lang="en-US" dirty="0"/>
              <a:t>User or customer testing is a stage in the testing process in which </a:t>
            </a:r>
            <a:r>
              <a:rPr lang="en-US" dirty="0">
                <a:highlight>
                  <a:srgbClr val="FFFF00"/>
                </a:highlight>
              </a:rPr>
              <a:t>users or customers provide input and advice on system testing. </a:t>
            </a:r>
          </a:p>
          <a:p>
            <a:r>
              <a:rPr lang="en-US" dirty="0"/>
              <a:t>User testing is </a:t>
            </a:r>
            <a:r>
              <a:rPr lang="en-US" dirty="0">
                <a:highlight>
                  <a:srgbClr val="FFFF00"/>
                </a:highlight>
              </a:rPr>
              <a:t>essential, even when full system and release testing have been carried out. </a:t>
            </a:r>
          </a:p>
          <a:p>
            <a:pPr lvl="1"/>
            <a:r>
              <a:rPr lang="en-US" dirty="0"/>
              <a:t>The reason for this is that </a:t>
            </a:r>
            <a:r>
              <a:rPr lang="en-US" dirty="0">
                <a:highlight>
                  <a:srgbClr val="FFFF00"/>
                </a:highlight>
              </a:rPr>
              <a:t>impacts</a:t>
            </a:r>
            <a:r>
              <a:rPr lang="en-US" dirty="0"/>
              <a:t> from the user’s working environment have a major effect on the reliability, performance, usability and robustness of a system. </a:t>
            </a:r>
            <a:r>
              <a:rPr lang="en-US" dirty="0">
                <a:highlight>
                  <a:srgbClr val="FFFF00"/>
                </a:highlight>
              </a:rPr>
              <a:t>These cannot be replicated in a testing environment.</a:t>
            </a:r>
            <a:endParaRPr lang="en-GB" dirty="0">
              <a:highlight>
                <a:srgbClr val="FFFF00"/>
              </a:highlight>
            </a:endParaRP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highlight>
                  <a:srgbClr val="FFFF00"/>
                </a:highlight>
              </a:rPr>
              <a:t>Users of the software work with the development team to test the software at the developer’s site</a:t>
            </a:r>
            <a:r>
              <a:rPr lang="en-US" dirty="0"/>
              <a:t>.</a:t>
            </a:r>
            <a:endParaRPr lang="en-GB" dirty="0"/>
          </a:p>
          <a:p>
            <a:r>
              <a:rPr lang="en-US" dirty="0"/>
              <a:t>Beta testing</a:t>
            </a:r>
          </a:p>
          <a:p>
            <a:pPr lvl="1"/>
            <a:r>
              <a:rPr lang="en-US" dirty="0">
                <a:highlight>
                  <a:srgbClr val="FFFF00"/>
                </a:highlight>
              </a:rPr>
              <a:t>A release of the software is made available to users to allow them to experiment and to raise problems that they discover with the system developers</a:t>
            </a:r>
            <a:r>
              <a:rPr lang="en-US" dirty="0"/>
              <a:t>.</a:t>
            </a:r>
            <a:endParaRPr lang="en-GB" dirty="0"/>
          </a:p>
          <a:p>
            <a:r>
              <a:rPr lang="en-US" dirty="0"/>
              <a:t>Acceptance testing</a:t>
            </a:r>
          </a:p>
          <a:p>
            <a:pPr lvl="1"/>
            <a:r>
              <a:rPr lang="en-US" dirty="0">
                <a:highlight>
                  <a:srgbClr val="FFFF00"/>
                </a:highlight>
              </a:rPr>
              <a:t>Customers test a system to decide whether or not it is ready to be accepted from the system developers and deployed in the customer environment</a:t>
            </a:r>
            <a:r>
              <a:rPr lang="en-US" dirty="0"/>
              <a: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highlight>
                  <a:srgbClr val="FFFF00"/>
                </a:highlight>
              </a:rPr>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Discuss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a:t>
            </a:r>
            <a:r>
              <a:rPr lang="en-US" dirty="0">
                <a:highlight>
                  <a:srgbClr val="FFFF00"/>
                </a:highlight>
              </a:rPr>
              <a:t>the user/customer is part of the development team and is responsible for making decisions on the acceptability of the system</a:t>
            </a:r>
            <a:r>
              <a:rPr lang="en-US" dirty="0"/>
              <a:t>.</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Testing process </a:t>
            </a:r>
            <a:r>
              <a:rPr lang="en-US" dirty="0">
                <a:highlight>
                  <a:srgbClr val="FFFF00"/>
                </a:highlight>
              </a:rPr>
              <a:t>goals</a:t>
            </a:r>
          </a:p>
        </p:txBody>
      </p:sp>
      <p:sp>
        <p:nvSpPr>
          <p:cNvPr id="22531" name="Rectangle 3"/>
          <p:cNvSpPr>
            <a:spLocks noGrp="1" noChangeArrowheads="1"/>
          </p:cNvSpPr>
          <p:nvPr>
            <p:ph idx="1"/>
          </p:nvPr>
        </p:nvSpPr>
        <p:spPr/>
        <p:txBody>
          <a:bodyPr/>
          <a:lstStyle/>
          <a:p>
            <a:r>
              <a:rPr lang="en-US" sz="2400" dirty="0">
                <a:solidFill>
                  <a:schemeClr val="tx1"/>
                </a:solidFill>
                <a:highlight>
                  <a:srgbClr val="FFFF00"/>
                </a:highlight>
              </a:rPr>
              <a:t>Validation testing</a:t>
            </a:r>
          </a:p>
          <a:p>
            <a:pPr lvl="1"/>
            <a:r>
              <a:rPr lang="en-US" sz="2000" dirty="0"/>
              <a:t>To </a:t>
            </a:r>
            <a:r>
              <a:rPr lang="en-US" sz="2000" dirty="0">
                <a:highlight>
                  <a:srgbClr val="FFFF00"/>
                </a:highlight>
              </a:rPr>
              <a:t>demonstrate to the developer and the system customer that the software meets its requirements </a:t>
            </a:r>
          </a:p>
          <a:p>
            <a:pPr lvl="1"/>
            <a:r>
              <a:rPr lang="en-US" sz="2000" dirty="0"/>
              <a:t>A </a:t>
            </a:r>
            <a:r>
              <a:rPr lang="en-US" sz="2000" dirty="0">
                <a:highlight>
                  <a:srgbClr val="00FF00"/>
                </a:highlight>
              </a:rPr>
              <a:t>successful test shows that the system operates as intended.</a:t>
            </a:r>
          </a:p>
          <a:p>
            <a:r>
              <a:rPr lang="en-US" sz="2400" dirty="0">
                <a:solidFill>
                  <a:srgbClr val="000000"/>
                </a:solidFill>
                <a:highlight>
                  <a:srgbClr val="FFFF00"/>
                </a:highlight>
              </a:rPr>
              <a:t>Defect testing</a:t>
            </a:r>
          </a:p>
          <a:p>
            <a:pPr lvl="1"/>
            <a:r>
              <a:rPr lang="en-US" sz="2000" dirty="0">
                <a:highlight>
                  <a:srgbClr val="FFFF00"/>
                </a:highlight>
              </a:rPr>
              <a:t>To discover faults or defects in the software </a:t>
            </a:r>
            <a:r>
              <a:rPr lang="en-US" sz="2000" dirty="0"/>
              <a:t>where its </a:t>
            </a:r>
            <a:r>
              <a:rPr lang="en-US" sz="2000" dirty="0" err="1"/>
              <a:t>behaviour</a:t>
            </a:r>
            <a:r>
              <a:rPr lang="en-US" sz="2000" dirty="0"/>
              <a:t> is incorrect or not in conformance with its specification </a:t>
            </a:r>
          </a:p>
          <a:p>
            <a:pPr lvl="1"/>
            <a:r>
              <a:rPr lang="en-US" sz="2000" dirty="0"/>
              <a:t>A </a:t>
            </a:r>
            <a:r>
              <a:rPr lang="en-US" sz="2000" dirty="0">
                <a:highlight>
                  <a:srgbClr val="00FF00"/>
                </a:highlight>
              </a:rPr>
              <a:t>successful test </a:t>
            </a:r>
            <a:r>
              <a:rPr lang="en-US" sz="2000" dirty="0"/>
              <a:t>is a test that </a:t>
            </a:r>
            <a:r>
              <a:rPr lang="en-US" sz="2000" dirty="0">
                <a:highlight>
                  <a:srgbClr val="00FF00"/>
                </a:highlight>
              </a:rPr>
              <a:t>makes the system perform incorrectly</a:t>
            </a:r>
            <a:r>
              <a:rPr lang="en-US" sz="2000" dirty="0"/>
              <a:t> and so </a:t>
            </a:r>
            <a:r>
              <a:rPr lang="en-US" sz="2000" dirty="0">
                <a:highlight>
                  <a:srgbClr val="00FF00"/>
                </a:highlight>
              </a:rPr>
              <a:t>exposes a defect in the system</a:t>
            </a:r>
            <a:r>
              <a:rPr lang="en-US" sz="2000"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7</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highlight>
                  <a:srgbClr val="FFFF00"/>
                </a:highlight>
              </a:rPr>
              <a:t>Verification</a:t>
            </a:r>
            <a:r>
              <a:rPr lang="en-GB" dirty="0"/>
              <a:t> vs </a:t>
            </a:r>
            <a:r>
              <a:rPr lang="en-GB" dirty="0">
                <a:highlight>
                  <a:srgbClr val="FFFF00"/>
                </a:highlight>
              </a:rPr>
              <a:t>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t>
            </a:r>
            <a:r>
              <a:rPr lang="en-GB" dirty="0">
                <a:highlight>
                  <a:srgbClr val="FFFF00"/>
                </a:highlight>
              </a:rPr>
              <a:t>Are we building the product right</a:t>
            </a:r>
            <a:r>
              <a:rPr lang="en-GB" dirty="0"/>
              <a:t>”.</a:t>
            </a:r>
          </a:p>
          <a:p>
            <a:r>
              <a:rPr lang="en-GB" dirty="0"/>
              <a:t>The </a:t>
            </a:r>
            <a:r>
              <a:rPr lang="en-GB" dirty="0">
                <a:highlight>
                  <a:srgbClr val="00FF00"/>
                </a:highlight>
              </a:rPr>
              <a:t>software should conform to its specification</a:t>
            </a:r>
            <a:r>
              <a:rPr lang="en-GB" dirty="0"/>
              <a:t>.</a:t>
            </a:r>
          </a:p>
          <a:p>
            <a:r>
              <a:rPr lang="en-GB" dirty="0">
                <a:solidFill>
                  <a:srgbClr val="000000"/>
                </a:solidFill>
              </a:rPr>
              <a:t>Validation</a:t>
            </a:r>
            <a:r>
              <a:rPr lang="en-GB" dirty="0"/>
              <a:t>:</a:t>
            </a:r>
            <a:br>
              <a:rPr lang="en-GB" dirty="0"/>
            </a:br>
            <a:r>
              <a:rPr lang="en-GB" dirty="0"/>
              <a:t>	 "</a:t>
            </a:r>
            <a:r>
              <a:rPr lang="en-GB" dirty="0">
                <a:highlight>
                  <a:srgbClr val="FFFF00"/>
                </a:highlight>
              </a:rPr>
              <a:t>Are we building the right product</a:t>
            </a:r>
            <a:r>
              <a:rPr lang="en-GB" dirty="0"/>
              <a:t>”.</a:t>
            </a:r>
          </a:p>
          <a:p>
            <a:r>
              <a:rPr lang="en-GB" dirty="0"/>
              <a:t>The </a:t>
            </a:r>
            <a:r>
              <a:rPr lang="en-GB" dirty="0">
                <a:highlight>
                  <a:srgbClr val="00FF00"/>
                </a:highlight>
              </a:rPr>
              <a:t>software should do what the user really requires</a:t>
            </a:r>
            <a:r>
              <a:rPr lang="en-GB"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highlight>
                  <a:srgbClr val="FFFF00"/>
                </a:highlight>
              </a:rPr>
              <a:t>Software inspections</a:t>
            </a:r>
            <a:r>
              <a:rPr lang="en-GB" i="1" dirty="0">
                <a:solidFill>
                  <a:schemeClr val="tx1"/>
                </a:solidFill>
                <a:highlight>
                  <a:srgbClr val="FFFF00"/>
                </a:highlight>
              </a:rPr>
              <a:t> </a:t>
            </a:r>
            <a:r>
              <a:rPr lang="en-GB" dirty="0"/>
              <a:t>Concerned with analysis of </a:t>
            </a:r>
            <a:br>
              <a:rPr lang="en-GB" dirty="0"/>
            </a:br>
            <a:r>
              <a:rPr lang="en-GB" dirty="0"/>
              <a:t>the static system representation to </a:t>
            </a:r>
            <a:r>
              <a:rPr lang="en-GB" dirty="0">
                <a:highlight>
                  <a:srgbClr val="FFFF00"/>
                </a:highlight>
              </a:rPr>
              <a:t>discover problems</a:t>
            </a:r>
            <a:r>
              <a:rPr lang="en-GB" i="1" dirty="0">
                <a:highlight>
                  <a:srgbClr val="FFFF00"/>
                </a:highlight>
              </a:rPr>
              <a:t>  </a:t>
            </a:r>
            <a:r>
              <a:rPr lang="en-GB" i="1" dirty="0"/>
              <a:t>(</a:t>
            </a:r>
            <a:r>
              <a:rPr lang="en-GB" b="1" dirty="0">
                <a:solidFill>
                  <a:srgbClr val="FF0000"/>
                </a:solidFill>
                <a:highlight>
                  <a:srgbClr val="FFFF00"/>
                </a:highlight>
              </a:rPr>
              <a:t>static verification</a:t>
            </a:r>
            <a:r>
              <a:rPr lang="en-GB" dirty="0"/>
              <a:t>)</a:t>
            </a:r>
          </a:p>
          <a:p>
            <a:pPr lvl="1"/>
            <a:r>
              <a:rPr lang="en-GB" sz="2000" dirty="0">
                <a:highlight>
                  <a:srgbClr val="FFFF00"/>
                </a:highlight>
              </a:rPr>
              <a:t>May be supplement by tool-based document and code analysis.</a:t>
            </a:r>
          </a:p>
          <a:p>
            <a:pPr lvl="1"/>
            <a:r>
              <a:rPr lang="en-GB" dirty="0"/>
              <a:t>Discussed in Chapter 15.</a:t>
            </a:r>
            <a:endParaRPr lang="en-GB" sz="2000" dirty="0"/>
          </a:p>
          <a:p>
            <a:r>
              <a:rPr lang="en-GB" sz="2400" dirty="0">
                <a:solidFill>
                  <a:srgbClr val="000000"/>
                </a:solidFill>
                <a:highlight>
                  <a:srgbClr val="FFFF00"/>
                </a:highlight>
              </a:rPr>
              <a:t>Software testing</a:t>
            </a:r>
            <a:r>
              <a:rPr lang="en-GB" i="1" dirty="0">
                <a:solidFill>
                  <a:srgbClr val="000000"/>
                </a:solidFill>
                <a:highlight>
                  <a:srgbClr val="FFFF00"/>
                </a:highlight>
              </a:rPr>
              <a:t> </a:t>
            </a:r>
            <a:r>
              <a:rPr lang="en-GB" sz="2400" dirty="0"/>
              <a:t>Concerned with </a:t>
            </a:r>
            <a:r>
              <a:rPr lang="en-GB" sz="2400" dirty="0">
                <a:highlight>
                  <a:srgbClr val="00FF00"/>
                </a:highlight>
              </a:rPr>
              <a:t>exercising and </a:t>
            </a:r>
            <a:br>
              <a:rPr lang="en-GB" sz="2400" dirty="0">
                <a:highlight>
                  <a:srgbClr val="00FF00"/>
                </a:highlight>
              </a:rPr>
            </a:br>
            <a:r>
              <a:rPr lang="en-GB" sz="2400" dirty="0">
                <a:highlight>
                  <a:srgbClr val="00FF00"/>
                </a:highlight>
              </a:rPr>
              <a:t>observing product behaviour</a:t>
            </a:r>
            <a:r>
              <a:rPr lang="en-GB" sz="2400" dirty="0"/>
              <a:t> (</a:t>
            </a:r>
            <a:r>
              <a:rPr lang="en-GB" sz="2400" b="1" dirty="0">
                <a:solidFill>
                  <a:srgbClr val="C00000"/>
                </a:solidFill>
                <a:highlight>
                  <a:srgbClr val="00FF00"/>
                </a:highlight>
              </a:rPr>
              <a:t>dynamic verification</a:t>
            </a:r>
            <a:r>
              <a:rPr lang="en-GB" sz="2400" dirty="0"/>
              <a:t>)</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2155</TotalTime>
  <Words>4052</Words>
  <Application>Microsoft Office PowerPoint</Application>
  <PresentationFormat>On-screen Show (4:3)</PresentationFormat>
  <Paragraphs>443</Paragraphs>
  <Slides>60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Wingdings</vt:lpstr>
      <vt:lpstr>SE10 slides</vt:lpstr>
      <vt:lpstr>Chapter 8 – Software Testing</vt:lpstr>
      <vt:lpstr>Topics covered</vt:lpstr>
      <vt:lpstr>Program testing</vt:lpstr>
      <vt:lpstr>Program testing goals</vt:lpstr>
      <vt:lpstr>Validation and defect testing</vt:lpstr>
      <vt:lpstr>Testing process goals</vt:lpstr>
      <vt:lpstr>An input-output model of program testing </vt:lpstr>
      <vt:lpstr>Verification vs validation</vt:lpstr>
      <vt:lpstr>Inspections and testing</vt:lpstr>
      <vt:lpstr>Inspections and testing </vt:lpstr>
      <vt:lpstr>Software inspections</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Mahmoud AbdelNaby</cp:lastModifiedBy>
  <cp:revision>47</cp:revision>
  <dcterms:created xsi:type="dcterms:W3CDTF">2010-01-14T08:17:23Z</dcterms:created>
  <dcterms:modified xsi:type="dcterms:W3CDTF">2025-04-07T16:18:01Z</dcterms:modified>
</cp:coreProperties>
</file>