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1.xml" ContentType="application/vnd.openxmlformats-officedocument.presentationml.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2"/>
  </p:notesMasterIdLst>
  <p:handoutMasterIdLst>
    <p:handoutMasterId r:id="rId63"/>
  </p:handoutMasterIdLst>
  <p:sldIdLst>
    <p:sldId id="412" r:id="rId2"/>
    <p:sldId id="330"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93" r:id="rId19"/>
    <p:sldId id="363" r:id="rId20"/>
    <p:sldId id="364" r:id="rId21"/>
    <p:sldId id="408" r:id="rId22"/>
    <p:sldId id="366" r:id="rId23"/>
    <p:sldId id="403" r:id="rId24"/>
    <p:sldId id="404" r:id="rId25"/>
    <p:sldId id="367" r:id="rId26"/>
    <p:sldId id="369" r:id="rId27"/>
    <p:sldId id="370" r:id="rId28"/>
    <p:sldId id="371" r:id="rId29"/>
    <p:sldId id="372" r:id="rId30"/>
    <p:sldId id="373" r:id="rId31"/>
    <p:sldId id="374" r:id="rId32"/>
    <p:sldId id="375" r:id="rId33"/>
    <p:sldId id="410" r:id="rId34"/>
    <p:sldId id="376" r:id="rId35"/>
    <p:sldId id="377" r:id="rId36"/>
    <p:sldId id="378" r:id="rId37"/>
    <p:sldId id="379" r:id="rId38"/>
    <p:sldId id="380" r:id="rId39"/>
    <p:sldId id="381" r:id="rId40"/>
    <p:sldId id="382" r:id="rId41"/>
    <p:sldId id="407" r:id="rId42"/>
    <p:sldId id="384" r:id="rId43"/>
    <p:sldId id="385" r:id="rId44"/>
    <p:sldId id="394" r:id="rId45"/>
    <p:sldId id="395" r:id="rId46"/>
    <p:sldId id="396" r:id="rId47"/>
    <p:sldId id="386" r:id="rId48"/>
    <p:sldId id="398" r:id="rId49"/>
    <p:sldId id="397" r:id="rId50"/>
    <p:sldId id="389" r:id="rId51"/>
    <p:sldId id="390" r:id="rId52"/>
    <p:sldId id="391" r:id="rId53"/>
    <p:sldId id="409" r:id="rId54"/>
    <p:sldId id="400" r:id="rId55"/>
    <p:sldId id="401" r:id="rId56"/>
    <p:sldId id="402" r:id="rId57"/>
    <p:sldId id="387" r:id="rId58"/>
    <p:sldId id="392" r:id="rId59"/>
    <p:sldId id="411" r:id="rId60"/>
    <p:sldId id="331" r:id="rId61"/>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Hussein Elshafie" initials="DHE" lastIdx="1" clrIdx="0">
    <p:extLst>
      <p:ext uri="{19B8F6BF-5375-455C-9EA6-DF929625EA0E}">
        <p15:presenceInfo xmlns:p15="http://schemas.microsoft.com/office/powerpoint/2012/main" userId="S-1-5-21-2966435765-2978341315-3072737407-1002" providerId="AD"/>
      </p:ext>
    </p:extLst>
  </p:cmAuthor>
  <p:cmAuthor id="2" name="Administrator" initials="A" lastIdx="1" clrIdx="1">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FFFF"/>
    <a:srgbClr val="3366FF"/>
    <a:srgbClr val="CCECFF"/>
    <a:srgbClr val="66CC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68" autoAdjust="0"/>
    <p:restoredTop sz="94660"/>
  </p:normalViewPr>
  <p:slideViewPr>
    <p:cSldViewPr snapToGrid="0">
      <p:cViewPr varScale="1">
        <p:scale>
          <a:sx n="66" d="100"/>
          <a:sy n="66" d="100"/>
        </p:scale>
        <p:origin x="240" y="7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4-02-20T07:50:05.260" idx="1">
    <p:pos x="975" y="1654"/>
    <p:text>Quality Assurance</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FF8E9D7-9C24-43F4-833A-9BF944399F89}"/>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989C41EE-E905-4A70-ACD4-B39E750A45C9}"/>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60B6844F-9F48-4DF3-9240-5CDC798B3E1E}"/>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281B4865-345A-4BDC-BFED-736CFD8AAC81}"/>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anose="020B0604020202020204" pitchFamily="34" charset="0"/>
              </a:defRPr>
            </a:lvl1pPr>
          </a:lstStyle>
          <a:p>
            <a:fld id="{F10462D6-D780-47C3-8EE8-ADB881539C14}"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A93EFE3-1C15-4675-BCF2-E9340C48F7DE}"/>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D41B6987-8CAC-4F57-A0A1-F3C88D3BFD65}"/>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62468" name="Rectangle 4">
            <a:extLst>
              <a:ext uri="{FF2B5EF4-FFF2-40B4-BE49-F238E27FC236}">
                <a16:creationId xmlns:a16="http://schemas.microsoft.com/office/drawing/2014/main" id="{EEAB540C-22C5-433F-A2F9-52F659A101CB}"/>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8E7BFED-B5A2-450F-84C8-8F77C8C8B9F7}"/>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24C2D6E0-F737-4CE3-9087-FD7FB5C5EA89}"/>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B4442FAD-DE62-48B2-AE07-23FDB5E2C15B}"/>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fld id="{1E3E6E59-EFEF-42DA-8E64-6DE4CAD44DA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B1E65887-2506-453E-BDE1-00AC259453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FBD202E-CAAE-4CEA-8CD8-9BB0AFF20A59}"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63491" name="Rectangle 2">
            <a:extLst>
              <a:ext uri="{FF2B5EF4-FFF2-40B4-BE49-F238E27FC236}">
                <a16:creationId xmlns:a16="http://schemas.microsoft.com/office/drawing/2014/main" id="{A5C893D6-2C64-48CB-96F6-98EE41634CD1}"/>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0F2F9796-14AE-4F19-923B-59CFDBCB71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1D0460E-548E-4154-895A-3102960DE47D}"/>
              </a:ext>
            </a:extLst>
          </p:cNvPr>
          <p:cNvSpPr>
            <a:spLocks noGrp="1" noRot="1" noChangeAspect="1" noChangeArrowheads="1" noTextEdit="1"/>
          </p:cNvSpPr>
          <p:nvPr>
            <p:ph type="sldImg"/>
          </p:nvPr>
        </p:nvSpPr>
        <p:spPr>
          <a:xfrm>
            <a:off x="1117600" y="696913"/>
            <a:ext cx="4648200" cy="3486150"/>
          </a:xfrm>
          <a:ln/>
        </p:spPr>
      </p:sp>
      <p:sp>
        <p:nvSpPr>
          <p:cNvPr id="72707" name="Rectangle 3">
            <a:extLst>
              <a:ext uri="{FF2B5EF4-FFF2-40B4-BE49-F238E27FC236}">
                <a16:creationId xmlns:a16="http://schemas.microsoft.com/office/drawing/2014/main" id="{BAEA6FD5-DE4B-4EAA-91F4-FAFE57F85FC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30013FC-DBD8-4B42-A72D-EF53803202C8}"/>
              </a:ext>
            </a:extLst>
          </p:cNvPr>
          <p:cNvSpPr>
            <a:spLocks noGrp="1" noRot="1" noChangeAspect="1" noChangeArrowheads="1" noTextEdit="1"/>
          </p:cNvSpPr>
          <p:nvPr>
            <p:ph type="sldImg"/>
          </p:nvPr>
        </p:nvSpPr>
        <p:spPr>
          <a:xfrm>
            <a:off x="1117600" y="696913"/>
            <a:ext cx="4648200" cy="3486150"/>
          </a:xfrm>
          <a:ln/>
        </p:spPr>
      </p:sp>
      <p:sp>
        <p:nvSpPr>
          <p:cNvPr id="73731" name="Rectangle 3">
            <a:extLst>
              <a:ext uri="{FF2B5EF4-FFF2-40B4-BE49-F238E27FC236}">
                <a16:creationId xmlns:a16="http://schemas.microsoft.com/office/drawing/2014/main" id="{4851B240-2F37-4531-8DAF-15D75F76F20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CCCAA632-DC0F-4E13-8004-8B459AE94119}"/>
              </a:ext>
            </a:extLst>
          </p:cNvPr>
          <p:cNvSpPr>
            <a:spLocks noGrp="1" noRot="1" noChangeAspect="1" noChangeArrowheads="1" noTextEdit="1"/>
          </p:cNvSpPr>
          <p:nvPr>
            <p:ph type="sldImg"/>
          </p:nvPr>
        </p:nvSpPr>
        <p:spPr>
          <a:xfrm>
            <a:off x="1117600" y="696913"/>
            <a:ext cx="4648200" cy="3486150"/>
          </a:xfrm>
          <a:ln/>
        </p:spPr>
      </p:sp>
      <p:sp>
        <p:nvSpPr>
          <p:cNvPr id="74755" name="Rectangle 3">
            <a:extLst>
              <a:ext uri="{FF2B5EF4-FFF2-40B4-BE49-F238E27FC236}">
                <a16:creationId xmlns:a16="http://schemas.microsoft.com/office/drawing/2014/main" id="{8F17D380-687D-4436-A755-CE2860C040C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946EE16-6F2C-4D8E-B22C-3CA18FCA507C}"/>
              </a:ext>
            </a:extLst>
          </p:cNvPr>
          <p:cNvSpPr>
            <a:spLocks noGrp="1" noRot="1" noChangeAspect="1" noChangeArrowheads="1" noTextEdit="1"/>
          </p:cNvSpPr>
          <p:nvPr>
            <p:ph type="sldImg"/>
          </p:nvPr>
        </p:nvSpPr>
        <p:spPr>
          <a:xfrm>
            <a:off x="1117600" y="696913"/>
            <a:ext cx="4648200" cy="3486150"/>
          </a:xfrm>
          <a:ln/>
        </p:spPr>
      </p:sp>
      <p:sp>
        <p:nvSpPr>
          <p:cNvPr id="75779" name="Rectangle 3">
            <a:extLst>
              <a:ext uri="{FF2B5EF4-FFF2-40B4-BE49-F238E27FC236}">
                <a16:creationId xmlns:a16="http://schemas.microsoft.com/office/drawing/2014/main" id="{77DB4693-B4E9-474C-82C4-1F0F80A12D5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AE583AD-9E12-4EBB-9A63-F934D24F1D1C}"/>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1AF81870-FA95-4594-8BE0-B7730FAB479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D168849-5BBB-4E10-ACDF-A152B4F45383}"/>
              </a:ext>
            </a:extLst>
          </p:cNvPr>
          <p:cNvSpPr>
            <a:spLocks noGrp="1" noRot="1" noChangeAspect="1" noChangeArrowheads="1" noTextEdit="1"/>
          </p:cNvSpPr>
          <p:nvPr>
            <p:ph type="sldImg"/>
          </p:nvPr>
        </p:nvSpPr>
        <p:spPr>
          <a:xfrm>
            <a:off x="1117600" y="696913"/>
            <a:ext cx="4648200" cy="3486150"/>
          </a:xfrm>
          <a:ln/>
        </p:spPr>
      </p:sp>
      <p:sp>
        <p:nvSpPr>
          <p:cNvPr id="77827" name="Rectangle 3">
            <a:extLst>
              <a:ext uri="{FF2B5EF4-FFF2-40B4-BE49-F238E27FC236}">
                <a16:creationId xmlns:a16="http://schemas.microsoft.com/office/drawing/2014/main" id="{7EF8018B-5DE4-4BEB-B72F-B50FB131443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480FCBF-5F6C-44BA-A11B-2999ECD0E9E2}"/>
              </a:ext>
            </a:extLst>
          </p:cNvPr>
          <p:cNvSpPr>
            <a:spLocks noGrp="1" noRot="1" noChangeAspect="1" noChangeArrowheads="1" noTextEdit="1"/>
          </p:cNvSpPr>
          <p:nvPr>
            <p:ph type="sldImg"/>
          </p:nvPr>
        </p:nvSpPr>
        <p:spPr>
          <a:xfrm>
            <a:off x="1117600" y="696913"/>
            <a:ext cx="4648200" cy="3486150"/>
          </a:xfrm>
          <a:ln/>
        </p:spPr>
      </p:sp>
      <p:sp>
        <p:nvSpPr>
          <p:cNvPr id="78851" name="Rectangle 3">
            <a:extLst>
              <a:ext uri="{FF2B5EF4-FFF2-40B4-BE49-F238E27FC236}">
                <a16:creationId xmlns:a16="http://schemas.microsoft.com/office/drawing/2014/main" id="{D9CB7CFC-C809-4635-ADD7-651709BD7D9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42344C9-BA3E-4AD4-BAC8-D41130BEE818}"/>
              </a:ext>
            </a:extLst>
          </p:cNvPr>
          <p:cNvSpPr>
            <a:spLocks noGrp="1" noRot="1" noChangeAspect="1" noChangeArrowheads="1" noTextEdit="1"/>
          </p:cNvSpPr>
          <p:nvPr>
            <p:ph type="sldImg"/>
          </p:nvPr>
        </p:nvSpPr>
        <p:spPr>
          <a:xfrm>
            <a:off x="1117600" y="696913"/>
            <a:ext cx="4648200" cy="3486150"/>
          </a:xfrm>
          <a:ln/>
        </p:spPr>
      </p:sp>
      <p:sp>
        <p:nvSpPr>
          <p:cNvPr id="79875" name="Rectangle 3">
            <a:extLst>
              <a:ext uri="{FF2B5EF4-FFF2-40B4-BE49-F238E27FC236}">
                <a16:creationId xmlns:a16="http://schemas.microsoft.com/office/drawing/2014/main" id="{84641356-5950-45F8-9851-61CB03E6152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2A29710-66D9-4D5E-8F3A-79562711F93D}"/>
              </a:ext>
            </a:extLst>
          </p:cNvPr>
          <p:cNvSpPr>
            <a:spLocks noGrp="1" noRot="1" noChangeAspect="1" noChangeArrowheads="1" noTextEdit="1"/>
          </p:cNvSpPr>
          <p:nvPr>
            <p:ph type="sldImg"/>
          </p:nvPr>
        </p:nvSpPr>
        <p:spPr>
          <a:xfrm>
            <a:off x="1117600" y="696913"/>
            <a:ext cx="4648200" cy="3486150"/>
          </a:xfrm>
          <a:ln/>
        </p:spPr>
      </p:sp>
      <p:sp>
        <p:nvSpPr>
          <p:cNvPr id="80899" name="Rectangle 3">
            <a:extLst>
              <a:ext uri="{FF2B5EF4-FFF2-40B4-BE49-F238E27FC236}">
                <a16:creationId xmlns:a16="http://schemas.microsoft.com/office/drawing/2014/main" id="{A245D265-4AF6-4BF5-A8F1-63BE675CD48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76DF286D-F07A-482B-BB6E-CB2D0BB6C45A}"/>
              </a:ext>
            </a:extLst>
          </p:cNvPr>
          <p:cNvSpPr>
            <a:spLocks noGrp="1" noRot="1" noChangeAspect="1" noChangeArrowheads="1" noTextEdit="1"/>
          </p:cNvSpPr>
          <p:nvPr>
            <p:ph type="sldImg"/>
          </p:nvPr>
        </p:nvSpPr>
        <p:spPr>
          <a:xfrm>
            <a:off x="1117600" y="696913"/>
            <a:ext cx="4648200" cy="3486150"/>
          </a:xfrm>
          <a:ln/>
        </p:spPr>
      </p:sp>
      <p:sp>
        <p:nvSpPr>
          <p:cNvPr id="81923" name="Rectangle 3">
            <a:extLst>
              <a:ext uri="{FF2B5EF4-FFF2-40B4-BE49-F238E27FC236}">
                <a16:creationId xmlns:a16="http://schemas.microsoft.com/office/drawing/2014/main" id="{9299E7C2-8551-4800-9822-6B5921F1F20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02FB5EF-A1BA-43C9-BECE-191E2FD4ECE7}"/>
              </a:ext>
            </a:extLst>
          </p:cNvPr>
          <p:cNvSpPr>
            <a:spLocks noGrp="1" noRot="1" noChangeAspect="1" noChangeArrowheads="1" noTextEdit="1"/>
          </p:cNvSpPr>
          <p:nvPr>
            <p:ph type="sldImg"/>
          </p:nvPr>
        </p:nvSpPr>
        <p:spPr>
          <a:xfrm>
            <a:off x="1117600" y="696913"/>
            <a:ext cx="4648200" cy="3486150"/>
          </a:xfrm>
          <a:ln/>
        </p:spPr>
      </p:sp>
      <p:sp>
        <p:nvSpPr>
          <p:cNvPr id="64515" name="Rectangle 3">
            <a:extLst>
              <a:ext uri="{FF2B5EF4-FFF2-40B4-BE49-F238E27FC236}">
                <a16:creationId xmlns:a16="http://schemas.microsoft.com/office/drawing/2014/main" id="{496DA77E-C203-4478-8128-C8DE9CFE16C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7FA729F3-0BD4-4619-917A-24C0154F7AAF}"/>
              </a:ext>
            </a:extLst>
          </p:cNvPr>
          <p:cNvSpPr>
            <a:spLocks noGrp="1" noRot="1" noChangeAspect="1" noChangeArrowheads="1" noTextEdit="1"/>
          </p:cNvSpPr>
          <p:nvPr>
            <p:ph type="sldImg"/>
          </p:nvPr>
        </p:nvSpPr>
        <p:spPr>
          <a:xfrm>
            <a:off x="1117600" y="696913"/>
            <a:ext cx="4648200" cy="3486150"/>
          </a:xfrm>
          <a:ln/>
        </p:spPr>
      </p:sp>
      <p:sp>
        <p:nvSpPr>
          <p:cNvPr id="82947" name="Rectangle 3">
            <a:extLst>
              <a:ext uri="{FF2B5EF4-FFF2-40B4-BE49-F238E27FC236}">
                <a16:creationId xmlns:a16="http://schemas.microsoft.com/office/drawing/2014/main" id="{C665EF58-E819-45B2-AA07-999C7DDCBBD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0673E33-1F26-4688-A8ED-7D657D32BDFA}"/>
              </a:ext>
            </a:extLst>
          </p:cNvPr>
          <p:cNvSpPr>
            <a:spLocks noGrp="1" noRot="1" noChangeAspect="1" noChangeArrowheads="1" noTextEdit="1"/>
          </p:cNvSpPr>
          <p:nvPr>
            <p:ph type="sldImg"/>
          </p:nvPr>
        </p:nvSpPr>
        <p:spPr>
          <a:xfrm>
            <a:off x="1117600" y="696913"/>
            <a:ext cx="4648200" cy="3486150"/>
          </a:xfrm>
          <a:ln/>
        </p:spPr>
      </p:sp>
      <p:sp>
        <p:nvSpPr>
          <p:cNvPr id="83971" name="Rectangle 3">
            <a:extLst>
              <a:ext uri="{FF2B5EF4-FFF2-40B4-BE49-F238E27FC236}">
                <a16:creationId xmlns:a16="http://schemas.microsoft.com/office/drawing/2014/main" id="{B8C392A6-5885-4DDC-A386-18559815797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860C94E-2B4B-4769-B44E-B6BB2AB3C22B}"/>
              </a:ext>
            </a:extLst>
          </p:cNvPr>
          <p:cNvSpPr>
            <a:spLocks noGrp="1" noRot="1" noChangeAspect="1" noChangeArrowheads="1" noTextEdit="1"/>
          </p:cNvSpPr>
          <p:nvPr>
            <p:ph type="sldImg"/>
          </p:nvPr>
        </p:nvSpPr>
        <p:spPr>
          <a:xfrm>
            <a:off x="1117600" y="696913"/>
            <a:ext cx="4648200" cy="3486150"/>
          </a:xfrm>
          <a:ln/>
        </p:spPr>
      </p:sp>
      <p:sp>
        <p:nvSpPr>
          <p:cNvPr id="84995" name="Rectangle 3">
            <a:extLst>
              <a:ext uri="{FF2B5EF4-FFF2-40B4-BE49-F238E27FC236}">
                <a16:creationId xmlns:a16="http://schemas.microsoft.com/office/drawing/2014/main" id="{BF1248EC-EA34-4707-8C84-31B15EE5128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F0A22F16-0862-4101-BE27-82D3BBAACD28}"/>
              </a:ext>
            </a:extLst>
          </p:cNvPr>
          <p:cNvSpPr>
            <a:spLocks noGrp="1" noRot="1" noChangeAspect="1" noChangeArrowheads="1" noTextEdit="1"/>
          </p:cNvSpPr>
          <p:nvPr>
            <p:ph type="sldImg"/>
          </p:nvPr>
        </p:nvSpPr>
        <p:spPr>
          <a:xfrm>
            <a:off x="1117600" y="696913"/>
            <a:ext cx="4648200" cy="3486150"/>
          </a:xfrm>
          <a:ln/>
        </p:spPr>
      </p:sp>
      <p:sp>
        <p:nvSpPr>
          <p:cNvPr id="86019" name="Rectangle 3">
            <a:extLst>
              <a:ext uri="{FF2B5EF4-FFF2-40B4-BE49-F238E27FC236}">
                <a16:creationId xmlns:a16="http://schemas.microsoft.com/office/drawing/2014/main" id="{6D237D0C-94DF-4B0A-93AA-4164D5856E5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32BA258F-5A55-4108-B0B7-FB81336EBEFB}"/>
              </a:ext>
            </a:extLst>
          </p:cNvPr>
          <p:cNvSpPr>
            <a:spLocks noGrp="1" noRot="1" noChangeAspect="1" noChangeArrowheads="1" noTextEdit="1"/>
          </p:cNvSpPr>
          <p:nvPr>
            <p:ph type="sldImg"/>
          </p:nvPr>
        </p:nvSpPr>
        <p:spPr>
          <a:xfrm>
            <a:off x="1117600" y="696913"/>
            <a:ext cx="4648200" cy="3486150"/>
          </a:xfrm>
          <a:ln/>
        </p:spPr>
      </p:sp>
      <p:sp>
        <p:nvSpPr>
          <p:cNvPr id="87043" name="Rectangle 3">
            <a:extLst>
              <a:ext uri="{FF2B5EF4-FFF2-40B4-BE49-F238E27FC236}">
                <a16:creationId xmlns:a16="http://schemas.microsoft.com/office/drawing/2014/main" id="{9719EAC6-6D22-4167-9445-089A3C3EC7E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452351F8-11E3-42DF-827E-704529E45A34}"/>
              </a:ext>
            </a:extLst>
          </p:cNvPr>
          <p:cNvSpPr>
            <a:spLocks noGrp="1" noRot="1" noChangeAspect="1" noChangeArrowheads="1" noTextEdit="1"/>
          </p:cNvSpPr>
          <p:nvPr>
            <p:ph type="sldImg"/>
          </p:nvPr>
        </p:nvSpPr>
        <p:spPr>
          <a:xfrm>
            <a:off x="1117600" y="696913"/>
            <a:ext cx="4648200" cy="3486150"/>
          </a:xfrm>
          <a:ln/>
        </p:spPr>
      </p:sp>
      <p:sp>
        <p:nvSpPr>
          <p:cNvPr id="88067" name="Rectangle 3">
            <a:extLst>
              <a:ext uri="{FF2B5EF4-FFF2-40B4-BE49-F238E27FC236}">
                <a16:creationId xmlns:a16="http://schemas.microsoft.com/office/drawing/2014/main" id="{C91B46A0-CD1B-48E9-80F0-E6E8126D960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A60F8C9C-D644-4BC1-B48F-2A303E6CFA77}"/>
              </a:ext>
            </a:extLst>
          </p:cNvPr>
          <p:cNvSpPr>
            <a:spLocks noGrp="1" noRot="1" noChangeAspect="1" noChangeArrowheads="1" noTextEdit="1"/>
          </p:cNvSpPr>
          <p:nvPr>
            <p:ph type="sldImg"/>
          </p:nvPr>
        </p:nvSpPr>
        <p:spPr>
          <a:xfrm>
            <a:off x="1117600" y="696913"/>
            <a:ext cx="4648200" cy="3486150"/>
          </a:xfrm>
          <a:ln/>
        </p:spPr>
      </p:sp>
      <p:sp>
        <p:nvSpPr>
          <p:cNvPr id="89091" name="Rectangle 3">
            <a:extLst>
              <a:ext uri="{FF2B5EF4-FFF2-40B4-BE49-F238E27FC236}">
                <a16:creationId xmlns:a16="http://schemas.microsoft.com/office/drawing/2014/main" id="{D68EF18E-A8C6-4E89-8452-EC324E7E1E1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1898A0C-16B8-4CEF-959D-9F52C4F8D3D1}"/>
              </a:ext>
            </a:extLst>
          </p:cNvPr>
          <p:cNvSpPr>
            <a:spLocks noGrp="1" noRot="1" noChangeAspect="1" noChangeArrowheads="1" noTextEdit="1"/>
          </p:cNvSpPr>
          <p:nvPr>
            <p:ph type="sldImg"/>
          </p:nvPr>
        </p:nvSpPr>
        <p:spPr>
          <a:xfrm>
            <a:off x="1117600" y="696913"/>
            <a:ext cx="4648200" cy="3486150"/>
          </a:xfrm>
          <a:ln/>
        </p:spPr>
      </p:sp>
      <p:sp>
        <p:nvSpPr>
          <p:cNvPr id="90115" name="Rectangle 3">
            <a:extLst>
              <a:ext uri="{FF2B5EF4-FFF2-40B4-BE49-F238E27FC236}">
                <a16:creationId xmlns:a16="http://schemas.microsoft.com/office/drawing/2014/main" id="{D0A62EE7-3B31-4941-850F-D147ABACDA9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152FD3D-7E30-47B7-8CD2-2601C5D2F7A7}"/>
              </a:ext>
            </a:extLst>
          </p:cNvPr>
          <p:cNvSpPr>
            <a:spLocks noGrp="1" noRot="1" noChangeAspect="1" noChangeArrowheads="1" noTextEdit="1"/>
          </p:cNvSpPr>
          <p:nvPr>
            <p:ph type="sldImg"/>
          </p:nvPr>
        </p:nvSpPr>
        <p:spPr>
          <a:xfrm>
            <a:off x="1117600" y="696913"/>
            <a:ext cx="4648200" cy="3486150"/>
          </a:xfrm>
          <a:ln/>
        </p:spPr>
      </p:sp>
      <p:sp>
        <p:nvSpPr>
          <p:cNvPr id="91139" name="Rectangle 3">
            <a:extLst>
              <a:ext uri="{FF2B5EF4-FFF2-40B4-BE49-F238E27FC236}">
                <a16:creationId xmlns:a16="http://schemas.microsoft.com/office/drawing/2014/main" id="{BAE272D9-709F-4236-A13D-1C4995F4BB4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49F0660F-F8A1-40EC-9472-7D3E6F7F8028}"/>
              </a:ext>
            </a:extLst>
          </p:cNvPr>
          <p:cNvSpPr>
            <a:spLocks noGrp="1" noRot="1" noChangeAspect="1" noChangeArrowheads="1" noTextEdit="1"/>
          </p:cNvSpPr>
          <p:nvPr>
            <p:ph type="sldImg"/>
          </p:nvPr>
        </p:nvSpPr>
        <p:spPr>
          <a:xfrm>
            <a:off x="1117600" y="696913"/>
            <a:ext cx="4648200" cy="3486150"/>
          </a:xfrm>
          <a:ln/>
        </p:spPr>
      </p:sp>
      <p:sp>
        <p:nvSpPr>
          <p:cNvPr id="92163" name="Rectangle 3">
            <a:extLst>
              <a:ext uri="{FF2B5EF4-FFF2-40B4-BE49-F238E27FC236}">
                <a16:creationId xmlns:a16="http://schemas.microsoft.com/office/drawing/2014/main" id="{0F9782C5-1746-4E8B-BAE6-B9491F212C5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F748F8B-0542-4B63-A5C2-737D40925DFF}"/>
              </a:ext>
            </a:extLst>
          </p:cNvPr>
          <p:cNvSpPr>
            <a:spLocks noGrp="1" noRot="1" noChangeAspect="1" noChangeArrowheads="1" noTextEdit="1"/>
          </p:cNvSpPr>
          <p:nvPr>
            <p:ph type="sldImg"/>
          </p:nvPr>
        </p:nvSpPr>
        <p:spPr>
          <a:xfrm>
            <a:off x="1117600" y="696913"/>
            <a:ext cx="4648200" cy="3486150"/>
          </a:xfrm>
          <a:ln/>
        </p:spPr>
      </p:sp>
      <p:sp>
        <p:nvSpPr>
          <p:cNvPr id="65539" name="Rectangle 3">
            <a:extLst>
              <a:ext uri="{FF2B5EF4-FFF2-40B4-BE49-F238E27FC236}">
                <a16:creationId xmlns:a16="http://schemas.microsoft.com/office/drawing/2014/main" id="{CDF49311-F2B1-4CE3-809A-E51A7ACF3DA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2B152F41-DBB5-4DC5-8347-C787BDDF4B49}"/>
              </a:ext>
            </a:extLst>
          </p:cNvPr>
          <p:cNvSpPr>
            <a:spLocks noGrp="1" noRot="1" noChangeAspect="1" noChangeArrowheads="1" noTextEdit="1"/>
          </p:cNvSpPr>
          <p:nvPr>
            <p:ph type="sldImg"/>
          </p:nvPr>
        </p:nvSpPr>
        <p:spPr>
          <a:xfrm>
            <a:off x="1117600" y="696913"/>
            <a:ext cx="4648200" cy="3486150"/>
          </a:xfrm>
          <a:ln/>
        </p:spPr>
      </p:sp>
      <p:sp>
        <p:nvSpPr>
          <p:cNvPr id="93187" name="Rectangle 3">
            <a:extLst>
              <a:ext uri="{FF2B5EF4-FFF2-40B4-BE49-F238E27FC236}">
                <a16:creationId xmlns:a16="http://schemas.microsoft.com/office/drawing/2014/main" id="{AAD71290-BD34-452C-B48D-B41CB3FA440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D39BE08F-F58A-4895-9E61-54A0611B8EC4}"/>
              </a:ext>
            </a:extLst>
          </p:cNvPr>
          <p:cNvSpPr>
            <a:spLocks noGrp="1" noRot="1" noChangeAspect="1" noChangeArrowheads="1" noTextEdit="1"/>
          </p:cNvSpPr>
          <p:nvPr>
            <p:ph type="sldImg"/>
          </p:nvPr>
        </p:nvSpPr>
        <p:spPr>
          <a:xfrm>
            <a:off x="1117600" y="696913"/>
            <a:ext cx="4648200" cy="3486150"/>
          </a:xfrm>
          <a:ln/>
        </p:spPr>
      </p:sp>
      <p:sp>
        <p:nvSpPr>
          <p:cNvPr id="94211" name="Rectangle 3">
            <a:extLst>
              <a:ext uri="{FF2B5EF4-FFF2-40B4-BE49-F238E27FC236}">
                <a16:creationId xmlns:a16="http://schemas.microsoft.com/office/drawing/2014/main" id="{9CB6E4A3-4098-4DCD-84A9-D09B40ED2C3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3BACE53C-7EAF-45E7-9276-886334BA1849}"/>
              </a:ext>
            </a:extLst>
          </p:cNvPr>
          <p:cNvSpPr>
            <a:spLocks noGrp="1" noRot="1" noChangeAspect="1" noChangeArrowheads="1" noTextEdit="1"/>
          </p:cNvSpPr>
          <p:nvPr>
            <p:ph type="sldImg"/>
          </p:nvPr>
        </p:nvSpPr>
        <p:spPr>
          <a:xfrm>
            <a:off x="1117600" y="696913"/>
            <a:ext cx="4648200" cy="3486150"/>
          </a:xfrm>
          <a:ln/>
        </p:spPr>
      </p:sp>
      <p:sp>
        <p:nvSpPr>
          <p:cNvPr id="95235" name="Rectangle 3">
            <a:extLst>
              <a:ext uri="{FF2B5EF4-FFF2-40B4-BE49-F238E27FC236}">
                <a16:creationId xmlns:a16="http://schemas.microsoft.com/office/drawing/2014/main" id="{3078FEFB-3C25-45C0-84FF-DC4625F06B0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8011E5B9-2A19-41C3-9CEF-361DC483E43E}"/>
              </a:ext>
            </a:extLst>
          </p:cNvPr>
          <p:cNvSpPr>
            <a:spLocks noGrp="1" noRot="1" noChangeAspect="1" noChangeArrowheads="1" noTextEdit="1"/>
          </p:cNvSpPr>
          <p:nvPr>
            <p:ph type="sldImg"/>
          </p:nvPr>
        </p:nvSpPr>
        <p:spPr>
          <a:xfrm>
            <a:off x="1117600" y="696913"/>
            <a:ext cx="4648200" cy="3486150"/>
          </a:xfrm>
          <a:ln/>
        </p:spPr>
      </p:sp>
      <p:sp>
        <p:nvSpPr>
          <p:cNvPr id="96259" name="Rectangle 3">
            <a:extLst>
              <a:ext uri="{FF2B5EF4-FFF2-40B4-BE49-F238E27FC236}">
                <a16:creationId xmlns:a16="http://schemas.microsoft.com/office/drawing/2014/main" id="{D9BC9285-65F6-43AD-A245-84A1374B563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79B1018-7AFE-4E2C-810F-30FC7AEA422B}"/>
              </a:ext>
            </a:extLst>
          </p:cNvPr>
          <p:cNvSpPr>
            <a:spLocks noGrp="1" noRot="1" noChangeAspect="1" noChangeArrowheads="1" noTextEdit="1"/>
          </p:cNvSpPr>
          <p:nvPr>
            <p:ph type="sldImg"/>
          </p:nvPr>
        </p:nvSpPr>
        <p:spPr>
          <a:xfrm>
            <a:off x="1117600" y="696913"/>
            <a:ext cx="4648200" cy="3486150"/>
          </a:xfrm>
          <a:ln/>
        </p:spPr>
      </p:sp>
      <p:sp>
        <p:nvSpPr>
          <p:cNvPr id="97283" name="Rectangle 3">
            <a:extLst>
              <a:ext uri="{FF2B5EF4-FFF2-40B4-BE49-F238E27FC236}">
                <a16:creationId xmlns:a16="http://schemas.microsoft.com/office/drawing/2014/main" id="{49A453BB-321C-4002-B8E1-BC2CD1E05CE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FB8E5255-7C47-4215-9464-325528F0B477}"/>
              </a:ext>
            </a:extLst>
          </p:cNvPr>
          <p:cNvSpPr>
            <a:spLocks noGrp="1" noRot="1" noChangeAspect="1" noChangeArrowheads="1" noTextEdit="1"/>
          </p:cNvSpPr>
          <p:nvPr>
            <p:ph type="sldImg"/>
          </p:nvPr>
        </p:nvSpPr>
        <p:spPr>
          <a:xfrm>
            <a:off x="1117600" y="696913"/>
            <a:ext cx="4648200" cy="3486150"/>
          </a:xfrm>
          <a:ln/>
        </p:spPr>
      </p:sp>
      <p:sp>
        <p:nvSpPr>
          <p:cNvPr id="98307" name="Rectangle 3">
            <a:extLst>
              <a:ext uri="{FF2B5EF4-FFF2-40B4-BE49-F238E27FC236}">
                <a16:creationId xmlns:a16="http://schemas.microsoft.com/office/drawing/2014/main" id="{A3A3BE2B-3DBA-48CA-AF82-4A62F69A3E7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6206CEB-5A9A-47A7-A10B-4A8F35972C44}"/>
              </a:ext>
            </a:extLst>
          </p:cNvPr>
          <p:cNvSpPr>
            <a:spLocks noGrp="1" noRot="1" noChangeAspect="1" noChangeArrowheads="1" noTextEdit="1"/>
          </p:cNvSpPr>
          <p:nvPr>
            <p:ph type="sldImg"/>
          </p:nvPr>
        </p:nvSpPr>
        <p:spPr>
          <a:xfrm>
            <a:off x="1117600" y="696913"/>
            <a:ext cx="4648200" cy="3486150"/>
          </a:xfrm>
          <a:ln/>
        </p:spPr>
      </p:sp>
      <p:sp>
        <p:nvSpPr>
          <p:cNvPr id="99331" name="Rectangle 3">
            <a:extLst>
              <a:ext uri="{FF2B5EF4-FFF2-40B4-BE49-F238E27FC236}">
                <a16:creationId xmlns:a16="http://schemas.microsoft.com/office/drawing/2014/main" id="{3809DE36-171F-443B-AFC3-BA436F2E5B2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5CD5269E-3506-4548-B357-B505D17FFCBB}"/>
              </a:ext>
            </a:extLst>
          </p:cNvPr>
          <p:cNvSpPr>
            <a:spLocks noGrp="1" noRot="1" noChangeAspect="1" noChangeArrowheads="1" noTextEdit="1"/>
          </p:cNvSpPr>
          <p:nvPr>
            <p:ph type="sldImg"/>
          </p:nvPr>
        </p:nvSpPr>
        <p:spPr>
          <a:xfrm>
            <a:off x="1117600" y="696913"/>
            <a:ext cx="4648200" cy="3486150"/>
          </a:xfrm>
          <a:ln/>
        </p:spPr>
      </p:sp>
      <p:sp>
        <p:nvSpPr>
          <p:cNvPr id="100355" name="Rectangle 3">
            <a:extLst>
              <a:ext uri="{FF2B5EF4-FFF2-40B4-BE49-F238E27FC236}">
                <a16:creationId xmlns:a16="http://schemas.microsoft.com/office/drawing/2014/main" id="{ECBDCA58-DDB5-46BA-9BEC-670D7666DBF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0A610D2-0147-4467-846F-F0823D406B4C}"/>
              </a:ext>
            </a:extLst>
          </p:cNvPr>
          <p:cNvSpPr>
            <a:spLocks noGrp="1" noRot="1" noChangeAspect="1" noChangeArrowheads="1" noTextEdit="1"/>
          </p:cNvSpPr>
          <p:nvPr>
            <p:ph type="sldImg"/>
          </p:nvPr>
        </p:nvSpPr>
        <p:spPr>
          <a:xfrm>
            <a:off x="1117600" y="696913"/>
            <a:ext cx="4648200" cy="3486150"/>
          </a:xfrm>
          <a:ln/>
        </p:spPr>
      </p:sp>
      <p:sp>
        <p:nvSpPr>
          <p:cNvPr id="101379" name="Rectangle 3">
            <a:extLst>
              <a:ext uri="{FF2B5EF4-FFF2-40B4-BE49-F238E27FC236}">
                <a16:creationId xmlns:a16="http://schemas.microsoft.com/office/drawing/2014/main" id="{64B1CD6A-6BE1-4674-B1A1-441452F9F5E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CF927C50-C1D2-4B7E-9EB9-DB6E431FC6E5}"/>
              </a:ext>
            </a:extLst>
          </p:cNvPr>
          <p:cNvSpPr>
            <a:spLocks noGrp="1" noRot="1" noChangeAspect="1" noChangeArrowheads="1" noTextEdit="1"/>
          </p:cNvSpPr>
          <p:nvPr>
            <p:ph type="sldImg"/>
          </p:nvPr>
        </p:nvSpPr>
        <p:spPr>
          <a:xfrm>
            <a:off x="1117600" y="696913"/>
            <a:ext cx="4648200" cy="3486150"/>
          </a:xfrm>
          <a:ln/>
        </p:spPr>
      </p:sp>
      <p:sp>
        <p:nvSpPr>
          <p:cNvPr id="102403" name="Rectangle 3">
            <a:extLst>
              <a:ext uri="{FF2B5EF4-FFF2-40B4-BE49-F238E27FC236}">
                <a16:creationId xmlns:a16="http://schemas.microsoft.com/office/drawing/2014/main" id="{F8D80E0C-8B01-403E-9BC6-7319D862E78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159BE1E-18AD-46DC-86EE-43C6ADE6B570}"/>
              </a:ext>
            </a:extLst>
          </p:cNvPr>
          <p:cNvSpPr>
            <a:spLocks noGrp="1" noRot="1" noChangeAspect="1" noChangeArrowheads="1" noTextEdit="1"/>
          </p:cNvSpPr>
          <p:nvPr>
            <p:ph type="sldImg"/>
          </p:nvPr>
        </p:nvSpPr>
        <p:spPr>
          <a:xfrm>
            <a:off x="1117600" y="696913"/>
            <a:ext cx="4648200" cy="3486150"/>
          </a:xfrm>
          <a:ln/>
        </p:spPr>
      </p:sp>
      <p:sp>
        <p:nvSpPr>
          <p:cNvPr id="66563" name="Rectangle 3">
            <a:extLst>
              <a:ext uri="{FF2B5EF4-FFF2-40B4-BE49-F238E27FC236}">
                <a16:creationId xmlns:a16="http://schemas.microsoft.com/office/drawing/2014/main" id="{FC9A11E7-0AA6-4802-B2AC-BE18D91EC5A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A9AF517-3198-4AA8-B0DC-338226350B6E}"/>
              </a:ext>
            </a:extLst>
          </p:cNvPr>
          <p:cNvSpPr>
            <a:spLocks noGrp="1" noRot="1" noChangeAspect="1" noChangeArrowheads="1" noTextEdit="1"/>
          </p:cNvSpPr>
          <p:nvPr>
            <p:ph type="sldImg"/>
          </p:nvPr>
        </p:nvSpPr>
        <p:spPr>
          <a:xfrm>
            <a:off x="1117600" y="696913"/>
            <a:ext cx="4648200" cy="3486150"/>
          </a:xfrm>
          <a:ln/>
        </p:spPr>
      </p:sp>
      <p:sp>
        <p:nvSpPr>
          <p:cNvPr id="103427" name="Rectangle 3">
            <a:extLst>
              <a:ext uri="{FF2B5EF4-FFF2-40B4-BE49-F238E27FC236}">
                <a16:creationId xmlns:a16="http://schemas.microsoft.com/office/drawing/2014/main" id="{1D7E95EE-3FFA-4495-9C92-02DD66E160F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334D9244-3000-41DF-80F6-692D731C36BF}"/>
              </a:ext>
            </a:extLst>
          </p:cNvPr>
          <p:cNvSpPr>
            <a:spLocks noGrp="1" noRot="1" noChangeAspect="1" noChangeArrowheads="1" noTextEdit="1"/>
          </p:cNvSpPr>
          <p:nvPr>
            <p:ph type="sldImg"/>
          </p:nvPr>
        </p:nvSpPr>
        <p:spPr>
          <a:xfrm>
            <a:off x="1117600" y="696913"/>
            <a:ext cx="4648200" cy="3486150"/>
          </a:xfrm>
          <a:ln/>
        </p:spPr>
      </p:sp>
      <p:sp>
        <p:nvSpPr>
          <p:cNvPr id="104451" name="Rectangle 3">
            <a:extLst>
              <a:ext uri="{FF2B5EF4-FFF2-40B4-BE49-F238E27FC236}">
                <a16:creationId xmlns:a16="http://schemas.microsoft.com/office/drawing/2014/main" id="{9F513ECE-B53C-46AE-88DA-E08066C2135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7449C97B-38B6-43A7-80FD-9113A33B235E}"/>
              </a:ext>
            </a:extLst>
          </p:cNvPr>
          <p:cNvSpPr>
            <a:spLocks noGrp="1" noRot="1" noChangeAspect="1" noChangeArrowheads="1" noTextEdit="1"/>
          </p:cNvSpPr>
          <p:nvPr>
            <p:ph type="sldImg"/>
          </p:nvPr>
        </p:nvSpPr>
        <p:spPr>
          <a:xfrm>
            <a:off x="1117600" y="696913"/>
            <a:ext cx="4648200" cy="3486150"/>
          </a:xfrm>
          <a:ln/>
        </p:spPr>
      </p:sp>
      <p:sp>
        <p:nvSpPr>
          <p:cNvPr id="105475" name="Rectangle 3">
            <a:extLst>
              <a:ext uri="{FF2B5EF4-FFF2-40B4-BE49-F238E27FC236}">
                <a16:creationId xmlns:a16="http://schemas.microsoft.com/office/drawing/2014/main" id="{5B11CD4D-FC00-44D6-B8B5-39B48F2FB06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A12DE5DE-2401-4B75-9D00-B2747C5F5689}"/>
              </a:ext>
            </a:extLst>
          </p:cNvPr>
          <p:cNvSpPr>
            <a:spLocks noGrp="1" noRot="1" noChangeAspect="1" noChangeArrowheads="1" noTextEdit="1"/>
          </p:cNvSpPr>
          <p:nvPr>
            <p:ph type="sldImg"/>
          </p:nvPr>
        </p:nvSpPr>
        <p:spPr>
          <a:xfrm>
            <a:off x="1117600" y="696913"/>
            <a:ext cx="4648200" cy="3486150"/>
          </a:xfrm>
          <a:ln/>
        </p:spPr>
      </p:sp>
      <p:sp>
        <p:nvSpPr>
          <p:cNvPr id="106499" name="Rectangle 3">
            <a:extLst>
              <a:ext uri="{FF2B5EF4-FFF2-40B4-BE49-F238E27FC236}">
                <a16:creationId xmlns:a16="http://schemas.microsoft.com/office/drawing/2014/main" id="{34CA45E8-2CCC-4C55-8446-920AAAE0B1F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0DF50998-0786-4A01-97FC-A29BE5FEFF76}"/>
              </a:ext>
            </a:extLst>
          </p:cNvPr>
          <p:cNvSpPr>
            <a:spLocks noGrp="1" noRot="1" noChangeAspect="1" noChangeArrowheads="1" noTextEdit="1"/>
          </p:cNvSpPr>
          <p:nvPr>
            <p:ph type="sldImg"/>
          </p:nvPr>
        </p:nvSpPr>
        <p:spPr>
          <a:xfrm>
            <a:off x="1117600" y="696913"/>
            <a:ext cx="4648200" cy="3486150"/>
          </a:xfrm>
          <a:ln/>
        </p:spPr>
      </p:sp>
      <p:sp>
        <p:nvSpPr>
          <p:cNvPr id="107523" name="Rectangle 3">
            <a:extLst>
              <a:ext uri="{FF2B5EF4-FFF2-40B4-BE49-F238E27FC236}">
                <a16:creationId xmlns:a16="http://schemas.microsoft.com/office/drawing/2014/main" id="{5EF12E85-7655-481E-ABA9-F1C7B4A7471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72154801-2D48-472D-A7BA-93C4F422EA1E}"/>
              </a:ext>
            </a:extLst>
          </p:cNvPr>
          <p:cNvSpPr>
            <a:spLocks noGrp="1" noRot="1" noChangeAspect="1" noChangeArrowheads="1" noTextEdit="1"/>
          </p:cNvSpPr>
          <p:nvPr>
            <p:ph type="sldImg"/>
          </p:nvPr>
        </p:nvSpPr>
        <p:spPr>
          <a:xfrm>
            <a:off x="1117600" y="696913"/>
            <a:ext cx="4648200" cy="3486150"/>
          </a:xfrm>
          <a:ln/>
        </p:spPr>
      </p:sp>
      <p:sp>
        <p:nvSpPr>
          <p:cNvPr id="108547" name="Rectangle 3">
            <a:extLst>
              <a:ext uri="{FF2B5EF4-FFF2-40B4-BE49-F238E27FC236}">
                <a16:creationId xmlns:a16="http://schemas.microsoft.com/office/drawing/2014/main" id="{E535E156-BBC2-44D6-AADB-0F19438D5A4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FA98097D-6DEA-4733-831D-CE16068815B7}"/>
              </a:ext>
            </a:extLst>
          </p:cNvPr>
          <p:cNvSpPr>
            <a:spLocks noGrp="1" noRot="1" noChangeAspect="1" noChangeArrowheads="1" noTextEdit="1"/>
          </p:cNvSpPr>
          <p:nvPr>
            <p:ph type="sldImg"/>
          </p:nvPr>
        </p:nvSpPr>
        <p:spPr>
          <a:xfrm>
            <a:off x="1117600" y="696913"/>
            <a:ext cx="4648200" cy="3486150"/>
          </a:xfrm>
          <a:ln/>
        </p:spPr>
      </p:sp>
      <p:sp>
        <p:nvSpPr>
          <p:cNvPr id="109571" name="Rectangle 3">
            <a:extLst>
              <a:ext uri="{FF2B5EF4-FFF2-40B4-BE49-F238E27FC236}">
                <a16:creationId xmlns:a16="http://schemas.microsoft.com/office/drawing/2014/main" id="{FBAD2375-F490-4D1B-83B7-48A63BBF4D4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F7D86A76-24B2-49EC-ABAD-D870AF7AA48F}"/>
              </a:ext>
            </a:extLst>
          </p:cNvPr>
          <p:cNvSpPr>
            <a:spLocks noGrp="1" noRot="1" noChangeAspect="1" noChangeArrowheads="1" noTextEdit="1"/>
          </p:cNvSpPr>
          <p:nvPr>
            <p:ph type="sldImg"/>
          </p:nvPr>
        </p:nvSpPr>
        <p:spPr>
          <a:xfrm>
            <a:off x="1117600" y="696913"/>
            <a:ext cx="4648200" cy="3486150"/>
          </a:xfrm>
          <a:ln/>
        </p:spPr>
      </p:sp>
      <p:sp>
        <p:nvSpPr>
          <p:cNvPr id="110595" name="Rectangle 3">
            <a:extLst>
              <a:ext uri="{FF2B5EF4-FFF2-40B4-BE49-F238E27FC236}">
                <a16:creationId xmlns:a16="http://schemas.microsoft.com/office/drawing/2014/main" id="{9D3BCF85-818A-4328-8035-9B01AC3C788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1F0DC9D2-C5AB-47A9-9F11-998A9362D9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999C81-A112-4E4A-A6FA-8D68F6F6B2A1}" type="slidenum">
              <a:rPr lang="en-US" altLang="en-US">
                <a:latin typeface="Times New Roman" panose="02020603050405020304" pitchFamily="18" charset="0"/>
              </a:rPr>
              <a:pPr/>
              <a:t>60</a:t>
            </a:fld>
            <a:endParaRPr lang="en-US" altLang="en-US">
              <a:latin typeface="Times New Roman" panose="02020603050405020304" pitchFamily="18" charset="0"/>
            </a:endParaRPr>
          </a:p>
        </p:txBody>
      </p:sp>
      <p:sp>
        <p:nvSpPr>
          <p:cNvPr id="111619" name="Rectangle 2">
            <a:extLst>
              <a:ext uri="{FF2B5EF4-FFF2-40B4-BE49-F238E27FC236}">
                <a16:creationId xmlns:a16="http://schemas.microsoft.com/office/drawing/2014/main" id="{42FDD15D-53C4-41A2-AF7F-87E93ED881DA}"/>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B5CA7109-DD00-41A5-A1C3-BE45217016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0379A09-194F-4A17-A81E-6C2844C8A78C}"/>
              </a:ext>
            </a:extLst>
          </p:cNvPr>
          <p:cNvSpPr>
            <a:spLocks noGrp="1" noRot="1" noChangeAspect="1" noChangeArrowheads="1" noTextEdit="1"/>
          </p:cNvSpPr>
          <p:nvPr>
            <p:ph type="sldImg"/>
          </p:nvPr>
        </p:nvSpPr>
        <p:spPr>
          <a:xfrm>
            <a:off x="1117600" y="696913"/>
            <a:ext cx="4648200" cy="3486150"/>
          </a:xfrm>
          <a:ln/>
        </p:spPr>
      </p:sp>
      <p:sp>
        <p:nvSpPr>
          <p:cNvPr id="67587" name="Rectangle 3">
            <a:extLst>
              <a:ext uri="{FF2B5EF4-FFF2-40B4-BE49-F238E27FC236}">
                <a16:creationId xmlns:a16="http://schemas.microsoft.com/office/drawing/2014/main" id="{F3B01899-6EDD-44E1-86B4-252C7AE1034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149EE1D-A90D-4ECF-9A88-83B627DE86BC}"/>
              </a:ext>
            </a:extLst>
          </p:cNvPr>
          <p:cNvSpPr>
            <a:spLocks noGrp="1" noRot="1" noChangeAspect="1" noChangeArrowheads="1" noTextEdit="1"/>
          </p:cNvSpPr>
          <p:nvPr>
            <p:ph type="sldImg"/>
          </p:nvPr>
        </p:nvSpPr>
        <p:spPr>
          <a:xfrm>
            <a:off x="1117600" y="696913"/>
            <a:ext cx="4648200" cy="3486150"/>
          </a:xfrm>
          <a:ln/>
        </p:spPr>
      </p:sp>
      <p:sp>
        <p:nvSpPr>
          <p:cNvPr id="68611" name="Rectangle 3">
            <a:extLst>
              <a:ext uri="{FF2B5EF4-FFF2-40B4-BE49-F238E27FC236}">
                <a16:creationId xmlns:a16="http://schemas.microsoft.com/office/drawing/2014/main" id="{91A934CC-3AF8-443B-8338-B2219FE58FE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AC8C62D-211F-4A3E-AA80-CB1F6782DA13}"/>
              </a:ext>
            </a:extLst>
          </p:cNvPr>
          <p:cNvSpPr>
            <a:spLocks noGrp="1" noRot="1" noChangeAspect="1" noChangeArrowheads="1" noTextEdit="1"/>
          </p:cNvSpPr>
          <p:nvPr>
            <p:ph type="sldImg"/>
          </p:nvPr>
        </p:nvSpPr>
        <p:spPr>
          <a:xfrm>
            <a:off x="1117600" y="696913"/>
            <a:ext cx="4648200" cy="3486150"/>
          </a:xfrm>
          <a:ln/>
        </p:spPr>
      </p:sp>
      <p:sp>
        <p:nvSpPr>
          <p:cNvPr id="69635" name="Rectangle 3">
            <a:extLst>
              <a:ext uri="{FF2B5EF4-FFF2-40B4-BE49-F238E27FC236}">
                <a16:creationId xmlns:a16="http://schemas.microsoft.com/office/drawing/2014/main" id="{CA2025DB-DDEB-4752-8128-CB38317B3BC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AA495B8-5FAC-477B-9776-6381DD970ED3}"/>
              </a:ext>
            </a:extLst>
          </p:cNvPr>
          <p:cNvSpPr>
            <a:spLocks noGrp="1" noRot="1" noChangeAspect="1" noChangeArrowheads="1" noTextEdit="1"/>
          </p:cNvSpPr>
          <p:nvPr>
            <p:ph type="sldImg"/>
          </p:nvPr>
        </p:nvSpPr>
        <p:spPr>
          <a:xfrm>
            <a:off x="1117600" y="696913"/>
            <a:ext cx="4648200" cy="3486150"/>
          </a:xfrm>
          <a:ln/>
        </p:spPr>
      </p:sp>
      <p:sp>
        <p:nvSpPr>
          <p:cNvPr id="70659" name="Rectangle 3">
            <a:extLst>
              <a:ext uri="{FF2B5EF4-FFF2-40B4-BE49-F238E27FC236}">
                <a16:creationId xmlns:a16="http://schemas.microsoft.com/office/drawing/2014/main" id="{FA711AD4-0526-429D-8527-6153EA9AC2C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01825C0-8871-443C-A3FC-F8C0C8D6D591}"/>
              </a:ext>
            </a:extLst>
          </p:cNvPr>
          <p:cNvSpPr>
            <a:spLocks noGrp="1" noRot="1" noChangeAspect="1" noChangeArrowheads="1" noTextEdit="1"/>
          </p:cNvSpPr>
          <p:nvPr>
            <p:ph type="sldImg"/>
          </p:nvPr>
        </p:nvSpPr>
        <p:spPr>
          <a:xfrm>
            <a:off x="1117600" y="696913"/>
            <a:ext cx="4648200" cy="3486150"/>
          </a:xfrm>
          <a:ln/>
        </p:spPr>
      </p:sp>
      <p:sp>
        <p:nvSpPr>
          <p:cNvPr id="71683" name="Rectangle 3">
            <a:extLst>
              <a:ext uri="{FF2B5EF4-FFF2-40B4-BE49-F238E27FC236}">
                <a16:creationId xmlns:a16="http://schemas.microsoft.com/office/drawing/2014/main" id="{ADF6CC1D-806B-4382-9201-E5591FDC8D9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63551E5F-C623-4E98-948F-FB803558BF90}"/>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4CD99ABF-4867-4948-B0C5-2158B2292EAF}"/>
                </a:ext>
              </a:extLst>
            </p:cNvPr>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a:defRPr/>
              </a:pPr>
              <a:endParaRPr lang="en-US"/>
            </a:p>
          </p:txBody>
        </p:sp>
        <p:sp>
          <p:nvSpPr>
            <p:cNvPr id="5" name="Rectangle 5">
              <a:extLst>
                <a:ext uri="{FF2B5EF4-FFF2-40B4-BE49-F238E27FC236}">
                  <a16:creationId xmlns:a16="http://schemas.microsoft.com/office/drawing/2014/main" id="{13927DE4-6AD5-4954-88EB-17164122142D}"/>
                </a:ext>
              </a:extLst>
            </p:cNvPr>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a:defRPr/>
              </a:pPr>
              <a:endParaRPr lang="en-US"/>
            </a:p>
          </p:txBody>
        </p:sp>
        <p:sp>
          <p:nvSpPr>
            <p:cNvPr id="6" name="Rectangle 6">
              <a:extLst>
                <a:ext uri="{FF2B5EF4-FFF2-40B4-BE49-F238E27FC236}">
                  <a16:creationId xmlns:a16="http://schemas.microsoft.com/office/drawing/2014/main" id="{553C0BBA-1394-4FE4-AED4-827F6CEF172D}"/>
                </a:ext>
              </a:extLst>
            </p:cNvPr>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a:defRPr/>
              </a:pPr>
              <a:endParaRPr lang="en-US"/>
            </a:p>
          </p:txBody>
        </p:sp>
      </p:grpSp>
      <p:sp>
        <p:nvSpPr>
          <p:cNvPr id="7" name="Text Box 7">
            <a:extLst>
              <a:ext uri="{FF2B5EF4-FFF2-40B4-BE49-F238E27FC236}">
                <a16:creationId xmlns:a16="http://schemas.microsoft.com/office/drawing/2014/main" id="{20821533-B1AD-42CB-AF4F-94FA136AE9BE}"/>
              </a:ext>
            </a:extLst>
          </p:cNvPr>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6C98199E-4D25-4F76-A140-0356F318AA82}"/>
              </a:ext>
            </a:extLst>
          </p:cNvPr>
          <p:cNvSpPr txBox="1">
            <a:spLocks noChangeArrowheads="1"/>
          </p:cNvSpPr>
          <p:nvPr/>
        </p:nvSpPr>
        <p:spPr bwMode="auto">
          <a:xfrm>
            <a:off x="26988" y="6613525"/>
            <a:ext cx="2701925" cy="246063"/>
          </a:xfrm>
          <a:prstGeom prst="rect">
            <a:avLst/>
          </a:prstGeom>
          <a:noFill/>
          <a:ln w="9525">
            <a:noFill/>
            <a:miter lim="800000"/>
            <a:headEnd/>
            <a:tailEnd/>
          </a:ln>
          <a:effectLst/>
        </p:spPr>
        <p:txBody>
          <a:bodyPr wrap="none">
            <a:spAutoFit/>
          </a:bodyPr>
          <a:lstStyle/>
          <a:p>
            <a:pPr>
              <a:spcBef>
                <a:spcPct val="50000"/>
              </a:spcBef>
              <a:defRPr/>
            </a:pPr>
            <a:r>
              <a:rPr lang="en-US" sz="1000" b="1" dirty="0">
                <a:solidFill>
                  <a:srgbClr val="336699"/>
                </a:solidFill>
                <a:latin typeface="Helvetica" pitchFamily="-84" charset="0"/>
              </a:rPr>
              <a:t>Operating System Concepts – 10</a:t>
            </a:r>
            <a:r>
              <a:rPr lang="en-US" sz="1000" b="1" baseline="30000" dirty="0">
                <a:solidFill>
                  <a:srgbClr val="336699"/>
                </a:solidFill>
                <a:latin typeface="Helvetica" pitchFamily="-84" charset="0"/>
              </a:rPr>
              <a:t>h</a:t>
            </a:r>
            <a:r>
              <a:rPr 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C6644BC7-8FC2-42BF-90BD-C47132D45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34DC4B2C-2987-4AEF-8824-593AC038D279}"/>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a:defRPr/>
            </a:pPr>
            <a:endParaRPr 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10225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0013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109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2247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6374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2017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291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211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19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17065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58481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BF65B1B8-1EE1-4869-929D-D79F7409397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553C63B8-58DC-4BD7-9B0F-B1BAB078B1F5}"/>
              </a:ext>
            </a:extLst>
          </p:cNvPr>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10A30365-0B41-40B7-8307-4162CDC20F1D}"/>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EBD0E12A-96A3-46EB-AA66-92CE2B581E62}"/>
              </a:ext>
            </a:extLst>
          </p:cNvPr>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030" name="Line 6">
            <a:extLst>
              <a:ext uri="{FF2B5EF4-FFF2-40B4-BE49-F238E27FC236}">
                <a16:creationId xmlns:a16="http://schemas.microsoft.com/office/drawing/2014/main" id="{AFCE5254-23D9-4533-8948-72CF6C5A030C}"/>
              </a:ext>
            </a:extLst>
          </p:cNvPr>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a:defRPr/>
            </a:pPr>
            <a:endParaRPr lang="en-US"/>
          </a:p>
        </p:txBody>
      </p:sp>
      <p:sp>
        <p:nvSpPr>
          <p:cNvPr id="1031" name="Rectangle 7">
            <a:extLst>
              <a:ext uri="{FF2B5EF4-FFF2-40B4-BE49-F238E27FC236}">
                <a16:creationId xmlns:a16="http://schemas.microsoft.com/office/drawing/2014/main" id="{16568664-DF6E-421A-950C-728D3713B47C}"/>
              </a:ext>
            </a:extLst>
          </p:cNvPr>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032" name="Rectangle 8">
            <a:extLst>
              <a:ext uri="{FF2B5EF4-FFF2-40B4-BE49-F238E27FC236}">
                <a16:creationId xmlns:a16="http://schemas.microsoft.com/office/drawing/2014/main" id="{8A15DD4D-7B72-430C-9322-87DD6664B05E}"/>
              </a:ext>
            </a:extLst>
          </p:cNvPr>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51561" name="Text Box 9">
            <a:extLst>
              <a:ext uri="{FF2B5EF4-FFF2-40B4-BE49-F238E27FC236}">
                <a16:creationId xmlns:a16="http://schemas.microsoft.com/office/drawing/2014/main" id="{F54F67B8-BD46-43AC-8741-FE4ECBD47E7F}"/>
              </a:ext>
            </a:extLst>
          </p:cNvPr>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006699"/>
                </a:solidFill>
                <a:latin typeface="Helvetica" panose="020B0604020202020204" pitchFamily="34" charset="0"/>
              </a:rPr>
              <a:t>1.</a:t>
            </a:r>
            <a:fld id="{83259F6D-53BE-42E9-8BFE-E1366EA63643}" type="slidenum">
              <a:rPr lang="en-US" altLang="en-US" sz="1000" b="1">
                <a:solidFill>
                  <a:srgbClr val="006699"/>
                </a:solidFill>
                <a:latin typeface="Helvetica" panose="020B0604020202020204" pitchFamily="34" charset="0"/>
              </a:rPr>
              <a:pPr algn="ctr">
                <a:spcBef>
                  <a:spcPct val="50000"/>
                </a:spcBef>
              </a:pPr>
              <a:t>‹#›</a:t>
            </a:fld>
            <a:endParaRPr lang="en-US" altLang="en-US" sz="1000" b="1">
              <a:solidFill>
                <a:srgbClr val="006699"/>
              </a:solidFill>
              <a:latin typeface="Helvetica" panose="020B0604020202020204" pitchFamily="34" charset="0"/>
            </a:endParaRPr>
          </a:p>
        </p:txBody>
      </p:sp>
      <p:sp>
        <p:nvSpPr>
          <p:cNvPr id="151562" name="Text Box 10">
            <a:extLst>
              <a:ext uri="{FF2B5EF4-FFF2-40B4-BE49-F238E27FC236}">
                <a16:creationId xmlns:a16="http://schemas.microsoft.com/office/drawing/2014/main" id="{2CD9B86A-EC6D-48D8-A39D-0CFFB834C369}"/>
              </a:ext>
            </a:extLst>
          </p:cNvPr>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dirty="0">
                <a:solidFill>
                  <a:srgbClr val="006699"/>
                </a:solidFill>
                <a:latin typeface="Helvetica" pitchFamily="-84" charset="0"/>
              </a:rPr>
              <a:t>Silberschatz, Galvin and Gagne ©2018</a:t>
            </a:r>
          </a:p>
        </p:txBody>
      </p:sp>
      <p:sp>
        <p:nvSpPr>
          <p:cNvPr id="151563" name="Text Box 11">
            <a:extLst>
              <a:ext uri="{FF2B5EF4-FFF2-40B4-BE49-F238E27FC236}">
                <a16:creationId xmlns:a16="http://schemas.microsoft.com/office/drawing/2014/main" id="{0FF4A291-872D-4D9A-81DC-0F3CE84639B8}"/>
              </a:ext>
            </a:extLst>
          </p:cNvPr>
          <p:cNvSpPr txBox="1">
            <a:spLocks noChangeArrowheads="1"/>
          </p:cNvSpPr>
          <p:nvPr/>
        </p:nvSpPr>
        <p:spPr bwMode="auto">
          <a:xfrm>
            <a:off x="185738" y="6621463"/>
            <a:ext cx="2730500" cy="246062"/>
          </a:xfrm>
          <a:prstGeom prst="rect">
            <a:avLst/>
          </a:prstGeom>
          <a:noFill/>
          <a:ln w="9525">
            <a:noFill/>
            <a:miter lim="800000"/>
            <a:headEnd/>
            <a:tailEnd/>
          </a:ln>
          <a:effectLst/>
        </p:spPr>
        <p:txBody>
          <a:bodyPr wrap="none">
            <a:spAutoFit/>
          </a:bodyPr>
          <a:lstStyle/>
          <a:p>
            <a:pPr>
              <a:spcBef>
                <a:spcPct val="50000"/>
              </a:spcBef>
              <a:defRPr/>
            </a:pPr>
            <a:r>
              <a:rPr lang="en-US" sz="1000" b="1" dirty="0">
                <a:solidFill>
                  <a:srgbClr val="006699"/>
                </a:solidFill>
                <a:latin typeface="Helvetica" pitchFamily="-84" charset="0"/>
              </a:rPr>
              <a:t>Operating System Concepts – 10</a:t>
            </a:r>
            <a:r>
              <a:rPr lang="en-US" sz="1000" b="1" baseline="30000" dirty="0">
                <a:solidFill>
                  <a:srgbClr val="006699"/>
                </a:solidFill>
                <a:latin typeface="Helvetica" pitchFamily="-84" charset="0"/>
              </a:rPr>
              <a:t>th</a:t>
            </a:r>
            <a:r>
              <a:rPr 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B00522A8-A197-47E7-8793-E600B991B17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99"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4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8859-999A-C804-1FEB-30660420F091}"/>
              </a:ext>
            </a:extLst>
          </p:cNvPr>
          <p:cNvSpPr>
            <a:spLocks noGrp="1"/>
          </p:cNvSpPr>
          <p:nvPr>
            <p:ph type="ctrTitle"/>
          </p:nvPr>
        </p:nvSpPr>
        <p:spPr/>
        <p:txBody>
          <a:bodyPr/>
          <a:lstStyle/>
          <a:p>
            <a:endParaRPr lang="en-US" dirty="0"/>
          </a:p>
        </p:txBody>
      </p:sp>
      <p:pic>
        <p:nvPicPr>
          <p:cNvPr id="6" name="Picture 5">
            <a:extLst>
              <a:ext uri="{FF2B5EF4-FFF2-40B4-BE49-F238E27FC236}">
                <a16:creationId xmlns:a16="http://schemas.microsoft.com/office/drawing/2014/main" id="{10530BC8-BF7B-242A-A444-FC1A9B0FE618}"/>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196905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F49C1B0-B55F-4805-ADF7-9648B64F8E20}"/>
              </a:ext>
            </a:extLst>
          </p:cNvPr>
          <p:cNvSpPr>
            <a:spLocks noGrp="1" noChangeArrowheads="1"/>
          </p:cNvSpPr>
          <p:nvPr>
            <p:ph type="title" idx="4294967295"/>
          </p:nvPr>
        </p:nvSpPr>
        <p:spPr>
          <a:xfrm>
            <a:off x="1033463" y="198438"/>
            <a:ext cx="8024812" cy="576262"/>
          </a:xfrm>
        </p:spPr>
        <p:txBody>
          <a:bodyPr/>
          <a:lstStyle/>
          <a:p>
            <a:pPr eaLnBrk="1" hangingPunct="1"/>
            <a:r>
              <a:rPr lang="en-US" altLang="en-US"/>
              <a:t>Operating System Definition (Cont.)</a:t>
            </a:r>
          </a:p>
        </p:txBody>
      </p:sp>
      <p:sp>
        <p:nvSpPr>
          <p:cNvPr id="11267" name="Rectangle 3">
            <a:extLst>
              <a:ext uri="{FF2B5EF4-FFF2-40B4-BE49-F238E27FC236}">
                <a16:creationId xmlns:a16="http://schemas.microsoft.com/office/drawing/2014/main" id="{44A29A65-13EE-4337-8344-BF0FD3D1CF6D}"/>
              </a:ext>
            </a:extLst>
          </p:cNvPr>
          <p:cNvSpPr>
            <a:spLocks noGrp="1" noChangeArrowheads="1"/>
          </p:cNvSpPr>
          <p:nvPr>
            <p:ph type="body" idx="4294967295"/>
          </p:nvPr>
        </p:nvSpPr>
        <p:spPr>
          <a:xfrm>
            <a:off x="471054" y="1289339"/>
            <a:ext cx="8201891" cy="4545013"/>
          </a:xfrm>
        </p:spPr>
        <p:txBody>
          <a:bodyPr/>
          <a:lstStyle/>
          <a:p>
            <a:pPr>
              <a:spcBef>
                <a:spcPts val="1200"/>
              </a:spcBef>
              <a:spcAft>
                <a:spcPts val="600"/>
              </a:spcAft>
              <a:buFont typeface="Wingdings" panose="05000000000000000000" pitchFamily="2" charset="2"/>
              <a:buChar char="q"/>
            </a:pPr>
            <a:r>
              <a:rPr lang="en-US" altLang="en-US" sz="2200" b="1" u="sng" dirty="0">
                <a:highlight>
                  <a:srgbClr val="FF00FF"/>
                </a:highlight>
              </a:rPr>
              <a:t>No universally accepted definition.</a:t>
            </a:r>
          </a:p>
          <a:p>
            <a:pPr marL="365125" indent="-365125" algn="just">
              <a:buFont typeface="Wingdings" panose="05000000000000000000" pitchFamily="2" charset="2"/>
              <a:buChar char="q"/>
            </a:pPr>
            <a:r>
              <a:rPr lang="ja-JP" altLang="en-US" sz="2200" dirty="0"/>
              <a:t>“</a:t>
            </a:r>
            <a:r>
              <a:rPr lang="en-US" altLang="ja-JP" sz="2200" dirty="0"/>
              <a:t>Everything a vendor ships when you order an operating system</a:t>
            </a:r>
            <a:r>
              <a:rPr lang="ja-JP" altLang="en-US" sz="2200" dirty="0"/>
              <a:t>”</a:t>
            </a:r>
            <a:r>
              <a:rPr lang="en-US" altLang="ja-JP" sz="2200" dirty="0"/>
              <a:t> is a good approximation</a:t>
            </a:r>
          </a:p>
          <a:p>
            <a:pPr lvl="1">
              <a:spcBef>
                <a:spcPts val="600"/>
              </a:spcBef>
              <a:spcAft>
                <a:spcPts val="1200"/>
              </a:spcAft>
              <a:buFont typeface="Wingdings" panose="05000000000000000000" pitchFamily="2" charset="2"/>
              <a:buChar char="§"/>
            </a:pPr>
            <a:r>
              <a:rPr lang="en-US" altLang="en-US" sz="2000" dirty="0"/>
              <a:t>But varies wildly.</a:t>
            </a:r>
          </a:p>
          <a:p>
            <a:pPr algn="just">
              <a:spcBef>
                <a:spcPts val="1200"/>
              </a:spcBef>
              <a:spcAft>
                <a:spcPts val="1200"/>
              </a:spcAft>
              <a:buFont typeface="Wingdings" panose="05000000000000000000" pitchFamily="2" charset="2"/>
              <a:buChar char="q"/>
            </a:pPr>
            <a:r>
              <a:rPr lang="ja-JP" altLang="en-US" sz="2200" dirty="0"/>
              <a:t>“</a:t>
            </a:r>
            <a:r>
              <a:rPr lang="en-US" altLang="ja-JP" sz="2200" b="1" u="sng" dirty="0">
                <a:highlight>
                  <a:srgbClr val="00FF00"/>
                </a:highlight>
              </a:rPr>
              <a:t>The one program running at all times on the computer</a:t>
            </a:r>
            <a:r>
              <a:rPr lang="ja-JP" altLang="en-US" sz="2200" dirty="0"/>
              <a:t>”</a:t>
            </a:r>
            <a:r>
              <a:rPr lang="en-US" altLang="ja-JP" sz="2200" dirty="0"/>
              <a:t>         is the </a:t>
            </a:r>
            <a:r>
              <a:rPr lang="en-US" altLang="ja-JP" sz="2200" b="1" u="sng" dirty="0">
                <a:highlight>
                  <a:srgbClr val="FF00FF"/>
                </a:highlight>
              </a:rPr>
              <a:t>kernel</a:t>
            </a:r>
            <a:r>
              <a:rPr lang="en-US" altLang="ja-JP" sz="2200" dirty="0"/>
              <a:t>.</a:t>
            </a:r>
            <a:r>
              <a:rPr lang="en-US" altLang="ja-JP" sz="2200" b="1" dirty="0"/>
              <a:t>  </a:t>
            </a:r>
            <a:endParaRPr lang="en-US" altLang="ja-JP" sz="2200" dirty="0"/>
          </a:p>
          <a:p>
            <a:pPr>
              <a:spcBef>
                <a:spcPts val="1200"/>
              </a:spcBef>
              <a:buFont typeface="Wingdings" panose="05000000000000000000" pitchFamily="2" charset="2"/>
              <a:buChar char="q"/>
            </a:pPr>
            <a:r>
              <a:rPr lang="en-US" altLang="ja-JP" sz="2200" dirty="0"/>
              <a:t>Everything else is either</a:t>
            </a:r>
          </a:p>
          <a:p>
            <a:pPr lvl="1">
              <a:spcBef>
                <a:spcPts val="600"/>
              </a:spcBef>
              <a:spcAft>
                <a:spcPts val="600"/>
              </a:spcAft>
              <a:buFont typeface="Wingdings" panose="05000000000000000000" pitchFamily="2" charset="2"/>
              <a:buChar char="§"/>
            </a:pPr>
            <a:r>
              <a:rPr lang="en-US" altLang="ja-JP" sz="2000" dirty="0"/>
              <a:t>a </a:t>
            </a:r>
            <a:r>
              <a:rPr lang="en-US" altLang="ja-JP" sz="2000" b="1" u="sng" dirty="0">
                <a:highlight>
                  <a:srgbClr val="00FFFF"/>
                </a:highlight>
              </a:rPr>
              <a:t>system program</a:t>
            </a:r>
            <a:r>
              <a:rPr lang="en-US" altLang="ja-JP" sz="2000" dirty="0">
                <a:solidFill>
                  <a:srgbClr val="3366FF"/>
                </a:solidFill>
              </a:rPr>
              <a:t> </a:t>
            </a:r>
            <a:r>
              <a:rPr lang="en-US" altLang="ja-JP" sz="2000" b="1" u="sng" dirty="0">
                <a:highlight>
                  <a:srgbClr val="00FF00"/>
                </a:highlight>
              </a:rPr>
              <a:t>(ships with the operating system)</a:t>
            </a:r>
            <a:r>
              <a:rPr lang="en-US" altLang="ja-JP" sz="2000" b="1" dirty="0">
                <a:solidFill>
                  <a:srgbClr val="3366FF"/>
                </a:solidFill>
              </a:rPr>
              <a:t> </a:t>
            </a:r>
            <a:r>
              <a:rPr lang="en-US" altLang="ja-JP" sz="2000" dirty="0"/>
              <a:t>, or</a:t>
            </a:r>
          </a:p>
          <a:p>
            <a:pPr lvl="1">
              <a:spcBef>
                <a:spcPts val="600"/>
              </a:spcBef>
              <a:spcAft>
                <a:spcPts val="600"/>
              </a:spcAft>
              <a:buFont typeface="Wingdings" panose="05000000000000000000" pitchFamily="2" charset="2"/>
              <a:buChar char="§"/>
            </a:pPr>
            <a:r>
              <a:rPr lang="en-US" altLang="ja-JP" sz="2000" dirty="0"/>
              <a:t>an </a:t>
            </a:r>
            <a:r>
              <a:rPr lang="en-US" altLang="ja-JP" sz="2000" b="1" u="sng" dirty="0">
                <a:highlight>
                  <a:srgbClr val="00FFFF"/>
                </a:highlight>
              </a:rPr>
              <a:t>application program</a:t>
            </a:r>
            <a:r>
              <a:rPr lang="en-US" altLang="ja-JP" sz="2000" dirty="0"/>
              <a:t>.</a:t>
            </a:r>
            <a:endParaRPr lang="en-US"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B8E24B9-8199-4F8C-AE50-48401E42DF50}"/>
              </a:ext>
            </a:extLst>
          </p:cNvPr>
          <p:cNvSpPr>
            <a:spLocks noGrp="1" noChangeArrowheads="1"/>
          </p:cNvSpPr>
          <p:nvPr>
            <p:ph type="title" idx="4294967295"/>
          </p:nvPr>
        </p:nvSpPr>
        <p:spPr>
          <a:xfrm>
            <a:off x="457200" y="182563"/>
            <a:ext cx="8229600" cy="576262"/>
          </a:xfrm>
        </p:spPr>
        <p:txBody>
          <a:bodyPr/>
          <a:lstStyle/>
          <a:p>
            <a:pPr eaLnBrk="1" hangingPunct="1"/>
            <a:r>
              <a:rPr lang="en-US" altLang="en-US"/>
              <a:t>Computer Startup</a:t>
            </a:r>
          </a:p>
        </p:txBody>
      </p:sp>
      <p:sp>
        <p:nvSpPr>
          <p:cNvPr id="12291" name="Rectangle 3">
            <a:extLst>
              <a:ext uri="{FF2B5EF4-FFF2-40B4-BE49-F238E27FC236}">
                <a16:creationId xmlns:a16="http://schemas.microsoft.com/office/drawing/2014/main" id="{3593AA6F-1D7E-420F-AAFA-6AC2D2A92D15}"/>
              </a:ext>
            </a:extLst>
          </p:cNvPr>
          <p:cNvSpPr>
            <a:spLocks noGrp="1" noChangeArrowheads="1"/>
          </p:cNvSpPr>
          <p:nvPr>
            <p:ph type="body" idx="4294967295"/>
          </p:nvPr>
        </p:nvSpPr>
        <p:spPr>
          <a:xfrm>
            <a:off x="346363" y="1454727"/>
            <a:ext cx="8659092" cy="3144982"/>
          </a:xfrm>
        </p:spPr>
        <p:txBody>
          <a:bodyPr/>
          <a:lstStyle/>
          <a:p>
            <a:pPr>
              <a:lnSpc>
                <a:spcPct val="150000"/>
              </a:lnSpc>
              <a:spcBef>
                <a:spcPts val="1200"/>
              </a:spcBef>
              <a:spcAft>
                <a:spcPts val="1200"/>
              </a:spcAft>
              <a:buFont typeface="Wingdings" panose="05000000000000000000" pitchFamily="2" charset="2"/>
              <a:buChar char="q"/>
            </a:pPr>
            <a:r>
              <a:rPr lang="en-US" altLang="en-US" sz="2400" b="1" u="sng" dirty="0">
                <a:solidFill>
                  <a:srgbClr val="3366FF"/>
                </a:solidFill>
              </a:rPr>
              <a:t>bootstrap program </a:t>
            </a:r>
            <a:r>
              <a:rPr lang="en-US" altLang="en-US" sz="2400" b="1" u="sng" dirty="0"/>
              <a:t>is </a:t>
            </a:r>
            <a:r>
              <a:rPr lang="en-US" altLang="en-US" sz="2400" b="1" u="sng" dirty="0">
                <a:highlight>
                  <a:srgbClr val="FF0000"/>
                </a:highlight>
              </a:rPr>
              <a:t>loaded</a:t>
            </a:r>
            <a:r>
              <a:rPr lang="en-US" altLang="en-US" sz="2400" b="1" u="sng" dirty="0"/>
              <a:t> at </a:t>
            </a:r>
            <a:r>
              <a:rPr lang="en-US" altLang="en-US" sz="2400" b="1" u="sng" dirty="0">
                <a:highlight>
                  <a:srgbClr val="00FFFF"/>
                </a:highlight>
              </a:rPr>
              <a:t>power-up</a:t>
            </a:r>
            <a:r>
              <a:rPr lang="en-US" altLang="en-US" sz="2400" b="1" u="sng" dirty="0"/>
              <a:t> or </a:t>
            </a:r>
            <a:r>
              <a:rPr lang="en-US" altLang="en-US" sz="2400" b="1" u="sng" dirty="0">
                <a:highlight>
                  <a:srgbClr val="00FFFF"/>
                </a:highlight>
              </a:rPr>
              <a:t>reboot</a:t>
            </a:r>
          </a:p>
          <a:p>
            <a:pPr marL="450850" lvl="1" indent="-179388">
              <a:lnSpc>
                <a:spcPct val="150000"/>
              </a:lnSpc>
              <a:spcBef>
                <a:spcPts val="600"/>
              </a:spcBef>
              <a:spcAft>
                <a:spcPts val="600"/>
              </a:spcAft>
              <a:buFont typeface="Wingdings" panose="05000000000000000000" pitchFamily="2" charset="2"/>
              <a:buChar char="§"/>
            </a:pPr>
            <a:r>
              <a:rPr lang="en-US" altLang="en-US" sz="2000" b="1" u="sng" dirty="0">
                <a:highlight>
                  <a:srgbClr val="FF00FF"/>
                </a:highlight>
              </a:rPr>
              <a:t>Typically stored in</a:t>
            </a:r>
            <a:r>
              <a:rPr lang="en-US" altLang="en-US" sz="2000" b="1" u="sng" dirty="0"/>
              <a:t> </a:t>
            </a:r>
            <a:r>
              <a:rPr lang="en-US" altLang="en-US" sz="2000" b="1" u="sng" dirty="0">
                <a:highlight>
                  <a:srgbClr val="00FFFF"/>
                </a:highlight>
              </a:rPr>
              <a:t>ROM</a:t>
            </a:r>
            <a:r>
              <a:rPr lang="en-US" altLang="en-US" sz="2000" b="1" dirty="0"/>
              <a:t> </a:t>
            </a:r>
            <a:r>
              <a:rPr lang="en-US" altLang="en-US" sz="2000" b="1" u="sng" dirty="0">
                <a:highlight>
                  <a:srgbClr val="FF00FF"/>
                </a:highlight>
              </a:rPr>
              <a:t>or</a:t>
            </a:r>
            <a:r>
              <a:rPr lang="en-US" altLang="en-US" sz="2000" b="1" dirty="0"/>
              <a:t> </a:t>
            </a:r>
            <a:r>
              <a:rPr lang="en-US" altLang="en-US" sz="2000" b="1" u="sng" dirty="0">
                <a:highlight>
                  <a:srgbClr val="00FFFF"/>
                </a:highlight>
              </a:rPr>
              <a:t>EPROM</a:t>
            </a:r>
            <a:r>
              <a:rPr lang="en-US" altLang="en-US" sz="2000" dirty="0"/>
              <a:t>, </a:t>
            </a:r>
            <a:r>
              <a:rPr lang="en-US" altLang="en-US" sz="2000" b="1" u="sng" dirty="0">
                <a:highlight>
                  <a:srgbClr val="00FF00"/>
                </a:highlight>
              </a:rPr>
              <a:t>generally known as</a:t>
            </a:r>
            <a:r>
              <a:rPr lang="en-US" altLang="en-US" sz="2000" b="1" dirty="0"/>
              <a:t> </a:t>
            </a:r>
            <a:r>
              <a:rPr lang="en-US" altLang="en-US" sz="2000" b="1" u="sng" dirty="0">
                <a:solidFill>
                  <a:srgbClr val="3366FF"/>
                </a:solidFill>
                <a:effectLst>
                  <a:outerShdw blurRad="38100" dist="38100" dir="2700000" algn="tl">
                    <a:srgbClr val="000000">
                      <a:alpha val="43137"/>
                    </a:srgbClr>
                  </a:outerShdw>
                </a:effectLst>
                <a:highlight>
                  <a:srgbClr val="00FF00"/>
                </a:highlight>
              </a:rPr>
              <a:t>firmware</a:t>
            </a:r>
            <a:r>
              <a:rPr lang="en-US" altLang="en-US" sz="2000" b="1" dirty="0">
                <a:solidFill>
                  <a:srgbClr val="3366FF"/>
                </a:solidFill>
              </a:rPr>
              <a:t>.</a:t>
            </a:r>
          </a:p>
          <a:p>
            <a:pPr marL="450850" lvl="1" indent="-179388">
              <a:lnSpc>
                <a:spcPct val="150000"/>
              </a:lnSpc>
              <a:spcBef>
                <a:spcPts val="600"/>
              </a:spcBef>
              <a:spcAft>
                <a:spcPts val="600"/>
              </a:spcAft>
              <a:buFont typeface="Wingdings" panose="05000000000000000000" pitchFamily="2" charset="2"/>
              <a:buChar char="§"/>
            </a:pPr>
            <a:r>
              <a:rPr lang="en-US" altLang="en-US" sz="2000" b="1" u="sng" dirty="0">
                <a:highlight>
                  <a:srgbClr val="FF00FF"/>
                </a:highlight>
              </a:rPr>
              <a:t>Initializes</a:t>
            </a:r>
            <a:r>
              <a:rPr lang="en-US" altLang="en-US" sz="2000" b="1" dirty="0"/>
              <a:t> </a:t>
            </a:r>
            <a:r>
              <a:rPr lang="en-US" altLang="en-US" sz="2000" b="1" u="sng" dirty="0">
                <a:highlight>
                  <a:srgbClr val="00FF00"/>
                </a:highlight>
              </a:rPr>
              <a:t>all aspects of system.</a:t>
            </a:r>
          </a:p>
          <a:p>
            <a:pPr marL="450850" lvl="1" indent="-179388">
              <a:lnSpc>
                <a:spcPct val="150000"/>
              </a:lnSpc>
              <a:spcBef>
                <a:spcPts val="600"/>
              </a:spcBef>
              <a:spcAft>
                <a:spcPts val="600"/>
              </a:spcAft>
              <a:buFont typeface="Wingdings" panose="05000000000000000000" pitchFamily="2" charset="2"/>
              <a:buChar char="§"/>
            </a:pPr>
            <a:r>
              <a:rPr lang="en-US" altLang="en-US" sz="2000" b="1" u="sng" dirty="0">
                <a:highlight>
                  <a:srgbClr val="00FF00"/>
                </a:highlight>
              </a:rPr>
              <a:t>Loads operating system</a:t>
            </a:r>
            <a:r>
              <a:rPr lang="en-US" altLang="en-US" sz="2000" b="1" dirty="0"/>
              <a:t> </a:t>
            </a:r>
            <a:r>
              <a:rPr lang="en-US" altLang="en-US" sz="2000" b="1" u="sng" dirty="0">
                <a:highlight>
                  <a:srgbClr val="FF00FF"/>
                </a:highlight>
              </a:rPr>
              <a:t>kernel</a:t>
            </a:r>
            <a:r>
              <a:rPr lang="en-US" altLang="en-US" sz="2000" b="1" dirty="0"/>
              <a:t> </a:t>
            </a:r>
            <a:r>
              <a:rPr lang="en-US" altLang="en-US" sz="2000" b="1" u="sng" dirty="0">
                <a:highlight>
                  <a:srgbClr val="00FF00"/>
                </a:highlight>
              </a:rPr>
              <a:t>and starts execution</a:t>
            </a:r>
            <a:r>
              <a:rPr lang="en-US" altLang="en-US" sz="20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C950DD2-274D-4F57-8C28-55CE25EADC8F}"/>
              </a:ext>
            </a:extLst>
          </p:cNvPr>
          <p:cNvSpPr>
            <a:spLocks noGrp="1" noChangeArrowheads="1"/>
          </p:cNvSpPr>
          <p:nvPr>
            <p:ph type="title" idx="4294967295"/>
          </p:nvPr>
        </p:nvSpPr>
        <p:spPr>
          <a:xfrm>
            <a:off x="457200" y="214313"/>
            <a:ext cx="8229600" cy="576262"/>
          </a:xfrm>
        </p:spPr>
        <p:txBody>
          <a:bodyPr/>
          <a:lstStyle/>
          <a:p>
            <a:pPr eaLnBrk="1" hangingPunct="1"/>
            <a:r>
              <a:rPr lang="en-US" altLang="en-US" dirty="0">
                <a:solidFill>
                  <a:schemeClr val="tx1"/>
                </a:solidFill>
                <a:highlight>
                  <a:srgbClr val="0000FF"/>
                </a:highlight>
              </a:rPr>
              <a:t>Computer System Organization</a:t>
            </a:r>
          </a:p>
        </p:txBody>
      </p:sp>
      <p:sp>
        <p:nvSpPr>
          <p:cNvPr id="13315" name="Rectangle 3">
            <a:extLst>
              <a:ext uri="{FF2B5EF4-FFF2-40B4-BE49-F238E27FC236}">
                <a16:creationId xmlns:a16="http://schemas.microsoft.com/office/drawing/2014/main" id="{D4BDABA0-A8B0-4FF6-A84F-1C0B84596732}"/>
              </a:ext>
            </a:extLst>
          </p:cNvPr>
          <p:cNvSpPr>
            <a:spLocks noGrp="1" noChangeArrowheads="1"/>
          </p:cNvSpPr>
          <p:nvPr>
            <p:ph type="body" idx="4294967295"/>
          </p:nvPr>
        </p:nvSpPr>
        <p:spPr>
          <a:xfrm>
            <a:off x="457201" y="1052945"/>
            <a:ext cx="8354290" cy="5167745"/>
          </a:xfrm>
        </p:spPr>
        <p:txBody>
          <a:bodyPr/>
          <a:lstStyle/>
          <a:p>
            <a:pPr marL="539750" lvl="1" indent="-179388" algn="just">
              <a:spcBef>
                <a:spcPts val="1200"/>
              </a:spcBef>
              <a:spcAft>
                <a:spcPts val="1200"/>
              </a:spcAft>
              <a:buFont typeface="Wingdings" panose="05000000000000000000" pitchFamily="2" charset="2"/>
              <a:buChar char="§"/>
              <a:tabLst>
                <a:tab pos="84138" algn="l"/>
              </a:tabLst>
            </a:pPr>
            <a:r>
              <a:rPr lang="en-US" altLang="en-US" sz="2000" b="1" u="sng" dirty="0">
                <a:highlight>
                  <a:srgbClr val="00FFFF"/>
                </a:highlight>
              </a:rPr>
              <a:t>One or </a:t>
            </a:r>
            <a:r>
              <a:rPr lang="en-US" altLang="en-US" sz="2000" b="1" u="sng" dirty="0">
                <a:highlight>
                  <a:srgbClr val="FF0000"/>
                </a:highlight>
              </a:rPr>
              <a:t>more</a:t>
            </a:r>
            <a:r>
              <a:rPr lang="en-US" altLang="en-US" sz="2000" b="1" u="sng" dirty="0">
                <a:highlight>
                  <a:srgbClr val="00FFFF"/>
                </a:highlight>
              </a:rPr>
              <a:t> CPUs</a:t>
            </a:r>
            <a:r>
              <a:rPr lang="en-US" altLang="en-US" sz="2000" dirty="0"/>
              <a:t>, </a:t>
            </a:r>
            <a:r>
              <a:rPr lang="en-US" altLang="en-US" sz="2000" b="1" u="sng" dirty="0">
                <a:highlight>
                  <a:srgbClr val="00FFFF"/>
                </a:highlight>
              </a:rPr>
              <a:t>device controllers</a:t>
            </a:r>
            <a:r>
              <a:rPr lang="en-US" altLang="en-US" sz="2000" dirty="0"/>
              <a:t> </a:t>
            </a:r>
            <a:r>
              <a:rPr lang="en-US" altLang="en-US" sz="2000" b="1" u="sng" dirty="0">
                <a:highlight>
                  <a:srgbClr val="FF00FF"/>
                </a:highlight>
              </a:rPr>
              <a:t>connect</a:t>
            </a:r>
            <a:r>
              <a:rPr lang="en-US" altLang="en-US" sz="2000" dirty="0"/>
              <a:t> through </a:t>
            </a:r>
            <a:r>
              <a:rPr lang="en-US" altLang="en-US" sz="2000" b="1" u="sng" dirty="0">
                <a:highlight>
                  <a:srgbClr val="00FFFF"/>
                </a:highlight>
              </a:rPr>
              <a:t>common bus</a:t>
            </a:r>
            <a:r>
              <a:rPr lang="en-US" altLang="en-US" sz="2000" dirty="0"/>
              <a:t> </a:t>
            </a:r>
            <a:r>
              <a:rPr lang="en-US" altLang="en-US" sz="2000" b="1" u="sng" dirty="0">
                <a:highlight>
                  <a:srgbClr val="FF00FF"/>
                </a:highlight>
              </a:rPr>
              <a:t>providing access to</a:t>
            </a:r>
            <a:r>
              <a:rPr lang="en-US" altLang="en-US" sz="2000" dirty="0"/>
              <a:t> </a:t>
            </a:r>
            <a:r>
              <a:rPr lang="en-US" altLang="en-US" sz="2000" b="1" u="sng" dirty="0">
                <a:highlight>
                  <a:srgbClr val="00FFFF"/>
                </a:highlight>
              </a:rPr>
              <a:t>shared memory</a:t>
            </a:r>
            <a:r>
              <a:rPr lang="en-US" altLang="en-US" sz="2000" dirty="0"/>
              <a:t>.</a:t>
            </a:r>
          </a:p>
          <a:p>
            <a:pPr marL="539750" lvl="1" indent="-179388" algn="just">
              <a:spcBef>
                <a:spcPts val="1200"/>
              </a:spcBef>
              <a:spcAft>
                <a:spcPts val="1200"/>
              </a:spcAft>
              <a:buFont typeface="Wingdings" panose="05000000000000000000" pitchFamily="2" charset="2"/>
              <a:buChar char="§"/>
            </a:pPr>
            <a:r>
              <a:rPr lang="en-US" altLang="en-US" sz="2000" dirty="0"/>
              <a:t>Concurrent execution of CPUs and devices competing for memory cycles.</a:t>
            </a:r>
          </a:p>
          <a:p>
            <a:pPr lvl="1"/>
            <a:endParaRPr lang="en-US" altLang="en-US" dirty="0"/>
          </a:p>
        </p:txBody>
      </p:sp>
      <p:pic>
        <p:nvPicPr>
          <p:cNvPr id="13316" name="Picture 5">
            <a:extLst>
              <a:ext uri="{FF2B5EF4-FFF2-40B4-BE49-F238E27FC236}">
                <a16:creationId xmlns:a16="http://schemas.microsoft.com/office/drawing/2014/main" id="{A678B0BC-FFBE-49AE-A11F-D40A10BF0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895600"/>
            <a:ext cx="8201891" cy="303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648BE1A-1B18-4E8F-A753-FD08C5E37019}"/>
              </a:ext>
            </a:extLst>
          </p:cNvPr>
          <p:cNvSpPr>
            <a:spLocks noGrp="1" noChangeArrowheads="1"/>
          </p:cNvSpPr>
          <p:nvPr>
            <p:ph type="title" idx="4294967295"/>
          </p:nvPr>
        </p:nvSpPr>
        <p:spPr>
          <a:xfrm>
            <a:off x="457200" y="182563"/>
            <a:ext cx="8229600" cy="576262"/>
          </a:xfrm>
        </p:spPr>
        <p:txBody>
          <a:bodyPr/>
          <a:lstStyle/>
          <a:p>
            <a:pPr eaLnBrk="1" hangingPunct="1"/>
            <a:r>
              <a:rPr lang="en-US" altLang="en-US"/>
              <a:t>Computer-System Operation</a:t>
            </a:r>
          </a:p>
        </p:txBody>
      </p:sp>
      <p:sp>
        <p:nvSpPr>
          <p:cNvPr id="14339" name="Rectangle 3">
            <a:extLst>
              <a:ext uri="{FF2B5EF4-FFF2-40B4-BE49-F238E27FC236}">
                <a16:creationId xmlns:a16="http://schemas.microsoft.com/office/drawing/2014/main" id="{68BC1ACE-7BD6-40E3-9C73-967E0BA2EFB3}"/>
              </a:ext>
            </a:extLst>
          </p:cNvPr>
          <p:cNvSpPr>
            <a:spLocks noGrp="1" noChangeArrowheads="1"/>
          </p:cNvSpPr>
          <p:nvPr>
            <p:ph type="body" idx="4294967295"/>
          </p:nvPr>
        </p:nvSpPr>
        <p:spPr>
          <a:xfrm>
            <a:off x="309489" y="1266093"/>
            <a:ext cx="8539089" cy="4951827"/>
          </a:xfrm>
        </p:spPr>
        <p:txBody>
          <a:bodyPr/>
          <a:lstStyle/>
          <a:p>
            <a:pPr algn="just">
              <a:lnSpc>
                <a:spcPct val="150000"/>
              </a:lnSpc>
              <a:spcBef>
                <a:spcPts val="600"/>
              </a:spcBef>
              <a:spcAft>
                <a:spcPts val="600"/>
              </a:spcAft>
              <a:buFont typeface="Wingdings" panose="05000000000000000000" pitchFamily="2" charset="2"/>
              <a:buChar char="q"/>
            </a:pPr>
            <a:r>
              <a:rPr lang="en-US" altLang="en-US" sz="2200" b="1" u="sng" dirty="0">
                <a:highlight>
                  <a:srgbClr val="00FFFF"/>
                </a:highlight>
              </a:rPr>
              <a:t>I/O devices</a:t>
            </a:r>
            <a:r>
              <a:rPr lang="en-US" altLang="en-US" sz="2200" b="1" dirty="0"/>
              <a:t> </a:t>
            </a:r>
            <a:r>
              <a:rPr lang="en-US" altLang="en-US" sz="2200" b="1" u="sng" dirty="0">
                <a:highlight>
                  <a:srgbClr val="FF00FF"/>
                </a:highlight>
              </a:rPr>
              <a:t>and the</a:t>
            </a:r>
            <a:r>
              <a:rPr lang="en-US" altLang="en-US" sz="2200" dirty="0"/>
              <a:t> </a:t>
            </a:r>
            <a:r>
              <a:rPr lang="en-US" altLang="en-US" sz="2200" b="1" u="sng" dirty="0">
                <a:highlight>
                  <a:srgbClr val="00FFFF"/>
                </a:highlight>
              </a:rPr>
              <a:t>CPU</a:t>
            </a:r>
            <a:r>
              <a:rPr lang="en-US" altLang="en-US" sz="2200" b="1" dirty="0"/>
              <a:t> </a:t>
            </a:r>
            <a:r>
              <a:rPr lang="en-US" altLang="en-US" sz="2200" b="1" u="sng" dirty="0">
                <a:highlight>
                  <a:srgbClr val="FF00FF"/>
                </a:highlight>
              </a:rPr>
              <a:t>can execute concurrently.</a:t>
            </a:r>
          </a:p>
          <a:p>
            <a:pPr algn="just">
              <a:lnSpc>
                <a:spcPct val="150000"/>
              </a:lnSpc>
              <a:spcBef>
                <a:spcPts val="600"/>
              </a:spcBef>
              <a:spcAft>
                <a:spcPts val="600"/>
              </a:spcAft>
              <a:buFont typeface="Wingdings" panose="05000000000000000000" pitchFamily="2" charset="2"/>
              <a:buChar char="q"/>
            </a:pPr>
            <a:r>
              <a:rPr lang="en-US" altLang="en-US" sz="2200" dirty="0"/>
              <a:t>Each </a:t>
            </a:r>
            <a:r>
              <a:rPr lang="en-US" altLang="en-US" sz="2200" b="1" dirty="0">
                <a:solidFill>
                  <a:srgbClr val="3366FF"/>
                </a:solidFill>
              </a:rPr>
              <a:t>device controller </a:t>
            </a:r>
            <a:r>
              <a:rPr lang="en-US" altLang="en-US" sz="2200" dirty="0"/>
              <a:t>is responsible for a </a:t>
            </a:r>
            <a:r>
              <a:rPr lang="en-US" altLang="en-US" sz="2200" b="1" u="sng" dirty="0">
                <a:highlight>
                  <a:srgbClr val="FF00FF"/>
                </a:highlight>
              </a:rPr>
              <a:t>particular device type.</a:t>
            </a:r>
          </a:p>
          <a:p>
            <a:pPr algn="just">
              <a:lnSpc>
                <a:spcPct val="150000"/>
              </a:lnSpc>
              <a:spcBef>
                <a:spcPts val="600"/>
              </a:spcBef>
              <a:spcAft>
                <a:spcPts val="600"/>
              </a:spcAft>
              <a:buFont typeface="Wingdings" panose="05000000000000000000" pitchFamily="2" charset="2"/>
              <a:buChar char="q"/>
            </a:pPr>
            <a:r>
              <a:rPr lang="en-US" altLang="en-US" sz="2200" dirty="0"/>
              <a:t>Each device controller has a </a:t>
            </a:r>
            <a:r>
              <a:rPr lang="en-US" altLang="en-US" sz="2200" b="1" dirty="0">
                <a:solidFill>
                  <a:srgbClr val="3366FF"/>
                </a:solidFill>
              </a:rPr>
              <a:t>local buffer</a:t>
            </a:r>
            <a:r>
              <a:rPr lang="en-US" altLang="en-US" sz="2200" dirty="0"/>
              <a:t>.</a:t>
            </a:r>
          </a:p>
          <a:p>
            <a:pPr algn="just">
              <a:lnSpc>
                <a:spcPct val="150000"/>
              </a:lnSpc>
              <a:spcBef>
                <a:spcPts val="600"/>
              </a:spcBef>
              <a:spcAft>
                <a:spcPts val="600"/>
              </a:spcAft>
              <a:buFont typeface="Wingdings" panose="05000000000000000000" pitchFamily="2" charset="2"/>
              <a:buChar char="q"/>
            </a:pPr>
            <a:r>
              <a:rPr lang="en-US" altLang="en-US" sz="2200" b="1" u="sng" dirty="0">
                <a:highlight>
                  <a:srgbClr val="FF00FF"/>
                </a:highlight>
              </a:rPr>
              <a:t>CPU moves data from/to</a:t>
            </a:r>
            <a:r>
              <a:rPr lang="en-US" altLang="en-US" sz="2200" b="1" dirty="0"/>
              <a:t> </a:t>
            </a:r>
            <a:r>
              <a:rPr lang="en-US" altLang="en-US" sz="2200" b="1" u="sng" dirty="0">
                <a:highlight>
                  <a:srgbClr val="00FFFF"/>
                </a:highlight>
              </a:rPr>
              <a:t>main memory</a:t>
            </a:r>
            <a:r>
              <a:rPr lang="en-US" altLang="en-US" sz="2200" b="1" dirty="0"/>
              <a:t> </a:t>
            </a:r>
            <a:r>
              <a:rPr lang="en-US" altLang="en-US" sz="2200" b="1" u="sng" dirty="0">
                <a:highlight>
                  <a:srgbClr val="FF00FF"/>
                </a:highlight>
              </a:rPr>
              <a:t>to/from</a:t>
            </a:r>
            <a:r>
              <a:rPr lang="en-US" altLang="en-US" sz="2200" b="1" dirty="0"/>
              <a:t> </a:t>
            </a:r>
            <a:r>
              <a:rPr lang="en-US" altLang="en-US" sz="2200" b="1" u="sng" dirty="0">
                <a:highlight>
                  <a:srgbClr val="00FFFF"/>
                </a:highlight>
              </a:rPr>
              <a:t>local buffers</a:t>
            </a:r>
            <a:r>
              <a:rPr lang="en-US" altLang="en-US" sz="2200" b="1" dirty="0"/>
              <a:t>.</a:t>
            </a:r>
          </a:p>
          <a:p>
            <a:pPr algn="just">
              <a:lnSpc>
                <a:spcPct val="150000"/>
              </a:lnSpc>
              <a:spcBef>
                <a:spcPts val="600"/>
              </a:spcBef>
              <a:spcAft>
                <a:spcPts val="600"/>
              </a:spcAft>
              <a:buFont typeface="Wingdings" panose="05000000000000000000" pitchFamily="2" charset="2"/>
              <a:buChar char="q"/>
            </a:pPr>
            <a:r>
              <a:rPr lang="en-US" altLang="en-US" sz="2200" b="1" u="sng" dirty="0">
                <a:highlight>
                  <a:srgbClr val="FF00FF"/>
                </a:highlight>
              </a:rPr>
              <a:t>I/O is from the device to local buffer of controller.</a:t>
            </a:r>
          </a:p>
          <a:p>
            <a:pPr algn="just">
              <a:spcBef>
                <a:spcPts val="600"/>
              </a:spcBef>
              <a:spcAft>
                <a:spcPts val="600"/>
              </a:spcAft>
              <a:buFont typeface="Wingdings" panose="05000000000000000000" pitchFamily="2" charset="2"/>
              <a:buChar char="q"/>
            </a:pPr>
            <a:r>
              <a:rPr lang="en-US" altLang="en-US" sz="2200" dirty="0"/>
              <a:t>Device controller informs CPU that it has finished its operation by causing an </a:t>
            </a:r>
            <a:r>
              <a:rPr lang="en-US" altLang="en-US" sz="2200" b="1" dirty="0">
                <a:effectLst>
                  <a:outerShdw blurRad="38100" dist="38100" dir="2700000" algn="tl">
                    <a:srgbClr val="000000">
                      <a:alpha val="43137"/>
                    </a:srgbClr>
                  </a:outerShdw>
                </a:effectLst>
                <a:highlight>
                  <a:srgbClr val="FF0000"/>
                </a:highlight>
              </a:rPr>
              <a:t>interrupt</a:t>
            </a:r>
            <a:r>
              <a:rPr lang="en-US" altLang="en-US" sz="2200" dirty="0">
                <a:solidFill>
                  <a:srgbClr val="0000FF"/>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260ABC7-51C6-49E8-8802-21069AE69A53}"/>
              </a:ext>
            </a:extLst>
          </p:cNvPr>
          <p:cNvSpPr>
            <a:spLocks noGrp="1" noChangeArrowheads="1"/>
          </p:cNvSpPr>
          <p:nvPr>
            <p:ph type="title" idx="4294967295"/>
          </p:nvPr>
        </p:nvSpPr>
        <p:spPr>
          <a:xfrm>
            <a:off x="946150" y="166688"/>
            <a:ext cx="8229600" cy="576262"/>
          </a:xfrm>
        </p:spPr>
        <p:txBody>
          <a:bodyPr/>
          <a:lstStyle/>
          <a:p>
            <a:pPr eaLnBrk="1" hangingPunct="1"/>
            <a:r>
              <a:rPr lang="en-US" altLang="en-US" dirty="0"/>
              <a:t>Common Functions of Interrupts</a:t>
            </a:r>
          </a:p>
        </p:txBody>
      </p:sp>
      <p:sp>
        <p:nvSpPr>
          <p:cNvPr id="15363" name="Rectangle 3">
            <a:extLst>
              <a:ext uri="{FF2B5EF4-FFF2-40B4-BE49-F238E27FC236}">
                <a16:creationId xmlns:a16="http://schemas.microsoft.com/office/drawing/2014/main" id="{B4D17D9B-C2AC-4C10-B3F7-EEEB9A523E47}"/>
              </a:ext>
            </a:extLst>
          </p:cNvPr>
          <p:cNvSpPr>
            <a:spLocks noGrp="1" noChangeArrowheads="1"/>
          </p:cNvSpPr>
          <p:nvPr>
            <p:ph type="body" idx="4294967295"/>
          </p:nvPr>
        </p:nvSpPr>
        <p:spPr>
          <a:xfrm>
            <a:off x="429491" y="1413164"/>
            <a:ext cx="8381999" cy="4351049"/>
          </a:xfrm>
        </p:spPr>
        <p:txBody>
          <a:bodyPr/>
          <a:lstStyle/>
          <a:p>
            <a:pPr algn="just">
              <a:spcBef>
                <a:spcPts val="1200"/>
              </a:spcBef>
              <a:spcAft>
                <a:spcPts val="1200"/>
              </a:spcAft>
              <a:buFont typeface="Wingdings" panose="05000000000000000000" pitchFamily="2" charset="2"/>
              <a:buChar char="q"/>
            </a:pPr>
            <a:r>
              <a:rPr lang="en-US" altLang="en-US" sz="2000" dirty="0"/>
              <a:t>Interrupt transfers control to the </a:t>
            </a:r>
            <a:r>
              <a:rPr lang="en-US" altLang="en-US" sz="2000" b="1" dirty="0">
                <a:solidFill>
                  <a:srgbClr val="3366FF"/>
                </a:solidFill>
              </a:rPr>
              <a:t>interrupt service routine</a:t>
            </a:r>
            <a:r>
              <a:rPr lang="en-US" altLang="en-US" sz="2000" dirty="0"/>
              <a:t> generally, through the </a:t>
            </a:r>
            <a:r>
              <a:rPr lang="en-US" altLang="en-US" sz="2000" b="1" dirty="0">
                <a:solidFill>
                  <a:srgbClr val="3366FF"/>
                </a:solidFill>
              </a:rPr>
              <a:t>interrupt</a:t>
            </a:r>
            <a:r>
              <a:rPr lang="en-US" altLang="en-US" sz="2000" i="1" dirty="0"/>
              <a:t> </a:t>
            </a:r>
            <a:r>
              <a:rPr lang="en-US" altLang="en-US" sz="2000" b="1" dirty="0">
                <a:solidFill>
                  <a:srgbClr val="3366FF"/>
                </a:solidFill>
              </a:rPr>
              <a:t>vector</a:t>
            </a:r>
            <a:r>
              <a:rPr lang="en-US" altLang="en-US" sz="2000" dirty="0"/>
              <a:t>, </a:t>
            </a:r>
            <a:r>
              <a:rPr lang="en-US" altLang="en-US" sz="2000" b="1" u="sng" dirty="0">
                <a:highlight>
                  <a:srgbClr val="00FF00"/>
                </a:highlight>
              </a:rPr>
              <a:t>which contains the addresses of all the service routines.</a:t>
            </a:r>
          </a:p>
          <a:p>
            <a:pPr algn="just">
              <a:spcBef>
                <a:spcPts val="1200"/>
              </a:spcBef>
              <a:spcAft>
                <a:spcPts val="1200"/>
              </a:spcAft>
              <a:buFont typeface="Wingdings" panose="05000000000000000000" pitchFamily="2" charset="2"/>
              <a:buChar char="q"/>
            </a:pPr>
            <a:r>
              <a:rPr lang="en-US" altLang="en-US" sz="2000" dirty="0"/>
              <a:t>Interrupt architecture must save the address of the interrupted instruction.</a:t>
            </a:r>
            <a:endParaRPr lang="en-US" altLang="en-US" sz="2000" i="1" dirty="0"/>
          </a:p>
          <a:p>
            <a:pPr algn="just">
              <a:spcBef>
                <a:spcPts val="1200"/>
              </a:spcBef>
              <a:spcAft>
                <a:spcPts val="1200"/>
              </a:spcAft>
              <a:buFont typeface="Wingdings" panose="05000000000000000000" pitchFamily="2" charset="2"/>
              <a:buChar char="q"/>
            </a:pPr>
            <a:r>
              <a:rPr lang="en-US" altLang="en-US" sz="2000" dirty="0"/>
              <a:t>A </a:t>
            </a:r>
            <a:r>
              <a:rPr lang="en-US" altLang="en-US" sz="2000" b="1" dirty="0">
                <a:solidFill>
                  <a:srgbClr val="3366FF"/>
                </a:solidFill>
              </a:rPr>
              <a:t>trap</a:t>
            </a:r>
            <a:r>
              <a:rPr lang="en-US" altLang="en-US" sz="2000" dirty="0"/>
              <a:t> or </a:t>
            </a:r>
            <a:r>
              <a:rPr lang="en-US" altLang="en-US" sz="2000" b="1" dirty="0">
                <a:solidFill>
                  <a:srgbClr val="3366FF"/>
                </a:solidFill>
              </a:rPr>
              <a:t>exception</a:t>
            </a:r>
            <a:r>
              <a:rPr lang="en-US" altLang="en-US" sz="2000" dirty="0"/>
              <a:t> </a:t>
            </a:r>
            <a:r>
              <a:rPr lang="en-US" altLang="en-US" sz="2000" b="1" u="sng" dirty="0">
                <a:highlight>
                  <a:srgbClr val="00FF00"/>
                </a:highlight>
              </a:rPr>
              <a:t>is a</a:t>
            </a:r>
            <a:r>
              <a:rPr lang="en-US" altLang="en-US" sz="2000" b="1" dirty="0"/>
              <a:t> </a:t>
            </a:r>
            <a:r>
              <a:rPr lang="en-US" altLang="en-US" sz="2000" b="1" u="sng" dirty="0">
                <a:solidFill>
                  <a:srgbClr val="3366FF"/>
                </a:solidFill>
                <a:highlight>
                  <a:srgbClr val="00FF00"/>
                </a:highlight>
              </a:rPr>
              <a:t>software-generated</a:t>
            </a:r>
            <a:r>
              <a:rPr lang="en-US" altLang="en-US" sz="2000" dirty="0"/>
              <a:t> </a:t>
            </a:r>
            <a:r>
              <a:rPr lang="en-US" altLang="en-US" sz="2000" b="1" u="sng" dirty="0">
                <a:highlight>
                  <a:srgbClr val="00FF00"/>
                </a:highlight>
              </a:rPr>
              <a:t>interrupt caused either by an </a:t>
            </a:r>
            <a:r>
              <a:rPr lang="en-US" altLang="en-US" sz="2000" b="1" u="sng" dirty="0">
                <a:highlight>
                  <a:srgbClr val="FF0000"/>
                </a:highlight>
              </a:rPr>
              <a:t>error</a:t>
            </a:r>
            <a:r>
              <a:rPr lang="en-US" altLang="en-US" sz="2000" b="1" u="sng" dirty="0">
                <a:highlight>
                  <a:srgbClr val="00FF00"/>
                </a:highlight>
              </a:rPr>
              <a:t> or a </a:t>
            </a:r>
            <a:r>
              <a:rPr lang="en-US" altLang="en-US" sz="2000" b="1" u="sng" dirty="0">
                <a:highlight>
                  <a:srgbClr val="FF0000"/>
                </a:highlight>
              </a:rPr>
              <a:t>user request</a:t>
            </a:r>
            <a:r>
              <a:rPr lang="en-US" altLang="en-US" sz="2000" b="1" u="sng" dirty="0">
                <a:highlight>
                  <a:srgbClr val="00FF00"/>
                </a:highlight>
              </a:rPr>
              <a:t>.</a:t>
            </a:r>
          </a:p>
          <a:p>
            <a:pPr algn="just">
              <a:spcBef>
                <a:spcPts val="1200"/>
              </a:spcBef>
              <a:spcAft>
                <a:spcPts val="1200"/>
              </a:spcAft>
              <a:buFont typeface="Wingdings" panose="05000000000000000000" pitchFamily="2" charset="2"/>
              <a:buChar char="q"/>
            </a:pPr>
            <a:r>
              <a:rPr lang="en-US" altLang="en-US" sz="2000" b="1" u="sng" dirty="0">
                <a:effectLst>
                  <a:outerShdw blurRad="38100" dist="38100" dir="2700000" algn="tl">
                    <a:srgbClr val="000000">
                      <a:alpha val="43137"/>
                    </a:srgbClr>
                  </a:outerShdw>
                </a:effectLst>
                <a:highlight>
                  <a:srgbClr val="00FF00"/>
                </a:highlight>
              </a:rPr>
              <a:t>An operating system is </a:t>
            </a:r>
            <a:r>
              <a:rPr lang="en-US" altLang="en-US" sz="2000" b="1" u="sng" dirty="0">
                <a:solidFill>
                  <a:srgbClr val="3366FF"/>
                </a:solidFill>
                <a:effectLst>
                  <a:outerShdw blurRad="38100" dist="38100" dir="2700000" algn="tl">
                    <a:srgbClr val="000000">
                      <a:alpha val="43137"/>
                    </a:srgbClr>
                  </a:outerShdw>
                </a:effectLst>
                <a:highlight>
                  <a:srgbClr val="00FF00"/>
                </a:highlight>
              </a:rPr>
              <a:t>interrupt driven.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D26312C-14E0-4C93-80A0-122053C2FAAA}"/>
              </a:ext>
            </a:extLst>
          </p:cNvPr>
          <p:cNvSpPr>
            <a:spLocks noGrp="1" noChangeArrowheads="1"/>
          </p:cNvSpPr>
          <p:nvPr>
            <p:ph type="title" idx="4294967295"/>
          </p:nvPr>
        </p:nvSpPr>
        <p:spPr>
          <a:xfrm>
            <a:off x="1063625" y="-95250"/>
            <a:ext cx="7772400" cy="844550"/>
          </a:xfrm>
        </p:spPr>
        <p:txBody>
          <a:bodyPr/>
          <a:lstStyle/>
          <a:p>
            <a:pPr eaLnBrk="1" hangingPunct="1"/>
            <a:r>
              <a:rPr lang="en-US" altLang="en-US"/>
              <a:t>Interrupt Handling</a:t>
            </a:r>
          </a:p>
        </p:txBody>
      </p:sp>
      <p:sp>
        <p:nvSpPr>
          <p:cNvPr id="16387" name="Rectangle 3">
            <a:extLst>
              <a:ext uri="{FF2B5EF4-FFF2-40B4-BE49-F238E27FC236}">
                <a16:creationId xmlns:a16="http://schemas.microsoft.com/office/drawing/2014/main" id="{667A299C-CAB6-4F9C-A01D-39A2A04509BF}"/>
              </a:ext>
            </a:extLst>
          </p:cNvPr>
          <p:cNvSpPr>
            <a:spLocks noGrp="1" noChangeArrowheads="1"/>
          </p:cNvSpPr>
          <p:nvPr>
            <p:ph type="body" idx="4294967295"/>
          </p:nvPr>
        </p:nvSpPr>
        <p:spPr>
          <a:xfrm>
            <a:off x="387927" y="1759527"/>
            <a:ext cx="8448099" cy="2840182"/>
          </a:xfrm>
        </p:spPr>
        <p:txBody>
          <a:bodyPr/>
          <a:lstStyle/>
          <a:p>
            <a:pPr algn="just">
              <a:spcBef>
                <a:spcPts val="1200"/>
              </a:spcBef>
              <a:spcAft>
                <a:spcPts val="1200"/>
              </a:spcAft>
              <a:buFont typeface="Wingdings" panose="05000000000000000000" pitchFamily="2" charset="2"/>
              <a:buChar char="q"/>
            </a:pPr>
            <a:r>
              <a:rPr lang="en-US" altLang="en-US" sz="2200" b="1" u="sng" dirty="0">
                <a:highlight>
                  <a:srgbClr val="FF00FF"/>
                </a:highlight>
              </a:rPr>
              <a:t>The operating system preserves the state of the CPU by </a:t>
            </a:r>
            <a:r>
              <a:rPr lang="en-US" altLang="en-US" sz="2200" b="1" u="sng" dirty="0">
                <a:highlight>
                  <a:srgbClr val="00FFFF"/>
                </a:highlight>
              </a:rPr>
              <a:t>storing registers</a:t>
            </a:r>
            <a:r>
              <a:rPr lang="en-US" altLang="en-US" sz="2200" dirty="0"/>
              <a:t> and </a:t>
            </a:r>
            <a:r>
              <a:rPr lang="en-US" altLang="en-US" sz="2200" b="1" u="sng" dirty="0">
                <a:highlight>
                  <a:srgbClr val="00FFFF"/>
                </a:highlight>
              </a:rPr>
              <a:t>the program counter</a:t>
            </a:r>
            <a:r>
              <a:rPr lang="en-US" altLang="en-US" sz="2200" dirty="0"/>
              <a:t>.</a:t>
            </a:r>
          </a:p>
          <a:p>
            <a:pPr algn="just">
              <a:spcBef>
                <a:spcPts val="1200"/>
              </a:spcBef>
              <a:spcAft>
                <a:spcPts val="600"/>
              </a:spcAft>
              <a:buFont typeface="Wingdings" panose="05000000000000000000" pitchFamily="2" charset="2"/>
              <a:buChar char="q"/>
            </a:pPr>
            <a:r>
              <a:rPr lang="en-US" altLang="en-US" sz="2200" dirty="0"/>
              <a:t>Determines which type of interrupt has occurred.</a:t>
            </a:r>
          </a:p>
          <a:p>
            <a:pPr algn="just">
              <a:spcBef>
                <a:spcPts val="1200"/>
              </a:spcBef>
              <a:spcAft>
                <a:spcPts val="1200"/>
              </a:spcAft>
              <a:buFont typeface="Wingdings" panose="05000000000000000000" pitchFamily="2" charset="2"/>
              <a:buChar char="q"/>
            </a:pPr>
            <a:r>
              <a:rPr lang="en-US" altLang="en-US" sz="2200" dirty="0"/>
              <a:t>Separate segments of code determine what action should be taken for each type of interrupt.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54A9B12-E0ED-462B-9F71-91A595616AB9}"/>
              </a:ext>
            </a:extLst>
          </p:cNvPr>
          <p:cNvSpPr>
            <a:spLocks noGrp="1" noChangeArrowheads="1"/>
          </p:cNvSpPr>
          <p:nvPr>
            <p:ph type="title" idx="4294967295"/>
          </p:nvPr>
        </p:nvSpPr>
        <p:spPr>
          <a:xfrm>
            <a:off x="457200" y="214313"/>
            <a:ext cx="8229600" cy="489072"/>
          </a:xfrm>
        </p:spPr>
        <p:txBody>
          <a:bodyPr/>
          <a:lstStyle/>
          <a:p>
            <a:pPr eaLnBrk="1" hangingPunct="1"/>
            <a:r>
              <a:rPr lang="en-US" altLang="en-US" dirty="0"/>
              <a:t>Interrupt-driven I/O cycle</a:t>
            </a:r>
          </a:p>
        </p:txBody>
      </p:sp>
      <p:pic>
        <p:nvPicPr>
          <p:cNvPr id="2" name="Picture 1">
            <a:extLst>
              <a:ext uri="{FF2B5EF4-FFF2-40B4-BE49-F238E27FC236}">
                <a16:creationId xmlns:a16="http://schemas.microsoft.com/office/drawing/2014/main" id="{2EF1B54B-C9A1-4D00-9B36-E70932F52EC5}"/>
              </a:ext>
            </a:extLst>
          </p:cNvPr>
          <p:cNvPicPr>
            <a:picLocks noChangeAspect="1"/>
          </p:cNvPicPr>
          <p:nvPr/>
        </p:nvPicPr>
        <p:blipFill>
          <a:blip r:embed="rId3"/>
          <a:stretch>
            <a:fillRect/>
          </a:stretch>
        </p:blipFill>
        <p:spPr>
          <a:xfrm>
            <a:off x="253218" y="1021254"/>
            <a:ext cx="8750105" cy="583674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69E7946-C7A1-43E3-9847-EA9415FDCE17}"/>
              </a:ext>
            </a:extLst>
          </p:cNvPr>
          <p:cNvSpPr>
            <a:spLocks noGrp="1" noChangeArrowheads="1"/>
          </p:cNvSpPr>
          <p:nvPr>
            <p:ph type="title" idx="4294967295"/>
          </p:nvPr>
        </p:nvSpPr>
        <p:spPr/>
        <p:txBody>
          <a:bodyPr/>
          <a:lstStyle/>
          <a:p>
            <a:pPr eaLnBrk="1" hangingPunct="1"/>
            <a:r>
              <a:rPr lang="en-US" altLang="en-US"/>
              <a:t>I/O Structure</a:t>
            </a:r>
          </a:p>
        </p:txBody>
      </p:sp>
      <p:sp>
        <p:nvSpPr>
          <p:cNvPr id="18435" name="Rectangle 3">
            <a:extLst>
              <a:ext uri="{FF2B5EF4-FFF2-40B4-BE49-F238E27FC236}">
                <a16:creationId xmlns:a16="http://schemas.microsoft.com/office/drawing/2014/main" id="{23D597A1-8D97-484E-A519-CEE5180748DE}"/>
              </a:ext>
            </a:extLst>
          </p:cNvPr>
          <p:cNvSpPr>
            <a:spLocks noGrp="1" noChangeArrowheads="1"/>
          </p:cNvSpPr>
          <p:nvPr>
            <p:ph type="body" idx="4294967295"/>
          </p:nvPr>
        </p:nvSpPr>
        <p:spPr>
          <a:xfrm>
            <a:off x="457201" y="1055077"/>
            <a:ext cx="8354290" cy="5124049"/>
          </a:xfrm>
        </p:spPr>
        <p:txBody>
          <a:bodyPr/>
          <a:lstStyle/>
          <a:p>
            <a:pPr algn="just">
              <a:lnSpc>
                <a:spcPct val="90000"/>
              </a:lnSpc>
              <a:spcBef>
                <a:spcPts val="1200"/>
              </a:spcBef>
              <a:buFont typeface="Wingdings" panose="05000000000000000000" pitchFamily="2" charset="2"/>
              <a:buChar char="q"/>
            </a:pPr>
            <a:r>
              <a:rPr lang="en-US" altLang="en-US" sz="2200" b="1" u="sng" dirty="0">
                <a:highlight>
                  <a:srgbClr val="00FFFF"/>
                </a:highlight>
              </a:rPr>
              <a:t>After I/O starts</a:t>
            </a:r>
            <a:r>
              <a:rPr lang="en-US" altLang="en-US" sz="2200" dirty="0"/>
              <a:t>, </a:t>
            </a:r>
            <a:r>
              <a:rPr lang="en-US" altLang="en-US" sz="2200" b="1" u="sng" dirty="0">
                <a:highlight>
                  <a:srgbClr val="FF00FF"/>
                </a:highlight>
              </a:rPr>
              <a:t>control returns to user program </a:t>
            </a:r>
            <a:r>
              <a:rPr lang="en-US" altLang="en-US" sz="2200" b="1" u="sng" dirty="0">
                <a:highlight>
                  <a:srgbClr val="FF0000"/>
                </a:highlight>
              </a:rPr>
              <a:t>only</a:t>
            </a:r>
            <a:r>
              <a:rPr lang="en-US" altLang="en-US" sz="2200" dirty="0"/>
              <a:t> </a:t>
            </a:r>
            <a:r>
              <a:rPr lang="en-US" altLang="en-US" sz="2200" b="1" u="sng" dirty="0">
                <a:highlight>
                  <a:srgbClr val="00FFFF"/>
                </a:highlight>
              </a:rPr>
              <a:t>upon I/O completion:</a:t>
            </a:r>
          </a:p>
          <a:p>
            <a:pPr marL="539750" lvl="1" indent="-166688" algn="just">
              <a:lnSpc>
                <a:spcPct val="90000"/>
              </a:lnSpc>
              <a:buFont typeface="Wingdings" panose="05000000000000000000" pitchFamily="2" charset="2"/>
              <a:buChar char="§"/>
            </a:pPr>
            <a:r>
              <a:rPr lang="en-US" altLang="en-US" sz="2000" dirty="0"/>
              <a:t>Wait instruction idles the CPU until the next interrupt.</a:t>
            </a:r>
          </a:p>
          <a:p>
            <a:pPr marL="539750" lvl="1" indent="-166688" algn="just">
              <a:lnSpc>
                <a:spcPct val="90000"/>
              </a:lnSpc>
              <a:buFont typeface="Wingdings" panose="05000000000000000000" pitchFamily="2" charset="2"/>
              <a:buChar char="§"/>
            </a:pPr>
            <a:r>
              <a:rPr lang="en-US" altLang="en-US" sz="2000" dirty="0"/>
              <a:t>Wait loop (contention for memory access).</a:t>
            </a:r>
          </a:p>
          <a:p>
            <a:pPr marL="539750" lvl="1" indent="-166688" algn="just">
              <a:lnSpc>
                <a:spcPct val="90000"/>
              </a:lnSpc>
              <a:buFont typeface="Wingdings" panose="05000000000000000000" pitchFamily="2" charset="2"/>
              <a:buChar char="§"/>
            </a:pPr>
            <a:r>
              <a:rPr lang="en-US" altLang="en-US" sz="2000" dirty="0"/>
              <a:t>At most one I/O request is outstanding at a time, no simultaneous I/O processing.</a:t>
            </a:r>
          </a:p>
          <a:p>
            <a:pPr algn="just">
              <a:lnSpc>
                <a:spcPct val="90000"/>
              </a:lnSpc>
              <a:spcBef>
                <a:spcPts val="1800"/>
              </a:spcBef>
              <a:buFont typeface="Wingdings" panose="05000000000000000000" pitchFamily="2" charset="2"/>
              <a:buChar char="q"/>
            </a:pPr>
            <a:r>
              <a:rPr lang="en-US" altLang="en-US" sz="2200" b="1" u="sng" dirty="0">
                <a:highlight>
                  <a:srgbClr val="00FFFF"/>
                </a:highlight>
              </a:rPr>
              <a:t>After I/O starts</a:t>
            </a:r>
            <a:r>
              <a:rPr lang="en-US" altLang="en-US" sz="2200" dirty="0"/>
              <a:t>, </a:t>
            </a:r>
            <a:r>
              <a:rPr lang="en-US" altLang="en-US" sz="2200" b="1" u="sng" dirty="0">
                <a:highlight>
                  <a:srgbClr val="FF00FF"/>
                </a:highlight>
              </a:rPr>
              <a:t>control returns to user program </a:t>
            </a:r>
            <a:r>
              <a:rPr lang="en-US" altLang="en-US" sz="2200" b="1" u="sng" dirty="0">
                <a:highlight>
                  <a:srgbClr val="FF0000"/>
                </a:highlight>
              </a:rPr>
              <a:t>without waiting</a:t>
            </a:r>
            <a:r>
              <a:rPr lang="en-US" altLang="en-US" sz="2200" dirty="0"/>
              <a:t> </a:t>
            </a:r>
            <a:r>
              <a:rPr lang="en-US" altLang="en-US" sz="2200" b="1" u="sng" dirty="0">
                <a:highlight>
                  <a:srgbClr val="00FFFF"/>
                </a:highlight>
              </a:rPr>
              <a:t>for I/O completion</a:t>
            </a:r>
            <a:r>
              <a:rPr lang="en-US" altLang="en-US" sz="2200" dirty="0"/>
              <a:t>:</a:t>
            </a:r>
          </a:p>
          <a:p>
            <a:pPr marL="539750" lvl="1" indent="-179388" algn="just">
              <a:lnSpc>
                <a:spcPct val="90000"/>
              </a:lnSpc>
              <a:buFont typeface="Wingdings" panose="05000000000000000000" pitchFamily="2" charset="2"/>
              <a:buChar char="§"/>
            </a:pPr>
            <a:r>
              <a:rPr lang="en-US" altLang="en-US" sz="2000" b="1" dirty="0">
                <a:solidFill>
                  <a:srgbClr val="3366FF"/>
                </a:solidFill>
              </a:rPr>
              <a:t>System call </a:t>
            </a:r>
            <a:r>
              <a:rPr lang="en-US" altLang="en-US" sz="2000" dirty="0"/>
              <a:t>– request to the OS to allow user to wait for I/O completion.</a:t>
            </a:r>
          </a:p>
          <a:p>
            <a:pPr marL="539750" lvl="1" indent="-179388" algn="just">
              <a:lnSpc>
                <a:spcPct val="90000"/>
              </a:lnSpc>
              <a:buFont typeface="Wingdings" panose="05000000000000000000" pitchFamily="2" charset="2"/>
              <a:buChar char="§"/>
            </a:pPr>
            <a:r>
              <a:rPr lang="en-US" altLang="en-US" sz="2000" b="1" dirty="0">
                <a:solidFill>
                  <a:srgbClr val="3366FF"/>
                </a:solidFill>
              </a:rPr>
              <a:t>Device-status table </a:t>
            </a:r>
            <a:r>
              <a:rPr lang="en-US" altLang="en-US" sz="2000" b="1" u="sng" dirty="0">
                <a:highlight>
                  <a:srgbClr val="00FF00"/>
                </a:highlight>
              </a:rPr>
              <a:t>contains entry for each I/O device indicating its type</a:t>
            </a:r>
            <a:r>
              <a:rPr lang="en-US" altLang="en-US" sz="2000" dirty="0"/>
              <a:t>, </a:t>
            </a:r>
            <a:r>
              <a:rPr lang="en-US" altLang="en-US" sz="2000" b="1" u="sng" dirty="0">
                <a:solidFill>
                  <a:srgbClr val="FF0000"/>
                </a:solidFill>
                <a:highlight>
                  <a:srgbClr val="00FFFF"/>
                </a:highlight>
              </a:rPr>
              <a:t>address</a:t>
            </a:r>
            <a:r>
              <a:rPr lang="en-US" altLang="en-US" sz="2000" dirty="0"/>
              <a:t>, and </a:t>
            </a:r>
            <a:r>
              <a:rPr lang="en-US" altLang="en-US" sz="2000" b="1" u="sng" dirty="0">
                <a:solidFill>
                  <a:srgbClr val="FF0000"/>
                </a:solidFill>
                <a:highlight>
                  <a:srgbClr val="00FFFF"/>
                </a:highlight>
              </a:rPr>
              <a:t>state</a:t>
            </a:r>
            <a:r>
              <a:rPr lang="en-US" altLang="en-US" sz="2000" b="1" u="sng" dirty="0">
                <a:solidFill>
                  <a:srgbClr val="FF0000"/>
                </a:solidFill>
                <a:highlight>
                  <a:srgbClr val="FFFF00"/>
                </a:highlight>
              </a:rPr>
              <a:t>.</a:t>
            </a:r>
          </a:p>
          <a:p>
            <a:pPr marL="539750" lvl="1" indent="-179388" algn="just">
              <a:lnSpc>
                <a:spcPct val="90000"/>
              </a:lnSpc>
              <a:buFont typeface="Wingdings" panose="05000000000000000000" pitchFamily="2" charset="2"/>
              <a:buChar char="§"/>
            </a:pPr>
            <a:r>
              <a:rPr lang="en-US" altLang="en-US" sz="2000" dirty="0"/>
              <a:t>OS indexes into I/O device table to determine device status and to modify table entry to include interrupt.</a:t>
            </a:r>
          </a:p>
          <a:p>
            <a:pPr lvl="1">
              <a:lnSpc>
                <a:spcPct val="90000"/>
              </a:lnSpc>
            </a:pP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a:extLst>
              <a:ext uri="{FF2B5EF4-FFF2-40B4-BE49-F238E27FC236}">
                <a16:creationId xmlns:a16="http://schemas.microsoft.com/office/drawing/2014/main" id="{DF11D124-0DBA-4F38-9779-D5577DB73F09}"/>
              </a:ext>
            </a:extLst>
          </p:cNvPr>
          <p:cNvSpPr>
            <a:spLocks noGrp="1"/>
          </p:cNvSpPr>
          <p:nvPr>
            <p:ph type="title"/>
          </p:nvPr>
        </p:nvSpPr>
        <p:spPr>
          <a:xfrm>
            <a:off x="1287463" y="277813"/>
            <a:ext cx="7399337" cy="576262"/>
          </a:xfrm>
        </p:spPr>
        <p:txBody>
          <a:bodyPr/>
          <a:lstStyle/>
          <a:p>
            <a:r>
              <a:rPr lang="en-US" altLang="en-US" sz="2800" dirty="0"/>
              <a:t>Storage Definitions and Notation Review</a:t>
            </a:r>
          </a:p>
        </p:txBody>
      </p:sp>
      <p:sp>
        <p:nvSpPr>
          <p:cNvPr id="19459" name="Rectangle 5">
            <a:extLst>
              <a:ext uri="{FF2B5EF4-FFF2-40B4-BE49-F238E27FC236}">
                <a16:creationId xmlns:a16="http://schemas.microsoft.com/office/drawing/2014/main" id="{43B01FCB-4A7C-4D81-8A58-26E55D80329B}"/>
              </a:ext>
            </a:extLst>
          </p:cNvPr>
          <p:cNvSpPr>
            <a:spLocks noChangeArrowheads="1"/>
          </p:cNvSpPr>
          <p:nvPr/>
        </p:nvSpPr>
        <p:spPr bwMode="auto">
          <a:xfrm>
            <a:off x="498764" y="1177925"/>
            <a:ext cx="8326581" cy="519116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just"/>
            <a:r>
              <a:rPr lang="en-US" altLang="en-US" sz="1400" b="1" u="sng" dirty="0">
                <a:solidFill>
                  <a:srgbClr val="FF0000"/>
                </a:solidFill>
              </a:rPr>
              <a:t>The basic unit of computer storage is the bit</a:t>
            </a:r>
            <a:r>
              <a:rPr lang="en-US" altLang="en-US" sz="1400" b="1" dirty="0">
                <a:solidFill>
                  <a:srgbClr val="FF0000"/>
                </a:solidFill>
              </a:rPr>
              <a:t>. </a:t>
            </a:r>
            <a:r>
              <a:rPr lang="en-US" altLang="en-US" sz="1400" dirty="0"/>
              <a:t>A bit can contain one of two values, 0 and 1. All other storage in a computer is based on collections of bits. Given enough bits, it is amazing how many things a computer can represent: numbers, letters, images, movies, sounds, documents, and programs, to name a few. A </a:t>
            </a:r>
            <a:r>
              <a:rPr lang="en-US" altLang="en-US" sz="1400" b="1" dirty="0"/>
              <a:t>byte </a:t>
            </a:r>
            <a:r>
              <a:rPr lang="en-US" altLang="en-US" sz="1400" dirty="0"/>
              <a:t>is 8 bits, and on most computers it is the smallest convenient chunk of storage. </a:t>
            </a:r>
            <a:r>
              <a:rPr lang="en-US" altLang="en-US" sz="1400" b="1" dirty="0">
                <a:solidFill>
                  <a:srgbClr val="FF0000"/>
                </a:solidFill>
              </a:rPr>
              <a:t>For example, most computers don’t have an instruction to move a bit but do have one to move a byte. </a:t>
            </a:r>
            <a:r>
              <a:rPr lang="en-US" altLang="en-US" sz="1400" dirty="0"/>
              <a:t>A less common term is </a:t>
            </a:r>
            <a:r>
              <a:rPr lang="en-US" altLang="en-US" sz="1400" b="1" dirty="0">
                <a:solidFill>
                  <a:srgbClr val="FF0000"/>
                </a:solidFill>
              </a:rPr>
              <a:t>word, which is a given computer architecture’s native unit of data. A word is made up of one or more bytes. For example, a computer that has 64-bit registers and 64-bit memory addressing typically has 64-bit (8-byte) words. </a:t>
            </a:r>
            <a:r>
              <a:rPr lang="en-US" altLang="en-US" sz="1400" dirty="0"/>
              <a:t>A computer executes many operations in its native word size rather than a byte at a time.</a:t>
            </a:r>
          </a:p>
          <a:p>
            <a:endParaRPr lang="en-US" altLang="en-US" sz="1400" baseline="-25000" dirty="0"/>
          </a:p>
          <a:p>
            <a:pPr algn="just"/>
            <a:r>
              <a:rPr lang="en-US" altLang="en-US" sz="1400" dirty="0"/>
              <a:t>Computer storage, along with most computer throughput, is generally measured and manipulated in bytes and collections of bytes. </a:t>
            </a:r>
          </a:p>
          <a:p>
            <a:r>
              <a:rPr lang="en-US" altLang="en-US" sz="1400" dirty="0"/>
              <a:t>A </a:t>
            </a:r>
            <a:r>
              <a:rPr lang="en-US" altLang="en-US" sz="1400" b="1" dirty="0"/>
              <a:t>kilobyte</a:t>
            </a:r>
            <a:r>
              <a:rPr lang="en-US" altLang="en-US" sz="1400" dirty="0"/>
              <a:t>, or </a:t>
            </a:r>
            <a:r>
              <a:rPr lang="en-US" altLang="en-US" sz="1400" b="1" dirty="0"/>
              <a:t>KB</a:t>
            </a:r>
            <a:r>
              <a:rPr lang="en-US" altLang="en-US" sz="1400" dirty="0"/>
              <a:t>, is 1,024 bytes</a:t>
            </a:r>
          </a:p>
          <a:p>
            <a:r>
              <a:rPr lang="en-US" altLang="en-US" sz="1400" dirty="0"/>
              <a:t>a </a:t>
            </a:r>
            <a:r>
              <a:rPr lang="en-US" altLang="en-US" sz="1400" b="1" dirty="0"/>
              <a:t>megabyte</a:t>
            </a:r>
            <a:r>
              <a:rPr lang="en-US" altLang="en-US" sz="1400" dirty="0"/>
              <a:t>, or </a:t>
            </a:r>
            <a:r>
              <a:rPr lang="en-US" altLang="en-US" sz="1400" b="1" dirty="0"/>
              <a:t>MB</a:t>
            </a:r>
            <a:r>
              <a:rPr lang="en-US" altLang="en-US" sz="1400" dirty="0"/>
              <a:t>, is 1,024</a:t>
            </a:r>
            <a:r>
              <a:rPr lang="en-US" altLang="en-US" sz="1400" baseline="30000" dirty="0"/>
              <a:t>2</a:t>
            </a:r>
            <a:r>
              <a:rPr lang="en-US" altLang="en-US" sz="1400" dirty="0"/>
              <a:t> bytes</a:t>
            </a:r>
          </a:p>
          <a:p>
            <a:r>
              <a:rPr lang="en-US" altLang="en-US" sz="1400" dirty="0"/>
              <a:t>a </a:t>
            </a:r>
            <a:r>
              <a:rPr lang="en-US" altLang="en-US" sz="1400" b="1" dirty="0"/>
              <a:t>gigabyte</a:t>
            </a:r>
            <a:r>
              <a:rPr lang="en-US" altLang="en-US" sz="1400" dirty="0"/>
              <a:t>, or </a:t>
            </a:r>
            <a:r>
              <a:rPr lang="en-US" altLang="en-US" sz="1400" b="1" dirty="0"/>
              <a:t>GB</a:t>
            </a:r>
            <a:r>
              <a:rPr lang="en-US" altLang="en-US" sz="1400" dirty="0"/>
              <a:t>, is 1,024</a:t>
            </a:r>
            <a:r>
              <a:rPr lang="en-US" altLang="en-US" sz="1400" baseline="30000" dirty="0"/>
              <a:t>3</a:t>
            </a:r>
            <a:r>
              <a:rPr lang="en-US" altLang="en-US" sz="1400" dirty="0"/>
              <a:t> bytes</a:t>
            </a:r>
          </a:p>
          <a:p>
            <a:r>
              <a:rPr lang="en-US" altLang="en-US" sz="1400" dirty="0"/>
              <a:t>a </a:t>
            </a:r>
            <a:r>
              <a:rPr lang="en-US" altLang="en-US" sz="1400" b="1" dirty="0"/>
              <a:t>terabyte</a:t>
            </a:r>
            <a:r>
              <a:rPr lang="en-US" altLang="en-US" sz="1400" dirty="0"/>
              <a:t>, or </a:t>
            </a:r>
            <a:r>
              <a:rPr lang="en-US" altLang="en-US" sz="1400" b="1" dirty="0"/>
              <a:t>TB</a:t>
            </a:r>
            <a:r>
              <a:rPr lang="en-US" altLang="en-US" sz="1400" dirty="0"/>
              <a:t>, is 1,024</a:t>
            </a:r>
            <a:r>
              <a:rPr lang="en-US" altLang="en-US" sz="1400" baseline="30000" dirty="0"/>
              <a:t>4 </a:t>
            </a:r>
            <a:r>
              <a:rPr lang="en-US" altLang="en-US" sz="1400" dirty="0"/>
              <a:t>bytes </a:t>
            </a:r>
          </a:p>
          <a:p>
            <a:r>
              <a:rPr lang="en-US" altLang="en-US" sz="1400" dirty="0"/>
              <a:t>a </a:t>
            </a:r>
            <a:r>
              <a:rPr lang="en-US" altLang="en-US" sz="1400" b="1" dirty="0"/>
              <a:t>petabyte</a:t>
            </a:r>
            <a:r>
              <a:rPr lang="en-US" altLang="en-US" sz="1400" dirty="0"/>
              <a:t>, or </a:t>
            </a:r>
            <a:r>
              <a:rPr lang="en-US" altLang="en-US" sz="1400" b="1" dirty="0"/>
              <a:t>PB</a:t>
            </a:r>
            <a:r>
              <a:rPr lang="en-US" altLang="en-US" sz="1400" dirty="0"/>
              <a:t>, is 1,024</a:t>
            </a:r>
            <a:r>
              <a:rPr lang="en-US" altLang="en-US" sz="1400" baseline="30000" dirty="0"/>
              <a:t>5</a:t>
            </a:r>
            <a:r>
              <a:rPr lang="en-US" altLang="en-US" sz="1400" dirty="0"/>
              <a:t> bytes</a:t>
            </a:r>
          </a:p>
          <a:p>
            <a:endParaRPr lang="en-US" altLang="en-US" sz="1400" dirty="0"/>
          </a:p>
          <a:p>
            <a:pPr algn="just"/>
            <a:r>
              <a:rPr lang="en-US" altLang="en-US" sz="1400" dirty="0"/>
              <a:t>Computer manufacturers often round off these numbers and say that a megabyte is 1 million bytes and a gigabyte is 1 billion bytes. </a:t>
            </a:r>
            <a:r>
              <a:rPr lang="en-US" altLang="en-US" sz="1400" b="1" dirty="0">
                <a:solidFill>
                  <a:srgbClr val="FF0000"/>
                </a:solidFill>
              </a:rPr>
              <a:t>Networking measurements are an exception to this general rule; they are given in bits (because networks move data a bit at a time).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CDCFE37-D4E6-455C-84B9-48188A41ACAE}"/>
              </a:ext>
            </a:extLst>
          </p:cNvPr>
          <p:cNvSpPr>
            <a:spLocks noGrp="1" noChangeArrowheads="1"/>
          </p:cNvSpPr>
          <p:nvPr>
            <p:ph type="title" idx="4294967295"/>
          </p:nvPr>
        </p:nvSpPr>
        <p:spPr>
          <a:xfrm>
            <a:off x="457200" y="198438"/>
            <a:ext cx="8229600" cy="576262"/>
          </a:xfrm>
        </p:spPr>
        <p:txBody>
          <a:bodyPr/>
          <a:lstStyle/>
          <a:p>
            <a:pPr eaLnBrk="1" hangingPunct="1"/>
            <a:r>
              <a:rPr lang="en-US" altLang="en-US"/>
              <a:t>Storage Structure</a:t>
            </a:r>
          </a:p>
        </p:txBody>
      </p:sp>
      <p:sp>
        <p:nvSpPr>
          <p:cNvPr id="20483" name="Rectangle 3">
            <a:extLst>
              <a:ext uri="{FF2B5EF4-FFF2-40B4-BE49-F238E27FC236}">
                <a16:creationId xmlns:a16="http://schemas.microsoft.com/office/drawing/2014/main" id="{B03334E6-44B3-4772-B983-88704B502626}"/>
              </a:ext>
            </a:extLst>
          </p:cNvPr>
          <p:cNvSpPr>
            <a:spLocks noGrp="1" noChangeArrowheads="1"/>
          </p:cNvSpPr>
          <p:nvPr>
            <p:ph type="body" idx="4294967295"/>
          </p:nvPr>
        </p:nvSpPr>
        <p:spPr>
          <a:xfrm>
            <a:off x="806450" y="1138237"/>
            <a:ext cx="7612063" cy="5193289"/>
          </a:xfrm>
        </p:spPr>
        <p:txBody>
          <a:bodyPr/>
          <a:lstStyle/>
          <a:p>
            <a:pPr algn="just">
              <a:buFont typeface="Wingdings" panose="05000000000000000000" pitchFamily="2" charset="2"/>
              <a:buChar char="q"/>
            </a:pPr>
            <a:r>
              <a:rPr lang="en-US" altLang="en-US" sz="2000" b="1" u="sng" dirty="0">
                <a:highlight>
                  <a:srgbClr val="00FFFF"/>
                </a:highlight>
              </a:rPr>
              <a:t>Main memory </a:t>
            </a:r>
            <a:r>
              <a:rPr lang="en-US" altLang="en-US" sz="2000" dirty="0"/>
              <a:t>– </a:t>
            </a:r>
            <a:r>
              <a:rPr lang="en-US" altLang="en-US" sz="2000" b="1" u="sng" dirty="0">
                <a:highlight>
                  <a:srgbClr val="00FF00"/>
                </a:highlight>
              </a:rPr>
              <a:t>only large storage media that the </a:t>
            </a:r>
            <a:r>
              <a:rPr lang="en-US" altLang="en-US" sz="2000" b="1" u="sng" dirty="0">
                <a:highlight>
                  <a:srgbClr val="FF0000"/>
                </a:highlight>
              </a:rPr>
              <a:t>CPU</a:t>
            </a:r>
            <a:r>
              <a:rPr lang="en-US" altLang="en-US" sz="2000" b="1" u="sng" dirty="0">
                <a:highlight>
                  <a:srgbClr val="00FF00"/>
                </a:highlight>
              </a:rPr>
              <a:t> can access </a:t>
            </a:r>
            <a:r>
              <a:rPr lang="en-US" altLang="en-US" sz="2000" b="1" u="sng" dirty="0">
                <a:highlight>
                  <a:srgbClr val="FF0000"/>
                </a:highlight>
              </a:rPr>
              <a:t>directly</a:t>
            </a:r>
            <a:r>
              <a:rPr lang="en-US" altLang="en-US" sz="2000" b="1" u="sng" dirty="0">
                <a:highlight>
                  <a:srgbClr val="00FF00"/>
                </a:highlight>
              </a:rPr>
              <a:t>.</a:t>
            </a:r>
          </a:p>
          <a:p>
            <a:pPr marL="623888" lvl="1" indent="-263525">
              <a:buFont typeface="Wingdings" panose="05000000000000000000" pitchFamily="2" charset="2"/>
              <a:buChar char="§"/>
            </a:pPr>
            <a:r>
              <a:rPr lang="en-US" altLang="en-US" b="1" dirty="0">
                <a:solidFill>
                  <a:srgbClr val="3366FF"/>
                </a:solidFill>
              </a:rPr>
              <a:t>Random</a:t>
            </a:r>
            <a:r>
              <a:rPr lang="en-US" altLang="en-US" dirty="0">
                <a:solidFill>
                  <a:srgbClr val="0000FF"/>
                </a:solidFill>
              </a:rPr>
              <a:t> </a:t>
            </a:r>
            <a:r>
              <a:rPr lang="en-US" altLang="en-US" b="1" dirty="0">
                <a:solidFill>
                  <a:srgbClr val="3366FF"/>
                </a:solidFill>
              </a:rPr>
              <a:t>access.</a:t>
            </a:r>
          </a:p>
          <a:p>
            <a:pPr marL="623888" lvl="1" indent="-263525">
              <a:buFont typeface="Wingdings" panose="05000000000000000000" pitchFamily="2" charset="2"/>
              <a:buChar char="§"/>
            </a:pPr>
            <a:r>
              <a:rPr lang="en-US" altLang="en-US" dirty="0"/>
              <a:t>Typically </a:t>
            </a:r>
            <a:r>
              <a:rPr lang="en-US" altLang="en-US" b="1" dirty="0">
                <a:solidFill>
                  <a:srgbClr val="3366FF"/>
                </a:solidFill>
              </a:rPr>
              <a:t>volatile.</a:t>
            </a:r>
          </a:p>
          <a:p>
            <a:pPr algn="just">
              <a:buFont typeface="Wingdings" panose="05000000000000000000" pitchFamily="2" charset="2"/>
              <a:buChar char="q"/>
            </a:pPr>
            <a:r>
              <a:rPr lang="en-US" altLang="en-US" sz="2000" b="1" u="sng" dirty="0">
                <a:highlight>
                  <a:srgbClr val="00FFFF"/>
                </a:highlight>
              </a:rPr>
              <a:t>Secondary storage</a:t>
            </a:r>
            <a:r>
              <a:rPr lang="en-US" altLang="en-US" sz="2000" dirty="0"/>
              <a:t> </a:t>
            </a:r>
            <a:r>
              <a:rPr lang="en-US" altLang="en-US" dirty="0"/>
              <a:t>– </a:t>
            </a:r>
            <a:r>
              <a:rPr lang="en-US" altLang="en-US" sz="2000" dirty="0"/>
              <a:t>extension of main memory that provides large </a:t>
            </a:r>
            <a:r>
              <a:rPr lang="en-US" altLang="en-US" sz="2000" b="1" dirty="0">
                <a:solidFill>
                  <a:srgbClr val="3366FF"/>
                </a:solidFill>
              </a:rPr>
              <a:t>nonvolatile</a:t>
            </a:r>
            <a:r>
              <a:rPr lang="en-US" altLang="en-US" sz="2000" dirty="0">
                <a:solidFill>
                  <a:srgbClr val="0000FF"/>
                </a:solidFill>
              </a:rPr>
              <a:t> </a:t>
            </a:r>
            <a:r>
              <a:rPr lang="en-US" altLang="en-US" sz="2000" dirty="0"/>
              <a:t>storage capacity.</a:t>
            </a:r>
          </a:p>
          <a:p>
            <a:pPr marL="623888" indent="-263525" algn="just">
              <a:buFont typeface="Wingdings" panose="05000000000000000000" pitchFamily="2" charset="2"/>
              <a:buChar char="§"/>
            </a:pPr>
            <a:r>
              <a:rPr lang="en-US" altLang="en-US" dirty="0"/>
              <a:t>Hard disks – rigid metal or glass platters covered with magnetic recording material </a:t>
            </a:r>
          </a:p>
          <a:p>
            <a:pPr marL="803275" lvl="1" indent="-179388" algn="just" defTabSz="803275">
              <a:buFont typeface="Arial" panose="020B0604020202020204" pitchFamily="34" charset="0"/>
              <a:buChar char="•"/>
            </a:pPr>
            <a:r>
              <a:rPr lang="en-US" altLang="en-US" sz="1600" dirty="0"/>
              <a:t>Disk surface is logically divided into </a:t>
            </a:r>
            <a:r>
              <a:rPr lang="en-US" altLang="en-US" sz="1600" b="1" dirty="0">
                <a:solidFill>
                  <a:srgbClr val="3366FF"/>
                </a:solidFill>
              </a:rPr>
              <a:t>tracks</a:t>
            </a:r>
            <a:r>
              <a:rPr lang="en-US" altLang="en-US" sz="1600" dirty="0"/>
              <a:t>, which are subdivided into </a:t>
            </a:r>
            <a:r>
              <a:rPr lang="en-US" altLang="en-US" sz="1600" b="1" dirty="0">
                <a:solidFill>
                  <a:srgbClr val="3366FF"/>
                </a:solidFill>
              </a:rPr>
              <a:t>sectors.</a:t>
            </a:r>
          </a:p>
          <a:p>
            <a:pPr marL="803275" lvl="1" indent="-179388" algn="just" defTabSz="803275">
              <a:buFont typeface="Arial" panose="020B0604020202020204" pitchFamily="34" charset="0"/>
              <a:buChar char="•"/>
            </a:pPr>
            <a:r>
              <a:rPr lang="en-US" altLang="en-US" sz="1600" dirty="0"/>
              <a:t>The </a:t>
            </a:r>
            <a:r>
              <a:rPr lang="en-US" altLang="en-US" sz="1600" b="1" dirty="0">
                <a:solidFill>
                  <a:srgbClr val="3366FF"/>
                </a:solidFill>
              </a:rPr>
              <a:t>disk controller </a:t>
            </a:r>
            <a:r>
              <a:rPr lang="en-US" altLang="en-US" sz="1600" dirty="0"/>
              <a:t>determines the logical interaction between the device and the computer. </a:t>
            </a:r>
          </a:p>
          <a:p>
            <a:pPr marL="623888" indent="-263525">
              <a:buFont typeface="Wingdings" panose="05000000000000000000" pitchFamily="2" charset="2"/>
              <a:buChar char="§"/>
            </a:pPr>
            <a:r>
              <a:rPr lang="en-US" altLang="en-US" b="1" dirty="0">
                <a:solidFill>
                  <a:srgbClr val="3366FF"/>
                </a:solidFill>
              </a:rPr>
              <a:t>Solid-state disks </a:t>
            </a:r>
            <a:r>
              <a:rPr lang="en-US" altLang="en-US" dirty="0"/>
              <a:t>– faster than hard disks, nonvolatile</a:t>
            </a:r>
          </a:p>
          <a:p>
            <a:pPr marL="803275" lvl="1" indent="-179388">
              <a:buFont typeface="Arial" panose="020B0604020202020204" pitchFamily="34" charset="0"/>
              <a:buChar char="•"/>
            </a:pPr>
            <a:r>
              <a:rPr lang="en-US" altLang="en-US" sz="1600" dirty="0"/>
              <a:t>Various technologies.</a:t>
            </a:r>
          </a:p>
          <a:p>
            <a:pPr marL="803275" lvl="1" indent="-179388">
              <a:buFont typeface="Arial" panose="020B0604020202020204" pitchFamily="34" charset="0"/>
              <a:buChar char="•"/>
            </a:pPr>
            <a:r>
              <a:rPr lang="en-US" altLang="en-US" sz="1600" dirty="0"/>
              <a:t>Becoming more popular.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A5EE0AB0-6F90-4156-A63F-BE0C59A3FB3F}"/>
              </a:ext>
            </a:extLst>
          </p:cNvPr>
          <p:cNvSpPr>
            <a:spLocks noGrp="1" noChangeArrowheads="1"/>
          </p:cNvSpPr>
          <p:nvPr>
            <p:ph type="ctrTitle"/>
          </p:nvPr>
        </p:nvSpPr>
        <p:spPr>
          <a:xfrm>
            <a:off x="371475" y="1900238"/>
            <a:ext cx="8458200" cy="1143000"/>
          </a:xfrm>
          <a:noFill/>
        </p:spPr>
        <p:txBody>
          <a:bodyPr/>
          <a:lstStyle/>
          <a:p>
            <a:pPr eaLnBrk="1" hangingPunct="1"/>
            <a:r>
              <a:rPr lang="en-US" altLang="en-US"/>
              <a:t>Chapter 1: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BE197BE-9EB3-4EAC-9655-4B5FAC6C1F87}"/>
              </a:ext>
            </a:extLst>
          </p:cNvPr>
          <p:cNvSpPr>
            <a:spLocks noGrp="1" noChangeArrowheads="1"/>
          </p:cNvSpPr>
          <p:nvPr>
            <p:ph type="title" idx="4294967295"/>
          </p:nvPr>
        </p:nvSpPr>
        <p:spPr>
          <a:xfrm>
            <a:off x="876300" y="182563"/>
            <a:ext cx="7810500" cy="576262"/>
          </a:xfrm>
        </p:spPr>
        <p:txBody>
          <a:bodyPr/>
          <a:lstStyle/>
          <a:p>
            <a:pPr eaLnBrk="1" hangingPunct="1"/>
            <a:r>
              <a:rPr lang="en-US" altLang="en-US" dirty="0"/>
              <a:t>Storage Hierarchy</a:t>
            </a:r>
          </a:p>
        </p:txBody>
      </p:sp>
      <p:sp>
        <p:nvSpPr>
          <p:cNvPr id="21507" name="Rectangle 3">
            <a:extLst>
              <a:ext uri="{FF2B5EF4-FFF2-40B4-BE49-F238E27FC236}">
                <a16:creationId xmlns:a16="http://schemas.microsoft.com/office/drawing/2014/main" id="{0CE97E7A-4704-4AAF-9FA4-D98546C6B1F7}"/>
              </a:ext>
            </a:extLst>
          </p:cNvPr>
          <p:cNvSpPr>
            <a:spLocks noGrp="1" noChangeArrowheads="1"/>
          </p:cNvSpPr>
          <p:nvPr>
            <p:ph type="body" idx="4294967295"/>
          </p:nvPr>
        </p:nvSpPr>
        <p:spPr>
          <a:xfrm>
            <a:off x="471055" y="1233488"/>
            <a:ext cx="8423563" cy="4530725"/>
          </a:xfrm>
        </p:spPr>
        <p:txBody>
          <a:bodyPr/>
          <a:lstStyle/>
          <a:p>
            <a:pPr>
              <a:buFont typeface="Wingdings" panose="05000000000000000000" pitchFamily="2" charset="2"/>
              <a:buChar char="q"/>
            </a:pPr>
            <a:r>
              <a:rPr lang="en-US" altLang="en-US" sz="2200" dirty="0"/>
              <a:t>Storage systems organized in hierarchy</a:t>
            </a:r>
          </a:p>
          <a:p>
            <a:pPr marL="720725" lvl="1" indent="-360363">
              <a:buFont typeface="Wingdings" panose="05000000000000000000" pitchFamily="2" charset="2"/>
              <a:buChar char="§"/>
            </a:pPr>
            <a:r>
              <a:rPr lang="en-US" altLang="en-US" sz="2000" b="1" dirty="0">
                <a:highlight>
                  <a:srgbClr val="00FFFF"/>
                </a:highlight>
              </a:rPr>
              <a:t>Speed</a:t>
            </a:r>
          </a:p>
          <a:p>
            <a:pPr marL="720725" lvl="1" indent="-360363">
              <a:buFont typeface="Wingdings" panose="05000000000000000000" pitchFamily="2" charset="2"/>
              <a:buChar char="§"/>
            </a:pPr>
            <a:r>
              <a:rPr lang="en-US" altLang="en-US" sz="2000" b="1" dirty="0">
                <a:highlight>
                  <a:srgbClr val="00FFFF"/>
                </a:highlight>
              </a:rPr>
              <a:t>Cost</a:t>
            </a:r>
          </a:p>
          <a:p>
            <a:pPr marL="720725" lvl="1" indent="-360363">
              <a:buFont typeface="Wingdings" panose="05000000000000000000" pitchFamily="2" charset="2"/>
              <a:buChar char="§"/>
            </a:pPr>
            <a:r>
              <a:rPr lang="en-US" altLang="en-US" sz="2000" b="1" dirty="0">
                <a:highlight>
                  <a:srgbClr val="00FFFF"/>
                </a:highlight>
              </a:rPr>
              <a:t>Volatility</a:t>
            </a:r>
          </a:p>
          <a:p>
            <a:pPr algn="just">
              <a:spcBef>
                <a:spcPts val="1200"/>
              </a:spcBef>
              <a:spcAft>
                <a:spcPts val="1200"/>
              </a:spcAft>
              <a:buFont typeface="Wingdings" panose="05000000000000000000" pitchFamily="2" charset="2"/>
              <a:buChar char="q"/>
            </a:pPr>
            <a:r>
              <a:rPr lang="en-US" altLang="en-US" sz="2200" b="1" u="sng" dirty="0">
                <a:effectLst>
                  <a:outerShdw blurRad="38100" dist="38100" dir="2700000" algn="tl">
                    <a:srgbClr val="000000">
                      <a:alpha val="43137"/>
                    </a:srgbClr>
                  </a:outerShdw>
                </a:effectLst>
                <a:highlight>
                  <a:srgbClr val="FF00FF"/>
                </a:highlight>
              </a:rPr>
              <a:t>Caching</a:t>
            </a:r>
            <a:r>
              <a:rPr lang="en-US" altLang="en-US" sz="2200" b="1" u="sng" dirty="0">
                <a:effectLst>
                  <a:outerShdw blurRad="38100" dist="38100" dir="2700000" algn="tl">
                    <a:srgbClr val="000000">
                      <a:alpha val="43137"/>
                    </a:srgbClr>
                  </a:outerShdw>
                </a:effectLst>
                <a:highlight>
                  <a:srgbClr val="00FF00"/>
                </a:highlight>
              </a:rPr>
              <a:t> – copying information into faster storage system; main memory can be viewed as a cache for secondary storage.</a:t>
            </a:r>
          </a:p>
          <a:p>
            <a:pPr>
              <a:spcBef>
                <a:spcPts val="1200"/>
              </a:spcBef>
              <a:buFont typeface="Wingdings" panose="05000000000000000000" pitchFamily="2" charset="2"/>
              <a:buChar char="q"/>
            </a:pPr>
            <a:r>
              <a:rPr lang="en-US" altLang="en-US" sz="2200" b="1" dirty="0">
                <a:solidFill>
                  <a:srgbClr val="3366FF"/>
                </a:solidFill>
              </a:rPr>
              <a:t>Device Driver </a:t>
            </a:r>
            <a:r>
              <a:rPr lang="en-US" altLang="en-US" sz="2200" dirty="0"/>
              <a:t>for each device controller to manage I/O</a:t>
            </a:r>
          </a:p>
          <a:p>
            <a:pPr marL="720725" lvl="1" indent="-360363">
              <a:buFont typeface="Wingdings" panose="05000000000000000000" pitchFamily="2" charset="2"/>
              <a:buChar char="§"/>
            </a:pPr>
            <a:r>
              <a:rPr lang="en-US" altLang="en-US" sz="2000" b="1" u="sng" dirty="0">
                <a:highlight>
                  <a:srgbClr val="00FF00"/>
                </a:highlight>
              </a:rPr>
              <a:t>Provides uniform interface between controller and kernel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3060981-9912-4AB2-B6A8-DF73B0806E59}"/>
              </a:ext>
            </a:extLst>
          </p:cNvPr>
          <p:cNvSpPr>
            <a:spLocks noGrp="1" noChangeArrowheads="1"/>
          </p:cNvSpPr>
          <p:nvPr>
            <p:ph type="title" idx="4294967295"/>
          </p:nvPr>
        </p:nvSpPr>
        <p:spPr>
          <a:xfrm>
            <a:off x="457200" y="198438"/>
            <a:ext cx="8229600" cy="576262"/>
          </a:xfrm>
        </p:spPr>
        <p:txBody>
          <a:bodyPr/>
          <a:lstStyle/>
          <a:p>
            <a:pPr eaLnBrk="1" hangingPunct="1"/>
            <a:r>
              <a:rPr lang="en-US" altLang="en-US"/>
              <a:t>Storage-Device Hierarchy</a:t>
            </a:r>
          </a:p>
        </p:txBody>
      </p:sp>
      <p:pic>
        <p:nvPicPr>
          <p:cNvPr id="2" name="Picture 1">
            <a:extLst>
              <a:ext uri="{FF2B5EF4-FFF2-40B4-BE49-F238E27FC236}">
                <a16:creationId xmlns:a16="http://schemas.microsoft.com/office/drawing/2014/main" id="{D12308D8-E5B8-47DF-B185-B173F19DA2B4}"/>
              </a:ext>
            </a:extLst>
          </p:cNvPr>
          <p:cNvPicPr>
            <a:picLocks noChangeAspect="1"/>
          </p:cNvPicPr>
          <p:nvPr/>
        </p:nvPicPr>
        <p:blipFill>
          <a:blip r:embed="rId3"/>
          <a:stretch>
            <a:fillRect/>
          </a:stretch>
        </p:blipFill>
        <p:spPr>
          <a:xfrm>
            <a:off x="318657" y="1011383"/>
            <a:ext cx="7730834" cy="544483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E287A67-0A04-489C-A712-47DA5E495728}"/>
              </a:ext>
            </a:extLst>
          </p:cNvPr>
          <p:cNvSpPr>
            <a:spLocks noGrp="1" noChangeArrowheads="1"/>
          </p:cNvSpPr>
          <p:nvPr>
            <p:ph type="title" idx="4294967295"/>
          </p:nvPr>
        </p:nvSpPr>
        <p:spPr>
          <a:xfrm>
            <a:off x="457200" y="198438"/>
            <a:ext cx="8229600" cy="576262"/>
          </a:xfrm>
        </p:spPr>
        <p:txBody>
          <a:bodyPr/>
          <a:lstStyle/>
          <a:p>
            <a:pPr eaLnBrk="1" hangingPunct="1"/>
            <a:r>
              <a:rPr lang="en-US" altLang="en-US"/>
              <a:t>Caching</a:t>
            </a:r>
          </a:p>
        </p:txBody>
      </p:sp>
      <p:sp>
        <p:nvSpPr>
          <p:cNvPr id="23555" name="Rectangle 3">
            <a:extLst>
              <a:ext uri="{FF2B5EF4-FFF2-40B4-BE49-F238E27FC236}">
                <a16:creationId xmlns:a16="http://schemas.microsoft.com/office/drawing/2014/main" id="{D221D2D1-3B38-41D0-985D-C1F37DDE7E2F}"/>
              </a:ext>
            </a:extLst>
          </p:cNvPr>
          <p:cNvSpPr>
            <a:spLocks noGrp="1" noChangeArrowheads="1"/>
          </p:cNvSpPr>
          <p:nvPr>
            <p:ph type="body" idx="4294967295"/>
          </p:nvPr>
        </p:nvSpPr>
        <p:spPr>
          <a:xfrm>
            <a:off x="457200" y="1233488"/>
            <a:ext cx="8368145" cy="5111894"/>
          </a:xfrm>
        </p:spPr>
        <p:txBody>
          <a:bodyPr/>
          <a:lstStyle/>
          <a:p>
            <a:pPr algn="just">
              <a:spcBef>
                <a:spcPts val="1200"/>
              </a:spcBef>
              <a:spcAft>
                <a:spcPts val="1200"/>
              </a:spcAft>
              <a:buFont typeface="Wingdings" panose="05000000000000000000" pitchFamily="2" charset="2"/>
              <a:buChar char="q"/>
            </a:pPr>
            <a:r>
              <a:rPr lang="en-US" altLang="en-US" sz="2200" b="1" u="sng" dirty="0">
                <a:effectLst>
                  <a:outerShdw blurRad="38100" dist="38100" dir="2700000" algn="tl">
                    <a:srgbClr val="000000">
                      <a:alpha val="43137"/>
                    </a:srgbClr>
                  </a:outerShdw>
                </a:effectLst>
                <a:highlight>
                  <a:srgbClr val="FF00FF"/>
                </a:highlight>
              </a:rPr>
              <a:t>Important principle, performed at many levels in a computer</a:t>
            </a:r>
            <a:r>
              <a:rPr lang="en-US" altLang="en-US" sz="2200" dirty="0"/>
              <a:t> </a:t>
            </a:r>
            <a:r>
              <a:rPr lang="en-US" altLang="en-US" sz="2200" b="1" u="sng" dirty="0">
                <a:effectLst>
                  <a:outerShdw blurRad="38100" dist="38100" dir="2700000" algn="tl">
                    <a:srgbClr val="000000">
                      <a:alpha val="43137"/>
                    </a:srgbClr>
                  </a:outerShdw>
                </a:effectLst>
              </a:rPr>
              <a:t>(</a:t>
            </a:r>
            <a:r>
              <a:rPr lang="en-US" altLang="en-US" sz="2200" b="1" u="sng" dirty="0">
                <a:effectLst>
                  <a:outerShdw blurRad="38100" dist="38100" dir="2700000" algn="tl">
                    <a:srgbClr val="000000">
                      <a:alpha val="43137"/>
                    </a:srgbClr>
                  </a:outerShdw>
                </a:effectLst>
                <a:highlight>
                  <a:srgbClr val="00FFFF"/>
                </a:highlight>
              </a:rPr>
              <a:t>in hardware</a:t>
            </a:r>
            <a:r>
              <a:rPr lang="en-US" altLang="en-US" sz="2200" b="1" u="sng" dirty="0">
                <a:effectLst>
                  <a:outerShdw blurRad="38100" dist="38100" dir="2700000" algn="tl">
                    <a:srgbClr val="000000">
                      <a:alpha val="43137"/>
                    </a:srgbClr>
                  </a:outerShdw>
                </a:effectLst>
              </a:rPr>
              <a:t>, </a:t>
            </a:r>
            <a:r>
              <a:rPr lang="en-US" altLang="en-US" sz="2200" b="1" u="sng" dirty="0">
                <a:effectLst>
                  <a:outerShdw blurRad="38100" dist="38100" dir="2700000" algn="tl">
                    <a:srgbClr val="000000">
                      <a:alpha val="43137"/>
                    </a:srgbClr>
                  </a:outerShdw>
                </a:effectLst>
                <a:highlight>
                  <a:srgbClr val="00FFFF"/>
                </a:highlight>
              </a:rPr>
              <a:t>operating system</a:t>
            </a:r>
            <a:r>
              <a:rPr lang="en-US" altLang="en-US" sz="2200" b="1" u="sng" dirty="0">
                <a:effectLst>
                  <a:outerShdw blurRad="38100" dist="38100" dir="2700000" algn="tl">
                    <a:srgbClr val="000000">
                      <a:alpha val="43137"/>
                    </a:srgbClr>
                  </a:outerShdw>
                </a:effectLst>
              </a:rPr>
              <a:t>, </a:t>
            </a:r>
            <a:r>
              <a:rPr lang="en-US" altLang="en-US" sz="2200" b="1" u="sng" dirty="0">
                <a:effectLst>
                  <a:outerShdw blurRad="38100" dist="38100" dir="2700000" algn="tl">
                    <a:srgbClr val="000000">
                      <a:alpha val="43137"/>
                    </a:srgbClr>
                  </a:outerShdw>
                </a:effectLst>
                <a:highlight>
                  <a:srgbClr val="00FFFF"/>
                </a:highlight>
              </a:rPr>
              <a:t>software</a:t>
            </a:r>
            <a:r>
              <a:rPr lang="en-US" altLang="en-US" sz="2200" b="1" u="sng" dirty="0">
                <a:effectLst>
                  <a:outerShdw blurRad="38100" dist="38100" dir="2700000" algn="tl">
                    <a:srgbClr val="000000">
                      <a:alpha val="43137"/>
                    </a:srgbClr>
                  </a:outerShdw>
                </a:effectLst>
              </a:rPr>
              <a:t>)</a:t>
            </a:r>
          </a:p>
          <a:p>
            <a:pPr algn="just">
              <a:spcBef>
                <a:spcPts val="1200"/>
              </a:spcBef>
              <a:spcAft>
                <a:spcPts val="1200"/>
              </a:spcAft>
              <a:buFont typeface="Wingdings" panose="05000000000000000000" pitchFamily="2" charset="2"/>
              <a:buChar char="q"/>
            </a:pPr>
            <a:r>
              <a:rPr lang="en-US" altLang="en-US" sz="2200" dirty="0"/>
              <a:t>Information </a:t>
            </a:r>
            <a:r>
              <a:rPr lang="en-US" altLang="en-US" sz="2200" b="1" u="sng" dirty="0">
                <a:highlight>
                  <a:srgbClr val="FF0000"/>
                </a:highlight>
              </a:rPr>
              <a:t>in use</a:t>
            </a:r>
            <a:r>
              <a:rPr lang="en-US" altLang="en-US" sz="2200" dirty="0"/>
              <a:t> copied from </a:t>
            </a:r>
            <a:r>
              <a:rPr lang="en-US" altLang="en-US" sz="2200" b="1" u="sng" dirty="0">
                <a:effectLst>
                  <a:outerShdw blurRad="38100" dist="38100" dir="2700000" algn="tl">
                    <a:srgbClr val="000000">
                      <a:alpha val="43137"/>
                    </a:srgbClr>
                  </a:outerShdw>
                </a:effectLst>
                <a:highlight>
                  <a:srgbClr val="00FFFF"/>
                </a:highlight>
              </a:rPr>
              <a:t>slower</a:t>
            </a:r>
            <a:r>
              <a:rPr lang="en-US" altLang="en-US" sz="2200" dirty="0"/>
              <a:t> to </a:t>
            </a:r>
            <a:r>
              <a:rPr lang="en-US" altLang="en-US" sz="2200" b="1" u="sng" dirty="0">
                <a:effectLst>
                  <a:outerShdw blurRad="38100" dist="38100" dir="2700000" algn="tl">
                    <a:srgbClr val="000000">
                      <a:alpha val="43137"/>
                    </a:srgbClr>
                  </a:outerShdw>
                </a:effectLst>
                <a:highlight>
                  <a:srgbClr val="00FFFF"/>
                </a:highlight>
              </a:rPr>
              <a:t>faster storage</a:t>
            </a:r>
            <a:r>
              <a:rPr lang="en-US" altLang="en-US" sz="2200" dirty="0"/>
              <a:t> </a:t>
            </a:r>
            <a:r>
              <a:rPr lang="en-US" altLang="en-US" sz="2200" b="1" u="sng" dirty="0">
                <a:highlight>
                  <a:srgbClr val="FF0000"/>
                </a:highlight>
              </a:rPr>
              <a:t>temporarily</a:t>
            </a:r>
          </a:p>
          <a:p>
            <a:pPr>
              <a:spcBef>
                <a:spcPts val="1200"/>
              </a:spcBef>
              <a:spcAft>
                <a:spcPts val="0"/>
              </a:spcAft>
              <a:buFont typeface="Wingdings" panose="05000000000000000000" pitchFamily="2" charset="2"/>
              <a:buChar char="q"/>
            </a:pPr>
            <a:r>
              <a:rPr lang="en-US" altLang="en-US" sz="2200" dirty="0"/>
              <a:t>Faster storage (cache) checked first to determine if information is there</a:t>
            </a:r>
          </a:p>
          <a:p>
            <a:pPr marL="720725" lvl="1" indent="-263525">
              <a:spcBef>
                <a:spcPts val="600"/>
              </a:spcBef>
              <a:buFont typeface="Wingdings" panose="05000000000000000000" pitchFamily="2" charset="2"/>
              <a:buChar char="§"/>
            </a:pPr>
            <a:r>
              <a:rPr lang="en-US" altLang="en-US" sz="2000" dirty="0"/>
              <a:t>If it is, information used directly from the cache (fast).</a:t>
            </a:r>
          </a:p>
          <a:p>
            <a:pPr marL="720725" lvl="1" indent="-263525">
              <a:spcBef>
                <a:spcPts val="600"/>
              </a:spcBef>
              <a:buFont typeface="Wingdings" panose="05000000000000000000" pitchFamily="2" charset="2"/>
              <a:buChar char="§"/>
            </a:pPr>
            <a:r>
              <a:rPr lang="en-US" altLang="en-US" sz="2000" dirty="0"/>
              <a:t>If not, data copied to cache and used there.</a:t>
            </a:r>
          </a:p>
          <a:p>
            <a:pPr>
              <a:spcBef>
                <a:spcPts val="1200"/>
              </a:spcBef>
              <a:spcAft>
                <a:spcPts val="0"/>
              </a:spcAft>
              <a:buFont typeface="Wingdings" panose="05000000000000000000" pitchFamily="2" charset="2"/>
              <a:buChar char="q"/>
            </a:pPr>
            <a:r>
              <a:rPr lang="en-US" altLang="en-US" sz="2200" b="1" u="sng" dirty="0">
                <a:highlight>
                  <a:srgbClr val="FF00FF"/>
                </a:highlight>
              </a:rPr>
              <a:t>Cache </a:t>
            </a:r>
            <a:r>
              <a:rPr lang="en-US" altLang="en-US" sz="2200" b="1" u="sng" dirty="0">
                <a:solidFill>
                  <a:srgbClr val="3366FF"/>
                </a:solidFill>
                <a:highlight>
                  <a:srgbClr val="FF00FF"/>
                </a:highlight>
              </a:rPr>
              <a:t>smaller than</a:t>
            </a:r>
            <a:r>
              <a:rPr lang="en-US" altLang="en-US" sz="2200" b="1" u="sng" dirty="0">
                <a:highlight>
                  <a:srgbClr val="FF00FF"/>
                </a:highlight>
              </a:rPr>
              <a:t> storage being cached</a:t>
            </a:r>
          </a:p>
          <a:p>
            <a:pPr marL="720725" lvl="1" indent="-263525">
              <a:spcBef>
                <a:spcPts val="600"/>
              </a:spcBef>
              <a:buFont typeface="Wingdings" panose="05000000000000000000" pitchFamily="2" charset="2"/>
              <a:buChar char="§"/>
            </a:pPr>
            <a:r>
              <a:rPr lang="en-US" altLang="en-US" sz="2000" dirty="0"/>
              <a:t>Cache management important design problem.</a:t>
            </a:r>
          </a:p>
          <a:p>
            <a:pPr marL="720725" lvl="1" indent="-263525">
              <a:spcBef>
                <a:spcPts val="600"/>
              </a:spcBef>
              <a:buFont typeface="Wingdings" panose="05000000000000000000" pitchFamily="2" charset="2"/>
              <a:buChar char="§"/>
            </a:pPr>
            <a:r>
              <a:rPr lang="en-US" altLang="en-US" sz="2000" dirty="0"/>
              <a:t>Cache size and replacement policy.</a:t>
            </a:r>
          </a:p>
          <a:p>
            <a:pPr>
              <a:buFont typeface="Monotype Sorts" pitchFamily="-84" charset="2"/>
              <a:buNone/>
            </a:pP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FEAA020-768F-484C-A2AE-0202FF227D6E}"/>
              </a:ext>
            </a:extLst>
          </p:cNvPr>
          <p:cNvSpPr>
            <a:spLocks noGrp="1" noChangeArrowheads="1"/>
          </p:cNvSpPr>
          <p:nvPr>
            <p:ph type="title" idx="4294967295"/>
          </p:nvPr>
        </p:nvSpPr>
        <p:spPr>
          <a:xfrm>
            <a:off x="1020763" y="166688"/>
            <a:ext cx="7666037" cy="576262"/>
          </a:xfrm>
        </p:spPr>
        <p:txBody>
          <a:bodyPr/>
          <a:lstStyle/>
          <a:p>
            <a:pPr eaLnBrk="1" hangingPunct="1"/>
            <a:r>
              <a:rPr lang="en-US" altLang="en-US" dirty="0"/>
              <a:t>Direct Memory Access Structure</a:t>
            </a:r>
          </a:p>
        </p:txBody>
      </p:sp>
      <p:sp>
        <p:nvSpPr>
          <p:cNvPr id="24579" name="Rectangle 3">
            <a:extLst>
              <a:ext uri="{FF2B5EF4-FFF2-40B4-BE49-F238E27FC236}">
                <a16:creationId xmlns:a16="http://schemas.microsoft.com/office/drawing/2014/main" id="{EFAD20BF-7ED7-4D38-8276-FD61DF69F905}"/>
              </a:ext>
            </a:extLst>
          </p:cNvPr>
          <p:cNvSpPr>
            <a:spLocks noGrp="1" noChangeArrowheads="1"/>
          </p:cNvSpPr>
          <p:nvPr>
            <p:ph type="body" idx="4294967295"/>
          </p:nvPr>
        </p:nvSpPr>
        <p:spPr>
          <a:xfrm>
            <a:off x="512618" y="1620982"/>
            <a:ext cx="8174182" cy="3574473"/>
          </a:xfrm>
        </p:spPr>
        <p:txBody>
          <a:bodyPr/>
          <a:lstStyle/>
          <a:p>
            <a:pPr algn="just">
              <a:spcBef>
                <a:spcPts val="1200"/>
              </a:spcBef>
              <a:spcAft>
                <a:spcPts val="1200"/>
              </a:spcAft>
              <a:buFont typeface="Wingdings" panose="05000000000000000000" pitchFamily="2" charset="2"/>
              <a:buChar char="q"/>
            </a:pPr>
            <a:r>
              <a:rPr lang="en-US" altLang="en-US" sz="2200" b="1" u="sng" dirty="0">
                <a:highlight>
                  <a:srgbClr val="FF00FF"/>
                </a:highlight>
              </a:rPr>
              <a:t>Used for </a:t>
            </a:r>
            <a:r>
              <a:rPr lang="en-US" altLang="en-US" sz="2200" b="1" u="sng" dirty="0">
                <a:highlight>
                  <a:srgbClr val="00FFFF"/>
                </a:highlight>
              </a:rPr>
              <a:t>high-speed I/O devices</a:t>
            </a:r>
            <a:r>
              <a:rPr lang="en-US" altLang="en-US" sz="2200" b="1" u="sng" dirty="0">
                <a:highlight>
                  <a:srgbClr val="FF00FF"/>
                </a:highlight>
              </a:rPr>
              <a:t> able to transmit information </a:t>
            </a:r>
            <a:r>
              <a:rPr lang="en-US" altLang="en-US" sz="2200" b="1" u="sng" dirty="0">
                <a:highlight>
                  <a:srgbClr val="FF0000"/>
                </a:highlight>
              </a:rPr>
              <a:t>at close to memory speeds</a:t>
            </a:r>
            <a:r>
              <a:rPr lang="en-US" altLang="en-US" sz="2200" b="1" u="sng" dirty="0">
                <a:highlight>
                  <a:srgbClr val="FF00FF"/>
                </a:highlight>
              </a:rPr>
              <a:t>.</a:t>
            </a:r>
          </a:p>
          <a:p>
            <a:pPr algn="just">
              <a:spcBef>
                <a:spcPts val="1200"/>
              </a:spcBef>
              <a:spcAft>
                <a:spcPts val="1200"/>
              </a:spcAft>
              <a:buFont typeface="Wingdings" panose="05000000000000000000" pitchFamily="2" charset="2"/>
              <a:buChar char="q"/>
            </a:pPr>
            <a:r>
              <a:rPr lang="en-US" altLang="en-US" sz="2200" b="1" u="sng" dirty="0">
                <a:highlight>
                  <a:srgbClr val="00FF00"/>
                </a:highlight>
              </a:rPr>
              <a:t>Device controller transfers blocks of data from </a:t>
            </a:r>
            <a:r>
              <a:rPr lang="en-US" altLang="en-US" sz="2200" b="1" u="sng" dirty="0">
                <a:highlight>
                  <a:srgbClr val="00FFFF"/>
                </a:highlight>
              </a:rPr>
              <a:t>buffer storage</a:t>
            </a:r>
            <a:r>
              <a:rPr lang="en-US" altLang="en-US" sz="2200" dirty="0"/>
              <a:t> </a:t>
            </a:r>
            <a:r>
              <a:rPr lang="en-US" altLang="en-US" sz="2200" b="1" u="sng" dirty="0">
                <a:highlight>
                  <a:srgbClr val="FF0000"/>
                </a:highlight>
              </a:rPr>
              <a:t>directly to</a:t>
            </a:r>
            <a:r>
              <a:rPr lang="en-US" altLang="en-US" sz="2200" dirty="0"/>
              <a:t> </a:t>
            </a:r>
            <a:r>
              <a:rPr lang="en-US" altLang="en-US" sz="2200" b="1" u="sng" dirty="0">
                <a:highlight>
                  <a:srgbClr val="00FFFF"/>
                </a:highlight>
              </a:rPr>
              <a:t>main memory</a:t>
            </a:r>
            <a:r>
              <a:rPr lang="en-US" altLang="en-US" sz="2200" dirty="0"/>
              <a:t> </a:t>
            </a:r>
            <a:r>
              <a:rPr lang="en-US" altLang="en-US" sz="2200" b="1" u="sng" dirty="0">
                <a:highlight>
                  <a:srgbClr val="FF00FF"/>
                </a:highlight>
              </a:rPr>
              <a:t>without CPU intervention.</a:t>
            </a:r>
          </a:p>
          <a:p>
            <a:pPr algn="just">
              <a:spcBef>
                <a:spcPts val="1200"/>
              </a:spcBef>
              <a:spcAft>
                <a:spcPts val="1200"/>
              </a:spcAft>
              <a:buFont typeface="Wingdings" panose="05000000000000000000" pitchFamily="2" charset="2"/>
              <a:buChar char="q"/>
            </a:pPr>
            <a:r>
              <a:rPr lang="en-US" altLang="en-US" sz="2200" dirty="0"/>
              <a:t>Only one interrupt is generated per block, rather than the one interrupt per byte.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9D08CC1-3350-4C73-81E1-D5B8F76961A5}"/>
              </a:ext>
            </a:extLst>
          </p:cNvPr>
          <p:cNvSpPr>
            <a:spLocks noGrp="1"/>
          </p:cNvSpPr>
          <p:nvPr>
            <p:ph type="title" idx="4294967295"/>
          </p:nvPr>
        </p:nvSpPr>
        <p:spPr>
          <a:xfrm>
            <a:off x="835025" y="166688"/>
            <a:ext cx="8229600" cy="576262"/>
          </a:xfrm>
        </p:spPr>
        <p:txBody>
          <a:bodyPr/>
          <a:lstStyle/>
          <a:p>
            <a:r>
              <a:rPr lang="en-US" altLang="en-US"/>
              <a:t>How a Modern Computer Works</a:t>
            </a:r>
          </a:p>
        </p:txBody>
      </p:sp>
      <p:pic>
        <p:nvPicPr>
          <p:cNvPr id="25603" name="Picture 5" descr="1">
            <a:extLst>
              <a:ext uri="{FF2B5EF4-FFF2-40B4-BE49-F238E27FC236}">
                <a16:creationId xmlns:a16="http://schemas.microsoft.com/office/drawing/2014/main" id="{E2D0F28E-C3E1-4E9C-93A7-1129A6E3A4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55" y="1230313"/>
            <a:ext cx="7952509" cy="4837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C8EC11C-AD94-440E-A202-712DAFD50C44}"/>
              </a:ext>
            </a:extLst>
          </p:cNvPr>
          <p:cNvSpPr>
            <a:spLocks noGrp="1"/>
          </p:cNvSpPr>
          <p:nvPr>
            <p:ph type="title" idx="4294967295"/>
          </p:nvPr>
        </p:nvSpPr>
        <p:spPr>
          <a:xfrm>
            <a:off x="1100138" y="198438"/>
            <a:ext cx="7586662" cy="576262"/>
          </a:xfrm>
        </p:spPr>
        <p:txBody>
          <a:bodyPr/>
          <a:lstStyle/>
          <a:p>
            <a:r>
              <a:rPr lang="en-US" altLang="en-US" dirty="0"/>
              <a:t>Computer-System Architecture</a:t>
            </a:r>
          </a:p>
        </p:txBody>
      </p:sp>
      <p:sp>
        <p:nvSpPr>
          <p:cNvPr id="26627" name="Content Placeholder 2">
            <a:extLst>
              <a:ext uri="{FF2B5EF4-FFF2-40B4-BE49-F238E27FC236}">
                <a16:creationId xmlns:a16="http://schemas.microsoft.com/office/drawing/2014/main" id="{39EE2F85-D5E0-4605-8E1B-E78734BCE18D}"/>
              </a:ext>
            </a:extLst>
          </p:cNvPr>
          <p:cNvSpPr>
            <a:spLocks noGrp="1"/>
          </p:cNvSpPr>
          <p:nvPr>
            <p:ph idx="4294967295"/>
          </p:nvPr>
        </p:nvSpPr>
        <p:spPr>
          <a:xfrm>
            <a:off x="374074" y="1233488"/>
            <a:ext cx="8589818" cy="4867275"/>
          </a:xfrm>
        </p:spPr>
        <p:txBody>
          <a:bodyPr/>
          <a:lstStyle/>
          <a:p>
            <a:pPr>
              <a:spcBef>
                <a:spcPts val="1200"/>
              </a:spcBef>
              <a:spcAft>
                <a:spcPts val="0"/>
              </a:spcAft>
              <a:buFont typeface="Wingdings" panose="05000000000000000000" pitchFamily="2" charset="2"/>
              <a:buChar char="q"/>
            </a:pPr>
            <a:r>
              <a:rPr lang="en-US" altLang="en-US" sz="2200" dirty="0"/>
              <a:t>Most systems use a </a:t>
            </a:r>
            <a:r>
              <a:rPr lang="en-US" altLang="en-US" sz="2200" b="1" u="sng" dirty="0">
                <a:highlight>
                  <a:srgbClr val="FF0000"/>
                </a:highlight>
              </a:rPr>
              <a:t>single</a:t>
            </a:r>
            <a:r>
              <a:rPr lang="en-US" altLang="en-US" sz="2200" dirty="0"/>
              <a:t> </a:t>
            </a:r>
            <a:r>
              <a:rPr lang="en-US" altLang="en-US" sz="2200" b="1" u="sng" dirty="0">
                <a:highlight>
                  <a:srgbClr val="00FFFF"/>
                </a:highlight>
              </a:rPr>
              <a:t>general-purpose</a:t>
            </a:r>
            <a:r>
              <a:rPr lang="en-US" altLang="en-US" sz="2200" dirty="0"/>
              <a:t> processor</a:t>
            </a:r>
          </a:p>
          <a:p>
            <a:pPr lvl="1">
              <a:buFont typeface="Wingdings" panose="05000000000000000000" pitchFamily="2" charset="2"/>
              <a:buChar char="§"/>
            </a:pPr>
            <a:r>
              <a:rPr lang="en-US" altLang="en-US" sz="2000" dirty="0"/>
              <a:t>Most systems have </a:t>
            </a:r>
            <a:r>
              <a:rPr lang="en-US" altLang="en-US" sz="2200" b="1" u="sng" dirty="0">
                <a:highlight>
                  <a:srgbClr val="00FFFF"/>
                </a:highlight>
              </a:rPr>
              <a:t>special-purpose processors</a:t>
            </a:r>
            <a:r>
              <a:rPr lang="en-US" altLang="en-US" sz="2000" dirty="0"/>
              <a:t> as well.</a:t>
            </a:r>
          </a:p>
          <a:p>
            <a:pPr>
              <a:buFont typeface="Wingdings" panose="05000000000000000000" pitchFamily="2" charset="2"/>
              <a:buChar char="q"/>
            </a:pPr>
            <a:r>
              <a:rPr lang="en-US" altLang="en-US" sz="2200" b="1" dirty="0">
                <a:solidFill>
                  <a:srgbClr val="3366FF"/>
                </a:solidFill>
              </a:rPr>
              <a:t>Multiprocessors</a:t>
            </a:r>
            <a:r>
              <a:rPr lang="en-US" altLang="en-US" sz="2200" dirty="0">
                <a:solidFill>
                  <a:srgbClr val="3366FF"/>
                </a:solidFill>
              </a:rPr>
              <a:t> </a:t>
            </a:r>
            <a:r>
              <a:rPr lang="en-US" altLang="en-US" sz="2200" dirty="0"/>
              <a:t>systems growing in use and importance</a:t>
            </a:r>
          </a:p>
          <a:p>
            <a:pPr marL="539750" lvl="1" indent="-201613">
              <a:spcBef>
                <a:spcPts val="600"/>
              </a:spcBef>
              <a:buFont typeface="Wingdings" panose="05000000000000000000" pitchFamily="2" charset="2"/>
              <a:buChar char="§"/>
            </a:pPr>
            <a:r>
              <a:rPr lang="en-US" altLang="en-US" sz="2000" dirty="0"/>
              <a:t>Also known as </a:t>
            </a:r>
            <a:r>
              <a:rPr lang="en-US" altLang="en-US" sz="2000" b="1" dirty="0">
                <a:solidFill>
                  <a:srgbClr val="3366FF"/>
                </a:solidFill>
              </a:rPr>
              <a:t>parallel systems</a:t>
            </a:r>
            <a:r>
              <a:rPr lang="en-US" altLang="en-US" sz="2000" dirty="0"/>
              <a:t>, </a:t>
            </a:r>
            <a:r>
              <a:rPr lang="en-US" altLang="en-US" sz="2000" b="1" dirty="0">
                <a:solidFill>
                  <a:srgbClr val="3366FF"/>
                </a:solidFill>
              </a:rPr>
              <a:t>tightly-coupled systems</a:t>
            </a:r>
          </a:p>
          <a:p>
            <a:pPr marL="539750" lvl="1" indent="-201613">
              <a:spcBef>
                <a:spcPts val="600"/>
              </a:spcBef>
              <a:buFont typeface="Wingdings" panose="05000000000000000000" pitchFamily="2" charset="2"/>
              <a:buChar char="§"/>
            </a:pPr>
            <a:r>
              <a:rPr lang="en-US" altLang="en-US" sz="2000" dirty="0"/>
              <a:t>Advantages include:</a:t>
            </a:r>
          </a:p>
          <a:p>
            <a:pPr marL="720725" lvl="2" indent="-180975">
              <a:buFont typeface="Arial" panose="020B0604020202020204" pitchFamily="34" charset="0"/>
              <a:buAutoNum type="arabicPeriod"/>
            </a:pPr>
            <a:r>
              <a:rPr lang="en-US" altLang="en-US" b="1" dirty="0">
                <a:solidFill>
                  <a:srgbClr val="3366FF"/>
                </a:solidFill>
              </a:rPr>
              <a:t>Increased throughput.</a:t>
            </a:r>
          </a:p>
          <a:p>
            <a:pPr marL="720725" lvl="2" indent="-180975">
              <a:buFont typeface="Arial" panose="020B0604020202020204" pitchFamily="34" charset="0"/>
              <a:buAutoNum type="arabicPeriod"/>
            </a:pPr>
            <a:r>
              <a:rPr lang="en-US" altLang="en-US" b="1" dirty="0">
                <a:solidFill>
                  <a:srgbClr val="3366FF"/>
                </a:solidFill>
              </a:rPr>
              <a:t>Economy of scale.</a:t>
            </a:r>
          </a:p>
          <a:p>
            <a:pPr marL="720725" lvl="2" indent="-180975">
              <a:buFont typeface="Arial" panose="020B0604020202020204" pitchFamily="34" charset="0"/>
              <a:buAutoNum type="arabicPeriod"/>
            </a:pPr>
            <a:r>
              <a:rPr lang="en-US" altLang="en-US" b="1" dirty="0">
                <a:solidFill>
                  <a:srgbClr val="3366FF"/>
                </a:solidFill>
              </a:rPr>
              <a:t>Increased reliability </a:t>
            </a:r>
            <a:r>
              <a:rPr lang="en-US" altLang="en-US" dirty="0"/>
              <a:t>– </a:t>
            </a:r>
            <a:r>
              <a:rPr lang="en-US" altLang="en-US" b="1" u="sng" dirty="0">
                <a:highlight>
                  <a:srgbClr val="FF00FF"/>
                </a:highlight>
              </a:rPr>
              <a:t>graceful degradation</a:t>
            </a:r>
            <a:r>
              <a:rPr lang="en-US" altLang="en-US" dirty="0"/>
              <a:t> or </a:t>
            </a:r>
            <a:r>
              <a:rPr lang="en-US" altLang="en-US" b="1" u="sng" dirty="0">
                <a:highlight>
                  <a:srgbClr val="FF00FF"/>
                </a:highlight>
              </a:rPr>
              <a:t>fault tolerance</a:t>
            </a:r>
          </a:p>
          <a:p>
            <a:pPr marL="539750" lvl="1" indent="-179388">
              <a:buFont typeface="Wingdings" panose="05000000000000000000" pitchFamily="2" charset="2"/>
              <a:buChar char="§"/>
            </a:pPr>
            <a:r>
              <a:rPr lang="en-US" altLang="en-US" sz="2000" dirty="0"/>
              <a:t>Two types:</a:t>
            </a:r>
          </a:p>
          <a:p>
            <a:pPr marL="720725" lvl="2" indent="-180975">
              <a:buFont typeface="Arial" panose="020B0604020202020204" pitchFamily="34" charset="0"/>
              <a:buAutoNum type="arabicPeriod"/>
            </a:pPr>
            <a:r>
              <a:rPr lang="en-US" altLang="en-US" b="1" dirty="0">
                <a:solidFill>
                  <a:srgbClr val="3366FF"/>
                </a:solidFill>
              </a:rPr>
              <a:t>Asymmetric Multiprocessing </a:t>
            </a:r>
            <a:r>
              <a:rPr lang="en-US" altLang="en-US" dirty="0"/>
              <a:t>– each processor is assigned a specie task.</a:t>
            </a:r>
          </a:p>
          <a:p>
            <a:pPr marL="720725" lvl="2" indent="-180975">
              <a:buFont typeface="Arial" panose="020B0604020202020204" pitchFamily="34" charset="0"/>
              <a:buAutoNum type="arabicPeriod"/>
            </a:pPr>
            <a:r>
              <a:rPr lang="en-US" altLang="en-US" b="1" dirty="0">
                <a:solidFill>
                  <a:srgbClr val="3366FF"/>
                </a:solidFill>
              </a:rPr>
              <a:t>Symmetric Multiprocessing </a:t>
            </a:r>
            <a:r>
              <a:rPr lang="en-US" altLang="en-US" dirty="0"/>
              <a:t>– each processor performs all tasks</a:t>
            </a:r>
          </a:p>
          <a:p>
            <a:pPr marL="1200150" lvl="2" indent="-342900">
              <a:buFont typeface="Webdings" panose="05030102010509060703" pitchFamily="18" charset="2"/>
              <a:buNone/>
            </a:pPr>
            <a:endParaRPr lang="en-US" altLang="en-US" dirty="0">
              <a:solidFill>
                <a:srgbClr val="3366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362EF1C5-3214-41A2-BD0A-62F52154E942}"/>
              </a:ext>
            </a:extLst>
          </p:cNvPr>
          <p:cNvSpPr>
            <a:spLocks noGrp="1"/>
          </p:cNvSpPr>
          <p:nvPr>
            <p:ph type="title" idx="4294967295"/>
          </p:nvPr>
        </p:nvSpPr>
        <p:spPr>
          <a:xfrm>
            <a:off x="939800" y="152400"/>
            <a:ext cx="8229600" cy="576263"/>
          </a:xfrm>
        </p:spPr>
        <p:txBody>
          <a:bodyPr/>
          <a:lstStyle/>
          <a:p>
            <a:r>
              <a:rPr lang="en-US" altLang="en-US" sz="2800"/>
              <a:t>Symmetric Multiprocessing Architecture</a:t>
            </a:r>
          </a:p>
        </p:txBody>
      </p:sp>
      <p:pic>
        <p:nvPicPr>
          <p:cNvPr id="27651" name="Picture 7" descr="1">
            <a:extLst>
              <a:ext uri="{FF2B5EF4-FFF2-40B4-BE49-F238E27FC236}">
                <a16:creationId xmlns:a16="http://schemas.microsoft.com/office/drawing/2014/main" id="{F5A1BAA7-ADE0-45CA-BBB7-F45EA58DA3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45" y="1760537"/>
            <a:ext cx="7730837" cy="3296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708146B-242D-44A1-B52C-FB535D955B4E}"/>
              </a:ext>
            </a:extLst>
          </p:cNvPr>
          <p:cNvSpPr>
            <a:spLocks noGrp="1"/>
          </p:cNvSpPr>
          <p:nvPr>
            <p:ph type="title"/>
          </p:nvPr>
        </p:nvSpPr>
        <p:spPr>
          <a:xfrm>
            <a:off x="457200" y="214313"/>
            <a:ext cx="8229600" cy="576262"/>
          </a:xfrm>
        </p:spPr>
        <p:txBody>
          <a:bodyPr/>
          <a:lstStyle/>
          <a:p>
            <a:r>
              <a:rPr lang="en-US" altLang="en-US"/>
              <a:t>A Dual-Core Design</a:t>
            </a:r>
          </a:p>
        </p:txBody>
      </p:sp>
      <p:sp>
        <p:nvSpPr>
          <p:cNvPr id="28675" name="Content Placeholder 1">
            <a:extLst>
              <a:ext uri="{FF2B5EF4-FFF2-40B4-BE49-F238E27FC236}">
                <a16:creationId xmlns:a16="http://schemas.microsoft.com/office/drawing/2014/main" id="{1F532F54-63FA-475A-86E3-DE149CB2E699}"/>
              </a:ext>
            </a:extLst>
          </p:cNvPr>
          <p:cNvSpPr>
            <a:spLocks noGrp="1"/>
          </p:cNvSpPr>
          <p:nvPr>
            <p:ph sz="half" idx="1"/>
          </p:nvPr>
        </p:nvSpPr>
        <p:spPr>
          <a:xfrm>
            <a:off x="637309" y="1274618"/>
            <a:ext cx="7897091" cy="1662546"/>
          </a:xfrm>
        </p:spPr>
        <p:txBody>
          <a:bodyPr/>
          <a:lstStyle/>
          <a:p>
            <a:pPr>
              <a:spcBef>
                <a:spcPts val="1200"/>
              </a:spcBef>
              <a:spcAft>
                <a:spcPts val="0"/>
              </a:spcAft>
              <a:buFont typeface="Wingdings" panose="05000000000000000000" pitchFamily="2" charset="2"/>
              <a:buChar char="q"/>
            </a:pPr>
            <a:r>
              <a:rPr lang="en-US" altLang="en-US" sz="2200" dirty="0"/>
              <a:t>Multi-chip and multicore</a:t>
            </a:r>
          </a:p>
          <a:p>
            <a:pPr>
              <a:spcBef>
                <a:spcPts val="1200"/>
              </a:spcBef>
              <a:spcAft>
                <a:spcPts val="0"/>
              </a:spcAft>
              <a:buFont typeface="Wingdings" panose="05000000000000000000" pitchFamily="2" charset="2"/>
              <a:buChar char="q"/>
            </a:pPr>
            <a:r>
              <a:rPr lang="en-US" altLang="en-US" sz="2200" dirty="0"/>
              <a:t>Systems </a:t>
            </a:r>
            <a:r>
              <a:rPr lang="en-US" altLang="en-US" sz="2200" b="1" u="sng" dirty="0">
                <a:highlight>
                  <a:srgbClr val="FF0000"/>
                </a:highlight>
              </a:rPr>
              <a:t>containing all  chips</a:t>
            </a:r>
          </a:p>
          <a:p>
            <a:pPr marL="539750" lvl="1" indent="-201613">
              <a:spcBef>
                <a:spcPts val="600"/>
              </a:spcBef>
              <a:buFont typeface="Wingdings" panose="05000000000000000000" pitchFamily="2" charset="2"/>
              <a:buChar char="§"/>
            </a:pPr>
            <a:r>
              <a:rPr lang="en-US" altLang="en-US" sz="2000" dirty="0"/>
              <a:t>Chassis containing multiple separate systems</a:t>
            </a:r>
          </a:p>
          <a:p>
            <a:pPr lvl="1"/>
            <a:endParaRPr lang="en-US" altLang="en-US" dirty="0"/>
          </a:p>
        </p:txBody>
      </p:sp>
      <p:pic>
        <p:nvPicPr>
          <p:cNvPr id="28676" name="Picture 10" descr="1">
            <a:extLst>
              <a:ext uri="{FF2B5EF4-FFF2-40B4-BE49-F238E27FC236}">
                <a16:creationId xmlns:a16="http://schemas.microsoft.com/office/drawing/2014/main" id="{0AFD304A-D79B-4041-9886-4A113339E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709" y="3484563"/>
            <a:ext cx="6234546"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8110517-66FD-4C59-B1CA-806E3F0C0903}"/>
              </a:ext>
            </a:extLst>
          </p:cNvPr>
          <p:cNvSpPr>
            <a:spLocks noGrp="1"/>
          </p:cNvSpPr>
          <p:nvPr>
            <p:ph type="title" idx="4294967295"/>
          </p:nvPr>
        </p:nvSpPr>
        <p:spPr>
          <a:xfrm>
            <a:off x="457200" y="182563"/>
            <a:ext cx="8229600" cy="576262"/>
          </a:xfrm>
        </p:spPr>
        <p:txBody>
          <a:bodyPr/>
          <a:lstStyle/>
          <a:p>
            <a:r>
              <a:rPr lang="en-US" altLang="en-US" dirty="0"/>
              <a:t>Clustered Systems</a:t>
            </a:r>
          </a:p>
        </p:txBody>
      </p:sp>
      <p:sp>
        <p:nvSpPr>
          <p:cNvPr id="29699" name="Content Placeholder 2">
            <a:extLst>
              <a:ext uri="{FF2B5EF4-FFF2-40B4-BE49-F238E27FC236}">
                <a16:creationId xmlns:a16="http://schemas.microsoft.com/office/drawing/2014/main" id="{2C6C0298-E1C4-4E0D-AD19-B6A98FF5270C}"/>
              </a:ext>
            </a:extLst>
          </p:cNvPr>
          <p:cNvSpPr>
            <a:spLocks noGrp="1"/>
          </p:cNvSpPr>
          <p:nvPr>
            <p:ph idx="4294967295"/>
          </p:nvPr>
        </p:nvSpPr>
        <p:spPr>
          <a:xfrm>
            <a:off x="304800" y="1233488"/>
            <a:ext cx="8617527" cy="4530725"/>
          </a:xfrm>
        </p:spPr>
        <p:txBody>
          <a:bodyPr/>
          <a:lstStyle/>
          <a:p>
            <a:pPr algn="just">
              <a:spcBef>
                <a:spcPts val="1200"/>
              </a:spcBef>
              <a:spcAft>
                <a:spcPts val="0"/>
              </a:spcAft>
              <a:buFont typeface="Wingdings" panose="05000000000000000000" pitchFamily="2" charset="2"/>
              <a:buChar char="q"/>
            </a:pPr>
            <a:r>
              <a:rPr lang="en-US" altLang="en-US" sz="2200" dirty="0"/>
              <a:t>Like </a:t>
            </a:r>
            <a:r>
              <a:rPr lang="en-US" altLang="en-US" sz="2200" b="1" u="sng" dirty="0">
                <a:effectLst>
                  <a:outerShdw blurRad="38100" dist="38100" dir="2700000" algn="tl">
                    <a:srgbClr val="000000">
                      <a:alpha val="43137"/>
                    </a:srgbClr>
                  </a:outerShdw>
                </a:effectLst>
                <a:highlight>
                  <a:srgbClr val="00FFFF"/>
                </a:highlight>
              </a:rPr>
              <a:t>multiprocessor systems</a:t>
            </a:r>
            <a:r>
              <a:rPr lang="en-US" altLang="en-US" sz="2200" dirty="0"/>
              <a:t>, but </a:t>
            </a:r>
            <a:r>
              <a:rPr lang="en-US" altLang="en-US" sz="2400" b="1" u="sng" dirty="0">
                <a:highlight>
                  <a:srgbClr val="FF0000"/>
                </a:highlight>
              </a:rPr>
              <a:t>multiple systems</a:t>
            </a:r>
            <a:r>
              <a:rPr lang="en-US" altLang="en-US" sz="2200" dirty="0"/>
              <a:t> working together</a:t>
            </a:r>
          </a:p>
          <a:p>
            <a:pPr marL="539750" lvl="1" indent="-179388">
              <a:buFont typeface="Wingdings" panose="05000000000000000000" pitchFamily="2" charset="2"/>
              <a:buChar char="§"/>
            </a:pPr>
            <a:r>
              <a:rPr lang="en-US" altLang="en-US" b="1" u="sng" dirty="0"/>
              <a:t>Usually</a:t>
            </a:r>
            <a:r>
              <a:rPr lang="en-US" altLang="en-US" b="1" dirty="0"/>
              <a:t> </a:t>
            </a:r>
            <a:r>
              <a:rPr lang="en-US" altLang="en-US" b="1" u="sng" dirty="0">
                <a:highlight>
                  <a:srgbClr val="FF0000"/>
                </a:highlight>
              </a:rPr>
              <a:t>sharing</a:t>
            </a:r>
            <a:r>
              <a:rPr lang="en-US" altLang="en-US" b="1" dirty="0"/>
              <a:t> </a:t>
            </a:r>
            <a:r>
              <a:rPr lang="en-US" altLang="en-US" b="1" u="sng" dirty="0"/>
              <a:t>storage via a</a:t>
            </a:r>
            <a:r>
              <a:rPr lang="en-US" altLang="en-US" b="1" dirty="0"/>
              <a:t> </a:t>
            </a:r>
            <a:r>
              <a:rPr lang="en-US" altLang="en-US" b="1" u="sng" dirty="0">
                <a:solidFill>
                  <a:srgbClr val="3366FF"/>
                </a:solidFill>
              </a:rPr>
              <a:t>storage-area network</a:t>
            </a:r>
            <a:r>
              <a:rPr lang="en-US" altLang="en-US" b="1" dirty="0">
                <a:solidFill>
                  <a:srgbClr val="3366FF"/>
                </a:solidFill>
              </a:rPr>
              <a:t> </a:t>
            </a:r>
            <a:r>
              <a:rPr lang="en-US" altLang="en-US" b="1" u="sng" dirty="0">
                <a:solidFill>
                  <a:srgbClr val="3366FF"/>
                </a:solidFill>
              </a:rPr>
              <a:t>(SAN).</a:t>
            </a:r>
          </a:p>
          <a:p>
            <a:pPr marL="539750" lvl="1" indent="-179388">
              <a:spcBef>
                <a:spcPts val="1200"/>
              </a:spcBef>
              <a:buFont typeface="Wingdings" panose="05000000000000000000" pitchFamily="2" charset="2"/>
              <a:buChar char="§"/>
            </a:pPr>
            <a:r>
              <a:rPr lang="en-US" altLang="en-US" dirty="0"/>
              <a:t>Provides a </a:t>
            </a:r>
            <a:r>
              <a:rPr lang="en-US" altLang="en-US" b="1" dirty="0">
                <a:solidFill>
                  <a:srgbClr val="3366FF"/>
                </a:solidFill>
              </a:rPr>
              <a:t>high-availability</a:t>
            </a:r>
            <a:r>
              <a:rPr lang="en-US" altLang="en-US" b="1" dirty="0"/>
              <a:t> </a:t>
            </a:r>
            <a:r>
              <a:rPr lang="en-US" altLang="en-US" dirty="0"/>
              <a:t>service which survives failures.</a:t>
            </a:r>
          </a:p>
          <a:p>
            <a:pPr marL="720725" lvl="2" indent="-180975" algn="just"/>
            <a:r>
              <a:rPr lang="en-US" altLang="en-US" b="1" dirty="0">
                <a:solidFill>
                  <a:srgbClr val="3366FF"/>
                </a:solidFill>
              </a:rPr>
              <a:t>Asymmetric clustering</a:t>
            </a:r>
            <a:r>
              <a:rPr lang="en-US" altLang="en-US" dirty="0">
                <a:solidFill>
                  <a:srgbClr val="3366FF"/>
                </a:solidFill>
              </a:rPr>
              <a:t> </a:t>
            </a:r>
            <a:r>
              <a:rPr lang="en-US" altLang="en-US" dirty="0"/>
              <a:t>has one machine in hot-standby mode.</a:t>
            </a:r>
          </a:p>
          <a:p>
            <a:pPr marL="720725" lvl="2" indent="-180975" algn="just"/>
            <a:r>
              <a:rPr lang="en-US" altLang="en-US" b="1" dirty="0">
                <a:solidFill>
                  <a:srgbClr val="3366FF"/>
                </a:solidFill>
              </a:rPr>
              <a:t>Symmetric clustering</a:t>
            </a:r>
            <a:r>
              <a:rPr lang="en-US" altLang="en-US" dirty="0">
                <a:solidFill>
                  <a:srgbClr val="3366FF"/>
                </a:solidFill>
              </a:rPr>
              <a:t> </a:t>
            </a:r>
            <a:r>
              <a:rPr lang="en-US" altLang="en-US" dirty="0"/>
              <a:t>has multiple nodes running applications, monitoring each other.</a:t>
            </a:r>
          </a:p>
          <a:p>
            <a:pPr marL="539750" lvl="1" indent="-179388">
              <a:spcBef>
                <a:spcPts val="1200"/>
              </a:spcBef>
              <a:buFont typeface="Wingdings" panose="05000000000000000000" pitchFamily="2" charset="2"/>
              <a:buChar char="§"/>
            </a:pPr>
            <a:r>
              <a:rPr lang="en-US" altLang="en-US" dirty="0"/>
              <a:t>Some clusters are for </a:t>
            </a:r>
            <a:r>
              <a:rPr lang="en-US" altLang="en-US" b="1" dirty="0">
                <a:solidFill>
                  <a:srgbClr val="3366FF"/>
                </a:solidFill>
              </a:rPr>
              <a:t>high-performance computing (HPC)</a:t>
            </a:r>
          </a:p>
          <a:p>
            <a:pPr marL="720725" lvl="2" indent="-180975"/>
            <a:r>
              <a:rPr lang="en-US" altLang="en-US" dirty="0"/>
              <a:t>Applications must be written to use </a:t>
            </a:r>
            <a:r>
              <a:rPr lang="en-US" altLang="en-US" b="1" dirty="0">
                <a:solidFill>
                  <a:srgbClr val="3366FF"/>
                </a:solidFill>
              </a:rPr>
              <a:t>parallelization</a:t>
            </a:r>
          </a:p>
          <a:p>
            <a:pPr marL="539750" lvl="1" indent="-179388">
              <a:spcBef>
                <a:spcPts val="1200"/>
              </a:spcBef>
              <a:spcAft>
                <a:spcPts val="600"/>
              </a:spcAft>
              <a:buFont typeface="Wingdings" panose="05000000000000000000" pitchFamily="2" charset="2"/>
              <a:buChar char="§"/>
            </a:pPr>
            <a:r>
              <a:rPr lang="en-US" altLang="en-US" dirty="0"/>
              <a:t>Some have</a:t>
            </a:r>
            <a:r>
              <a:rPr lang="en-US" altLang="en-US" b="1" dirty="0">
                <a:solidFill>
                  <a:srgbClr val="3366FF"/>
                </a:solidFill>
              </a:rPr>
              <a:t> distributed lock manager </a:t>
            </a:r>
            <a:r>
              <a:rPr lang="en-US" altLang="en-US" dirty="0"/>
              <a:t>(</a:t>
            </a:r>
            <a:r>
              <a:rPr lang="en-US" altLang="en-US" b="1" dirty="0">
                <a:solidFill>
                  <a:srgbClr val="3366FF"/>
                </a:solidFill>
              </a:rPr>
              <a:t>DLM</a:t>
            </a:r>
            <a:r>
              <a:rPr lang="en-US" altLang="en-US" dirty="0"/>
              <a:t>) to avoid conflicting operations.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0F8F5F2-E131-4B52-A59F-B2EF30CE54C7}"/>
              </a:ext>
            </a:extLst>
          </p:cNvPr>
          <p:cNvSpPr>
            <a:spLocks noGrp="1"/>
          </p:cNvSpPr>
          <p:nvPr>
            <p:ph type="title" idx="4294967295"/>
          </p:nvPr>
        </p:nvSpPr>
        <p:spPr>
          <a:xfrm>
            <a:off x="457200" y="198438"/>
            <a:ext cx="8229600" cy="576262"/>
          </a:xfrm>
        </p:spPr>
        <p:txBody>
          <a:bodyPr/>
          <a:lstStyle/>
          <a:p>
            <a:r>
              <a:rPr lang="en-US" altLang="en-US"/>
              <a:t>Clustered Systems</a:t>
            </a:r>
          </a:p>
        </p:txBody>
      </p:sp>
      <p:pic>
        <p:nvPicPr>
          <p:cNvPr id="30723" name="Content Placeholder 3" descr="1.08.pdf">
            <a:extLst>
              <a:ext uri="{FF2B5EF4-FFF2-40B4-BE49-F238E27FC236}">
                <a16:creationId xmlns:a16="http://schemas.microsoft.com/office/drawing/2014/main" id="{766B111B-87C2-4904-A187-E8F9DA65424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t="-3476" b="-3476"/>
          <a:stretch>
            <a:fillRect/>
          </a:stretch>
        </p:blipFill>
        <p:spPr>
          <a:xfrm>
            <a:off x="554182" y="1233055"/>
            <a:ext cx="8132618" cy="486294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9CEE9E9-D23D-4D29-B66C-6FED16A25392}"/>
              </a:ext>
            </a:extLst>
          </p:cNvPr>
          <p:cNvSpPr>
            <a:spLocks noGrp="1" noChangeArrowheads="1"/>
          </p:cNvSpPr>
          <p:nvPr>
            <p:ph type="title" idx="4294967295"/>
          </p:nvPr>
        </p:nvSpPr>
        <p:spPr/>
        <p:txBody>
          <a:bodyPr/>
          <a:lstStyle/>
          <a:p>
            <a:pPr eaLnBrk="1" hangingPunct="1"/>
            <a:r>
              <a:rPr lang="en-US" altLang="en-US"/>
              <a:t>Chapter 1: Introduction</a:t>
            </a:r>
          </a:p>
        </p:txBody>
      </p:sp>
      <p:sp>
        <p:nvSpPr>
          <p:cNvPr id="4099" name="Rectangle 3">
            <a:extLst>
              <a:ext uri="{FF2B5EF4-FFF2-40B4-BE49-F238E27FC236}">
                <a16:creationId xmlns:a16="http://schemas.microsoft.com/office/drawing/2014/main" id="{E1978976-E53E-49AC-8CA2-52F06615D778}"/>
              </a:ext>
            </a:extLst>
          </p:cNvPr>
          <p:cNvSpPr>
            <a:spLocks noGrp="1" noChangeArrowheads="1"/>
          </p:cNvSpPr>
          <p:nvPr>
            <p:ph type="body" idx="4294967295"/>
          </p:nvPr>
        </p:nvSpPr>
        <p:spPr/>
        <p:txBody>
          <a:bodyPr/>
          <a:lstStyle/>
          <a:p>
            <a:r>
              <a:rPr lang="en-US" altLang="en-US" dirty="0"/>
              <a:t>What Operating Systems Do</a:t>
            </a:r>
          </a:p>
          <a:p>
            <a:r>
              <a:rPr lang="en-US" altLang="en-US" dirty="0"/>
              <a:t>Computer-System Organization</a:t>
            </a:r>
          </a:p>
          <a:p>
            <a:r>
              <a:rPr lang="en-US" altLang="en-US" dirty="0"/>
              <a:t>Computer-System Architecture</a:t>
            </a:r>
          </a:p>
          <a:p>
            <a:r>
              <a:rPr lang="en-US" altLang="en-US" dirty="0"/>
              <a:t>Operating-System Structure</a:t>
            </a:r>
          </a:p>
          <a:p>
            <a:r>
              <a:rPr lang="en-US" altLang="en-US" dirty="0"/>
              <a:t>Operating-System Operations</a:t>
            </a:r>
          </a:p>
          <a:p>
            <a:r>
              <a:rPr lang="en-US" altLang="en-US" dirty="0"/>
              <a:t>Process Management</a:t>
            </a:r>
          </a:p>
          <a:p>
            <a:r>
              <a:rPr lang="en-US" altLang="en-US" dirty="0"/>
              <a:t>Memory Management</a:t>
            </a:r>
          </a:p>
          <a:p>
            <a:r>
              <a:rPr lang="en-US" altLang="en-US" dirty="0"/>
              <a:t>Storage Management</a:t>
            </a:r>
          </a:p>
          <a:p>
            <a:r>
              <a:rPr lang="en-US" altLang="en-US" dirty="0"/>
              <a:t>Protection and Security</a:t>
            </a:r>
          </a:p>
          <a:p>
            <a:r>
              <a:rPr lang="en-US" altLang="en-US" dirty="0"/>
              <a:t>Kernel Data Structures</a:t>
            </a:r>
          </a:p>
          <a:p>
            <a:r>
              <a:rPr lang="en-US" altLang="en-US" dirty="0"/>
              <a:t>Computing Environments</a:t>
            </a:r>
          </a:p>
          <a:p>
            <a:r>
              <a:rPr lang="en-US" altLang="en-US" dirty="0"/>
              <a:t>Open-Source Operating Systems</a:t>
            </a:r>
          </a:p>
          <a:p>
            <a:pPr>
              <a:buFont typeface="Monotype Sorts" pitchFamily="-84" charset="2"/>
              <a:buNone/>
            </a:pPr>
            <a:endParaRPr lang="en-US" altLang="en-US" dirty="0"/>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B2A3201-7972-4AF7-94A1-7A9810F7A449}"/>
              </a:ext>
            </a:extLst>
          </p:cNvPr>
          <p:cNvSpPr>
            <a:spLocks noGrp="1" noChangeArrowheads="1"/>
          </p:cNvSpPr>
          <p:nvPr>
            <p:ph type="title" idx="4294967295"/>
          </p:nvPr>
        </p:nvSpPr>
        <p:spPr>
          <a:xfrm>
            <a:off x="1069975" y="166688"/>
            <a:ext cx="7616825" cy="576262"/>
          </a:xfrm>
        </p:spPr>
        <p:txBody>
          <a:bodyPr/>
          <a:lstStyle/>
          <a:p>
            <a:pPr eaLnBrk="1" hangingPunct="1"/>
            <a:r>
              <a:rPr lang="en-US" altLang="en-US" dirty="0"/>
              <a:t>Operating System Operation</a:t>
            </a:r>
          </a:p>
        </p:txBody>
      </p:sp>
      <p:sp>
        <p:nvSpPr>
          <p:cNvPr id="31747" name="Rectangle 3">
            <a:extLst>
              <a:ext uri="{FF2B5EF4-FFF2-40B4-BE49-F238E27FC236}">
                <a16:creationId xmlns:a16="http://schemas.microsoft.com/office/drawing/2014/main" id="{2CCD7BC4-450A-4418-BAC7-FCE30BF194FA}"/>
              </a:ext>
            </a:extLst>
          </p:cNvPr>
          <p:cNvSpPr>
            <a:spLocks noGrp="1" noChangeArrowheads="1"/>
          </p:cNvSpPr>
          <p:nvPr>
            <p:ph type="body" idx="4294967295"/>
          </p:nvPr>
        </p:nvSpPr>
        <p:spPr>
          <a:xfrm>
            <a:off x="387928" y="969817"/>
            <a:ext cx="8492836" cy="5472547"/>
          </a:xfrm>
        </p:spPr>
        <p:txBody>
          <a:bodyPr/>
          <a:lstStyle/>
          <a:p>
            <a:pPr>
              <a:lnSpc>
                <a:spcPct val="90000"/>
              </a:lnSpc>
              <a:buFont typeface="Monotype Sorts" pitchFamily="-84" charset="2"/>
              <a:buNone/>
            </a:pPr>
            <a:endParaRPr lang="en-US" altLang="en-US" sz="1600" dirty="0"/>
          </a:p>
          <a:p>
            <a:pPr marL="263525" indent="-263525">
              <a:lnSpc>
                <a:spcPct val="90000"/>
              </a:lnSpc>
              <a:buFont typeface="Wingdings" panose="05000000000000000000" pitchFamily="2" charset="2"/>
              <a:buChar char="q"/>
            </a:pPr>
            <a:r>
              <a:rPr lang="en-US" altLang="en-US" sz="2200" b="1" dirty="0">
                <a:solidFill>
                  <a:srgbClr val="3366FF"/>
                </a:solidFill>
              </a:rPr>
              <a:t>Multiprogramming</a:t>
            </a:r>
            <a:r>
              <a:rPr lang="en-US" altLang="en-US" sz="2200" dirty="0"/>
              <a:t> (</a:t>
            </a:r>
            <a:r>
              <a:rPr lang="en-US" altLang="en-US" sz="2200" b="1" dirty="0">
                <a:solidFill>
                  <a:srgbClr val="3366FF"/>
                </a:solidFill>
              </a:rPr>
              <a:t>Batch system</a:t>
            </a:r>
            <a:r>
              <a:rPr lang="en-US" altLang="en-US" sz="2200" dirty="0"/>
              <a:t>) </a:t>
            </a:r>
            <a:r>
              <a:rPr lang="en-US" altLang="en-US" sz="2000" b="1" u="sng" dirty="0">
                <a:highlight>
                  <a:srgbClr val="FF00FF"/>
                </a:highlight>
              </a:rPr>
              <a:t>needed for efficiency</a:t>
            </a:r>
          </a:p>
          <a:p>
            <a:pPr marL="442913" lvl="1" indent="-179388" algn="just">
              <a:lnSpc>
                <a:spcPct val="90000"/>
              </a:lnSpc>
              <a:buFont typeface="Wingdings" panose="05000000000000000000" pitchFamily="2" charset="2"/>
              <a:buChar char="§"/>
            </a:pPr>
            <a:r>
              <a:rPr lang="en-US" altLang="en-US" dirty="0"/>
              <a:t>Single user cannot keep CPU and I/O devices busy at all times.</a:t>
            </a:r>
          </a:p>
          <a:p>
            <a:pPr marL="442913" lvl="1" indent="-179388" algn="just">
              <a:lnSpc>
                <a:spcPct val="90000"/>
              </a:lnSpc>
              <a:buFont typeface="Wingdings" panose="05000000000000000000" pitchFamily="2" charset="2"/>
              <a:buChar char="§"/>
            </a:pPr>
            <a:r>
              <a:rPr lang="en-US" altLang="en-US" b="1" u="sng" dirty="0">
                <a:highlight>
                  <a:srgbClr val="00FF00"/>
                </a:highlight>
              </a:rPr>
              <a:t>Multiprogramming organizes jobs (code and data) so CPU always has one to execute.</a:t>
            </a:r>
          </a:p>
          <a:p>
            <a:pPr marL="442913" lvl="1" indent="-179388" algn="just">
              <a:lnSpc>
                <a:spcPct val="90000"/>
              </a:lnSpc>
              <a:buFont typeface="Wingdings" panose="05000000000000000000" pitchFamily="2" charset="2"/>
              <a:buChar char="§"/>
            </a:pPr>
            <a:r>
              <a:rPr lang="en-US" altLang="en-US" dirty="0"/>
              <a:t>A subset of total jobs in system is kept in memory.</a:t>
            </a:r>
          </a:p>
          <a:p>
            <a:pPr marL="442913" lvl="1" indent="-179388" algn="just">
              <a:lnSpc>
                <a:spcPct val="90000"/>
              </a:lnSpc>
              <a:buFont typeface="Wingdings" panose="05000000000000000000" pitchFamily="2" charset="2"/>
              <a:buChar char="§"/>
            </a:pPr>
            <a:r>
              <a:rPr lang="en-US" altLang="en-US" dirty="0"/>
              <a:t>One job selected and run via </a:t>
            </a:r>
            <a:r>
              <a:rPr lang="en-US" altLang="en-US" b="1" dirty="0">
                <a:solidFill>
                  <a:srgbClr val="3366FF"/>
                </a:solidFill>
              </a:rPr>
              <a:t>job scheduling.</a:t>
            </a:r>
          </a:p>
          <a:p>
            <a:pPr marL="442913" lvl="1" indent="-179388" algn="just">
              <a:lnSpc>
                <a:spcPct val="90000"/>
              </a:lnSpc>
              <a:buFont typeface="Wingdings" panose="05000000000000000000" pitchFamily="2" charset="2"/>
              <a:buChar char="§"/>
            </a:pPr>
            <a:r>
              <a:rPr lang="en-US" altLang="en-US" b="1" u="sng" dirty="0">
                <a:highlight>
                  <a:srgbClr val="FF00FF"/>
                </a:highlight>
              </a:rPr>
              <a:t>When it has to wait (for I/O for example), OS switches to another job.</a:t>
            </a:r>
          </a:p>
          <a:p>
            <a:pPr marL="263525" indent="-263525" algn="just">
              <a:lnSpc>
                <a:spcPct val="90000"/>
              </a:lnSpc>
              <a:buFont typeface="Wingdings" panose="05000000000000000000" pitchFamily="2" charset="2"/>
              <a:buChar char="q"/>
            </a:pPr>
            <a:r>
              <a:rPr lang="en-US" altLang="en-US" sz="2200" b="1" dirty="0">
                <a:solidFill>
                  <a:srgbClr val="3366FF"/>
                </a:solidFill>
              </a:rPr>
              <a:t>Timesharing </a:t>
            </a:r>
            <a:r>
              <a:rPr lang="en-US" altLang="en-US" sz="2200" dirty="0"/>
              <a:t>(</a:t>
            </a:r>
            <a:r>
              <a:rPr lang="en-US" altLang="en-US" sz="2200" b="1" dirty="0">
                <a:solidFill>
                  <a:srgbClr val="3366FF"/>
                </a:solidFill>
              </a:rPr>
              <a:t>multitasking</a:t>
            </a:r>
            <a:r>
              <a:rPr lang="en-US" altLang="en-US" sz="2200" dirty="0"/>
              <a:t>)</a:t>
            </a:r>
            <a:r>
              <a:rPr lang="en-US" altLang="en-US" sz="2200" b="1" dirty="0">
                <a:solidFill>
                  <a:srgbClr val="3366FF"/>
                </a:solidFill>
              </a:rPr>
              <a:t> </a:t>
            </a:r>
            <a:r>
              <a:rPr lang="en-US" altLang="en-US" sz="2000" dirty="0"/>
              <a:t>is logical extension in which CPU switches jobs so frequently that users can interact with each job while it is running, creating </a:t>
            </a:r>
            <a:r>
              <a:rPr lang="en-US" altLang="en-US" sz="2000" b="1" dirty="0">
                <a:solidFill>
                  <a:srgbClr val="3366FF"/>
                </a:solidFill>
              </a:rPr>
              <a:t>interactive</a:t>
            </a:r>
            <a:r>
              <a:rPr lang="en-US" altLang="en-US" sz="2000" dirty="0"/>
              <a:t> computing</a:t>
            </a:r>
          </a:p>
          <a:p>
            <a:pPr marL="442913" lvl="1" indent="-179388">
              <a:lnSpc>
                <a:spcPct val="90000"/>
              </a:lnSpc>
              <a:buFont typeface="Wingdings" panose="05000000000000000000" pitchFamily="2" charset="2"/>
              <a:buChar char="§"/>
            </a:pPr>
            <a:r>
              <a:rPr lang="en-US" altLang="en-US" b="1" dirty="0">
                <a:solidFill>
                  <a:srgbClr val="3366FF"/>
                </a:solidFill>
              </a:rPr>
              <a:t>Response time </a:t>
            </a:r>
            <a:r>
              <a:rPr lang="en-US" altLang="en-US" sz="1600" dirty="0"/>
              <a:t>should be &lt; 1 second.</a:t>
            </a:r>
          </a:p>
          <a:p>
            <a:pPr marL="442913" lvl="1" indent="-179388">
              <a:lnSpc>
                <a:spcPct val="90000"/>
              </a:lnSpc>
              <a:buFont typeface="Wingdings" panose="05000000000000000000" pitchFamily="2" charset="2"/>
              <a:buChar char="§"/>
            </a:pPr>
            <a:r>
              <a:rPr lang="en-US" altLang="en-US" sz="1600" dirty="0"/>
              <a:t>Each user has at least one program executing in memory </a:t>
            </a:r>
            <a:r>
              <a:rPr lang="en-US" altLang="en-US" sz="1600" dirty="0">
                <a:sym typeface="Wingdings 3" panose="05040102010807070707" pitchFamily="18" charset="2"/>
              </a:rPr>
              <a:t></a:t>
            </a:r>
            <a:r>
              <a:rPr lang="en-US" altLang="en-US" b="1" dirty="0">
                <a:solidFill>
                  <a:srgbClr val="3366FF"/>
                </a:solidFill>
                <a:sym typeface="Wingdings 3" panose="05040102010807070707" pitchFamily="18" charset="2"/>
              </a:rPr>
              <a:t>process.</a:t>
            </a:r>
          </a:p>
          <a:p>
            <a:pPr marL="442913" lvl="1" indent="-179388">
              <a:lnSpc>
                <a:spcPct val="90000"/>
              </a:lnSpc>
              <a:buFont typeface="Wingdings" panose="05000000000000000000" pitchFamily="2" charset="2"/>
              <a:buChar char="§"/>
            </a:pPr>
            <a:r>
              <a:rPr lang="en-US" altLang="en-US" sz="1600" dirty="0">
                <a:sym typeface="Wingdings 3" panose="05040102010807070707" pitchFamily="18" charset="2"/>
              </a:rPr>
              <a:t>If several jobs ready to run at the same time  </a:t>
            </a:r>
            <a:r>
              <a:rPr lang="en-US" altLang="en-US" b="1" dirty="0">
                <a:solidFill>
                  <a:srgbClr val="3366FF"/>
                </a:solidFill>
                <a:sym typeface="Wingdings 3" panose="05040102010807070707" pitchFamily="18" charset="2"/>
              </a:rPr>
              <a:t>CPU scheduling.</a:t>
            </a:r>
          </a:p>
          <a:p>
            <a:pPr marL="442913" lvl="1" indent="-179388">
              <a:lnSpc>
                <a:spcPct val="90000"/>
              </a:lnSpc>
              <a:buFont typeface="Wingdings" panose="05000000000000000000" pitchFamily="2" charset="2"/>
              <a:buChar char="§"/>
            </a:pPr>
            <a:r>
              <a:rPr lang="en-US" altLang="en-US" sz="1600" dirty="0">
                <a:sym typeface="Wingdings 3" panose="05040102010807070707" pitchFamily="18" charset="2"/>
              </a:rPr>
              <a:t>If processes don</a:t>
            </a:r>
            <a:r>
              <a:rPr lang="ja-JP" altLang="en-US" sz="1600" dirty="0">
                <a:sym typeface="Wingdings 3" panose="05040102010807070707" pitchFamily="18" charset="2"/>
              </a:rPr>
              <a:t>’</a:t>
            </a:r>
            <a:r>
              <a:rPr lang="en-US" altLang="ja-JP" sz="1600" dirty="0">
                <a:sym typeface="Wingdings 3" panose="05040102010807070707" pitchFamily="18" charset="2"/>
              </a:rPr>
              <a:t>t fit in memory, </a:t>
            </a:r>
            <a:r>
              <a:rPr lang="en-US" altLang="ja-JP" b="1" dirty="0">
                <a:solidFill>
                  <a:srgbClr val="3366FF"/>
                </a:solidFill>
                <a:sym typeface="Wingdings 3" panose="05040102010807070707" pitchFamily="18" charset="2"/>
              </a:rPr>
              <a:t>swapping</a:t>
            </a:r>
            <a:r>
              <a:rPr lang="en-US" altLang="ja-JP" sz="1600" dirty="0">
                <a:sym typeface="Wingdings 3" panose="05040102010807070707" pitchFamily="18" charset="2"/>
              </a:rPr>
              <a:t> moves them in and out to run.</a:t>
            </a:r>
          </a:p>
          <a:p>
            <a:pPr marL="442913" lvl="1" indent="-179388">
              <a:lnSpc>
                <a:spcPct val="90000"/>
              </a:lnSpc>
              <a:buFont typeface="Wingdings" panose="05000000000000000000" pitchFamily="2" charset="2"/>
              <a:buChar char="§"/>
            </a:pPr>
            <a:r>
              <a:rPr lang="en-US" altLang="en-US" b="1" dirty="0">
                <a:solidFill>
                  <a:srgbClr val="3366FF"/>
                </a:solidFill>
                <a:sym typeface="Wingdings 3" panose="05040102010807070707" pitchFamily="18" charset="2"/>
              </a:rPr>
              <a:t>Virtual memory </a:t>
            </a:r>
            <a:r>
              <a:rPr lang="en-US" altLang="en-US" sz="1600" dirty="0">
                <a:sym typeface="Wingdings 3" panose="05040102010807070707" pitchFamily="18" charset="2"/>
              </a:rPr>
              <a:t>allows execution of processes not completely in memory.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650E3DF-ED0B-4F98-8E04-36EFB6BBDF90}"/>
              </a:ext>
            </a:extLst>
          </p:cNvPr>
          <p:cNvSpPr>
            <a:spLocks noGrp="1" noChangeArrowheads="1"/>
          </p:cNvSpPr>
          <p:nvPr>
            <p:ph type="title" idx="4294967295"/>
          </p:nvPr>
        </p:nvSpPr>
        <p:spPr>
          <a:xfrm>
            <a:off x="1033463" y="198438"/>
            <a:ext cx="8229600" cy="576262"/>
          </a:xfrm>
        </p:spPr>
        <p:txBody>
          <a:bodyPr/>
          <a:lstStyle/>
          <a:p>
            <a:pPr eaLnBrk="1" hangingPunct="1"/>
            <a:r>
              <a:rPr lang="en-US" altLang="en-US" sz="2800"/>
              <a:t>Memory Layout for Multiprogrammed System</a:t>
            </a:r>
          </a:p>
        </p:txBody>
      </p:sp>
      <p:pic>
        <p:nvPicPr>
          <p:cNvPr id="32771" name="Picture 4">
            <a:extLst>
              <a:ext uri="{FF2B5EF4-FFF2-40B4-BE49-F238E27FC236}">
                <a16:creationId xmlns:a16="http://schemas.microsoft.com/office/drawing/2014/main" id="{5CB43A7E-5283-4B64-85A6-C834A4B74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663" y="969818"/>
            <a:ext cx="2814637" cy="536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74919C8-D274-42E7-BEBD-CC550288DB0A}"/>
              </a:ext>
            </a:extLst>
          </p:cNvPr>
          <p:cNvSpPr>
            <a:spLocks noGrp="1" noChangeArrowheads="1"/>
          </p:cNvSpPr>
          <p:nvPr>
            <p:ph type="title" idx="4294967295"/>
          </p:nvPr>
        </p:nvSpPr>
        <p:spPr>
          <a:xfrm>
            <a:off x="895350" y="166688"/>
            <a:ext cx="7791450" cy="576262"/>
          </a:xfrm>
        </p:spPr>
        <p:txBody>
          <a:bodyPr/>
          <a:lstStyle/>
          <a:p>
            <a:pPr eaLnBrk="1" hangingPunct="1"/>
            <a:r>
              <a:rPr lang="en-US" altLang="en-US"/>
              <a:t>Operating-System Operations</a:t>
            </a:r>
          </a:p>
        </p:txBody>
      </p:sp>
      <p:sp>
        <p:nvSpPr>
          <p:cNvPr id="33795" name="Rectangle 3">
            <a:extLst>
              <a:ext uri="{FF2B5EF4-FFF2-40B4-BE49-F238E27FC236}">
                <a16:creationId xmlns:a16="http://schemas.microsoft.com/office/drawing/2014/main" id="{6D30DC32-06A0-4E8E-8C74-7265A291E2A0}"/>
              </a:ext>
            </a:extLst>
          </p:cNvPr>
          <p:cNvSpPr>
            <a:spLocks noGrp="1" noChangeArrowheads="1"/>
          </p:cNvSpPr>
          <p:nvPr>
            <p:ph type="body" idx="4294967295"/>
          </p:nvPr>
        </p:nvSpPr>
        <p:spPr>
          <a:xfrm>
            <a:off x="498764" y="1246909"/>
            <a:ext cx="8130886" cy="2840182"/>
          </a:xfrm>
        </p:spPr>
        <p:txBody>
          <a:bodyPr/>
          <a:lstStyle/>
          <a:p>
            <a:pPr marL="263525" indent="-263525">
              <a:lnSpc>
                <a:spcPct val="90000"/>
              </a:lnSpc>
              <a:buFont typeface="Wingdings" panose="05000000000000000000" pitchFamily="2" charset="2"/>
              <a:buChar char="q"/>
            </a:pPr>
            <a:r>
              <a:rPr lang="en-US" altLang="en-US" sz="2200" b="1" dirty="0">
                <a:solidFill>
                  <a:srgbClr val="3366FF"/>
                </a:solidFill>
              </a:rPr>
              <a:t>Interrupt driven (hardware and software)</a:t>
            </a:r>
          </a:p>
          <a:p>
            <a:pPr marL="539750" lvl="1" indent="-276225">
              <a:lnSpc>
                <a:spcPct val="90000"/>
              </a:lnSpc>
              <a:buFont typeface="Wingdings" panose="05000000000000000000" pitchFamily="2" charset="2"/>
              <a:buChar char="§"/>
            </a:pPr>
            <a:r>
              <a:rPr lang="en-US" altLang="en-US" sz="2000" dirty="0"/>
              <a:t>Hardware interrupt by one of the devices </a:t>
            </a:r>
          </a:p>
          <a:p>
            <a:pPr marL="539750" lvl="1" indent="-276225">
              <a:lnSpc>
                <a:spcPct val="90000"/>
              </a:lnSpc>
              <a:buFont typeface="Wingdings" panose="05000000000000000000" pitchFamily="2" charset="2"/>
              <a:buChar char="§"/>
            </a:pPr>
            <a:r>
              <a:rPr lang="en-US" altLang="en-US" sz="2000" dirty="0"/>
              <a:t>Software interrupt (</a:t>
            </a:r>
            <a:r>
              <a:rPr lang="en-US" altLang="en-US" sz="2000" b="1" dirty="0">
                <a:solidFill>
                  <a:srgbClr val="3366FF"/>
                </a:solidFill>
              </a:rPr>
              <a:t>exception </a:t>
            </a:r>
            <a:r>
              <a:rPr lang="en-US" altLang="en-US" sz="2000" dirty="0"/>
              <a:t>or </a:t>
            </a:r>
            <a:r>
              <a:rPr lang="en-US" altLang="en-US" sz="2000" b="1" dirty="0">
                <a:solidFill>
                  <a:srgbClr val="3366FF"/>
                </a:solidFill>
              </a:rPr>
              <a:t>trap):</a:t>
            </a:r>
          </a:p>
          <a:p>
            <a:pPr marL="803275" lvl="2" indent="-263525" algn="just">
              <a:spcBef>
                <a:spcPts val="600"/>
              </a:spcBef>
              <a:spcAft>
                <a:spcPts val="600"/>
              </a:spcAft>
            </a:pPr>
            <a:r>
              <a:rPr lang="en-US" altLang="en-US" dirty="0"/>
              <a:t>Software error (e.g., division by zero)</a:t>
            </a:r>
            <a:endParaRPr lang="en-US" altLang="en-US" b="1" dirty="0">
              <a:solidFill>
                <a:srgbClr val="3366FF"/>
              </a:solidFill>
            </a:endParaRPr>
          </a:p>
          <a:p>
            <a:pPr marL="803275" lvl="2" indent="-263525" algn="just">
              <a:spcBef>
                <a:spcPts val="600"/>
              </a:spcBef>
              <a:spcAft>
                <a:spcPts val="600"/>
              </a:spcAft>
            </a:pPr>
            <a:r>
              <a:rPr lang="en-US" altLang="en-US" dirty="0"/>
              <a:t>Request for operating system service</a:t>
            </a:r>
          </a:p>
          <a:p>
            <a:pPr marL="803275" lvl="2" indent="-263525" algn="just">
              <a:spcBef>
                <a:spcPts val="600"/>
              </a:spcBef>
              <a:spcAft>
                <a:spcPts val="600"/>
              </a:spcAft>
            </a:pPr>
            <a:r>
              <a:rPr lang="en-US" altLang="en-US" dirty="0"/>
              <a:t>Other process problems include infinite loop, processes modifying each other or the operating system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90F66E3-428D-4C05-AF86-48E1DFC9FEA7}"/>
              </a:ext>
            </a:extLst>
          </p:cNvPr>
          <p:cNvSpPr>
            <a:spLocks noGrp="1" noChangeArrowheads="1"/>
          </p:cNvSpPr>
          <p:nvPr>
            <p:ph type="title" idx="4294967295"/>
          </p:nvPr>
        </p:nvSpPr>
        <p:spPr>
          <a:xfrm>
            <a:off x="1179513" y="198438"/>
            <a:ext cx="7791450" cy="576262"/>
          </a:xfrm>
        </p:spPr>
        <p:txBody>
          <a:bodyPr/>
          <a:lstStyle/>
          <a:p>
            <a:pPr eaLnBrk="1" hangingPunct="1"/>
            <a:r>
              <a:rPr lang="en-US" altLang="en-US"/>
              <a:t>Operating-System Operations (cont.)</a:t>
            </a:r>
          </a:p>
        </p:txBody>
      </p:sp>
      <p:sp>
        <p:nvSpPr>
          <p:cNvPr id="34819" name="Rectangle 3">
            <a:extLst>
              <a:ext uri="{FF2B5EF4-FFF2-40B4-BE49-F238E27FC236}">
                <a16:creationId xmlns:a16="http://schemas.microsoft.com/office/drawing/2014/main" id="{9A8D9D97-CCC8-4800-9DBE-3764379DF213}"/>
              </a:ext>
            </a:extLst>
          </p:cNvPr>
          <p:cNvSpPr>
            <a:spLocks noGrp="1" noChangeArrowheads="1"/>
          </p:cNvSpPr>
          <p:nvPr>
            <p:ph type="body" idx="4294967295"/>
          </p:nvPr>
        </p:nvSpPr>
        <p:spPr>
          <a:xfrm>
            <a:off x="387927" y="872836"/>
            <a:ext cx="8583036" cy="3546764"/>
          </a:xfrm>
        </p:spPr>
        <p:txBody>
          <a:bodyPr/>
          <a:lstStyle/>
          <a:p>
            <a:pPr algn="just">
              <a:lnSpc>
                <a:spcPct val="90000"/>
              </a:lnSpc>
              <a:buFont typeface="Wingdings" panose="05000000000000000000" pitchFamily="2" charset="2"/>
              <a:buChar char="q"/>
            </a:pPr>
            <a:r>
              <a:rPr lang="en-US" altLang="en-US" sz="2200" b="1" dirty="0">
                <a:solidFill>
                  <a:srgbClr val="3366FF"/>
                </a:solidFill>
              </a:rPr>
              <a:t>Dual-mode</a:t>
            </a:r>
            <a:r>
              <a:rPr lang="en-US" altLang="en-US" b="1" dirty="0">
                <a:solidFill>
                  <a:srgbClr val="3366FF"/>
                </a:solidFill>
              </a:rPr>
              <a:t> </a:t>
            </a:r>
            <a:r>
              <a:rPr lang="en-US" altLang="en-US" sz="2000" b="1" u="sng" dirty="0">
                <a:highlight>
                  <a:srgbClr val="FF00FF"/>
                </a:highlight>
              </a:rPr>
              <a:t>operation allows OS to protect </a:t>
            </a:r>
            <a:r>
              <a:rPr lang="en-US" altLang="en-US" sz="2000" b="1" u="sng" dirty="0">
                <a:highlight>
                  <a:srgbClr val="00FFFF"/>
                </a:highlight>
              </a:rPr>
              <a:t>itself</a:t>
            </a:r>
            <a:r>
              <a:rPr lang="en-US" altLang="en-US" sz="2000" b="1" u="sng" dirty="0">
                <a:highlight>
                  <a:srgbClr val="FF00FF"/>
                </a:highlight>
              </a:rPr>
              <a:t> and </a:t>
            </a:r>
            <a:r>
              <a:rPr lang="en-US" altLang="en-US" sz="2000" b="1" u="sng" dirty="0">
                <a:highlight>
                  <a:srgbClr val="00FFFF"/>
                </a:highlight>
              </a:rPr>
              <a:t>other system </a:t>
            </a:r>
            <a:r>
              <a:rPr lang="en-US" altLang="en-US" sz="2000" b="1" u="sng" dirty="0">
                <a:highlight>
                  <a:srgbClr val="FF00FF"/>
                </a:highlight>
              </a:rPr>
              <a:t>components:</a:t>
            </a:r>
          </a:p>
          <a:p>
            <a:pPr marL="539750" lvl="1" indent="-179388">
              <a:lnSpc>
                <a:spcPct val="90000"/>
              </a:lnSpc>
              <a:spcBef>
                <a:spcPts val="0"/>
              </a:spcBef>
              <a:buFont typeface="Wingdings" panose="05000000000000000000" pitchFamily="2" charset="2"/>
              <a:buChar char="§"/>
            </a:pPr>
            <a:r>
              <a:rPr lang="en-US" altLang="en-US" sz="2000" b="1" dirty="0">
                <a:solidFill>
                  <a:srgbClr val="3366FF"/>
                </a:solidFill>
              </a:rPr>
              <a:t>User mode </a:t>
            </a:r>
            <a:r>
              <a:rPr lang="en-US" altLang="en-US" sz="2000" dirty="0"/>
              <a:t>and </a:t>
            </a:r>
            <a:r>
              <a:rPr lang="en-US" altLang="en-US" sz="2000" b="1" dirty="0">
                <a:solidFill>
                  <a:srgbClr val="3366FF"/>
                </a:solidFill>
              </a:rPr>
              <a:t>kernel mode </a:t>
            </a:r>
            <a:r>
              <a:rPr lang="en-US" altLang="en-US" sz="2000" dirty="0"/>
              <a:t>(</a:t>
            </a:r>
            <a:r>
              <a:rPr lang="en-US" sz="2000" dirty="0"/>
              <a:t>supervisor mode, system mode)</a:t>
            </a:r>
            <a:r>
              <a:rPr lang="en-US" altLang="en-US" sz="2000" dirty="0"/>
              <a:t>. </a:t>
            </a:r>
          </a:p>
          <a:p>
            <a:pPr marL="539750" lvl="1" indent="-179388">
              <a:lnSpc>
                <a:spcPct val="90000"/>
              </a:lnSpc>
              <a:spcBef>
                <a:spcPts val="0"/>
              </a:spcBef>
              <a:buFont typeface="Wingdings" panose="05000000000000000000" pitchFamily="2" charset="2"/>
              <a:buChar char="§"/>
            </a:pPr>
            <a:r>
              <a:rPr lang="en-US" altLang="en-US" sz="2000" b="1" dirty="0">
                <a:solidFill>
                  <a:srgbClr val="3366FF"/>
                </a:solidFill>
              </a:rPr>
              <a:t>Mode bit </a:t>
            </a:r>
            <a:r>
              <a:rPr lang="en-US" altLang="en-US" sz="2000" dirty="0"/>
              <a:t>provided by hardware.</a:t>
            </a:r>
          </a:p>
          <a:p>
            <a:pPr marL="720725" lvl="2" indent="-180975" algn="just">
              <a:lnSpc>
                <a:spcPct val="90000"/>
              </a:lnSpc>
            </a:pPr>
            <a:r>
              <a:rPr lang="en-US" altLang="en-US" dirty="0"/>
              <a:t>Provides ability to distinguish when system is running user code or kernel code.</a:t>
            </a:r>
          </a:p>
          <a:p>
            <a:pPr marL="720725" lvl="2" indent="-180975" algn="just">
              <a:lnSpc>
                <a:spcPct val="90000"/>
              </a:lnSpc>
            </a:pPr>
            <a:r>
              <a:rPr lang="en-US" altLang="en-US" dirty="0"/>
              <a:t>Some instructions designated as </a:t>
            </a:r>
            <a:r>
              <a:rPr lang="en-US" altLang="en-US" b="1" dirty="0">
                <a:solidFill>
                  <a:srgbClr val="3366FF"/>
                </a:solidFill>
              </a:rPr>
              <a:t>privileged </a:t>
            </a:r>
            <a:r>
              <a:rPr lang="en-US" altLang="en-US" dirty="0"/>
              <a:t>(</a:t>
            </a:r>
            <a:r>
              <a:rPr lang="en-US" dirty="0"/>
              <a:t>machine instructions that may cause harm)</a:t>
            </a:r>
            <a:r>
              <a:rPr lang="en-US" altLang="en-US" dirty="0"/>
              <a:t>, </a:t>
            </a:r>
            <a:r>
              <a:rPr lang="en-US" altLang="en-US" b="1" u="sng" dirty="0">
                <a:highlight>
                  <a:srgbClr val="FF00FF"/>
                </a:highlight>
              </a:rPr>
              <a:t>only executable in kernel mode</a:t>
            </a:r>
            <a:r>
              <a:rPr lang="en-US" altLang="en-US" dirty="0"/>
              <a:t>.</a:t>
            </a:r>
          </a:p>
          <a:p>
            <a:pPr marL="720725" lvl="2" indent="-180975" algn="just">
              <a:lnSpc>
                <a:spcPct val="90000"/>
              </a:lnSpc>
            </a:pPr>
            <a:r>
              <a:rPr lang="en-US" altLang="en-US" dirty="0"/>
              <a:t>System call changes mode to kernel, return from call resets it to user.</a:t>
            </a:r>
          </a:p>
          <a:p>
            <a:pPr>
              <a:lnSpc>
                <a:spcPct val="90000"/>
              </a:lnSpc>
              <a:spcBef>
                <a:spcPts val="600"/>
              </a:spcBef>
              <a:buFont typeface="Wingdings" panose="05000000000000000000" pitchFamily="2" charset="2"/>
              <a:buChar char="q"/>
            </a:pPr>
            <a:r>
              <a:rPr lang="en-US" altLang="en-US" sz="2200" dirty="0"/>
              <a:t>Increasingly CPUs support multi-mode operations</a:t>
            </a:r>
          </a:p>
          <a:p>
            <a:pPr marL="539750" lvl="1" indent="-179388">
              <a:lnSpc>
                <a:spcPct val="90000"/>
              </a:lnSpc>
              <a:buFont typeface="Wingdings" panose="05000000000000000000" pitchFamily="2" charset="2"/>
              <a:buChar char="§"/>
            </a:pPr>
            <a:r>
              <a:rPr lang="en-US" altLang="en-US" sz="2000" dirty="0"/>
              <a:t>i.e. </a:t>
            </a:r>
            <a:r>
              <a:rPr lang="en-US" altLang="en-US" sz="2000" b="1" dirty="0">
                <a:solidFill>
                  <a:srgbClr val="3366FF"/>
                </a:solidFill>
              </a:rPr>
              <a:t>virtual machine manager </a:t>
            </a:r>
            <a:r>
              <a:rPr lang="en-US" altLang="en-US" sz="2000" dirty="0"/>
              <a:t>(</a:t>
            </a:r>
            <a:r>
              <a:rPr lang="en-US" altLang="en-US" sz="2000" b="1" dirty="0">
                <a:solidFill>
                  <a:srgbClr val="3366FF"/>
                </a:solidFill>
              </a:rPr>
              <a:t>VMM</a:t>
            </a:r>
            <a:r>
              <a:rPr lang="en-US" altLang="en-US" sz="2000" dirty="0"/>
              <a:t>) mode for guest </a:t>
            </a:r>
            <a:r>
              <a:rPr lang="en-US" altLang="en-US" sz="2000" b="1" dirty="0">
                <a:solidFill>
                  <a:srgbClr val="3366FF"/>
                </a:solidFill>
              </a:rPr>
              <a:t>VMs.</a:t>
            </a:r>
          </a:p>
          <a:p>
            <a:pPr lvl="1">
              <a:lnSpc>
                <a:spcPct val="90000"/>
              </a:lnSpc>
            </a:pPr>
            <a:endParaRPr lang="en-US" altLang="en-US" sz="1600" dirty="0"/>
          </a:p>
        </p:txBody>
      </p:sp>
      <p:pic>
        <p:nvPicPr>
          <p:cNvPr id="2" name="Picture 1">
            <a:extLst>
              <a:ext uri="{FF2B5EF4-FFF2-40B4-BE49-F238E27FC236}">
                <a16:creationId xmlns:a16="http://schemas.microsoft.com/office/drawing/2014/main" id="{3AD3CC4A-BA5D-4B2E-82D8-C752B9F245C4}"/>
              </a:ext>
            </a:extLst>
          </p:cNvPr>
          <p:cNvPicPr>
            <a:picLocks noChangeAspect="1"/>
          </p:cNvPicPr>
          <p:nvPr/>
        </p:nvPicPr>
        <p:blipFill>
          <a:blip r:embed="rId3"/>
          <a:stretch>
            <a:fillRect/>
          </a:stretch>
        </p:blipFill>
        <p:spPr>
          <a:xfrm>
            <a:off x="277092" y="4419600"/>
            <a:ext cx="7869382" cy="21336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C8B3AB8-A020-4243-9AF0-C130675355E9}"/>
              </a:ext>
            </a:extLst>
          </p:cNvPr>
          <p:cNvSpPr>
            <a:spLocks noGrp="1" noChangeArrowheads="1"/>
          </p:cNvSpPr>
          <p:nvPr>
            <p:ph type="title" idx="4294967295"/>
          </p:nvPr>
        </p:nvSpPr>
        <p:spPr>
          <a:xfrm>
            <a:off x="882650" y="136525"/>
            <a:ext cx="8415338" cy="576263"/>
          </a:xfrm>
        </p:spPr>
        <p:txBody>
          <a:bodyPr/>
          <a:lstStyle/>
          <a:p>
            <a:pPr eaLnBrk="1" hangingPunct="1"/>
            <a:r>
              <a:rPr lang="en-US" altLang="en-US" dirty="0"/>
              <a:t>Transition from User to Kernel Mode</a:t>
            </a:r>
          </a:p>
        </p:txBody>
      </p:sp>
      <p:sp>
        <p:nvSpPr>
          <p:cNvPr id="35843" name="Rectangle 4">
            <a:extLst>
              <a:ext uri="{FF2B5EF4-FFF2-40B4-BE49-F238E27FC236}">
                <a16:creationId xmlns:a16="http://schemas.microsoft.com/office/drawing/2014/main" id="{B8B04419-6DAB-4904-998A-E01171A1C0C1}"/>
              </a:ext>
            </a:extLst>
          </p:cNvPr>
          <p:cNvSpPr>
            <a:spLocks noGrp="1" noChangeArrowheads="1"/>
          </p:cNvSpPr>
          <p:nvPr>
            <p:ph type="body" idx="4294967295"/>
          </p:nvPr>
        </p:nvSpPr>
        <p:spPr>
          <a:xfrm>
            <a:off x="340734" y="1060451"/>
            <a:ext cx="8803265" cy="5160240"/>
          </a:xfrm>
        </p:spPr>
        <p:txBody>
          <a:bodyPr/>
          <a:lstStyle/>
          <a:p>
            <a:pPr marL="261938" indent="-261938">
              <a:buFont typeface="Wingdings" panose="05000000000000000000" pitchFamily="2" charset="2"/>
              <a:buChar char="§"/>
            </a:pPr>
            <a:r>
              <a:rPr lang="en-US" altLang="en-US" sz="2200" b="1" dirty="0">
                <a:solidFill>
                  <a:srgbClr val="3366FF"/>
                </a:solidFill>
              </a:rPr>
              <a:t>Timer</a:t>
            </a:r>
          </a:p>
          <a:p>
            <a:pPr marL="449263" indent="-274638" algn="just">
              <a:spcBef>
                <a:spcPts val="600"/>
              </a:spcBef>
              <a:buFont typeface="Wingdings" panose="05000000000000000000" pitchFamily="2" charset="2"/>
              <a:buChar char="§"/>
            </a:pPr>
            <a:r>
              <a:rPr lang="en-US" altLang="en-US" b="1" u="sng" dirty="0">
                <a:highlight>
                  <a:srgbClr val="FF0000"/>
                </a:highlight>
              </a:rPr>
              <a:t>We must ensure that the operating system maintains control over the CPU.</a:t>
            </a:r>
            <a:endParaRPr lang="ar-EG" altLang="en-US" b="1" u="sng" dirty="0">
              <a:highlight>
                <a:srgbClr val="FF0000"/>
              </a:highlight>
            </a:endParaRPr>
          </a:p>
          <a:p>
            <a:pPr marL="449263" indent="-274638" algn="just">
              <a:spcBef>
                <a:spcPts val="600"/>
              </a:spcBef>
              <a:buFont typeface="Wingdings" panose="05000000000000000000" pitchFamily="2" charset="2"/>
              <a:buChar char="§"/>
            </a:pPr>
            <a:r>
              <a:rPr lang="en-US" altLang="en-US" dirty="0"/>
              <a:t>We cannot allow a user program to get stuck in an infinite loop or to fail to call system services and never return control to the operating system. To accomplish this goal, we can use a timer. </a:t>
            </a:r>
            <a:endParaRPr lang="ar-EG" altLang="en-US" dirty="0"/>
          </a:p>
          <a:p>
            <a:pPr marL="449263" indent="-274638" algn="just">
              <a:spcBef>
                <a:spcPts val="600"/>
              </a:spcBef>
              <a:buFont typeface="Wingdings" panose="05000000000000000000" pitchFamily="2" charset="2"/>
              <a:buChar char="§"/>
            </a:pPr>
            <a:r>
              <a:rPr lang="en-US" altLang="en-US" b="1" u="sng" dirty="0">
                <a:highlight>
                  <a:srgbClr val="00FF00"/>
                </a:highlight>
              </a:rPr>
              <a:t>A timer can be set to interrupt the computer after a specified period.</a:t>
            </a:r>
          </a:p>
          <a:p>
            <a:pPr marL="449263" indent="-274638">
              <a:buFont typeface="Wingdings" panose="05000000000000000000" pitchFamily="2" charset="2"/>
              <a:buChar char="§"/>
            </a:pPr>
            <a:r>
              <a:rPr lang="en-US" altLang="en-US" sz="2000" b="1" u="sng" dirty="0">
                <a:highlight>
                  <a:srgbClr val="FF00FF"/>
                </a:highlight>
              </a:rPr>
              <a:t>Timer to prevent</a:t>
            </a:r>
            <a:r>
              <a:rPr lang="en-US" altLang="en-US" sz="2000" b="1" dirty="0"/>
              <a:t> </a:t>
            </a:r>
            <a:r>
              <a:rPr lang="en-US" altLang="en-US" sz="2000" b="1" u="sng" dirty="0">
                <a:highlight>
                  <a:srgbClr val="00FFFF"/>
                </a:highlight>
              </a:rPr>
              <a:t>infinite loop</a:t>
            </a:r>
            <a:r>
              <a:rPr lang="en-US" altLang="en-US" sz="2000" dirty="0"/>
              <a:t> / </a:t>
            </a:r>
            <a:r>
              <a:rPr lang="en-US" altLang="en-US" sz="2000" b="1" u="sng" dirty="0">
                <a:highlight>
                  <a:srgbClr val="00FFFF"/>
                </a:highlight>
              </a:rPr>
              <a:t>process hogging</a:t>
            </a:r>
            <a:r>
              <a:rPr lang="en-US" altLang="en-US" sz="2000" dirty="0"/>
              <a:t> </a:t>
            </a:r>
            <a:r>
              <a:rPr lang="en-US" altLang="en-US" sz="2000" b="1" u="sng" dirty="0">
                <a:highlight>
                  <a:srgbClr val="FF0000"/>
                </a:highlight>
              </a:rPr>
              <a:t>resources</a:t>
            </a:r>
          </a:p>
          <a:p>
            <a:pPr marL="449263" lvl="1" indent="-274638" algn="just">
              <a:spcBef>
                <a:spcPts val="600"/>
              </a:spcBef>
              <a:spcAft>
                <a:spcPts val="600"/>
              </a:spcAft>
              <a:buFont typeface="Wingdings" panose="05000000000000000000" pitchFamily="2" charset="2"/>
              <a:buChar char="§"/>
            </a:pPr>
            <a:r>
              <a:rPr lang="en-US" altLang="en-US" b="1" dirty="0">
                <a:solidFill>
                  <a:srgbClr val="FF0000"/>
                </a:solidFill>
              </a:rPr>
              <a:t>Timer is set to interrupt the computer after some time period.</a:t>
            </a:r>
          </a:p>
          <a:p>
            <a:pPr marL="449263" lvl="1" indent="-274638" algn="just">
              <a:spcBef>
                <a:spcPts val="600"/>
              </a:spcBef>
              <a:spcAft>
                <a:spcPts val="600"/>
              </a:spcAft>
              <a:buFont typeface="Wingdings" panose="05000000000000000000" pitchFamily="2" charset="2"/>
              <a:buChar char="§"/>
            </a:pPr>
            <a:r>
              <a:rPr lang="en-US" altLang="en-US" dirty="0"/>
              <a:t>Keep a counter that is decremented by the physical clock.</a:t>
            </a:r>
          </a:p>
          <a:p>
            <a:pPr marL="449263" lvl="1" indent="-274638" algn="just">
              <a:spcBef>
                <a:spcPts val="600"/>
              </a:spcBef>
              <a:spcAft>
                <a:spcPts val="600"/>
              </a:spcAft>
              <a:buFont typeface="Wingdings" panose="05000000000000000000" pitchFamily="2" charset="2"/>
              <a:buChar char="§"/>
              <a:tabLst>
                <a:tab pos="363538" algn="l"/>
              </a:tabLst>
            </a:pPr>
            <a:r>
              <a:rPr lang="en-US" altLang="en-US" b="1" u="sng" dirty="0">
                <a:highlight>
                  <a:srgbClr val="FF00FF"/>
                </a:highlight>
              </a:rPr>
              <a:t>Operating system set the counter (</a:t>
            </a:r>
            <a:r>
              <a:rPr lang="en-US" altLang="en-US" b="1" u="sng" dirty="0">
                <a:highlight>
                  <a:srgbClr val="FF0000"/>
                </a:highlight>
              </a:rPr>
              <a:t>privileged instruction</a:t>
            </a:r>
            <a:r>
              <a:rPr lang="en-US" altLang="en-US" b="1" u="sng" dirty="0">
                <a:highlight>
                  <a:srgbClr val="FF00FF"/>
                </a:highlight>
              </a:rPr>
              <a:t>)</a:t>
            </a:r>
            <a:r>
              <a:rPr lang="en-US" altLang="en-US" b="1" dirty="0"/>
              <a:t>.</a:t>
            </a:r>
          </a:p>
          <a:p>
            <a:pPr marL="449263" lvl="1" indent="-274638" algn="just">
              <a:spcBef>
                <a:spcPts val="600"/>
              </a:spcBef>
              <a:spcAft>
                <a:spcPts val="600"/>
              </a:spcAft>
              <a:buFont typeface="Wingdings" panose="05000000000000000000" pitchFamily="2" charset="2"/>
              <a:buChar char="§"/>
            </a:pPr>
            <a:r>
              <a:rPr lang="en-US" altLang="en-US" dirty="0"/>
              <a:t>When counter zero generate an interrupt.</a:t>
            </a:r>
          </a:p>
          <a:p>
            <a:pPr marL="449263" lvl="1" indent="-274638" algn="just">
              <a:spcBef>
                <a:spcPts val="600"/>
              </a:spcBef>
              <a:spcAft>
                <a:spcPts val="600"/>
              </a:spcAft>
              <a:buFont typeface="Wingdings" panose="05000000000000000000" pitchFamily="2" charset="2"/>
              <a:buChar char="§"/>
            </a:pPr>
            <a:r>
              <a:rPr lang="en-US" altLang="en-US" dirty="0"/>
              <a:t>Set up before scheduling process to regain control or terminate program that exceeds allotted time.</a:t>
            </a:r>
          </a:p>
          <a:p>
            <a:pPr marL="449263" lvl="1" indent="-274638" algn="just">
              <a:spcBef>
                <a:spcPts val="600"/>
              </a:spcBef>
              <a:spcAft>
                <a:spcPts val="600"/>
              </a:spcAft>
              <a:buFont typeface="Wingdings" panose="05000000000000000000" pitchFamily="2" charset="2"/>
              <a:buChar char="§"/>
            </a:pPr>
            <a:r>
              <a:rPr lang="en-US" altLang="en-US" dirty="0"/>
              <a:t>Instructions that modify the content of the timer are privileged.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4B3BB86-9DF2-44B7-B766-AB9051EDD18E}"/>
              </a:ext>
            </a:extLst>
          </p:cNvPr>
          <p:cNvSpPr>
            <a:spLocks noGrp="1" noChangeArrowheads="1"/>
          </p:cNvSpPr>
          <p:nvPr>
            <p:ph type="title" idx="4294967295"/>
          </p:nvPr>
        </p:nvSpPr>
        <p:spPr>
          <a:xfrm>
            <a:off x="1089025" y="198438"/>
            <a:ext cx="7597775" cy="576262"/>
          </a:xfrm>
        </p:spPr>
        <p:txBody>
          <a:bodyPr/>
          <a:lstStyle/>
          <a:p>
            <a:pPr eaLnBrk="1" hangingPunct="1"/>
            <a:r>
              <a:rPr lang="en-US" altLang="en-US"/>
              <a:t>Process Management</a:t>
            </a:r>
          </a:p>
        </p:txBody>
      </p:sp>
      <p:sp>
        <p:nvSpPr>
          <p:cNvPr id="36867" name="Rectangle 3">
            <a:extLst>
              <a:ext uri="{FF2B5EF4-FFF2-40B4-BE49-F238E27FC236}">
                <a16:creationId xmlns:a16="http://schemas.microsoft.com/office/drawing/2014/main" id="{3FB26AE2-EBC5-4C9E-AE5C-16AF3812171B}"/>
              </a:ext>
            </a:extLst>
          </p:cNvPr>
          <p:cNvSpPr>
            <a:spLocks noGrp="1" noChangeArrowheads="1"/>
          </p:cNvSpPr>
          <p:nvPr>
            <p:ph type="body" idx="4294967295"/>
          </p:nvPr>
        </p:nvSpPr>
        <p:spPr>
          <a:xfrm>
            <a:off x="490539" y="1233055"/>
            <a:ext cx="8320951" cy="4862945"/>
          </a:xfrm>
        </p:spPr>
        <p:txBody>
          <a:bodyPr/>
          <a:lstStyle/>
          <a:p>
            <a:pPr algn="just">
              <a:lnSpc>
                <a:spcPct val="90000"/>
              </a:lnSpc>
              <a:buFont typeface="Wingdings" panose="05000000000000000000" pitchFamily="2" charset="2"/>
              <a:buChar char="q"/>
            </a:pPr>
            <a:r>
              <a:rPr lang="en-US" altLang="en-US" sz="2000" b="1" u="sng" dirty="0">
                <a:highlight>
                  <a:srgbClr val="00FF00"/>
                </a:highlight>
              </a:rPr>
              <a:t>A process is a program in execution</a:t>
            </a:r>
            <a:r>
              <a:rPr lang="en-US" altLang="en-US" sz="2000" dirty="0"/>
              <a:t>. It is a unit of work within the system. </a:t>
            </a:r>
            <a:r>
              <a:rPr lang="en-US" altLang="en-US" sz="2000" b="1" u="sng" dirty="0">
                <a:highlight>
                  <a:srgbClr val="FF00FF"/>
                </a:highlight>
              </a:rPr>
              <a:t>Program is a</a:t>
            </a:r>
            <a:r>
              <a:rPr lang="en-US" altLang="en-US" sz="2000" dirty="0"/>
              <a:t> </a:t>
            </a:r>
            <a:r>
              <a:rPr lang="en-US" altLang="en-US" sz="2000" b="1" i="1" u="sng" dirty="0">
                <a:highlight>
                  <a:srgbClr val="FF0000"/>
                </a:highlight>
              </a:rPr>
              <a:t>passive</a:t>
            </a:r>
            <a:r>
              <a:rPr lang="en-US" altLang="en-US" sz="2000" b="1" i="1" dirty="0"/>
              <a:t> </a:t>
            </a:r>
            <a:r>
              <a:rPr lang="en-US" altLang="en-US" sz="2000" b="1" i="1" u="sng" dirty="0">
                <a:highlight>
                  <a:srgbClr val="FF00FF"/>
                </a:highlight>
              </a:rPr>
              <a:t>entity</a:t>
            </a:r>
            <a:r>
              <a:rPr lang="en-US" altLang="en-US" sz="2000" dirty="0"/>
              <a:t>, </a:t>
            </a:r>
            <a:r>
              <a:rPr lang="en-US" altLang="en-US" sz="2000" b="1" u="sng" dirty="0">
                <a:highlight>
                  <a:srgbClr val="FF00FF"/>
                </a:highlight>
              </a:rPr>
              <a:t>process is an </a:t>
            </a:r>
            <a:r>
              <a:rPr lang="en-US" altLang="en-US" sz="2000" b="1" i="1" u="sng" dirty="0">
                <a:highlight>
                  <a:srgbClr val="FF0000"/>
                </a:highlight>
              </a:rPr>
              <a:t>active</a:t>
            </a:r>
            <a:r>
              <a:rPr lang="en-US" altLang="en-US" sz="2000" b="1" u="sng" dirty="0">
                <a:highlight>
                  <a:srgbClr val="FF00FF"/>
                </a:highlight>
              </a:rPr>
              <a:t> entity</a:t>
            </a:r>
            <a:r>
              <a:rPr lang="en-US" altLang="en-US" sz="2000" dirty="0"/>
              <a:t>.</a:t>
            </a:r>
          </a:p>
          <a:p>
            <a:pPr algn="just">
              <a:lnSpc>
                <a:spcPct val="90000"/>
              </a:lnSpc>
              <a:spcBef>
                <a:spcPts val="1200"/>
              </a:spcBef>
              <a:buFont typeface="Wingdings" panose="05000000000000000000" pitchFamily="2" charset="2"/>
              <a:buChar char="q"/>
            </a:pPr>
            <a:r>
              <a:rPr lang="en-US" altLang="en-US" sz="2000" dirty="0"/>
              <a:t>Process needs resources to accomplish its task</a:t>
            </a:r>
          </a:p>
          <a:p>
            <a:pPr marL="539750" lvl="1" indent="-179388" algn="just">
              <a:lnSpc>
                <a:spcPct val="90000"/>
              </a:lnSpc>
              <a:spcBef>
                <a:spcPts val="600"/>
              </a:spcBef>
              <a:buFont typeface="Wingdings" panose="05000000000000000000" pitchFamily="2" charset="2"/>
              <a:buChar char="§"/>
            </a:pPr>
            <a:r>
              <a:rPr lang="en-US" altLang="en-US" dirty="0"/>
              <a:t>CPU, memory, I/O, files</a:t>
            </a:r>
          </a:p>
          <a:p>
            <a:pPr marL="539750" lvl="1" indent="-179388" algn="just">
              <a:lnSpc>
                <a:spcPct val="90000"/>
              </a:lnSpc>
              <a:spcBef>
                <a:spcPts val="600"/>
              </a:spcBef>
              <a:buFont typeface="Wingdings" panose="05000000000000000000" pitchFamily="2" charset="2"/>
              <a:buChar char="§"/>
            </a:pPr>
            <a:r>
              <a:rPr lang="en-US" altLang="en-US" dirty="0"/>
              <a:t>Initialization data</a:t>
            </a:r>
          </a:p>
          <a:p>
            <a:pPr algn="just">
              <a:lnSpc>
                <a:spcPct val="90000"/>
              </a:lnSpc>
              <a:spcBef>
                <a:spcPts val="1200"/>
              </a:spcBef>
              <a:buFont typeface="Wingdings" panose="05000000000000000000" pitchFamily="2" charset="2"/>
              <a:buChar char="q"/>
            </a:pPr>
            <a:r>
              <a:rPr lang="en-US" altLang="en-US" sz="2000" b="1" u="sng" dirty="0">
                <a:highlight>
                  <a:srgbClr val="FF00FF"/>
                </a:highlight>
              </a:rPr>
              <a:t>Process termination</a:t>
            </a:r>
            <a:r>
              <a:rPr lang="en-US" altLang="en-US" sz="2000" dirty="0"/>
              <a:t> requires </a:t>
            </a:r>
            <a:r>
              <a:rPr lang="en-US" altLang="en-US" sz="2000" b="1" u="sng" dirty="0">
                <a:highlight>
                  <a:srgbClr val="FF00FF"/>
                </a:highlight>
              </a:rPr>
              <a:t>reclaim</a:t>
            </a:r>
            <a:r>
              <a:rPr lang="en-US" altLang="en-US" sz="2000" dirty="0"/>
              <a:t> of any reusable resources.</a:t>
            </a:r>
          </a:p>
          <a:p>
            <a:pPr algn="just">
              <a:lnSpc>
                <a:spcPct val="90000"/>
              </a:lnSpc>
              <a:buFont typeface="Wingdings" panose="05000000000000000000" pitchFamily="2" charset="2"/>
              <a:buChar char="q"/>
            </a:pPr>
            <a:r>
              <a:rPr lang="en-US" altLang="en-US" sz="2000" b="1" u="sng" dirty="0">
                <a:solidFill>
                  <a:srgbClr val="FF0000"/>
                </a:solidFill>
              </a:rPr>
              <a:t>Single-threaded process</a:t>
            </a:r>
            <a:r>
              <a:rPr lang="en-US" altLang="en-US" sz="2000" dirty="0"/>
              <a:t> has one </a:t>
            </a:r>
            <a:r>
              <a:rPr lang="en-US" altLang="en-US" sz="2000" b="1" dirty="0">
                <a:solidFill>
                  <a:srgbClr val="3366FF"/>
                </a:solidFill>
              </a:rPr>
              <a:t>program counter </a:t>
            </a:r>
            <a:r>
              <a:rPr lang="en-US" altLang="en-US" sz="2000" dirty="0"/>
              <a:t>specifying location of next instruction to execute</a:t>
            </a:r>
          </a:p>
          <a:p>
            <a:pPr marL="539750" lvl="1" indent="-179388" algn="just">
              <a:lnSpc>
                <a:spcPct val="90000"/>
              </a:lnSpc>
              <a:spcBef>
                <a:spcPts val="600"/>
              </a:spcBef>
              <a:buFont typeface="Wingdings" panose="05000000000000000000" pitchFamily="2" charset="2"/>
              <a:buChar char="§"/>
            </a:pPr>
            <a:r>
              <a:rPr lang="en-US" altLang="en-US" dirty="0"/>
              <a:t>Process executes instructions sequentially, one at a time, until completion.</a:t>
            </a:r>
          </a:p>
          <a:p>
            <a:pPr algn="just">
              <a:lnSpc>
                <a:spcPct val="90000"/>
              </a:lnSpc>
              <a:spcBef>
                <a:spcPts val="1200"/>
              </a:spcBef>
              <a:buFont typeface="Wingdings" panose="05000000000000000000" pitchFamily="2" charset="2"/>
              <a:buChar char="q"/>
            </a:pPr>
            <a:r>
              <a:rPr lang="en-US" altLang="en-US" sz="2000" b="1" u="sng" dirty="0">
                <a:solidFill>
                  <a:srgbClr val="FF0000"/>
                </a:solidFill>
              </a:rPr>
              <a:t>Multi-threaded process</a:t>
            </a:r>
            <a:r>
              <a:rPr lang="en-US" altLang="en-US" sz="2000" b="1" dirty="0">
                <a:solidFill>
                  <a:srgbClr val="FF0000"/>
                </a:solidFill>
              </a:rPr>
              <a:t> </a:t>
            </a:r>
            <a:r>
              <a:rPr lang="en-US" altLang="en-US" sz="2000" dirty="0"/>
              <a:t>has </a:t>
            </a:r>
            <a:r>
              <a:rPr lang="en-US" altLang="en-US" sz="2000" b="1" u="sng" dirty="0">
                <a:highlight>
                  <a:srgbClr val="FF00FF"/>
                </a:highlight>
              </a:rPr>
              <a:t>one program</a:t>
            </a:r>
            <a:r>
              <a:rPr lang="en-US" altLang="en-US" sz="2000" dirty="0"/>
              <a:t> counter </a:t>
            </a:r>
            <a:r>
              <a:rPr lang="en-US" altLang="en-US" sz="2000" b="1" u="sng" dirty="0">
                <a:highlight>
                  <a:srgbClr val="FF00FF"/>
                </a:highlight>
              </a:rPr>
              <a:t>per thread</a:t>
            </a:r>
            <a:r>
              <a:rPr lang="en-US" altLang="en-US" sz="2000" dirty="0"/>
              <a:t>.</a:t>
            </a:r>
          </a:p>
          <a:p>
            <a:pPr algn="just">
              <a:lnSpc>
                <a:spcPct val="90000"/>
              </a:lnSpc>
              <a:spcBef>
                <a:spcPts val="1200"/>
              </a:spcBef>
              <a:buFont typeface="Wingdings" panose="05000000000000000000" pitchFamily="2" charset="2"/>
              <a:buChar char="q"/>
            </a:pPr>
            <a:r>
              <a:rPr lang="en-US" altLang="en-US" sz="2000" dirty="0"/>
              <a:t>Typically, system has many processes, some user, some operating system running concurrently on one or more CPUs</a:t>
            </a:r>
          </a:p>
          <a:p>
            <a:pPr marL="539750" lvl="1" indent="-179388" algn="just">
              <a:lnSpc>
                <a:spcPct val="90000"/>
              </a:lnSpc>
              <a:spcBef>
                <a:spcPts val="600"/>
              </a:spcBef>
              <a:buFont typeface="Wingdings" panose="05000000000000000000" pitchFamily="2" charset="2"/>
              <a:buChar char="§"/>
            </a:pPr>
            <a:r>
              <a:rPr lang="en-US" altLang="en-US" dirty="0"/>
              <a:t>Concurrency by multiplexing the CPUs among the processes / threads.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2461F8C-8D82-4904-B74D-F45F4F29D5CA}"/>
              </a:ext>
            </a:extLst>
          </p:cNvPr>
          <p:cNvSpPr>
            <a:spLocks noGrp="1" noChangeArrowheads="1"/>
          </p:cNvSpPr>
          <p:nvPr>
            <p:ph type="title" idx="4294967295"/>
          </p:nvPr>
        </p:nvSpPr>
        <p:spPr>
          <a:xfrm>
            <a:off x="1128713" y="152400"/>
            <a:ext cx="7558087" cy="576263"/>
          </a:xfrm>
        </p:spPr>
        <p:txBody>
          <a:bodyPr/>
          <a:lstStyle/>
          <a:p>
            <a:pPr eaLnBrk="1" hangingPunct="1"/>
            <a:r>
              <a:rPr lang="en-US" altLang="en-US"/>
              <a:t>Process Management Activities</a:t>
            </a:r>
          </a:p>
        </p:txBody>
      </p:sp>
      <p:sp>
        <p:nvSpPr>
          <p:cNvPr id="37891" name="Rectangle 3">
            <a:extLst>
              <a:ext uri="{FF2B5EF4-FFF2-40B4-BE49-F238E27FC236}">
                <a16:creationId xmlns:a16="http://schemas.microsoft.com/office/drawing/2014/main" id="{7E550591-6E16-4C37-9506-BB1A7699472D}"/>
              </a:ext>
            </a:extLst>
          </p:cNvPr>
          <p:cNvSpPr>
            <a:spLocks noGrp="1" noChangeArrowheads="1"/>
          </p:cNvSpPr>
          <p:nvPr>
            <p:ph type="body" idx="4294967295"/>
          </p:nvPr>
        </p:nvSpPr>
        <p:spPr>
          <a:xfrm>
            <a:off x="928688" y="2007691"/>
            <a:ext cx="7700962" cy="3035365"/>
          </a:xfrm>
        </p:spPr>
        <p:txBody>
          <a:bodyPr/>
          <a:lstStyle/>
          <a:p>
            <a:pPr>
              <a:buFont typeface="Monotype Sorts" pitchFamily="-84" charset="2"/>
              <a:buNone/>
            </a:pPr>
            <a:r>
              <a:rPr lang="en-US" altLang="en-US" dirty="0"/>
              <a:t>     </a:t>
            </a:r>
          </a:p>
          <a:p>
            <a:pPr>
              <a:spcBef>
                <a:spcPts val="600"/>
              </a:spcBef>
              <a:spcAft>
                <a:spcPts val="600"/>
              </a:spcAft>
              <a:buFont typeface="Wingdings" panose="05000000000000000000" pitchFamily="2" charset="2"/>
              <a:buChar char="§"/>
            </a:pPr>
            <a:r>
              <a:rPr lang="en-US" altLang="en-US" sz="2000" b="1" u="sng" dirty="0">
                <a:highlight>
                  <a:srgbClr val="00FFFF"/>
                </a:highlight>
              </a:rPr>
              <a:t>Creating</a:t>
            </a:r>
            <a:r>
              <a:rPr lang="en-US" altLang="en-US" sz="2000" dirty="0"/>
              <a:t> and </a:t>
            </a:r>
            <a:r>
              <a:rPr lang="en-US" altLang="en-US" sz="2000" b="1" u="sng" dirty="0">
                <a:highlight>
                  <a:srgbClr val="00FFFF"/>
                </a:highlight>
              </a:rPr>
              <a:t>deleting</a:t>
            </a:r>
            <a:r>
              <a:rPr lang="en-US" altLang="en-US" sz="2000" dirty="0"/>
              <a:t> </a:t>
            </a:r>
            <a:r>
              <a:rPr lang="en-US" altLang="en-US" sz="2000" b="1" u="sng" dirty="0">
                <a:highlight>
                  <a:srgbClr val="FF00FF"/>
                </a:highlight>
              </a:rPr>
              <a:t>both</a:t>
            </a:r>
            <a:r>
              <a:rPr lang="en-US" altLang="en-US" sz="2000" b="1" dirty="0"/>
              <a:t> </a:t>
            </a:r>
            <a:r>
              <a:rPr lang="en-US" altLang="en-US" sz="2000" b="1" u="sng" dirty="0">
                <a:highlight>
                  <a:srgbClr val="00FFFF"/>
                </a:highlight>
              </a:rPr>
              <a:t>user</a:t>
            </a:r>
            <a:r>
              <a:rPr lang="en-US" altLang="en-US" sz="2000" b="1" dirty="0"/>
              <a:t> </a:t>
            </a:r>
            <a:r>
              <a:rPr lang="en-US" altLang="en-US" sz="2000" b="1" u="sng" dirty="0">
                <a:highlight>
                  <a:srgbClr val="FF00FF"/>
                </a:highlight>
              </a:rPr>
              <a:t>and</a:t>
            </a:r>
            <a:r>
              <a:rPr lang="en-US" altLang="en-US" sz="2000" b="1" dirty="0"/>
              <a:t> </a:t>
            </a:r>
            <a:r>
              <a:rPr lang="en-US" altLang="en-US" sz="2000" b="1" u="sng" dirty="0">
                <a:highlight>
                  <a:srgbClr val="00FFFF"/>
                </a:highlight>
              </a:rPr>
              <a:t>system</a:t>
            </a:r>
            <a:r>
              <a:rPr lang="en-US" altLang="en-US" sz="2000" b="1" dirty="0"/>
              <a:t> </a:t>
            </a:r>
            <a:r>
              <a:rPr lang="en-US" altLang="en-US" sz="2000" b="1" u="sng" dirty="0">
                <a:highlight>
                  <a:srgbClr val="FF00FF"/>
                </a:highlight>
              </a:rPr>
              <a:t>processes.</a:t>
            </a:r>
          </a:p>
          <a:p>
            <a:pPr>
              <a:spcBef>
                <a:spcPts val="600"/>
              </a:spcBef>
              <a:spcAft>
                <a:spcPts val="600"/>
              </a:spcAft>
              <a:buFont typeface="Wingdings" panose="05000000000000000000" pitchFamily="2" charset="2"/>
              <a:buChar char="§"/>
            </a:pPr>
            <a:r>
              <a:rPr lang="en-US" altLang="en-US" sz="2000" b="1" u="sng" dirty="0">
                <a:highlight>
                  <a:srgbClr val="00FFFF"/>
                </a:highlight>
              </a:rPr>
              <a:t>Suspending</a:t>
            </a:r>
            <a:r>
              <a:rPr lang="en-US" altLang="en-US" sz="2000" dirty="0"/>
              <a:t> and </a:t>
            </a:r>
            <a:r>
              <a:rPr lang="en-US" altLang="en-US" sz="2000" b="1" u="sng" dirty="0">
                <a:highlight>
                  <a:srgbClr val="00FFFF"/>
                </a:highlight>
              </a:rPr>
              <a:t>resuming</a:t>
            </a:r>
            <a:r>
              <a:rPr lang="en-US" altLang="en-US" sz="2000" dirty="0"/>
              <a:t> processes.</a:t>
            </a:r>
          </a:p>
          <a:p>
            <a:pPr>
              <a:spcBef>
                <a:spcPts val="600"/>
              </a:spcBef>
              <a:spcAft>
                <a:spcPts val="600"/>
              </a:spcAft>
              <a:buFont typeface="Wingdings" panose="05000000000000000000" pitchFamily="2" charset="2"/>
              <a:buChar char="§"/>
            </a:pPr>
            <a:r>
              <a:rPr lang="en-US" altLang="en-US" sz="2000" dirty="0"/>
              <a:t>Providing mechanisms for </a:t>
            </a:r>
            <a:r>
              <a:rPr lang="en-US" altLang="en-US" sz="2000" b="1" u="sng" dirty="0">
                <a:highlight>
                  <a:srgbClr val="00FFFF"/>
                </a:highlight>
              </a:rPr>
              <a:t>process synchronization</a:t>
            </a:r>
            <a:r>
              <a:rPr lang="en-US" altLang="en-US" sz="2000" dirty="0"/>
              <a:t>.</a:t>
            </a:r>
          </a:p>
          <a:p>
            <a:pPr>
              <a:spcBef>
                <a:spcPts val="600"/>
              </a:spcBef>
              <a:spcAft>
                <a:spcPts val="600"/>
              </a:spcAft>
              <a:buFont typeface="Wingdings" panose="05000000000000000000" pitchFamily="2" charset="2"/>
              <a:buChar char="§"/>
            </a:pPr>
            <a:r>
              <a:rPr lang="en-US" altLang="en-US" sz="2000" dirty="0"/>
              <a:t>Providing mechanisms for </a:t>
            </a:r>
            <a:r>
              <a:rPr lang="en-US" altLang="en-US" sz="2000" b="1" u="sng" dirty="0">
                <a:highlight>
                  <a:srgbClr val="00FFFF"/>
                </a:highlight>
              </a:rPr>
              <a:t>process communication</a:t>
            </a:r>
            <a:r>
              <a:rPr lang="en-US" altLang="en-US" sz="2000" dirty="0"/>
              <a:t>.</a:t>
            </a:r>
          </a:p>
          <a:p>
            <a:pPr>
              <a:spcBef>
                <a:spcPts val="600"/>
              </a:spcBef>
              <a:spcAft>
                <a:spcPts val="600"/>
              </a:spcAft>
              <a:buFont typeface="Wingdings" panose="05000000000000000000" pitchFamily="2" charset="2"/>
              <a:buChar char="§"/>
            </a:pPr>
            <a:r>
              <a:rPr lang="en-US" altLang="en-US" sz="2000" dirty="0"/>
              <a:t>Providing mechanisms for </a:t>
            </a:r>
            <a:r>
              <a:rPr lang="en-US" altLang="en-US" sz="2000" b="1" dirty="0">
                <a:solidFill>
                  <a:srgbClr val="3366FF"/>
                </a:solidFill>
              </a:rPr>
              <a:t>deadlock</a:t>
            </a:r>
            <a:r>
              <a:rPr lang="en-US" altLang="en-US" sz="2000" dirty="0"/>
              <a:t> handling.</a:t>
            </a:r>
          </a:p>
        </p:txBody>
      </p:sp>
      <p:sp>
        <p:nvSpPr>
          <p:cNvPr id="37892" name="Text Box 4">
            <a:extLst>
              <a:ext uri="{FF2B5EF4-FFF2-40B4-BE49-F238E27FC236}">
                <a16:creationId xmlns:a16="http://schemas.microsoft.com/office/drawing/2014/main" id="{4785AC06-06E3-4FE4-93AE-CFD45A5A9151}"/>
              </a:ext>
            </a:extLst>
          </p:cNvPr>
          <p:cNvSpPr txBox="1">
            <a:spLocks noChangeArrowheads="1"/>
          </p:cNvSpPr>
          <p:nvPr/>
        </p:nvSpPr>
        <p:spPr bwMode="auto">
          <a:xfrm>
            <a:off x="514351" y="1238250"/>
            <a:ext cx="829714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342900" indent="-342900" algn="just">
              <a:spcBef>
                <a:spcPct val="50000"/>
              </a:spcBef>
              <a:buFont typeface="Wingdings" panose="05000000000000000000" pitchFamily="2" charset="2"/>
              <a:buChar char="q"/>
            </a:pPr>
            <a:r>
              <a:rPr lang="en-US" altLang="en-US" sz="2200" dirty="0">
                <a:latin typeface="Helvetica" panose="020B0604020202020204" pitchFamily="34" charset="0"/>
              </a:rPr>
              <a:t>The operating system is responsible for the following activities in connection with process management: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E5BB887-0975-4563-A61B-FD1204049344}"/>
              </a:ext>
            </a:extLst>
          </p:cNvPr>
          <p:cNvSpPr>
            <a:spLocks noGrp="1" noChangeArrowheads="1"/>
          </p:cNvSpPr>
          <p:nvPr>
            <p:ph type="title" idx="4294967295"/>
          </p:nvPr>
        </p:nvSpPr>
        <p:spPr>
          <a:xfrm>
            <a:off x="1090613" y="166688"/>
            <a:ext cx="7596187" cy="576262"/>
          </a:xfrm>
        </p:spPr>
        <p:txBody>
          <a:bodyPr/>
          <a:lstStyle/>
          <a:p>
            <a:pPr eaLnBrk="1" hangingPunct="1"/>
            <a:r>
              <a:rPr lang="en-US" altLang="en-US"/>
              <a:t>Memory Management</a:t>
            </a:r>
          </a:p>
        </p:txBody>
      </p:sp>
      <p:sp>
        <p:nvSpPr>
          <p:cNvPr id="38915" name="Rectangle 3">
            <a:extLst>
              <a:ext uri="{FF2B5EF4-FFF2-40B4-BE49-F238E27FC236}">
                <a16:creationId xmlns:a16="http://schemas.microsoft.com/office/drawing/2014/main" id="{A11A55F6-2330-4A24-A3E4-E81D752002C9}"/>
              </a:ext>
            </a:extLst>
          </p:cNvPr>
          <p:cNvSpPr>
            <a:spLocks noGrp="1" noChangeArrowheads="1"/>
          </p:cNvSpPr>
          <p:nvPr>
            <p:ph type="body" idx="4294967295"/>
          </p:nvPr>
        </p:nvSpPr>
        <p:spPr>
          <a:xfrm>
            <a:off x="387927" y="1233488"/>
            <a:ext cx="8437417" cy="5070330"/>
          </a:xfrm>
        </p:spPr>
        <p:txBody>
          <a:bodyPr/>
          <a:lstStyle/>
          <a:p>
            <a:pPr algn="just">
              <a:spcBef>
                <a:spcPct val="50000"/>
              </a:spcBef>
              <a:buFont typeface="Wingdings" panose="05000000000000000000" pitchFamily="2" charset="2"/>
              <a:buChar char="q"/>
            </a:pPr>
            <a:r>
              <a:rPr lang="en-US" altLang="en-US" sz="2000" b="1" u="sng" kern="1200" dirty="0">
                <a:highlight>
                  <a:srgbClr val="FF00FF"/>
                </a:highlight>
                <a:latin typeface="Helvetica" panose="020B0604020202020204" pitchFamily="34" charset="0"/>
                <a:cs typeface="+mn-cs"/>
              </a:rPr>
              <a:t>To execute a</a:t>
            </a:r>
            <a:r>
              <a:rPr lang="en-US" altLang="en-US" sz="2000" b="1" kern="1200" dirty="0">
                <a:latin typeface="Helvetica" panose="020B0604020202020204" pitchFamily="34" charset="0"/>
                <a:cs typeface="+mn-cs"/>
              </a:rPr>
              <a:t> </a:t>
            </a:r>
            <a:r>
              <a:rPr lang="en-US" altLang="en-US" sz="2000" b="1" u="sng" kern="1200" dirty="0">
                <a:highlight>
                  <a:srgbClr val="00FFFF"/>
                </a:highlight>
                <a:latin typeface="Helvetica" panose="020B0604020202020204" pitchFamily="34" charset="0"/>
                <a:cs typeface="+mn-cs"/>
              </a:rPr>
              <a:t>program</a:t>
            </a:r>
            <a:r>
              <a:rPr lang="en-US" altLang="en-US" sz="2000" b="1" kern="1200" dirty="0">
                <a:latin typeface="Helvetica" panose="020B0604020202020204" pitchFamily="34" charset="0"/>
                <a:cs typeface="+mn-cs"/>
              </a:rPr>
              <a:t> </a:t>
            </a:r>
            <a:r>
              <a:rPr lang="en-US" altLang="en-US" sz="2000" b="1" u="sng" kern="1200" dirty="0">
                <a:highlight>
                  <a:srgbClr val="FF00FF"/>
                </a:highlight>
                <a:latin typeface="Helvetica" panose="020B0604020202020204" pitchFamily="34" charset="0"/>
                <a:cs typeface="+mn-cs"/>
              </a:rPr>
              <a:t>all (</a:t>
            </a:r>
            <a:r>
              <a:rPr lang="en-US" altLang="en-US" sz="2000" b="1" u="sng" kern="1200" dirty="0">
                <a:highlight>
                  <a:srgbClr val="FF0000"/>
                </a:highlight>
                <a:latin typeface="Helvetica" panose="020B0604020202020204" pitchFamily="34" charset="0"/>
                <a:cs typeface="+mn-cs"/>
              </a:rPr>
              <a:t>or part</a:t>
            </a:r>
            <a:r>
              <a:rPr lang="en-US" altLang="en-US" sz="2000" b="1" u="sng" kern="1200" dirty="0">
                <a:highlight>
                  <a:srgbClr val="FF00FF"/>
                </a:highlight>
                <a:latin typeface="Helvetica" panose="020B0604020202020204" pitchFamily="34" charset="0"/>
                <a:cs typeface="+mn-cs"/>
              </a:rPr>
              <a:t>) of the instructions must be in memory.</a:t>
            </a:r>
          </a:p>
          <a:p>
            <a:pPr algn="just">
              <a:spcBef>
                <a:spcPct val="50000"/>
              </a:spcBef>
              <a:buFont typeface="Wingdings" panose="05000000000000000000" pitchFamily="2" charset="2"/>
              <a:buChar char="q"/>
            </a:pPr>
            <a:r>
              <a:rPr lang="en-US" altLang="en-US" sz="2000" b="1" u="sng" kern="1200" dirty="0">
                <a:highlight>
                  <a:srgbClr val="FF00FF"/>
                </a:highlight>
                <a:latin typeface="Helvetica" panose="020B0604020202020204" pitchFamily="34" charset="0"/>
                <a:cs typeface="+mn-cs"/>
              </a:rPr>
              <a:t>All  (or part) of </a:t>
            </a:r>
            <a:r>
              <a:rPr lang="en-US" altLang="en-US" sz="2000" b="1" u="sng" kern="1200" dirty="0">
                <a:highlight>
                  <a:srgbClr val="00FFFF"/>
                </a:highlight>
                <a:latin typeface="Helvetica" panose="020B0604020202020204" pitchFamily="34" charset="0"/>
                <a:cs typeface="+mn-cs"/>
              </a:rPr>
              <a:t>the data</a:t>
            </a:r>
            <a:r>
              <a:rPr lang="en-US" altLang="en-US" sz="2000" b="1" u="sng" kern="1200" dirty="0">
                <a:highlight>
                  <a:srgbClr val="FF00FF"/>
                </a:highlight>
                <a:latin typeface="Helvetica" panose="020B0604020202020204" pitchFamily="34" charset="0"/>
                <a:cs typeface="+mn-cs"/>
              </a:rPr>
              <a:t> that is needed by the program must be in memory.</a:t>
            </a:r>
          </a:p>
          <a:p>
            <a:pPr algn="just">
              <a:spcBef>
                <a:spcPct val="50000"/>
              </a:spcBef>
              <a:buFont typeface="Wingdings" panose="05000000000000000000" pitchFamily="2" charset="2"/>
              <a:buChar char="q"/>
            </a:pPr>
            <a:r>
              <a:rPr lang="en-US" altLang="en-US" sz="2000" b="1" u="sng" kern="1200" dirty="0">
                <a:highlight>
                  <a:srgbClr val="00FF00"/>
                </a:highlight>
                <a:latin typeface="Helvetica" panose="020B0604020202020204" pitchFamily="34" charset="0"/>
                <a:cs typeface="+mn-cs"/>
              </a:rPr>
              <a:t>Memory management determines</a:t>
            </a:r>
            <a:r>
              <a:rPr lang="en-US" altLang="en-US" sz="2000" b="1" kern="1200" dirty="0">
                <a:latin typeface="Helvetica" panose="020B0604020202020204" pitchFamily="34" charset="0"/>
                <a:cs typeface="+mn-cs"/>
              </a:rPr>
              <a:t> </a:t>
            </a:r>
            <a:r>
              <a:rPr lang="en-US" altLang="en-US" sz="2000" b="1" u="sng" kern="1200" dirty="0">
                <a:highlight>
                  <a:srgbClr val="00FFFF"/>
                </a:highlight>
                <a:latin typeface="Helvetica" panose="020B0604020202020204" pitchFamily="34" charset="0"/>
                <a:cs typeface="+mn-cs"/>
              </a:rPr>
              <a:t>what is in memory</a:t>
            </a:r>
            <a:r>
              <a:rPr lang="en-US" altLang="en-US" sz="2000" kern="1200" dirty="0">
                <a:latin typeface="Helvetica" panose="020B0604020202020204" pitchFamily="34" charset="0"/>
                <a:cs typeface="+mn-cs"/>
              </a:rPr>
              <a:t> </a:t>
            </a:r>
            <a:r>
              <a:rPr lang="en-US" altLang="en-US" sz="2000" b="1" u="sng" kern="1200" dirty="0">
                <a:highlight>
                  <a:srgbClr val="00FF00"/>
                </a:highlight>
                <a:latin typeface="Helvetica" panose="020B0604020202020204" pitchFamily="34" charset="0"/>
                <a:cs typeface="+mn-cs"/>
              </a:rPr>
              <a:t>and</a:t>
            </a:r>
            <a:r>
              <a:rPr lang="en-US" altLang="en-US" sz="2000" b="1" kern="1200" dirty="0">
                <a:latin typeface="Helvetica" panose="020B0604020202020204" pitchFamily="34" charset="0"/>
                <a:cs typeface="+mn-cs"/>
              </a:rPr>
              <a:t> </a:t>
            </a:r>
            <a:r>
              <a:rPr lang="en-US" altLang="en-US" sz="2000" b="1" u="sng" kern="1200" dirty="0">
                <a:highlight>
                  <a:srgbClr val="00FFFF"/>
                </a:highlight>
                <a:latin typeface="Helvetica" panose="020B0604020202020204" pitchFamily="34" charset="0"/>
                <a:cs typeface="+mn-cs"/>
              </a:rPr>
              <a:t>when</a:t>
            </a:r>
          </a:p>
          <a:p>
            <a:pPr marL="539750" lvl="1" indent="-179388">
              <a:buFont typeface="Wingdings" panose="05000000000000000000" pitchFamily="2" charset="2"/>
              <a:buChar char="§"/>
            </a:pPr>
            <a:r>
              <a:rPr lang="en-US" altLang="en-US" dirty="0"/>
              <a:t>Optimizing CPU utilization and computer response to users</a:t>
            </a:r>
            <a:endParaRPr lang="en-US" altLang="en-US" sz="800" dirty="0"/>
          </a:p>
          <a:p>
            <a:pPr algn="just">
              <a:spcBef>
                <a:spcPct val="50000"/>
              </a:spcBef>
              <a:buFont typeface="Wingdings" panose="05000000000000000000" pitchFamily="2" charset="2"/>
              <a:buChar char="q"/>
            </a:pPr>
            <a:r>
              <a:rPr lang="en-US" altLang="en-US" sz="2000" b="1" u="sng" kern="1200" dirty="0">
                <a:latin typeface="Helvetica" panose="020B0604020202020204" pitchFamily="34" charset="0"/>
                <a:cs typeface="+mn-cs"/>
              </a:rPr>
              <a:t>Memory management activities:</a:t>
            </a:r>
          </a:p>
          <a:p>
            <a:pPr marL="539750" lvl="1" indent="-179388" algn="just">
              <a:buFont typeface="Wingdings" panose="05000000000000000000" pitchFamily="2" charset="2"/>
              <a:buChar char="§"/>
            </a:pPr>
            <a:r>
              <a:rPr lang="en-US" altLang="en-US" dirty="0"/>
              <a:t>Keeping track of </a:t>
            </a:r>
            <a:r>
              <a:rPr lang="en-US" altLang="en-US" sz="2000" b="1" u="sng" kern="1200" dirty="0">
                <a:highlight>
                  <a:srgbClr val="00FFFF"/>
                </a:highlight>
                <a:latin typeface="Helvetica" panose="020B0604020202020204" pitchFamily="34" charset="0"/>
                <a:cs typeface="+mn-cs"/>
              </a:rPr>
              <a:t>which parts of memory</a:t>
            </a:r>
            <a:r>
              <a:rPr lang="en-US" altLang="en-US" dirty="0"/>
              <a:t> are currently being used and by </a:t>
            </a:r>
            <a:r>
              <a:rPr lang="en-US" altLang="en-US" sz="2000" b="1" u="sng" kern="1200" dirty="0">
                <a:highlight>
                  <a:srgbClr val="00FFFF"/>
                </a:highlight>
                <a:latin typeface="Helvetica" panose="020B0604020202020204" pitchFamily="34" charset="0"/>
                <a:cs typeface="+mn-cs"/>
              </a:rPr>
              <a:t>whom</a:t>
            </a:r>
          </a:p>
          <a:p>
            <a:pPr marL="539750" lvl="1" indent="-179388" algn="just">
              <a:buFont typeface="Wingdings" panose="05000000000000000000" pitchFamily="2" charset="2"/>
              <a:buChar char="§"/>
            </a:pPr>
            <a:r>
              <a:rPr lang="en-US" altLang="en-US" dirty="0"/>
              <a:t>Deciding which </a:t>
            </a:r>
            <a:r>
              <a:rPr lang="en-US" altLang="en-US" sz="2000" b="1" u="sng" kern="1200" dirty="0">
                <a:highlight>
                  <a:srgbClr val="00FFFF"/>
                </a:highlight>
                <a:latin typeface="Helvetica" panose="020B0604020202020204" pitchFamily="34" charset="0"/>
                <a:cs typeface="+mn-cs"/>
              </a:rPr>
              <a:t>processes</a:t>
            </a:r>
            <a:r>
              <a:rPr lang="en-US" altLang="en-US" dirty="0"/>
              <a:t> (or parts thereof) and </a:t>
            </a:r>
            <a:r>
              <a:rPr lang="en-US" altLang="en-US" sz="2000" b="1" u="sng" kern="1200" dirty="0">
                <a:highlight>
                  <a:srgbClr val="00FFFF"/>
                </a:highlight>
                <a:latin typeface="Helvetica" panose="020B0604020202020204" pitchFamily="34" charset="0"/>
                <a:cs typeface="+mn-cs"/>
              </a:rPr>
              <a:t>data</a:t>
            </a:r>
            <a:r>
              <a:rPr lang="en-US" altLang="en-US" dirty="0"/>
              <a:t> to move </a:t>
            </a:r>
            <a:r>
              <a:rPr lang="en-US" altLang="en-US" sz="2000" b="1" u="sng" kern="1200" dirty="0">
                <a:highlight>
                  <a:srgbClr val="00FFFF"/>
                </a:highlight>
                <a:latin typeface="Helvetica" panose="020B0604020202020204" pitchFamily="34" charset="0"/>
                <a:cs typeface="+mn-cs"/>
              </a:rPr>
              <a:t>into</a:t>
            </a:r>
            <a:r>
              <a:rPr lang="en-US" altLang="en-US" dirty="0"/>
              <a:t> and </a:t>
            </a:r>
            <a:r>
              <a:rPr lang="en-US" altLang="en-US" sz="2000" b="1" u="sng" kern="1200" dirty="0">
                <a:highlight>
                  <a:srgbClr val="00FFFF"/>
                </a:highlight>
                <a:latin typeface="Helvetica" panose="020B0604020202020204" pitchFamily="34" charset="0"/>
                <a:cs typeface="+mn-cs"/>
              </a:rPr>
              <a:t>out of memory</a:t>
            </a:r>
          </a:p>
          <a:p>
            <a:pPr marL="539750" lvl="1" indent="-179388" algn="just">
              <a:buFont typeface="Wingdings" panose="05000000000000000000" pitchFamily="2" charset="2"/>
              <a:buChar char="§"/>
            </a:pPr>
            <a:r>
              <a:rPr lang="en-US" altLang="en-US" sz="2000" b="1" u="sng" kern="1200" dirty="0">
                <a:highlight>
                  <a:srgbClr val="00FFFF"/>
                </a:highlight>
                <a:latin typeface="Helvetica" panose="020B0604020202020204" pitchFamily="34" charset="0"/>
                <a:cs typeface="+mn-cs"/>
              </a:rPr>
              <a:t>Allocating</a:t>
            </a:r>
            <a:r>
              <a:rPr lang="en-US" altLang="en-US" dirty="0"/>
              <a:t> and </a:t>
            </a:r>
            <a:r>
              <a:rPr lang="en-US" altLang="en-US" sz="2000" b="1" u="sng" kern="1200" dirty="0">
                <a:highlight>
                  <a:srgbClr val="00FFFF"/>
                </a:highlight>
                <a:latin typeface="Helvetica" panose="020B0604020202020204" pitchFamily="34" charset="0"/>
                <a:cs typeface="+mn-cs"/>
              </a:rPr>
              <a:t>deallocating</a:t>
            </a:r>
            <a:r>
              <a:rPr lang="en-US" altLang="en-US" dirty="0"/>
              <a:t> memory space as needed</a:t>
            </a:r>
          </a:p>
          <a:p>
            <a:pPr lvl="1">
              <a:buFont typeface="Monotype Sorts" pitchFamily="-84" charset="2"/>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81843E5-14E5-4D44-9221-D2AD6EFD2817}"/>
              </a:ext>
            </a:extLst>
          </p:cNvPr>
          <p:cNvSpPr>
            <a:spLocks noGrp="1" noChangeArrowheads="1"/>
          </p:cNvSpPr>
          <p:nvPr>
            <p:ph type="title" idx="4294967295"/>
          </p:nvPr>
        </p:nvSpPr>
        <p:spPr>
          <a:xfrm>
            <a:off x="1128713" y="182563"/>
            <a:ext cx="7558087" cy="576262"/>
          </a:xfrm>
        </p:spPr>
        <p:txBody>
          <a:bodyPr/>
          <a:lstStyle/>
          <a:p>
            <a:pPr eaLnBrk="1" hangingPunct="1"/>
            <a:r>
              <a:rPr lang="en-US" altLang="en-US"/>
              <a:t>Storage Management</a:t>
            </a:r>
          </a:p>
        </p:txBody>
      </p:sp>
      <p:sp>
        <p:nvSpPr>
          <p:cNvPr id="39939" name="Rectangle 3">
            <a:extLst>
              <a:ext uri="{FF2B5EF4-FFF2-40B4-BE49-F238E27FC236}">
                <a16:creationId xmlns:a16="http://schemas.microsoft.com/office/drawing/2014/main" id="{3B21EAD7-F8D8-411B-9844-433568694653}"/>
              </a:ext>
            </a:extLst>
          </p:cNvPr>
          <p:cNvSpPr>
            <a:spLocks noGrp="1" noChangeArrowheads="1"/>
          </p:cNvSpPr>
          <p:nvPr>
            <p:ph type="body" idx="4294967295"/>
          </p:nvPr>
        </p:nvSpPr>
        <p:spPr>
          <a:xfrm>
            <a:off x="422031" y="1104899"/>
            <a:ext cx="8468751" cy="5171209"/>
          </a:xfrm>
        </p:spPr>
        <p:txBody>
          <a:bodyPr/>
          <a:lstStyle/>
          <a:p>
            <a:pPr algn="just">
              <a:lnSpc>
                <a:spcPct val="90000"/>
              </a:lnSpc>
              <a:spcBef>
                <a:spcPct val="50000"/>
              </a:spcBef>
              <a:buFont typeface="Wingdings" panose="05000000000000000000" pitchFamily="2" charset="2"/>
              <a:buChar char="q"/>
            </a:pPr>
            <a:r>
              <a:rPr lang="en-US" altLang="en-US" sz="2000" b="1" u="sng" kern="1200" dirty="0">
                <a:highlight>
                  <a:srgbClr val="FF00FF"/>
                </a:highlight>
                <a:latin typeface="Helvetica" panose="020B0604020202020204" pitchFamily="34" charset="0"/>
                <a:cs typeface="+mn-cs"/>
              </a:rPr>
              <a:t>OS provides</a:t>
            </a:r>
            <a:r>
              <a:rPr lang="en-US" altLang="en-US" sz="2000" b="1" kern="1200" dirty="0">
                <a:latin typeface="Helvetica" panose="020B0604020202020204" pitchFamily="34" charset="0"/>
                <a:cs typeface="+mn-cs"/>
              </a:rPr>
              <a:t> </a:t>
            </a:r>
            <a:r>
              <a:rPr lang="en-US" altLang="en-US" sz="2000" b="1" u="sng" kern="1200" dirty="0">
                <a:highlight>
                  <a:srgbClr val="00FFFF"/>
                </a:highlight>
                <a:latin typeface="Helvetica" panose="020B0604020202020204" pitchFamily="34" charset="0"/>
                <a:cs typeface="+mn-cs"/>
              </a:rPr>
              <a:t>uniform</a:t>
            </a:r>
            <a:r>
              <a:rPr lang="en-US" altLang="en-US" sz="2000" b="1" kern="1200" dirty="0">
                <a:latin typeface="Helvetica" panose="020B0604020202020204" pitchFamily="34" charset="0"/>
                <a:cs typeface="+mn-cs"/>
              </a:rPr>
              <a:t>, </a:t>
            </a:r>
            <a:r>
              <a:rPr lang="en-US" altLang="en-US" sz="2000" b="1" u="sng" kern="1200" dirty="0">
                <a:highlight>
                  <a:srgbClr val="00FFFF"/>
                </a:highlight>
                <a:latin typeface="Helvetica" panose="020B0604020202020204" pitchFamily="34" charset="0"/>
                <a:cs typeface="+mn-cs"/>
              </a:rPr>
              <a:t>logical view </a:t>
            </a:r>
            <a:r>
              <a:rPr lang="en-US" altLang="en-US" sz="2000" b="1" u="sng" kern="1200" dirty="0">
                <a:highlight>
                  <a:srgbClr val="FF00FF"/>
                </a:highlight>
                <a:latin typeface="Helvetica" panose="020B0604020202020204" pitchFamily="34" charset="0"/>
                <a:cs typeface="+mn-cs"/>
              </a:rPr>
              <a:t>of information storage.</a:t>
            </a:r>
          </a:p>
          <a:p>
            <a:pPr marL="539750" lvl="1" indent="-179388">
              <a:lnSpc>
                <a:spcPct val="90000"/>
              </a:lnSpc>
              <a:buFont typeface="Wingdings" panose="05000000000000000000" pitchFamily="2" charset="2"/>
              <a:buChar char="§"/>
            </a:pPr>
            <a:r>
              <a:rPr lang="en-US" altLang="en-US" b="1" u="sng" dirty="0">
                <a:highlight>
                  <a:srgbClr val="00FF00"/>
                </a:highlight>
              </a:rPr>
              <a:t>Abstracts physical properties to logical storage unit</a:t>
            </a:r>
            <a:r>
              <a:rPr lang="en-US" altLang="en-US" dirty="0"/>
              <a:t>  - </a:t>
            </a:r>
            <a:r>
              <a:rPr lang="en-US" altLang="en-US" b="1" dirty="0">
                <a:solidFill>
                  <a:srgbClr val="3366FF"/>
                </a:solidFill>
              </a:rPr>
              <a:t>file (a collection of related information defined by its creator). </a:t>
            </a:r>
          </a:p>
          <a:p>
            <a:pPr marL="539750" lvl="1" indent="-179388">
              <a:lnSpc>
                <a:spcPct val="90000"/>
              </a:lnSpc>
              <a:buFont typeface="Wingdings" panose="05000000000000000000" pitchFamily="2" charset="2"/>
              <a:buChar char="§"/>
            </a:pPr>
            <a:r>
              <a:rPr lang="en-US" altLang="en-US" dirty="0"/>
              <a:t>Each medium is controlled by device (i.e., disk drive, tape drive)</a:t>
            </a:r>
          </a:p>
          <a:p>
            <a:pPr marL="720725" lvl="2" indent="-180975" algn="just">
              <a:lnSpc>
                <a:spcPct val="90000"/>
              </a:lnSpc>
            </a:pPr>
            <a:r>
              <a:rPr lang="en-US" altLang="en-US" dirty="0"/>
              <a:t>Varying properties include </a:t>
            </a:r>
            <a:r>
              <a:rPr lang="en-US" altLang="en-US" b="1" u="sng" dirty="0">
                <a:highlight>
                  <a:srgbClr val="00FFFF"/>
                </a:highlight>
              </a:rPr>
              <a:t>access speed</a:t>
            </a:r>
            <a:r>
              <a:rPr lang="en-US" altLang="en-US" dirty="0"/>
              <a:t>, </a:t>
            </a:r>
            <a:r>
              <a:rPr lang="en-US" altLang="en-US" b="1" u="sng" dirty="0">
                <a:highlight>
                  <a:srgbClr val="00FFFF"/>
                </a:highlight>
              </a:rPr>
              <a:t>capacity</a:t>
            </a:r>
            <a:r>
              <a:rPr lang="en-US" altLang="en-US" dirty="0"/>
              <a:t>, </a:t>
            </a:r>
            <a:r>
              <a:rPr lang="en-US" altLang="en-US" b="1" u="sng" dirty="0">
                <a:highlight>
                  <a:srgbClr val="00FFFF"/>
                </a:highlight>
              </a:rPr>
              <a:t>data-transfer rate</a:t>
            </a:r>
            <a:r>
              <a:rPr lang="en-US" altLang="en-US" dirty="0"/>
              <a:t>, </a:t>
            </a:r>
            <a:r>
              <a:rPr lang="en-US" altLang="en-US" b="1" u="sng" dirty="0">
                <a:highlight>
                  <a:srgbClr val="00FFFF"/>
                </a:highlight>
              </a:rPr>
              <a:t>access method</a:t>
            </a:r>
            <a:r>
              <a:rPr lang="en-US" altLang="en-US" dirty="0"/>
              <a:t> (</a:t>
            </a:r>
            <a:r>
              <a:rPr lang="en-US" altLang="en-US" b="1" u="sng" dirty="0">
                <a:highlight>
                  <a:srgbClr val="FF00FF"/>
                </a:highlight>
              </a:rPr>
              <a:t>sequential</a:t>
            </a:r>
            <a:r>
              <a:rPr lang="en-US" altLang="en-US" dirty="0"/>
              <a:t> or </a:t>
            </a:r>
            <a:r>
              <a:rPr lang="en-US" altLang="en-US" b="1" u="sng" dirty="0">
                <a:highlight>
                  <a:srgbClr val="FF00FF"/>
                </a:highlight>
              </a:rPr>
              <a:t>random</a:t>
            </a:r>
            <a:r>
              <a:rPr lang="en-US" altLang="en-US" dirty="0"/>
              <a:t>).</a:t>
            </a:r>
          </a:p>
          <a:p>
            <a:pPr lvl="2">
              <a:lnSpc>
                <a:spcPct val="90000"/>
              </a:lnSpc>
            </a:pPr>
            <a:endParaRPr lang="en-US" altLang="en-US" sz="800" dirty="0"/>
          </a:p>
          <a:p>
            <a:pPr algn="just">
              <a:lnSpc>
                <a:spcPct val="90000"/>
              </a:lnSpc>
              <a:spcBef>
                <a:spcPct val="50000"/>
              </a:spcBef>
              <a:buFont typeface="Wingdings" panose="05000000000000000000" pitchFamily="2" charset="2"/>
              <a:buChar char="q"/>
            </a:pPr>
            <a:r>
              <a:rPr lang="en-US" altLang="en-US" sz="2000" b="1" u="sng" kern="1200" dirty="0">
                <a:latin typeface="Helvetica" panose="020B0604020202020204" pitchFamily="34" charset="0"/>
                <a:cs typeface="+mn-cs"/>
              </a:rPr>
              <a:t>File-System management</a:t>
            </a:r>
          </a:p>
          <a:p>
            <a:pPr marL="539750" lvl="1" indent="-179388">
              <a:lnSpc>
                <a:spcPct val="90000"/>
              </a:lnSpc>
              <a:buFont typeface="Wingdings" panose="05000000000000000000" pitchFamily="2" charset="2"/>
              <a:buChar char="§"/>
            </a:pPr>
            <a:r>
              <a:rPr lang="en-US" altLang="en-US" b="1" u="sng" dirty="0">
                <a:highlight>
                  <a:srgbClr val="00FFFF"/>
                </a:highlight>
              </a:rPr>
              <a:t>Files usually organized into directories</a:t>
            </a:r>
            <a:r>
              <a:rPr lang="en-US" altLang="en-US" dirty="0"/>
              <a:t>.</a:t>
            </a:r>
          </a:p>
          <a:p>
            <a:pPr marL="539750" lvl="1" indent="-179388">
              <a:lnSpc>
                <a:spcPct val="90000"/>
              </a:lnSpc>
              <a:buFont typeface="Wingdings" panose="05000000000000000000" pitchFamily="2" charset="2"/>
              <a:buChar char="§"/>
            </a:pPr>
            <a:r>
              <a:rPr lang="en-US" altLang="en-US" b="1" u="sng" dirty="0">
                <a:highlight>
                  <a:srgbClr val="00FFFF"/>
                </a:highlight>
              </a:rPr>
              <a:t>Access control on most systems to determine</a:t>
            </a:r>
            <a:r>
              <a:rPr lang="en-US" altLang="en-US" b="1" dirty="0"/>
              <a:t> </a:t>
            </a:r>
            <a:r>
              <a:rPr lang="en-US" altLang="en-US" b="1" u="sng" dirty="0">
                <a:highlight>
                  <a:srgbClr val="FF00FF"/>
                </a:highlight>
              </a:rPr>
              <a:t>who</a:t>
            </a:r>
            <a:r>
              <a:rPr lang="en-US" altLang="en-US" b="1" dirty="0"/>
              <a:t> </a:t>
            </a:r>
            <a:r>
              <a:rPr lang="en-US" altLang="en-US" b="1" u="sng" dirty="0">
                <a:highlight>
                  <a:srgbClr val="00FFFF"/>
                </a:highlight>
              </a:rPr>
              <a:t>can access</a:t>
            </a:r>
            <a:r>
              <a:rPr lang="en-US" altLang="en-US" b="1" dirty="0"/>
              <a:t> </a:t>
            </a:r>
            <a:r>
              <a:rPr lang="en-US" altLang="en-US" b="1" u="sng" dirty="0">
                <a:highlight>
                  <a:srgbClr val="FF00FF"/>
                </a:highlight>
              </a:rPr>
              <a:t>what</a:t>
            </a:r>
            <a:r>
              <a:rPr lang="en-US" altLang="en-US" b="1" u="sng" dirty="0">
                <a:highlight>
                  <a:srgbClr val="00FFFF"/>
                </a:highlight>
              </a:rPr>
              <a:t>.</a:t>
            </a:r>
          </a:p>
          <a:p>
            <a:pPr marL="539750" lvl="1" indent="-179388">
              <a:lnSpc>
                <a:spcPct val="90000"/>
              </a:lnSpc>
              <a:buFont typeface="Wingdings" panose="05000000000000000000" pitchFamily="2" charset="2"/>
              <a:buChar char="§"/>
            </a:pPr>
            <a:r>
              <a:rPr lang="en-US" altLang="en-US" dirty="0"/>
              <a:t>OS activities include.</a:t>
            </a:r>
          </a:p>
          <a:p>
            <a:pPr marL="720725" lvl="2" indent="-180975" algn="just">
              <a:lnSpc>
                <a:spcPct val="90000"/>
              </a:lnSpc>
            </a:pPr>
            <a:r>
              <a:rPr lang="en-US" altLang="en-US" dirty="0"/>
              <a:t>Creating and deleting files and directories.</a:t>
            </a:r>
          </a:p>
          <a:p>
            <a:pPr marL="720725" lvl="2" indent="-180975" algn="just">
              <a:lnSpc>
                <a:spcPct val="90000"/>
              </a:lnSpc>
            </a:pPr>
            <a:r>
              <a:rPr lang="en-US" altLang="en-US" dirty="0"/>
              <a:t>Primitives to manipulate files and directories.</a:t>
            </a:r>
          </a:p>
          <a:p>
            <a:pPr marL="720725" lvl="2" indent="-180975" algn="just">
              <a:lnSpc>
                <a:spcPct val="90000"/>
              </a:lnSpc>
            </a:pPr>
            <a:r>
              <a:rPr lang="en-US" altLang="en-US" dirty="0"/>
              <a:t>Mapping files onto secondary storage.</a:t>
            </a:r>
          </a:p>
          <a:p>
            <a:pPr marL="720725" lvl="2" indent="-180975" algn="just">
              <a:lnSpc>
                <a:spcPct val="90000"/>
              </a:lnSpc>
            </a:pPr>
            <a:r>
              <a:rPr lang="en-US" altLang="en-US" dirty="0"/>
              <a:t>Backup files onto stable (</a:t>
            </a:r>
            <a:r>
              <a:rPr lang="en-US" altLang="en-US" dirty="0">
                <a:highlight>
                  <a:srgbClr val="FF0000"/>
                </a:highlight>
              </a:rPr>
              <a:t>non-volatile</a:t>
            </a:r>
            <a:r>
              <a:rPr lang="en-US" altLang="en-US" dirty="0"/>
              <a:t>) storage media.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8EC5E77-D56F-47C8-9BD8-91FE20BE9E3E}"/>
              </a:ext>
            </a:extLst>
          </p:cNvPr>
          <p:cNvSpPr>
            <a:spLocks noGrp="1" noChangeArrowheads="1"/>
          </p:cNvSpPr>
          <p:nvPr>
            <p:ph type="title" idx="4294967295"/>
          </p:nvPr>
        </p:nvSpPr>
        <p:spPr>
          <a:xfrm>
            <a:off x="1331913" y="277813"/>
            <a:ext cx="7354887" cy="576262"/>
          </a:xfrm>
        </p:spPr>
        <p:txBody>
          <a:bodyPr/>
          <a:lstStyle/>
          <a:p>
            <a:pPr eaLnBrk="1" hangingPunct="1"/>
            <a:r>
              <a:rPr lang="en-US" altLang="en-US" dirty="0"/>
              <a:t>Mass-Storage Management</a:t>
            </a:r>
          </a:p>
        </p:txBody>
      </p:sp>
      <p:sp>
        <p:nvSpPr>
          <p:cNvPr id="40963" name="Rectangle 3">
            <a:extLst>
              <a:ext uri="{FF2B5EF4-FFF2-40B4-BE49-F238E27FC236}">
                <a16:creationId xmlns:a16="http://schemas.microsoft.com/office/drawing/2014/main" id="{00908AC8-482D-490E-81E9-C9C45BD6EC33}"/>
              </a:ext>
            </a:extLst>
          </p:cNvPr>
          <p:cNvSpPr>
            <a:spLocks noGrp="1" noChangeArrowheads="1"/>
          </p:cNvSpPr>
          <p:nvPr>
            <p:ph type="body" idx="4294967295"/>
          </p:nvPr>
        </p:nvSpPr>
        <p:spPr>
          <a:xfrm>
            <a:off x="471055" y="1080655"/>
            <a:ext cx="8312727" cy="5091545"/>
          </a:xfrm>
        </p:spPr>
        <p:txBody>
          <a:bodyPr/>
          <a:lstStyle/>
          <a:p>
            <a:pPr algn="just">
              <a:spcBef>
                <a:spcPts val="0"/>
              </a:spcBef>
              <a:buFont typeface="Wingdings" panose="05000000000000000000" pitchFamily="2" charset="2"/>
              <a:buChar char="q"/>
            </a:pPr>
            <a:r>
              <a:rPr lang="en-US" altLang="en-US" sz="2000" b="1" u="sng" kern="1200" dirty="0">
                <a:highlight>
                  <a:srgbClr val="00FF00"/>
                </a:highlight>
                <a:latin typeface="Helvetica" panose="020B0604020202020204" pitchFamily="34" charset="0"/>
                <a:cs typeface="+mn-cs"/>
              </a:rPr>
              <a:t>Usually, disks used to store data that</a:t>
            </a:r>
            <a:r>
              <a:rPr lang="en-US" altLang="en-US" sz="2000" b="1" kern="1200" dirty="0">
                <a:latin typeface="Helvetica" panose="020B0604020202020204" pitchFamily="34" charset="0"/>
                <a:cs typeface="+mn-cs"/>
              </a:rPr>
              <a:t> </a:t>
            </a:r>
            <a:r>
              <a:rPr lang="en-US" altLang="en-US" sz="2000" b="1" u="sng" kern="1200" dirty="0">
                <a:effectLst>
                  <a:outerShdw blurRad="38100" dist="38100" dir="2700000" algn="tl">
                    <a:srgbClr val="000000">
                      <a:alpha val="43137"/>
                    </a:srgbClr>
                  </a:outerShdw>
                </a:effectLst>
                <a:highlight>
                  <a:srgbClr val="00FFFF"/>
                </a:highlight>
                <a:latin typeface="Helvetica" panose="020B0604020202020204" pitchFamily="34" charset="0"/>
                <a:cs typeface="+mn-cs"/>
              </a:rPr>
              <a:t>does not fit</a:t>
            </a:r>
            <a:r>
              <a:rPr lang="en-US" altLang="en-US" sz="2000" b="1" kern="1200" dirty="0">
                <a:effectLst>
                  <a:outerShdw blurRad="38100" dist="38100" dir="2700000" algn="tl">
                    <a:srgbClr val="000000">
                      <a:alpha val="43137"/>
                    </a:srgbClr>
                  </a:outerShdw>
                </a:effectLst>
                <a:latin typeface="Helvetica" panose="020B0604020202020204" pitchFamily="34" charset="0"/>
                <a:cs typeface="+mn-cs"/>
              </a:rPr>
              <a:t> </a:t>
            </a:r>
            <a:r>
              <a:rPr lang="en-US" altLang="en-US" sz="2000" b="1" u="sng" kern="1200" dirty="0">
                <a:highlight>
                  <a:srgbClr val="00FF00"/>
                </a:highlight>
                <a:latin typeface="Helvetica" panose="020B0604020202020204" pitchFamily="34" charset="0"/>
                <a:cs typeface="+mn-cs"/>
              </a:rPr>
              <a:t>in main memory or data that must be</a:t>
            </a:r>
            <a:r>
              <a:rPr lang="en-US" altLang="en-US" sz="2000" b="1" kern="1200" dirty="0">
                <a:latin typeface="Helvetica" panose="020B0604020202020204" pitchFamily="34" charset="0"/>
                <a:cs typeface="+mn-cs"/>
              </a:rPr>
              <a:t> </a:t>
            </a:r>
            <a:r>
              <a:rPr lang="en-US" altLang="en-US" sz="2000" b="1" u="sng" kern="1200" dirty="0">
                <a:effectLst>
                  <a:outerShdw blurRad="38100" dist="38100" dir="2700000" algn="tl">
                    <a:srgbClr val="000000">
                      <a:alpha val="43137"/>
                    </a:srgbClr>
                  </a:outerShdw>
                </a:effectLst>
                <a:highlight>
                  <a:srgbClr val="00FFFF"/>
                </a:highlight>
                <a:latin typeface="Helvetica" panose="020B0604020202020204" pitchFamily="34" charset="0"/>
                <a:cs typeface="+mn-cs"/>
              </a:rPr>
              <a:t>kept for a </a:t>
            </a:r>
            <a:r>
              <a:rPr lang="ja-JP" altLang="en-US" sz="2000" b="1" u="sng" kern="1200" dirty="0">
                <a:effectLst>
                  <a:outerShdw blurRad="38100" dist="38100" dir="2700000" algn="tl">
                    <a:srgbClr val="000000">
                      <a:alpha val="43137"/>
                    </a:srgbClr>
                  </a:outerShdw>
                </a:effectLst>
                <a:highlight>
                  <a:srgbClr val="00FFFF"/>
                </a:highlight>
                <a:latin typeface="Helvetica" panose="020B0604020202020204" pitchFamily="34" charset="0"/>
                <a:cs typeface="+mn-cs"/>
              </a:rPr>
              <a:t>“</a:t>
            </a:r>
            <a:r>
              <a:rPr lang="en-US" altLang="ja-JP" sz="2000" b="1" u="sng" kern="1200" dirty="0">
                <a:effectLst>
                  <a:outerShdw blurRad="38100" dist="38100" dir="2700000" algn="tl">
                    <a:srgbClr val="000000">
                      <a:alpha val="43137"/>
                    </a:srgbClr>
                  </a:outerShdw>
                </a:effectLst>
                <a:highlight>
                  <a:srgbClr val="00FFFF"/>
                </a:highlight>
                <a:latin typeface="Helvetica" panose="020B0604020202020204" pitchFamily="34" charset="0"/>
                <a:cs typeface="+mn-cs"/>
              </a:rPr>
              <a:t>long</a:t>
            </a:r>
            <a:r>
              <a:rPr lang="ja-JP" altLang="en-US" sz="2000" b="1" u="sng" kern="1200" dirty="0">
                <a:effectLst>
                  <a:outerShdw blurRad="38100" dist="38100" dir="2700000" algn="tl">
                    <a:srgbClr val="000000">
                      <a:alpha val="43137"/>
                    </a:srgbClr>
                  </a:outerShdw>
                </a:effectLst>
                <a:highlight>
                  <a:srgbClr val="00FFFF"/>
                </a:highlight>
                <a:latin typeface="Helvetica" panose="020B0604020202020204" pitchFamily="34" charset="0"/>
                <a:cs typeface="+mn-cs"/>
              </a:rPr>
              <a:t>”</a:t>
            </a:r>
            <a:r>
              <a:rPr lang="en-US" altLang="ja-JP" sz="2000" b="1" u="sng" kern="1200" dirty="0">
                <a:effectLst>
                  <a:outerShdw blurRad="38100" dist="38100" dir="2700000" algn="tl">
                    <a:srgbClr val="000000">
                      <a:alpha val="43137"/>
                    </a:srgbClr>
                  </a:outerShdw>
                </a:effectLst>
                <a:highlight>
                  <a:srgbClr val="00FFFF"/>
                </a:highlight>
                <a:latin typeface="Helvetica" panose="020B0604020202020204" pitchFamily="34" charset="0"/>
                <a:cs typeface="+mn-cs"/>
              </a:rPr>
              <a:t> period</a:t>
            </a:r>
            <a:r>
              <a:rPr lang="en-US" altLang="ja-JP" sz="2000" b="1" kern="1200" dirty="0">
                <a:effectLst>
                  <a:outerShdw blurRad="38100" dist="38100" dir="2700000" algn="tl">
                    <a:srgbClr val="000000">
                      <a:alpha val="43137"/>
                    </a:srgbClr>
                  </a:outerShdw>
                </a:effectLst>
                <a:latin typeface="Helvetica" panose="020B0604020202020204" pitchFamily="34" charset="0"/>
                <a:cs typeface="+mn-cs"/>
              </a:rPr>
              <a:t> </a:t>
            </a:r>
            <a:r>
              <a:rPr lang="en-US" altLang="ja-JP" sz="2000" b="1" u="sng" kern="1200" dirty="0">
                <a:highlight>
                  <a:srgbClr val="00FF00"/>
                </a:highlight>
                <a:latin typeface="Helvetica" panose="020B0604020202020204" pitchFamily="34" charset="0"/>
                <a:cs typeface="+mn-cs"/>
              </a:rPr>
              <a:t>of time.</a:t>
            </a:r>
          </a:p>
          <a:p>
            <a:pPr>
              <a:buFont typeface="Wingdings" panose="05000000000000000000" pitchFamily="2" charset="2"/>
              <a:buChar char="q"/>
            </a:pPr>
            <a:r>
              <a:rPr lang="en-US" altLang="en-US" sz="2000" kern="1200" dirty="0">
                <a:latin typeface="Helvetica" panose="020B0604020202020204" pitchFamily="34" charset="0"/>
                <a:cs typeface="+mn-cs"/>
              </a:rPr>
              <a:t>Proper management is of central importance.</a:t>
            </a:r>
          </a:p>
          <a:p>
            <a:pPr algn="just">
              <a:buFont typeface="Wingdings" panose="05000000000000000000" pitchFamily="2" charset="2"/>
              <a:buChar char="q"/>
            </a:pPr>
            <a:r>
              <a:rPr lang="en-US" altLang="en-US" sz="2000" b="1" u="sng" kern="1200" dirty="0">
                <a:highlight>
                  <a:srgbClr val="FF00FF"/>
                </a:highlight>
                <a:latin typeface="Helvetica" panose="020B0604020202020204" pitchFamily="34" charset="0"/>
                <a:cs typeface="+mn-cs"/>
              </a:rPr>
              <a:t>Entire speed of computer operation</a:t>
            </a:r>
            <a:r>
              <a:rPr lang="en-US" altLang="en-US" sz="2000" kern="1200" dirty="0">
                <a:latin typeface="Helvetica" panose="020B0604020202020204" pitchFamily="34" charset="0"/>
                <a:cs typeface="+mn-cs"/>
              </a:rPr>
              <a:t> </a:t>
            </a:r>
            <a:r>
              <a:rPr lang="en-US" altLang="en-US" sz="2000" b="1" u="sng" kern="1200" dirty="0">
                <a:highlight>
                  <a:srgbClr val="FF0000"/>
                </a:highlight>
                <a:latin typeface="Helvetica" panose="020B0604020202020204" pitchFamily="34" charset="0"/>
                <a:cs typeface="+mn-cs"/>
              </a:rPr>
              <a:t>hinges on</a:t>
            </a:r>
            <a:r>
              <a:rPr lang="en-US" altLang="en-US" sz="2000" kern="1200" dirty="0">
                <a:latin typeface="Helvetica" panose="020B0604020202020204" pitchFamily="34" charset="0"/>
                <a:cs typeface="+mn-cs"/>
              </a:rPr>
              <a:t> </a:t>
            </a:r>
            <a:r>
              <a:rPr lang="en-US" altLang="en-US" sz="2000" b="1" u="sng" kern="1200" dirty="0">
                <a:highlight>
                  <a:srgbClr val="FF00FF"/>
                </a:highlight>
                <a:latin typeface="Helvetica" panose="020B0604020202020204" pitchFamily="34" charset="0"/>
                <a:cs typeface="+mn-cs"/>
              </a:rPr>
              <a:t>disk subsystem and its algorithms.</a:t>
            </a:r>
          </a:p>
          <a:p>
            <a:pPr>
              <a:buFont typeface="Wingdings" panose="05000000000000000000" pitchFamily="2" charset="2"/>
              <a:buChar char="q"/>
            </a:pPr>
            <a:r>
              <a:rPr lang="en-US" altLang="en-US" sz="2000" kern="1200" dirty="0">
                <a:latin typeface="Helvetica" panose="020B0604020202020204" pitchFamily="34" charset="0"/>
                <a:cs typeface="+mn-cs"/>
              </a:rPr>
              <a:t>OS activities</a:t>
            </a:r>
          </a:p>
          <a:p>
            <a:pPr marL="539750" lvl="1" indent="-179388">
              <a:buFont typeface="Wingdings" panose="05000000000000000000" pitchFamily="2" charset="2"/>
              <a:buChar char="§"/>
            </a:pPr>
            <a:r>
              <a:rPr lang="en-US" altLang="en-US" b="1" u="sng" dirty="0">
                <a:highlight>
                  <a:srgbClr val="00FFFF"/>
                </a:highlight>
              </a:rPr>
              <a:t>Free-space management</a:t>
            </a:r>
            <a:r>
              <a:rPr lang="en-US" altLang="en-US" dirty="0"/>
              <a:t>.</a:t>
            </a:r>
          </a:p>
          <a:p>
            <a:pPr marL="539750" lvl="1" indent="-179388">
              <a:buFont typeface="Wingdings" panose="05000000000000000000" pitchFamily="2" charset="2"/>
              <a:buChar char="§"/>
            </a:pPr>
            <a:r>
              <a:rPr lang="en-US" altLang="en-US" b="1" u="sng" dirty="0">
                <a:highlight>
                  <a:srgbClr val="00FFFF"/>
                </a:highlight>
              </a:rPr>
              <a:t>Storage allocation</a:t>
            </a:r>
            <a:r>
              <a:rPr lang="en-US" altLang="en-US" dirty="0"/>
              <a:t>.</a:t>
            </a:r>
          </a:p>
          <a:p>
            <a:pPr marL="539750" lvl="1" indent="-179388">
              <a:buFont typeface="Wingdings" panose="05000000000000000000" pitchFamily="2" charset="2"/>
              <a:buChar char="§"/>
            </a:pPr>
            <a:r>
              <a:rPr lang="en-US" altLang="en-US" b="1" u="sng" dirty="0">
                <a:highlight>
                  <a:srgbClr val="00FFFF"/>
                </a:highlight>
              </a:rPr>
              <a:t>Disk scheduling</a:t>
            </a:r>
            <a:r>
              <a:rPr lang="en-US" altLang="en-US" dirty="0"/>
              <a:t>.</a:t>
            </a:r>
          </a:p>
          <a:p>
            <a:pPr>
              <a:buFont typeface="Wingdings" panose="05000000000000000000" pitchFamily="2" charset="2"/>
              <a:buChar char="q"/>
            </a:pPr>
            <a:r>
              <a:rPr lang="en-US" altLang="en-US" sz="2000" kern="1200" dirty="0">
                <a:latin typeface="Helvetica" panose="020B0604020202020204" pitchFamily="34" charset="0"/>
                <a:cs typeface="+mn-cs"/>
              </a:rPr>
              <a:t>Some storage need not be fast</a:t>
            </a:r>
          </a:p>
          <a:p>
            <a:pPr marL="539750" lvl="1" indent="-179388">
              <a:buFont typeface="Wingdings" panose="05000000000000000000" pitchFamily="2" charset="2"/>
              <a:buChar char="§"/>
            </a:pPr>
            <a:r>
              <a:rPr lang="en-US" altLang="en-US" dirty="0"/>
              <a:t>Tertiary storage includes optical storage, magnetic tape.</a:t>
            </a:r>
          </a:p>
          <a:p>
            <a:pPr marL="539750" lvl="1" indent="-179388">
              <a:buFont typeface="Wingdings" panose="05000000000000000000" pitchFamily="2" charset="2"/>
              <a:buChar char="§"/>
            </a:pPr>
            <a:r>
              <a:rPr lang="en-US" altLang="en-US" dirty="0"/>
              <a:t>Still must be managed – by OS or applications.</a:t>
            </a:r>
          </a:p>
          <a:p>
            <a:pPr marL="539750" lvl="1" indent="-179388">
              <a:buFont typeface="Wingdings" panose="05000000000000000000" pitchFamily="2" charset="2"/>
              <a:buChar char="§"/>
            </a:pPr>
            <a:r>
              <a:rPr lang="en-US" altLang="en-US" dirty="0"/>
              <a:t>Varies between </a:t>
            </a:r>
            <a:r>
              <a:rPr lang="en-US" altLang="en-US" b="1" u="sng" dirty="0">
                <a:highlight>
                  <a:srgbClr val="00FF00"/>
                </a:highlight>
              </a:rPr>
              <a:t>WORM (write-once, read-many-times)</a:t>
            </a:r>
            <a:r>
              <a:rPr lang="en-US" altLang="en-US" dirty="0"/>
              <a:t> and </a:t>
            </a:r>
            <a:r>
              <a:rPr lang="en-US" altLang="en-US" b="1" u="sng" dirty="0">
                <a:highlight>
                  <a:srgbClr val="00FF00"/>
                </a:highlight>
              </a:rPr>
              <a:t>RW (read-write).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D5811A6-29DB-4864-B62E-2894E10C1378}"/>
              </a:ext>
            </a:extLst>
          </p:cNvPr>
          <p:cNvSpPr>
            <a:spLocks noGrp="1" noChangeArrowheads="1"/>
          </p:cNvSpPr>
          <p:nvPr>
            <p:ph type="title" idx="4294967295"/>
          </p:nvPr>
        </p:nvSpPr>
        <p:spPr>
          <a:xfrm>
            <a:off x="457200" y="166688"/>
            <a:ext cx="8229600" cy="576262"/>
          </a:xfrm>
        </p:spPr>
        <p:txBody>
          <a:bodyPr/>
          <a:lstStyle/>
          <a:p>
            <a:pPr eaLnBrk="1" hangingPunct="1"/>
            <a:r>
              <a:rPr lang="en-US" altLang="en-US"/>
              <a:t>Objectives</a:t>
            </a:r>
          </a:p>
        </p:txBody>
      </p:sp>
      <p:sp>
        <p:nvSpPr>
          <p:cNvPr id="5123" name="Rectangle 3">
            <a:extLst>
              <a:ext uri="{FF2B5EF4-FFF2-40B4-BE49-F238E27FC236}">
                <a16:creationId xmlns:a16="http://schemas.microsoft.com/office/drawing/2014/main" id="{DEB1D9D8-8F4A-401E-B076-B304BEC15E0A}"/>
              </a:ext>
            </a:extLst>
          </p:cNvPr>
          <p:cNvSpPr>
            <a:spLocks noGrp="1" noChangeArrowheads="1"/>
          </p:cNvSpPr>
          <p:nvPr>
            <p:ph type="body" idx="4294967295"/>
          </p:nvPr>
        </p:nvSpPr>
        <p:spPr>
          <a:xfrm>
            <a:off x="152400" y="1773381"/>
            <a:ext cx="8991600" cy="3061855"/>
          </a:xfrm>
        </p:spPr>
        <p:txBody>
          <a:bodyPr/>
          <a:lstStyle/>
          <a:p>
            <a:pPr marL="263525" indent="-263525">
              <a:lnSpc>
                <a:spcPct val="150000"/>
              </a:lnSpc>
              <a:spcBef>
                <a:spcPts val="1200"/>
              </a:spcBef>
              <a:spcAft>
                <a:spcPts val="1200"/>
              </a:spcAft>
              <a:buFont typeface="Wingdings" panose="05000000000000000000" pitchFamily="2" charset="2"/>
              <a:buChar char="q"/>
            </a:pPr>
            <a:r>
              <a:rPr lang="en-US" altLang="en-US" sz="1900" b="1" dirty="0"/>
              <a:t>To describe the basic </a:t>
            </a:r>
            <a:r>
              <a:rPr lang="en-US" altLang="en-US" sz="2000" b="1" u="sng" dirty="0">
                <a:highlight>
                  <a:srgbClr val="FF0000"/>
                </a:highlight>
              </a:rPr>
              <a:t>organization</a:t>
            </a:r>
            <a:r>
              <a:rPr lang="en-US" altLang="en-US" sz="1900" b="1" dirty="0"/>
              <a:t> of </a:t>
            </a:r>
            <a:r>
              <a:rPr lang="en-US" altLang="en-US" sz="2000" b="1" u="sng" dirty="0">
                <a:highlight>
                  <a:srgbClr val="00FFFF"/>
                </a:highlight>
              </a:rPr>
              <a:t>computer systems.</a:t>
            </a:r>
            <a:endParaRPr lang="en-US" altLang="en-US" b="1" u="sng" dirty="0">
              <a:highlight>
                <a:srgbClr val="00FFFF"/>
              </a:highlight>
            </a:endParaRPr>
          </a:p>
          <a:p>
            <a:pPr marL="263525" indent="-263525">
              <a:lnSpc>
                <a:spcPct val="150000"/>
              </a:lnSpc>
              <a:spcBef>
                <a:spcPts val="1200"/>
              </a:spcBef>
              <a:spcAft>
                <a:spcPts val="1200"/>
              </a:spcAft>
              <a:buFont typeface="Wingdings" panose="05000000000000000000" pitchFamily="2" charset="2"/>
              <a:buChar char="q"/>
            </a:pPr>
            <a:r>
              <a:rPr lang="en-US" altLang="en-US" sz="1900" b="1" dirty="0"/>
              <a:t>To provide a grand tour of the </a:t>
            </a:r>
            <a:r>
              <a:rPr lang="en-US" altLang="en-US" sz="2000" b="1" u="sng" dirty="0">
                <a:highlight>
                  <a:srgbClr val="FF0000"/>
                </a:highlight>
              </a:rPr>
              <a:t>major components</a:t>
            </a:r>
            <a:r>
              <a:rPr lang="en-US" altLang="en-US" sz="1900" b="1" dirty="0"/>
              <a:t> of </a:t>
            </a:r>
            <a:r>
              <a:rPr lang="en-US" altLang="en-US" sz="2000" b="1" u="sng" dirty="0">
                <a:highlight>
                  <a:srgbClr val="00FFFF"/>
                </a:highlight>
              </a:rPr>
              <a:t>operating systems.</a:t>
            </a:r>
          </a:p>
          <a:p>
            <a:pPr marL="263525" indent="-263525">
              <a:lnSpc>
                <a:spcPct val="150000"/>
              </a:lnSpc>
              <a:spcBef>
                <a:spcPts val="1200"/>
              </a:spcBef>
              <a:spcAft>
                <a:spcPts val="1200"/>
              </a:spcAft>
              <a:buFont typeface="Wingdings" panose="05000000000000000000" pitchFamily="2" charset="2"/>
              <a:buChar char="q"/>
            </a:pPr>
            <a:r>
              <a:rPr lang="en-US" altLang="en-US" sz="1900" b="1" dirty="0"/>
              <a:t>To give an overview of the </a:t>
            </a:r>
            <a:r>
              <a:rPr lang="en-US" altLang="en-US" sz="2000" b="1" u="sng" dirty="0">
                <a:highlight>
                  <a:srgbClr val="FF0000"/>
                </a:highlight>
              </a:rPr>
              <a:t>many types</a:t>
            </a:r>
            <a:r>
              <a:rPr lang="en-US" altLang="en-US" sz="1900" b="1" dirty="0"/>
              <a:t> of </a:t>
            </a:r>
            <a:r>
              <a:rPr lang="en-US" altLang="en-US" sz="2000" b="1" u="sng" dirty="0">
                <a:highlight>
                  <a:srgbClr val="00FFFF"/>
                </a:highlight>
              </a:rPr>
              <a:t>computing environments.</a:t>
            </a:r>
          </a:p>
          <a:p>
            <a:pPr marL="263525" indent="-263525">
              <a:lnSpc>
                <a:spcPct val="150000"/>
              </a:lnSpc>
              <a:spcBef>
                <a:spcPts val="1200"/>
              </a:spcBef>
              <a:spcAft>
                <a:spcPts val="1200"/>
              </a:spcAft>
              <a:buFont typeface="Wingdings" panose="05000000000000000000" pitchFamily="2" charset="2"/>
              <a:buChar char="q"/>
            </a:pPr>
            <a:r>
              <a:rPr lang="en-US" altLang="en-US" sz="1900" b="1" dirty="0"/>
              <a:t>To explore several </a:t>
            </a:r>
            <a:r>
              <a:rPr lang="en-US" altLang="en-US" sz="2000" b="1" u="sng" dirty="0">
                <a:highlight>
                  <a:srgbClr val="FF0000"/>
                </a:highlight>
              </a:rPr>
              <a:t>open-source</a:t>
            </a:r>
            <a:r>
              <a:rPr lang="en-US" altLang="en-US" sz="1900" b="1" dirty="0"/>
              <a:t> operating systems.</a:t>
            </a:r>
          </a:p>
          <a:p>
            <a:pPr>
              <a:buFont typeface="Monotype Sorts" pitchFamily="-84" charset="2"/>
              <a:buNone/>
            </a:pPr>
            <a:endParaRPr lang="en-US"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EFBA232-67A7-492A-8EB5-EB835D6B6565}"/>
              </a:ext>
            </a:extLst>
          </p:cNvPr>
          <p:cNvSpPr>
            <a:spLocks noGrp="1" noChangeArrowheads="1"/>
          </p:cNvSpPr>
          <p:nvPr>
            <p:ph type="title" idx="4294967295"/>
          </p:nvPr>
        </p:nvSpPr>
        <p:spPr>
          <a:xfrm>
            <a:off x="833438" y="182563"/>
            <a:ext cx="8531225" cy="576262"/>
          </a:xfrm>
        </p:spPr>
        <p:txBody>
          <a:bodyPr/>
          <a:lstStyle/>
          <a:p>
            <a:pPr eaLnBrk="1" hangingPunct="1"/>
            <a:r>
              <a:rPr lang="en-US" altLang="en-US" sz="2800" dirty="0"/>
              <a:t>Performance of Various Levels of Storage</a:t>
            </a:r>
          </a:p>
        </p:txBody>
      </p:sp>
      <p:sp>
        <p:nvSpPr>
          <p:cNvPr id="39939" name="Rectangle 3">
            <a:extLst>
              <a:ext uri="{FF2B5EF4-FFF2-40B4-BE49-F238E27FC236}">
                <a16:creationId xmlns:a16="http://schemas.microsoft.com/office/drawing/2014/main" id="{304BD491-3F9F-4249-B12B-76D493A9A98F}"/>
              </a:ext>
            </a:extLst>
          </p:cNvPr>
          <p:cNvSpPr>
            <a:spLocks noGrp="1" noChangeArrowheads="1"/>
          </p:cNvSpPr>
          <p:nvPr>
            <p:ph type="body" idx="4294967295"/>
          </p:nvPr>
        </p:nvSpPr>
        <p:spPr>
          <a:xfrm>
            <a:off x="401781" y="5461866"/>
            <a:ext cx="8056563" cy="523298"/>
          </a:xfrm>
        </p:spPr>
        <p:txBody>
          <a:bodyPr/>
          <a:lstStyle/>
          <a:p>
            <a:pPr>
              <a:buFont typeface="Wingdings" panose="05000000000000000000" pitchFamily="2" charset="2"/>
              <a:buChar char="q"/>
              <a:defRPr/>
            </a:pPr>
            <a:r>
              <a:rPr lang="en-US" dirty="0">
                <a:ea typeface="ＭＳ Ｐゴシック" charset="0"/>
                <a:cs typeface="ＭＳ Ｐゴシック" charset="0"/>
              </a:rPr>
              <a:t>Movement between levels of storage hierarchy can be explicit or implicit.</a:t>
            </a:r>
          </a:p>
        </p:txBody>
      </p:sp>
      <p:pic>
        <p:nvPicPr>
          <p:cNvPr id="41988" name="Picture 1" descr="1_11.pdf">
            <a:extLst>
              <a:ext uri="{FF2B5EF4-FFF2-40B4-BE49-F238E27FC236}">
                <a16:creationId xmlns:a16="http://schemas.microsoft.com/office/drawing/2014/main" id="{108E5185-F9A5-45A8-81B3-1BC2D883A7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212" y="969817"/>
            <a:ext cx="8295843" cy="435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B39196E-C6A9-4E1C-B981-10DB95B11191}"/>
              </a:ext>
            </a:extLst>
          </p:cNvPr>
          <p:cNvSpPr>
            <a:spLocks noGrp="1" noChangeArrowheads="1"/>
          </p:cNvSpPr>
          <p:nvPr>
            <p:ph type="title" idx="4294967295"/>
          </p:nvPr>
        </p:nvSpPr>
        <p:spPr>
          <a:xfrm>
            <a:off x="1135063" y="136525"/>
            <a:ext cx="8229600" cy="576263"/>
          </a:xfrm>
        </p:spPr>
        <p:txBody>
          <a:bodyPr/>
          <a:lstStyle/>
          <a:p>
            <a:pPr eaLnBrk="1" hangingPunct="1"/>
            <a:r>
              <a:rPr lang="en-US" altLang="en-US" sz="2800" dirty="0"/>
              <a:t>Migration of data “A” from Disk to Register</a:t>
            </a:r>
          </a:p>
        </p:txBody>
      </p:sp>
      <p:sp>
        <p:nvSpPr>
          <p:cNvPr id="43011" name="Rectangle 3">
            <a:extLst>
              <a:ext uri="{FF2B5EF4-FFF2-40B4-BE49-F238E27FC236}">
                <a16:creationId xmlns:a16="http://schemas.microsoft.com/office/drawing/2014/main" id="{4C92F13A-8521-4255-A58A-EBFDAA1C7DF8}"/>
              </a:ext>
            </a:extLst>
          </p:cNvPr>
          <p:cNvSpPr>
            <a:spLocks noGrp="1" noChangeArrowheads="1"/>
          </p:cNvSpPr>
          <p:nvPr>
            <p:ph type="body" idx="4294967295"/>
          </p:nvPr>
        </p:nvSpPr>
        <p:spPr>
          <a:xfrm>
            <a:off x="443345" y="1011382"/>
            <a:ext cx="8354291" cy="5444836"/>
          </a:xfrm>
        </p:spPr>
        <p:txBody>
          <a:bodyPr/>
          <a:lstStyle/>
          <a:p>
            <a:pPr algn="just">
              <a:buFont typeface="Wingdings" panose="05000000000000000000" pitchFamily="2" charset="2"/>
              <a:buChar char="q"/>
            </a:pPr>
            <a:r>
              <a:rPr lang="en-US" altLang="en-US" sz="2000" dirty="0"/>
              <a:t>Multitasking environments must be careful to use </a:t>
            </a:r>
            <a:r>
              <a:rPr lang="en-US" altLang="en-US" sz="2000" b="1" u="sng" dirty="0">
                <a:highlight>
                  <a:srgbClr val="FF0000"/>
                </a:highlight>
              </a:rPr>
              <a:t>most recent value</a:t>
            </a:r>
            <a:r>
              <a:rPr lang="en-US" altLang="en-US" sz="2000" dirty="0"/>
              <a:t>, no matter where it is stored in the storage hierarchy. </a:t>
            </a:r>
          </a:p>
          <a:p>
            <a:pPr marL="0" indent="0" algn="just">
              <a:buNone/>
            </a:pP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pPr algn="just">
              <a:buFont typeface="Wingdings" panose="05000000000000000000" pitchFamily="2" charset="2"/>
              <a:buChar char="q"/>
            </a:pPr>
            <a:r>
              <a:rPr lang="en-US" altLang="en-US" sz="2000" dirty="0"/>
              <a:t>Multiprocessor environment must provide </a:t>
            </a:r>
            <a:r>
              <a:rPr lang="en-US" altLang="en-US" sz="2000" b="1" u="sng" dirty="0">
                <a:solidFill>
                  <a:srgbClr val="FF0000"/>
                </a:solidFill>
                <a:highlight>
                  <a:srgbClr val="FFFF00"/>
                </a:highlight>
              </a:rPr>
              <a:t>cache coherency</a:t>
            </a:r>
            <a:r>
              <a:rPr lang="en-US" altLang="en-US" sz="2000" dirty="0"/>
              <a:t> in hardware such that </a:t>
            </a:r>
            <a:r>
              <a:rPr lang="en-US" altLang="en-US" sz="2000" b="1" u="sng" dirty="0">
                <a:highlight>
                  <a:srgbClr val="FF00FF"/>
                </a:highlight>
              </a:rPr>
              <a:t>all CPUs have the most recent value in their cache.</a:t>
            </a:r>
          </a:p>
          <a:p>
            <a:pPr algn="just">
              <a:buFont typeface="Wingdings" panose="05000000000000000000" pitchFamily="2" charset="2"/>
              <a:buChar char="q"/>
            </a:pPr>
            <a:r>
              <a:rPr lang="en-US" altLang="en-US" sz="2000" b="1" u="sng" dirty="0">
                <a:highlight>
                  <a:srgbClr val="FF00FF"/>
                </a:highlight>
              </a:rPr>
              <a:t>Distributed environment situation even more complex</a:t>
            </a:r>
          </a:p>
          <a:p>
            <a:pPr marL="539750" lvl="1" indent="-179388">
              <a:buFont typeface="Wingdings" panose="05000000000000000000" pitchFamily="2" charset="2"/>
              <a:buChar char="§"/>
            </a:pPr>
            <a:r>
              <a:rPr lang="en-US" altLang="en-US" dirty="0"/>
              <a:t>Several copies of a datum can exist.</a:t>
            </a:r>
          </a:p>
        </p:txBody>
      </p:sp>
      <p:pic>
        <p:nvPicPr>
          <p:cNvPr id="43012" name="Picture 5" descr="C:\Users\as668\Desktop\1_12.jpg">
            <a:extLst>
              <a:ext uri="{FF2B5EF4-FFF2-40B4-BE49-F238E27FC236}">
                <a16:creationId xmlns:a16="http://schemas.microsoft.com/office/drawing/2014/main" id="{53D244EE-3CD2-44BC-816B-88EC8B994B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45" y="2211388"/>
            <a:ext cx="781396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C9874DF-C9BE-4D6B-8883-1A2113FCC5E3}"/>
              </a:ext>
            </a:extLst>
          </p:cNvPr>
          <p:cNvSpPr>
            <a:spLocks noGrp="1" noChangeArrowheads="1"/>
          </p:cNvSpPr>
          <p:nvPr>
            <p:ph type="title" idx="4294967295"/>
          </p:nvPr>
        </p:nvSpPr>
        <p:spPr>
          <a:xfrm>
            <a:off x="457200" y="214313"/>
            <a:ext cx="8229600" cy="576262"/>
          </a:xfrm>
        </p:spPr>
        <p:txBody>
          <a:bodyPr/>
          <a:lstStyle/>
          <a:p>
            <a:pPr eaLnBrk="1" hangingPunct="1"/>
            <a:r>
              <a:rPr lang="en-US" altLang="en-US"/>
              <a:t>I/O Subsystem</a:t>
            </a:r>
          </a:p>
        </p:txBody>
      </p:sp>
      <p:sp>
        <p:nvSpPr>
          <p:cNvPr id="44035" name="Rectangle 3">
            <a:extLst>
              <a:ext uri="{FF2B5EF4-FFF2-40B4-BE49-F238E27FC236}">
                <a16:creationId xmlns:a16="http://schemas.microsoft.com/office/drawing/2014/main" id="{09DB44F8-8F43-4556-B31D-E1D4C66C1FED}"/>
              </a:ext>
            </a:extLst>
          </p:cNvPr>
          <p:cNvSpPr>
            <a:spLocks noGrp="1" noChangeArrowheads="1"/>
          </p:cNvSpPr>
          <p:nvPr>
            <p:ph type="body" idx="4294967295"/>
          </p:nvPr>
        </p:nvSpPr>
        <p:spPr>
          <a:xfrm>
            <a:off x="457200" y="1306286"/>
            <a:ext cx="8423564" cy="4702627"/>
          </a:xfrm>
        </p:spPr>
        <p:txBody>
          <a:bodyPr/>
          <a:lstStyle/>
          <a:p>
            <a:pPr algn="just">
              <a:lnSpc>
                <a:spcPct val="150000"/>
              </a:lnSpc>
              <a:spcBef>
                <a:spcPts val="1200"/>
              </a:spcBef>
              <a:spcAft>
                <a:spcPts val="1200"/>
              </a:spcAft>
              <a:buFont typeface="Wingdings" panose="05000000000000000000" pitchFamily="2" charset="2"/>
              <a:buChar char="q"/>
            </a:pPr>
            <a:r>
              <a:rPr lang="en-US" altLang="en-US" sz="2000" b="1" u="sng" dirty="0">
                <a:highlight>
                  <a:srgbClr val="00FF00"/>
                </a:highlight>
              </a:rPr>
              <a:t>One purpose of OS is to hide</a:t>
            </a:r>
            <a:r>
              <a:rPr lang="en-US" altLang="en-US" sz="2000" b="1" dirty="0"/>
              <a:t> </a:t>
            </a:r>
            <a:r>
              <a:rPr lang="en-US" altLang="en-US" sz="2000" b="1" u="sng" dirty="0">
                <a:highlight>
                  <a:srgbClr val="00FF00"/>
                </a:highlight>
              </a:rPr>
              <a:t>peculiarities</a:t>
            </a:r>
            <a:r>
              <a:rPr lang="en-US" altLang="en-US" sz="2000" b="1" dirty="0"/>
              <a:t> </a:t>
            </a:r>
            <a:r>
              <a:rPr lang="en-US" altLang="en-US" sz="2000" b="1" u="sng" dirty="0">
                <a:highlight>
                  <a:srgbClr val="00FF00"/>
                </a:highlight>
              </a:rPr>
              <a:t>of hardware devices from the user.</a:t>
            </a:r>
          </a:p>
          <a:p>
            <a:pPr algn="just">
              <a:buFont typeface="Wingdings" panose="05000000000000000000" pitchFamily="2" charset="2"/>
              <a:buChar char="q"/>
            </a:pPr>
            <a:r>
              <a:rPr lang="en-US" altLang="en-US" sz="2000" dirty="0"/>
              <a:t>I/O subsystem responsible for:</a:t>
            </a:r>
          </a:p>
          <a:p>
            <a:pPr marL="539750" lvl="1" indent="-179388" algn="just">
              <a:lnSpc>
                <a:spcPct val="150000"/>
              </a:lnSpc>
              <a:spcBef>
                <a:spcPts val="600"/>
              </a:spcBef>
              <a:spcAft>
                <a:spcPts val="600"/>
              </a:spcAft>
              <a:buFont typeface="Wingdings" panose="05000000000000000000" pitchFamily="2" charset="2"/>
              <a:buChar char="§"/>
            </a:pPr>
            <a:r>
              <a:rPr lang="en-US" altLang="en-US" dirty="0"/>
              <a:t>Memory management of I/O including </a:t>
            </a:r>
            <a:r>
              <a:rPr lang="en-US" altLang="en-US" b="1" u="sng" dirty="0">
                <a:solidFill>
                  <a:srgbClr val="FF0000"/>
                </a:solidFill>
                <a:effectLst>
                  <a:outerShdw blurRad="38100" dist="38100" dir="2700000" algn="tl">
                    <a:srgbClr val="000000">
                      <a:alpha val="43137"/>
                    </a:srgbClr>
                  </a:outerShdw>
                </a:effectLst>
              </a:rPr>
              <a:t>buffering</a:t>
            </a:r>
            <a:r>
              <a:rPr lang="en-US" altLang="en-US" dirty="0"/>
              <a:t> (</a:t>
            </a:r>
            <a:r>
              <a:rPr lang="en-US" altLang="en-US" b="1" u="sng" dirty="0">
                <a:highlight>
                  <a:srgbClr val="00FF00"/>
                </a:highlight>
              </a:rPr>
              <a:t>storing data temporarily while it is being transferred</a:t>
            </a:r>
            <a:r>
              <a:rPr lang="en-US" altLang="en-US" dirty="0"/>
              <a:t>), </a:t>
            </a:r>
            <a:r>
              <a:rPr lang="en-US" altLang="en-US" b="1" u="sng" dirty="0">
                <a:solidFill>
                  <a:srgbClr val="FF0000"/>
                </a:solidFill>
                <a:effectLst>
                  <a:outerShdw blurRad="38100" dist="38100" dir="2700000" algn="tl">
                    <a:srgbClr val="000000">
                      <a:alpha val="43137"/>
                    </a:srgbClr>
                  </a:outerShdw>
                </a:effectLst>
              </a:rPr>
              <a:t>caching</a:t>
            </a:r>
            <a:r>
              <a:rPr lang="en-US" altLang="en-US" dirty="0"/>
              <a:t> (</a:t>
            </a:r>
            <a:r>
              <a:rPr lang="en-US" altLang="en-US" b="1" u="sng" dirty="0">
                <a:highlight>
                  <a:srgbClr val="00FF00"/>
                </a:highlight>
              </a:rPr>
              <a:t>storing parts of data in faster storage for performance</a:t>
            </a:r>
            <a:r>
              <a:rPr lang="en-US" altLang="en-US" dirty="0"/>
              <a:t>), </a:t>
            </a:r>
            <a:r>
              <a:rPr lang="en-US" altLang="en-US" b="1" u="sng" dirty="0">
                <a:solidFill>
                  <a:srgbClr val="FF0000"/>
                </a:solidFill>
                <a:effectLst>
                  <a:outerShdw blurRad="38100" dist="38100" dir="2700000" algn="tl">
                    <a:srgbClr val="000000">
                      <a:alpha val="43137"/>
                    </a:srgbClr>
                  </a:outerShdw>
                </a:effectLst>
              </a:rPr>
              <a:t>spooling</a:t>
            </a:r>
            <a:r>
              <a:rPr lang="en-US" altLang="en-US" dirty="0"/>
              <a:t> (</a:t>
            </a:r>
            <a:r>
              <a:rPr lang="en-US" altLang="en-US" b="1" u="sng" dirty="0">
                <a:highlight>
                  <a:srgbClr val="00FF00"/>
                </a:highlight>
              </a:rPr>
              <a:t>the overlapping of output of one job with input of other jobs</a:t>
            </a:r>
            <a:r>
              <a:rPr lang="en-US" altLang="en-US" dirty="0"/>
              <a:t>).</a:t>
            </a:r>
          </a:p>
          <a:p>
            <a:pPr marL="539750" lvl="1" indent="-179388" algn="just">
              <a:lnSpc>
                <a:spcPct val="150000"/>
              </a:lnSpc>
              <a:spcBef>
                <a:spcPts val="1200"/>
              </a:spcBef>
              <a:spcAft>
                <a:spcPts val="1200"/>
              </a:spcAft>
              <a:buFont typeface="Wingdings" panose="05000000000000000000" pitchFamily="2" charset="2"/>
              <a:buChar char="§"/>
            </a:pPr>
            <a:r>
              <a:rPr lang="en-US" altLang="en-US" dirty="0"/>
              <a:t>General device-driver interface.</a:t>
            </a:r>
          </a:p>
          <a:p>
            <a:pPr marL="539750" lvl="1" indent="-179388" algn="just">
              <a:lnSpc>
                <a:spcPct val="150000"/>
              </a:lnSpc>
              <a:spcBef>
                <a:spcPts val="1200"/>
              </a:spcBef>
              <a:spcAft>
                <a:spcPts val="1200"/>
              </a:spcAft>
              <a:buFont typeface="Wingdings" panose="05000000000000000000" pitchFamily="2" charset="2"/>
              <a:buChar char="§"/>
            </a:pPr>
            <a:r>
              <a:rPr lang="en-US" altLang="en-US" dirty="0"/>
              <a:t>Drivers for specific hardware devices.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B730E22-2E01-4D6E-A095-52072990D5DD}"/>
              </a:ext>
            </a:extLst>
          </p:cNvPr>
          <p:cNvSpPr>
            <a:spLocks noGrp="1" noChangeArrowheads="1"/>
          </p:cNvSpPr>
          <p:nvPr>
            <p:ph type="title" idx="4294967295"/>
          </p:nvPr>
        </p:nvSpPr>
        <p:spPr>
          <a:xfrm>
            <a:off x="1022350" y="182563"/>
            <a:ext cx="7664450" cy="576262"/>
          </a:xfrm>
        </p:spPr>
        <p:txBody>
          <a:bodyPr/>
          <a:lstStyle/>
          <a:p>
            <a:pPr eaLnBrk="1" hangingPunct="1"/>
            <a:r>
              <a:rPr lang="en-US" altLang="en-US"/>
              <a:t>Protection and Security</a:t>
            </a:r>
          </a:p>
        </p:txBody>
      </p:sp>
      <p:sp>
        <p:nvSpPr>
          <p:cNvPr id="45059" name="Rectangle 3">
            <a:extLst>
              <a:ext uri="{FF2B5EF4-FFF2-40B4-BE49-F238E27FC236}">
                <a16:creationId xmlns:a16="http://schemas.microsoft.com/office/drawing/2014/main" id="{2FF15F54-7B90-4F82-B6E9-1285AEB09259}"/>
              </a:ext>
            </a:extLst>
          </p:cNvPr>
          <p:cNvSpPr>
            <a:spLocks noGrp="1" noChangeArrowheads="1"/>
          </p:cNvSpPr>
          <p:nvPr>
            <p:ph type="body" idx="4294967295"/>
          </p:nvPr>
        </p:nvSpPr>
        <p:spPr>
          <a:xfrm>
            <a:off x="554182" y="1233488"/>
            <a:ext cx="8326582" cy="5183187"/>
          </a:xfrm>
        </p:spPr>
        <p:txBody>
          <a:bodyPr/>
          <a:lstStyle/>
          <a:p>
            <a:pPr algn="just">
              <a:lnSpc>
                <a:spcPct val="90000"/>
              </a:lnSpc>
              <a:buFont typeface="Wingdings" panose="05000000000000000000" pitchFamily="2" charset="2"/>
              <a:buChar char="q"/>
            </a:pPr>
            <a:r>
              <a:rPr lang="en-US" altLang="en-US" sz="2000" b="1" dirty="0">
                <a:solidFill>
                  <a:srgbClr val="3366FF"/>
                </a:solidFill>
              </a:rPr>
              <a:t>Protection </a:t>
            </a:r>
            <a:r>
              <a:rPr lang="en-US" altLang="en-US" sz="2000" dirty="0"/>
              <a:t>– </a:t>
            </a:r>
            <a:r>
              <a:rPr lang="en-US" altLang="en-US" sz="2000" b="1" u="sng" dirty="0">
                <a:highlight>
                  <a:srgbClr val="00FF00"/>
                </a:highlight>
              </a:rPr>
              <a:t>any mechanism for </a:t>
            </a:r>
            <a:r>
              <a:rPr lang="en-US" altLang="en-US" sz="2000" b="1" u="sng" dirty="0">
                <a:highlight>
                  <a:srgbClr val="FF00FF"/>
                </a:highlight>
              </a:rPr>
              <a:t>controlling access</a:t>
            </a:r>
            <a:r>
              <a:rPr lang="en-US" altLang="en-US" sz="2000" b="1" u="sng" dirty="0">
                <a:highlight>
                  <a:srgbClr val="00FF00"/>
                </a:highlight>
              </a:rPr>
              <a:t> of processes or users to resources defined by the OS.</a:t>
            </a:r>
          </a:p>
          <a:p>
            <a:pPr algn="just">
              <a:lnSpc>
                <a:spcPct val="90000"/>
              </a:lnSpc>
              <a:buFont typeface="Wingdings" panose="05000000000000000000" pitchFamily="2" charset="2"/>
              <a:buChar char="q"/>
            </a:pPr>
            <a:r>
              <a:rPr lang="en-US" altLang="en-US" sz="2000" b="1" dirty="0">
                <a:solidFill>
                  <a:srgbClr val="3366FF"/>
                </a:solidFill>
              </a:rPr>
              <a:t>Security </a:t>
            </a:r>
            <a:r>
              <a:rPr lang="en-US" altLang="en-US" sz="2000" dirty="0"/>
              <a:t>– </a:t>
            </a:r>
            <a:r>
              <a:rPr lang="en-US" altLang="en-US" sz="2000" b="1" u="sng" dirty="0">
                <a:highlight>
                  <a:srgbClr val="FF00FF"/>
                </a:highlight>
              </a:rPr>
              <a:t>defense</a:t>
            </a:r>
            <a:r>
              <a:rPr lang="en-US" altLang="en-US" sz="2000" b="1" u="sng" dirty="0">
                <a:highlight>
                  <a:srgbClr val="00FF00"/>
                </a:highlight>
              </a:rPr>
              <a:t> of the system against internal and external attacks</a:t>
            </a:r>
          </a:p>
          <a:p>
            <a:pPr marL="539750" lvl="1" indent="-179388" algn="just">
              <a:lnSpc>
                <a:spcPct val="90000"/>
              </a:lnSpc>
              <a:buFont typeface="Wingdings" panose="05000000000000000000" pitchFamily="2" charset="2"/>
              <a:buChar char="§"/>
            </a:pPr>
            <a:r>
              <a:rPr lang="en-US" altLang="en-US" dirty="0"/>
              <a:t>Huge range, including </a:t>
            </a:r>
            <a:r>
              <a:rPr lang="en-US" altLang="en-US" b="1" u="sng" dirty="0">
                <a:highlight>
                  <a:srgbClr val="00FFFF"/>
                </a:highlight>
              </a:rPr>
              <a:t>denial-of-service</a:t>
            </a:r>
            <a:r>
              <a:rPr lang="en-US" altLang="en-US" dirty="0"/>
              <a:t>, </a:t>
            </a:r>
            <a:r>
              <a:rPr lang="en-US" altLang="en-US" b="1" u="sng" dirty="0">
                <a:highlight>
                  <a:srgbClr val="00FFFF"/>
                </a:highlight>
              </a:rPr>
              <a:t>worms</a:t>
            </a:r>
            <a:r>
              <a:rPr lang="en-US" altLang="en-US" dirty="0"/>
              <a:t>, </a:t>
            </a:r>
            <a:r>
              <a:rPr lang="en-US" altLang="en-US" b="1" u="sng" dirty="0">
                <a:highlight>
                  <a:srgbClr val="00FFFF"/>
                </a:highlight>
              </a:rPr>
              <a:t>viruses</a:t>
            </a:r>
            <a:r>
              <a:rPr lang="en-US" altLang="en-US" dirty="0"/>
              <a:t>, </a:t>
            </a:r>
            <a:r>
              <a:rPr lang="en-US" altLang="en-US" b="1" u="sng" dirty="0">
                <a:highlight>
                  <a:srgbClr val="00FFFF"/>
                </a:highlight>
              </a:rPr>
              <a:t>identity theft</a:t>
            </a:r>
            <a:r>
              <a:rPr lang="en-US" altLang="en-US" dirty="0"/>
              <a:t>, </a:t>
            </a:r>
            <a:r>
              <a:rPr lang="en-US" altLang="en-US" b="1" u="sng" dirty="0">
                <a:highlight>
                  <a:srgbClr val="00FFFF"/>
                </a:highlight>
              </a:rPr>
              <a:t>theft of service</a:t>
            </a:r>
          </a:p>
          <a:p>
            <a:pPr algn="just">
              <a:lnSpc>
                <a:spcPct val="90000"/>
              </a:lnSpc>
              <a:buFont typeface="Wingdings" panose="05000000000000000000" pitchFamily="2" charset="2"/>
              <a:buChar char="q"/>
            </a:pPr>
            <a:r>
              <a:rPr lang="en-US" altLang="en-US" sz="2000" b="1" u="sng" dirty="0">
                <a:highlight>
                  <a:srgbClr val="FF00FF"/>
                </a:highlight>
              </a:rPr>
              <a:t>Systems generally first distinguish among users, to determine </a:t>
            </a:r>
            <a:r>
              <a:rPr lang="en-US" altLang="en-US" sz="2000" b="1" u="sng" dirty="0">
                <a:highlight>
                  <a:srgbClr val="00FFFF"/>
                </a:highlight>
              </a:rPr>
              <a:t>who</a:t>
            </a:r>
            <a:r>
              <a:rPr lang="en-US" altLang="en-US" sz="2000" dirty="0"/>
              <a:t> can </a:t>
            </a:r>
            <a:r>
              <a:rPr lang="en-US" altLang="en-US" sz="2000" b="1" u="sng" dirty="0">
                <a:highlight>
                  <a:srgbClr val="00FFFF"/>
                </a:highlight>
              </a:rPr>
              <a:t>do what</a:t>
            </a:r>
          </a:p>
          <a:p>
            <a:pPr marL="539750" lvl="1" indent="-179388" algn="just">
              <a:lnSpc>
                <a:spcPct val="90000"/>
              </a:lnSpc>
              <a:buFont typeface="Wingdings" panose="05000000000000000000" pitchFamily="2" charset="2"/>
              <a:buChar char="§"/>
            </a:pPr>
            <a:r>
              <a:rPr lang="en-US" altLang="en-US" dirty="0"/>
              <a:t>User identities (</a:t>
            </a:r>
            <a:r>
              <a:rPr lang="en-US" altLang="en-US" b="1" dirty="0">
                <a:solidFill>
                  <a:srgbClr val="3366FF"/>
                </a:solidFill>
              </a:rPr>
              <a:t>user IDs</a:t>
            </a:r>
            <a:r>
              <a:rPr lang="en-US" altLang="en-US" dirty="0"/>
              <a:t>, security IDs) include name and associated number, one per user.</a:t>
            </a:r>
          </a:p>
          <a:p>
            <a:pPr marL="539750" lvl="1" indent="-179388" algn="just">
              <a:lnSpc>
                <a:spcPct val="90000"/>
              </a:lnSpc>
              <a:buFont typeface="Wingdings" panose="05000000000000000000" pitchFamily="2" charset="2"/>
              <a:buChar char="§"/>
            </a:pPr>
            <a:r>
              <a:rPr lang="en-US" altLang="en-US" dirty="0"/>
              <a:t>User ID then associated with all files, processes of that user to determine access control.</a:t>
            </a:r>
          </a:p>
          <a:p>
            <a:pPr marL="539750" lvl="1" indent="-179388" algn="just">
              <a:lnSpc>
                <a:spcPct val="90000"/>
              </a:lnSpc>
              <a:buFont typeface="Wingdings" panose="05000000000000000000" pitchFamily="2" charset="2"/>
              <a:buChar char="§"/>
            </a:pPr>
            <a:r>
              <a:rPr lang="en-US" altLang="en-US" dirty="0"/>
              <a:t>Group identifier (</a:t>
            </a:r>
            <a:r>
              <a:rPr lang="en-US" altLang="en-US" b="1" dirty="0">
                <a:solidFill>
                  <a:srgbClr val="3366FF"/>
                </a:solidFill>
              </a:rPr>
              <a:t>group ID</a:t>
            </a:r>
            <a:r>
              <a:rPr lang="en-US" altLang="en-US" dirty="0"/>
              <a:t>) allows set of users to be defined and controls managed, then also associated with each process, file.</a:t>
            </a:r>
          </a:p>
          <a:p>
            <a:pPr marL="539750" lvl="1" indent="-179388" algn="just">
              <a:lnSpc>
                <a:spcPct val="90000"/>
              </a:lnSpc>
              <a:buFont typeface="Wingdings" panose="05000000000000000000" pitchFamily="2" charset="2"/>
              <a:buChar char="§"/>
            </a:pPr>
            <a:r>
              <a:rPr lang="en-US" altLang="en-US" b="1" dirty="0">
                <a:solidFill>
                  <a:srgbClr val="3366FF"/>
                </a:solidFill>
              </a:rPr>
              <a:t>Privilege escalation </a:t>
            </a:r>
            <a:r>
              <a:rPr lang="en-US" altLang="en-US" dirty="0"/>
              <a:t>allows user to change to effective ID with more rights.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7DB64F8D-33C8-46AD-A264-92C4384D2EA4}"/>
              </a:ext>
            </a:extLst>
          </p:cNvPr>
          <p:cNvSpPr>
            <a:spLocks noGrp="1"/>
          </p:cNvSpPr>
          <p:nvPr>
            <p:ph type="title"/>
          </p:nvPr>
        </p:nvSpPr>
        <p:spPr>
          <a:xfrm>
            <a:off x="457200" y="182563"/>
            <a:ext cx="8229600" cy="461938"/>
          </a:xfrm>
        </p:spPr>
        <p:txBody>
          <a:bodyPr/>
          <a:lstStyle/>
          <a:p>
            <a:r>
              <a:rPr lang="en-US" altLang="en-US" dirty="0"/>
              <a:t>Kernel Data Structures</a:t>
            </a:r>
          </a:p>
        </p:txBody>
      </p:sp>
      <p:sp>
        <p:nvSpPr>
          <p:cNvPr id="3" name="Content Placeholder 2">
            <a:extLst>
              <a:ext uri="{FF2B5EF4-FFF2-40B4-BE49-F238E27FC236}">
                <a16:creationId xmlns:a16="http://schemas.microsoft.com/office/drawing/2014/main" id="{452D2FF7-5D3F-4442-BF43-3C250F8E8466}"/>
              </a:ext>
            </a:extLst>
          </p:cNvPr>
          <p:cNvSpPr>
            <a:spLocks noGrp="1"/>
          </p:cNvSpPr>
          <p:nvPr>
            <p:ph idx="1"/>
          </p:nvPr>
        </p:nvSpPr>
        <p:spPr>
          <a:xfrm>
            <a:off x="457200" y="789709"/>
            <a:ext cx="8049491" cy="5763491"/>
          </a:xfrm>
        </p:spPr>
        <p:txBody>
          <a:bodyPr/>
          <a:lstStyle/>
          <a:p>
            <a:pPr>
              <a:buFont typeface="Wingdings" panose="05000000000000000000" pitchFamily="2" charset="2"/>
              <a:buChar char="q"/>
              <a:defRPr/>
            </a:pPr>
            <a:r>
              <a:rPr lang="en-US" sz="2000" dirty="0">
                <a:ea typeface="ＭＳ Ｐゴシック" charset="-128"/>
              </a:rPr>
              <a:t>Many similar to standard programming data structures</a:t>
            </a:r>
          </a:p>
          <a:p>
            <a:pPr marL="539750" indent="-179388">
              <a:spcBef>
                <a:spcPts val="600"/>
              </a:spcBef>
              <a:buFont typeface="Wingdings" panose="05000000000000000000" pitchFamily="2" charset="2"/>
              <a:buChar char="§"/>
              <a:defRPr/>
            </a:pPr>
            <a:r>
              <a:rPr lang="en-US" sz="2000" b="1" i="1" u="sng" dirty="0">
                <a:highlight>
                  <a:srgbClr val="00FFFF"/>
                </a:highlight>
                <a:ea typeface="ＭＳ Ｐゴシック" charset="-128"/>
              </a:rPr>
              <a:t>Singly linked list</a:t>
            </a:r>
          </a:p>
          <a:p>
            <a:pPr>
              <a:buFont typeface="Monotype Sorts" charset="0"/>
              <a:buChar char="n"/>
              <a:defRPr/>
            </a:pPr>
            <a:endParaRPr lang="en-US" dirty="0">
              <a:ea typeface="ＭＳ Ｐゴシック" charset="-128"/>
            </a:endParaRPr>
          </a:p>
          <a:p>
            <a:pPr marL="0" indent="0">
              <a:buNone/>
              <a:defRPr/>
            </a:pPr>
            <a:endParaRPr lang="en-US" dirty="0">
              <a:ea typeface="ＭＳ Ｐゴシック" charset="-128"/>
            </a:endParaRPr>
          </a:p>
          <a:p>
            <a:pPr marL="539750" indent="-179388">
              <a:spcBef>
                <a:spcPts val="1200"/>
              </a:spcBef>
              <a:buFont typeface="Wingdings" panose="05000000000000000000" pitchFamily="2" charset="2"/>
              <a:buChar char="§"/>
              <a:defRPr/>
            </a:pPr>
            <a:r>
              <a:rPr lang="en-US" sz="2000" b="1" i="1" u="sng" dirty="0">
                <a:highlight>
                  <a:srgbClr val="00FFFF"/>
                </a:highlight>
                <a:ea typeface="ＭＳ Ｐゴシック" charset="-128"/>
              </a:rPr>
              <a:t>Doubly linked 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marL="539750" indent="-179388">
              <a:spcBef>
                <a:spcPts val="600"/>
              </a:spcBef>
              <a:buFont typeface="Wingdings" panose="05000000000000000000" pitchFamily="2" charset="2"/>
              <a:buChar char="§"/>
              <a:defRPr/>
            </a:pPr>
            <a:r>
              <a:rPr lang="en-US" sz="2000" b="1" i="1" u="sng" dirty="0">
                <a:highlight>
                  <a:srgbClr val="00FFFF"/>
                </a:highlight>
                <a:ea typeface="ＭＳ Ｐゴシック" charset="-128"/>
              </a:rPr>
              <a:t>Circular linked list</a:t>
            </a:r>
          </a:p>
          <a:p>
            <a:pPr marL="539750" indent="-179388">
              <a:buFont typeface="Wingdings" panose="05000000000000000000" pitchFamily="2" charset="2"/>
              <a:buChar char="§"/>
              <a:defRPr/>
            </a:pPr>
            <a:endParaRPr lang="en-US" sz="2000" b="1" i="1" u="sng" dirty="0">
              <a:ea typeface="ＭＳ Ｐゴシック" charset="-128"/>
            </a:endParaRPr>
          </a:p>
          <a:p>
            <a:pPr marL="539750" indent="-179388">
              <a:buFont typeface="Wingdings" panose="05000000000000000000" pitchFamily="2" charset="2"/>
              <a:buChar char="§"/>
              <a:defRPr/>
            </a:pPr>
            <a:endParaRPr lang="en-US" sz="2000" b="1" i="1" u="sng" dirty="0">
              <a:ea typeface="ＭＳ Ｐゴシック" charset="-128"/>
            </a:endParaRPr>
          </a:p>
          <a:p>
            <a:pPr marL="539750" indent="-179388">
              <a:buFont typeface="Wingdings" panose="05000000000000000000" pitchFamily="2" charset="2"/>
              <a:buChar char="§"/>
              <a:defRPr/>
            </a:pPr>
            <a:endParaRPr lang="en-US" sz="2000" b="1" i="1" u="sng" dirty="0">
              <a:ea typeface="ＭＳ Ｐゴシック" charset="-128"/>
            </a:endParaRPr>
          </a:p>
          <a:p>
            <a:pPr algn="just">
              <a:spcBef>
                <a:spcPts val="600"/>
              </a:spcBef>
              <a:buFont typeface="Wingdings" panose="05000000000000000000" pitchFamily="2" charset="2"/>
              <a:buChar char="q"/>
              <a:defRPr/>
            </a:pPr>
            <a:r>
              <a:rPr lang="en-US" sz="2000" b="1" u="sng" dirty="0">
                <a:highlight>
                  <a:srgbClr val="00FF00"/>
                </a:highlight>
                <a:ea typeface="ＭＳ Ｐゴシック" charset="-128"/>
              </a:rPr>
              <a:t>Lists are sometimes used directly by </a:t>
            </a:r>
            <a:r>
              <a:rPr lang="en-US" sz="2000" b="1" u="sng" dirty="0">
                <a:highlight>
                  <a:srgbClr val="FF0000"/>
                </a:highlight>
                <a:ea typeface="ＭＳ Ｐゴシック" charset="-128"/>
              </a:rPr>
              <a:t>kernel algorithms</a:t>
            </a:r>
            <a:r>
              <a:rPr lang="en-US" sz="2000" dirty="0">
                <a:ea typeface="ＭＳ Ｐゴシック" charset="-128"/>
              </a:rPr>
              <a:t>. Frequently, though, they are used for constructing more powerful data structures, such as </a:t>
            </a:r>
            <a:r>
              <a:rPr lang="en-US" sz="2000" b="1" u="sng" dirty="0">
                <a:solidFill>
                  <a:srgbClr val="FF0000"/>
                </a:solidFill>
                <a:ea typeface="ＭＳ Ｐゴシック" charset="-128"/>
              </a:rPr>
              <a:t>stacks</a:t>
            </a:r>
            <a:r>
              <a:rPr lang="en-US" sz="2000" dirty="0">
                <a:ea typeface="ＭＳ Ｐゴシック" charset="-128"/>
              </a:rPr>
              <a:t> and </a:t>
            </a:r>
            <a:r>
              <a:rPr lang="en-US" sz="2000" b="1" u="sng" dirty="0">
                <a:solidFill>
                  <a:srgbClr val="FF0000"/>
                </a:solidFill>
                <a:ea typeface="ＭＳ Ｐゴシック" charset="-128"/>
              </a:rPr>
              <a:t>queues</a:t>
            </a:r>
            <a:r>
              <a:rPr lang="en-US" sz="2000" dirty="0">
                <a:ea typeface="ＭＳ Ｐゴシック" charset="-128"/>
              </a:rPr>
              <a:t>.</a:t>
            </a:r>
          </a:p>
          <a:p>
            <a:pPr>
              <a:buFont typeface="Wingdings" panose="05000000000000000000" pitchFamily="2" charset="2"/>
              <a:buChar char="q"/>
              <a:defRPr/>
            </a:pPr>
            <a:endParaRPr lang="en-US" sz="2000"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marL="0" indent="0">
              <a:buFont typeface="Monotype Sorts" charset="0"/>
              <a:buNone/>
              <a:defRPr/>
            </a:pPr>
            <a:endParaRPr lang="en-US" dirty="0">
              <a:ea typeface="ＭＳ Ｐゴシック" charset="-128"/>
            </a:endParaRPr>
          </a:p>
          <a:p>
            <a:pPr>
              <a:buFont typeface="Monotype Sorts" charset="0"/>
              <a:buChar char="n"/>
              <a:defRPr/>
            </a:pPr>
            <a:endParaRPr lang="en-US" dirty="0">
              <a:ea typeface="ＭＳ Ｐゴシック" charset="-128"/>
            </a:endParaRPr>
          </a:p>
        </p:txBody>
      </p:sp>
      <p:pic>
        <p:nvPicPr>
          <p:cNvPr id="46084" name="Picture 3" descr="1_13.pdf">
            <a:extLst>
              <a:ext uri="{FF2B5EF4-FFF2-40B4-BE49-F238E27FC236}">
                <a16:creationId xmlns:a16="http://schemas.microsoft.com/office/drawing/2014/main" id="{AF02033C-45E3-4C9F-92D4-ECB52619F5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1900" y="1571830"/>
            <a:ext cx="693261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4" descr="1_14.pdf">
            <a:extLst>
              <a:ext uri="{FF2B5EF4-FFF2-40B4-BE49-F238E27FC236}">
                <a16:creationId xmlns:a16="http://schemas.microsoft.com/office/drawing/2014/main" id="{9A2D45AE-F21A-4A47-98F5-21B5379253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1900" y="2791676"/>
            <a:ext cx="702627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5" descr="1_15.pdf">
            <a:extLst>
              <a:ext uri="{FF2B5EF4-FFF2-40B4-BE49-F238E27FC236}">
                <a16:creationId xmlns:a16="http://schemas.microsoft.com/office/drawing/2014/main" id="{BA766AB4-F72B-4561-BFBA-00237593ACF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31900" y="4264518"/>
            <a:ext cx="6842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CB2D9B93-9C49-4F03-AE18-EDA913DE5AC9}"/>
              </a:ext>
            </a:extLst>
          </p:cNvPr>
          <p:cNvSpPr>
            <a:spLocks noGrp="1"/>
          </p:cNvSpPr>
          <p:nvPr>
            <p:ph type="title"/>
          </p:nvPr>
        </p:nvSpPr>
        <p:spPr>
          <a:xfrm>
            <a:off x="457200" y="198438"/>
            <a:ext cx="8229600" cy="576262"/>
          </a:xfrm>
        </p:spPr>
        <p:txBody>
          <a:bodyPr/>
          <a:lstStyle/>
          <a:p>
            <a:r>
              <a:rPr lang="en-US" altLang="en-US"/>
              <a:t>Kernel Data Structures</a:t>
            </a:r>
          </a:p>
        </p:txBody>
      </p:sp>
      <p:sp>
        <p:nvSpPr>
          <p:cNvPr id="47107" name="Content Placeholder 2">
            <a:extLst>
              <a:ext uri="{FF2B5EF4-FFF2-40B4-BE49-F238E27FC236}">
                <a16:creationId xmlns:a16="http://schemas.microsoft.com/office/drawing/2014/main" id="{A9A82AF6-6D84-42F7-BDDB-B847DF30E7DB}"/>
              </a:ext>
            </a:extLst>
          </p:cNvPr>
          <p:cNvSpPr>
            <a:spLocks noGrp="1"/>
          </p:cNvSpPr>
          <p:nvPr>
            <p:ph sz="half" idx="1"/>
          </p:nvPr>
        </p:nvSpPr>
        <p:spPr>
          <a:xfrm>
            <a:off x="457200" y="969817"/>
            <a:ext cx="8382000" cy="2992583"/>
          </a:xfrm>
        </p:spPr>
        <p:txBody>
          <a:bodyPr/>
          <a:lstStyle/>
          <a:p>
            <a:pPr algn="just">
              <a:buFont typeface="Wingdings" panose="05000000000000000000" pitchFamily="2" charset="2"/>
              <a:buChar char="q"/>
            </a:pPr>
            <a:r>
              <a:rPr lang="en-US" altLang="en-US" sz="1800" b="1" u="sng" dirty="0">
                <a:highlight>
                  <a:srgbClr val="00FF00"/>
                </a:highlight>
              </a:rPr>
              <a:t>A </a:t>
            </a:r>
            <a:r>
              <a:rPr lang="en-US" altLang="en-US" sz="1800" b="1" u="sng" dirty="0">
                <a:solidFill>
                  <a:srgbClr val="3366FF"/>
                </a:solidFill>
                <a:highlight>
                  <a:srgbClr val="00FF00"/>
                </a:highlight>
              </a:rPr>
              <a:t>tree</a:t>
            </a:r>
            <a:r>
              <a:rPr lang="en-US" altLang="en-US" sz="1800" b="1" u="sng" dirty="0">
                <a:highlight>
                  <a:srgbClr val="00FF00"/>
                </a:highlight>
              </a:rPr>
              <a:t> is a data structure that can be used to represent data hierarchically. Data values in a tree structure are linked through </a:t>
            </a:r>
            <a:r>
              <a:rPr lang="en-US" altLang="en-US" sz="1800" b="1" u="sng" dirty="0">
                <a:highlight>
                  <a:srgbClr val="00FFFF"/>
                </a:highlight>
              </a:rPr>
              <a:t>parent</a:t>
            </a:r>
            <a:r>
              <a:rPr lang="en-US" altLang="en-US" sz="1800" b="1" u="sng" dirty="0">
                <a:highlight>
                  <a:srgbClr val="00FF00"/>
                </a:highlight>
              </a:rPr>
              <a:t>–</a:t>
            </a:r>
            <a:r>
              <a:rPr lang="en-US" altLang="en-US" sz="1800" b="1" u="sng" dirty="0">
                <a:highlight>
                  <a:srgbClr val="00FFFF"/>
                </a:highlight>
              </a:rPr>
              <a:t>child</a:t>
            </a:r>
            <a:r>
              <a:rPr lang="en-US" altLang="en-US" sz="1800" b="1" u="sng" dirty="0">
                <a:highlight>
                  <a:srgbClr val="00FF00"/>
                </a:highlight>
              </a:rPr>
              <a:t> relationships.</a:t>
            </a:r>
          </a:p>
          <a:p>
            <a:pPr algn="just">
              <a:buFont typeface="Wingdings" panose="05000000000000000000" pitchFamily="2" charset="2"/>
              <a:buChar char="q"/>
            </a:pPr>
            <a:r>
              <a:rPr lang="en-US" altLang="en-US" sz="1800" b="1" u="sng" dirty="0">
                <a:highlight>
                  <a:srgbClr val="FF00FF"/>
                </a:highlight>
              </a:rPr>
              <a:t>In a general tree, a parent may have an unlimited number of children. </a:t>
            </a:r>
            <a:r>
              <a:rPr lang="en-US" altLang="en-US" sz="1800" b="1" u="sng" dirty="0">
                <a:highlight>
                  <a:srgbClr val="00FF00"/>
                </a:highlight>
              </a:rPr>
              <a:t>In a binary tree, a parent may have at most two children.</a:t>
            </a:r>
            <a:r>
              <a:rPr lang="en-US" altLang="en-US" sz="1800" b="1" dirty="0"/>
              <a:t> A binary search tree additionally requires an ordering between the parent’s two children in which left child &lt;= right child.</a:t>
            </a:r>
          </a:p>
          <a:p>
            <a:pPr marL="539750" lvl="1" indent="-179388">
              <a:buFont typeface="Wingdings" panose="05000000000000000000" pitchFamily="2" charset="2"/>
              <a:buChar char="§"/>
            </a:pPr>
            <a:r>
              <a:rPr lang="en-US" altLang="en-US" sz="1600" dirty="0"/>
              <a:t>Search performance is </a:t>
            </a:r>
            <a:r>
              <a:rPr lang="en-US" altLang="en-US" sz="1600" i="1" dirty="0"/>
              <a:t>O(n)</a:t>
            </a:r>
          </a:p>
          <a:p>
            <a:pPr marL="539750" lvl="1" indent="-179388">
              <a:buFont typeface="Wingdings" panose="05000000000000000000" pitchFamily="2" charset="2"/>
              <a:buChar char="§"/>
            </a:pPr>
            <a:r>
              <a:rPr lang="en-US" altLang="en-US" sz="1600" b="1" dirty="0">
                <a:solidFill>
                  <a:srgbClr val="3366FF"/>
                </a:solidFill>
              </a:rPr>
              <a:t>Balanced binary search tree </a:t>
            </a:r>
            <a:r>
              <a:rPr lang="en-US" altLang="en-US" sz="1600" dirty="0"/>
              <a:t>is </a:t>
            </a:r>
            <a:r>
              <a:rPr lang="en-US" altLang="en-US" sz="1600" i="1" dirty="0"/>
              <a:t>O(lg n)</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a:buFont typeface="Monotype Sorts" pitchFamily="-84" charset="2"/>
              <a:buNone/>
            </a:pPr>
            <a:endParaRPr lang="en-US" altLang="en-US" dirty="0"/>
          </a:p>
          <a:p>
            <a:endParaRPr lang="en-US" altLang="en-US" dirty="0"/>
          </a:p>
        </p:txBody>
      </p:sp>
      <p:pic>
        <p:nvPicPr>
          <p:cNvPr id="47108" name="Picture 1" descr="1_16.pdf">
            <a:extLst>
              <a:ext uri="{FF2B5EF4-FFF2-40B4-BE49-F238E27FC236}">
                <a16:creationId xmlns:a16="http://schemas.microsoft.com/office/drawing/2014/main" id="{0454F5D9-759C-4E83-8AF8-385B73443B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7891" y="4157518"/>
            <a:ext cx="3713017" cy="216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8FC3BB4F-5C60-438A-BFE4-D44D1E0114A1}"/>
              </a:ext>
            </a:extLst>
          </p:cNvPr>
          <p:cNvSpPr>
            <a:spLocks noGrp="1"/>
          </p:cNvSpPr>
          <p:nvPr>
            <p:ph type="title"/>
          </p:nvPr>
        </p:nvSpPr>
        <p:spPr>
          <a:xfrm>
            <a:off x="457200" y="198438"/>
            <a:ext cx="8229600" cy="576262"/>
          </a:xfrm>
        </p:spPr>
        <p:txBody>
          <a:bodyPr/>
          <a:lstStyle/>
          <a:p>
            <a:r>
              <a:rPr lang="en-US" altLang="en-US"/>
              <a:t>Kernel Data Structures</a:t>
            </a:r>
          </a:p>
        </p:txBody>
      </p:sp>
      <p:sp>
        <p:nvSpPr>
          <p:cNvPr id="48131" name="Content Placeholder 2">
            <a:extLst>
              <a:ext uri="{FF2B5EF4-FFF2-40B4-BE49-F238E27FC236}">
                <a16:creationId xmlns:a16="http://schemas.microsoft.com/office/drawing/2014/main" id="{61B2A0D0-FC19-4214-8552-128C1B98EDB0}"/>
              </a:ext>
            </a:extLst>
          </p:cNvPr>
          <p:cNvSpPr>
            <a:spLocks noGrp="1"/>
          </p:cNvSpPr>
          <p:nvPr>
            <p:ph sz="half" idx="1"/>
          </p:nvPr>
        </p:nvSpPr>
        <p:spPr>
          <a:xfrm>
            <a:off x="457199" y="872836"/>
            <a:ext cx="8506691" cy="5569528"/>
          </a:xfrm>
        </p:spPr>
        <p:txBody>
          <a:bodyPr/>
          <a:lstStyle/>
          <a:p>
            <a:pPr algn="just">
              <a:buFont typeface="Wingdings" panose="05000000000000000000" pitchFamily="2" charset="2"/>
              <a:buChar char="q"/>
            </a:pPr>
            <a:r>
              <a:rPr lang="en-US" altLang="en-US" sz="1800" b="1" u="sng" dirty="0">
                <a:highlight>
                  <a:srgbClr val="00FF00"/>
                </a:highlight>
              </a:rPr>
              <a:t>A</a:t>
            </a:r>
            <a:r>
              <a:rPr lang="en-US" altLang="en-US" sz="1800" b="1" u="sng" dirty="0">
                <a:solidFill>
                  <a:srgbClr val="3366FF"/>
                </a:solidFill>
                <a:highlight>
                  <a:srgbClr val="00FF00"/>
                </a:highlight>
              </a:rPr>
              <a:t> hash function </a:t>
            </a:r>
            <a:r>
              <a:rPr lang="en-US" altLang="en-US" sz="1800" b="1" u="sng" dirty="0">
                <a:highlight>
                  <a:srgbClr val="00FF00"/>
                </a:highlight>
              </a:rPr>
              <a:t>takes data as its input, performs a numeric operation on the data, and returns a numeric value. This numeric value can then be used as an index into a table (typically an array) to quickly retrieve the data. Whereas searching for a data item through a list of size n can require up to O(n) comparisons, using a hash function for retrieving data from a table can be as good as O(1).</a:t>
            </a:r>
          </a:p>
          <a:p>
            <a:pPr>
              <a:buFont typeface="Wingdings" panose="05000000000000000000" pitchFamily="2" charset="2"/>
              <a:buChar char="q"/>
            </a:pPr>
            <a:r>
              <a:rPr lang="en-US" altLang="en-US" sz="1800" b="1" dirty="0">
                <a:solidFill>
                  <a:srgbClr val="3366FF"/>
                </a:solidFill>
              </a:rPr>
              <a:t>Hash function </a:t>
            </a:r>
            <a:r>
              <a:rPr lang="en-US" altLang="en-US" sz="1800" dirty="0"/>
              <a:t>can create a</a:t>
            </a:r>
            <a:r>
              <a:rPr lang="en-US" altLang="en-US" sz="1800" b="1" dirty="0">
                <a:solidFill>
                  <a:srgbClr val="3366FF"/>
                </a:solidFill>
              </a:rPr>
              <a:t> hash map.</a:t>
            </a:r>
          </a:p>
          <a:p>
            <a:endParaRPr lang="en-US" altLang="en-US" sz="1800" b="1" i="1" dirty="0">
              <a:solidFill>
                <a:srgbClr val="3366FF"/>
              </a:solidFill>
            </a:endParaRPr>
          </a:p>
          <a:p>
            <a:endParaRPr lang="en-US" altLang="en-US" sz="1800" b="1" i="1" dirty="0">
              <a:solidFill>
                <a:srgbClr val="3366FF"/>
              </a:solidFill>
            </a:endParaRPr>
          </a:p>
          <a:p>
            <a:endParaRPr lang="en-US" altLang="en-US" sz="1800" b="1" i="1" dirty="0">
              <a:solidFill>
                <a:srgbClr val="3366FF"/>
              </a:solidFill>
            </a:endParaRPr>
          </a:p>
          <a:p>
            <a:endParaRPr lang="en-US" altLang="en-US" sz="1800" b="1" i="1" dirty="0">
              <a:solidFill>
                <a:srgbClr val="3366FF"/>
              </a:solidFill>
            </a:endParaRPr>
          </a:p>
          <a:p>
            <a:pPr>
              <a:buFont typeface="Monotype Sorts" pitchFamily="-84" charset="2"/>
              <a:buNone/>
            </a:pPr>
            <a:endParaRPr lang="en-US" altLang="en-US" sz="1800" b="1" i="1" dirty="0">
              <a:solidFill>
                <a:srgbClr val="3366FF"/>
              </a:solidFill>
            </a:endParaRPr>
          </a:p>
          <a:p>
            <a:pPr>
              <a:buFont typeface="Wingdings" panose="05000000000000000000" pitchFamily="2" charset="2"/>
              <a:buChar char="q"/>
            </a:pPr>
            <a:r>
              <a:rPr lang="en-US" altLang="en-US" sz="1800" b="1" dirty="0">
                <a:solidFill>
                  <a:srgbClr val="3366FF"/>
                </a:solidFill>
              </a:rPr>
              <a:t>Bitmap</a:t>
            </a:r>
            <a:r>
              <a:rPr lang="en-US" altLang="en-US" sz="1800" dirty="0"/>
              <a:t> – </a:t>
            </a:r>
            <a:r>
              <a:rPr lang="en-US" altLang="en-US" sz="1800" b="1" u="sng" dirty="0">
                <a:highlight>
                  <a:srgbClr val="00FF00"/>
                </a:highlight>
              </a:rPr>
              <a:t>string of </a:t>
            </a:r>
            <a:r>
              <a:rPr lang="en-US" altLang="en-US" sz="1800" b="1" i="1" u="sng" dirty="0">
                <a:highlight>
                  <a:srgbClr val="00FF00"/>
                </a:highlight>
              </a:rPr>
              <a:t>n</a:t>
            </a:r>
            <a:r>
              <a:rPr lang="en-US" altLang="en-US" sz="1800" b="1" u="sng" dirty="0">
                <a:highlight>
                  <a:srgbClr val="00FF00"/>
                </a:highlight>
              </a:rPr>
              <a:t> binary digits representing the status of </a:t>
            </a:r>
            <a:r>
              <a:rPr lang="en-US" altLang="en-US" sz="1800" b="1" i="1" u="sng" dirty="0">
                <a:highlight>
                  <a:srgbClr val="00FF00"/>
                </a:highlight>
              </a:rPr>
              <a:t>n</a:t>
            </a:r>
            <a:r>
              <a:rPr lang="en-US" altLang="en-US" sz="1800" b="1" u="sng" dirty="0">
                <a:highlight>
                  <a:srgbClr val="00FF00"/>
                </a:highlight>
              </a:rPr>
              <a:t> items</a:t>
            </a:r>
            <a:r>
              <a:rPr lang="en-US" altLang="en-US" sz="1800" dirty="0"/>
              <a:t>.</a:t>
            </a:r>
          </a:p>
          <a:p>
            <a:pPr>
              <a:buFont typeface="Wingdings" panose="05000000000000000000" pitchFamily="2" charset="2"/>
              <a:buChar char="q"/>
            </a:pPr>
            <a:r>
              <a:rPr lang="en-US" altLang="en-US" sz="1800" dirty="0"/>
              <a:t>Linux data structures defined in</a:t>
            </a:r>
          </a:p>
          <a:p>
            <a:pPr marL="539750" indent="-179388">
              <a:buFont typeface="Wingdings" panose="05000000000000000000" pitchFamily="2" charset="2"/>
              <a:buChar char="§"/>
            </a:pPr>
            <a:r>
              <a:rPr lang="en-US" altLang="en-US" sz="1800" b="1" i="1" dirty="0"/>
              <a:t>include</a:t>
            </a:r>
            <a:r>
              <a:rPr lang="en-US" altLang="en-US" sz="1800" dirty="0"/>
              <a:t> files </a:t>
            </a:r>
            <a:r>
              <a:rPr lang="en-US" altLang="en-US" sz="1600" dirty="0">
                <a:latin typeface="Courier New" panose="02070309020205020404" pitchFamily="49" charset="0"/>
                <a:cs typeface="Courier New" panose="02070309020205020404" pitchFamily="49" charset="0"/>
              </a:rPr>
              <a:t>&lt;</a:t>
            </a:r>
            <a:r>
              <a:rPr lang="en-US" altLang="en-US" sz="1600" dirty="0" err="1">
                <a:latin typeface="Courier New" panose="02070309020205020404" pitchFamily="49" charset="0"/>
                <a:cs typeface="Courier New" panose="02070309020205020404" pitchFamily="49" charset="0"/>
              </a:rPr>
              <a:t>linux</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list.h</a:t>
            </a:r>
            <a:r>
              <a:rPr lang="en-US" altLang="en-US" sz="1600" dirty="0">
                <a:latin typeface="Courier New" panose="02070309020205020404" pitchFamily="49" charset="0"/>
                <a:cs typeface="Courier New" panose="02070309020205020404" pitchFamily="49" charset="0"/>
              </a:rPr>
              <a:t>&gt;, &lt;</a:t>
            </a:r>
            <a:r>
              <a:rPr lang="en-US" altLang="en-US" sz="1600" dirty="0" err="1">
                <a:latin typeface="Courier New" panose="02070309020205020404" pitchFamily="49" charset="0"/>
                <a:cs typeface="Courier New" panose="02070309020205020404" pitchFamily="49" charset="0"/>
              </a:rPr>
              <a:t>linux</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kfifo.h</a:t>
            </a:r>
            <a:r>
              <a:rPr lang="en-US" altLang="en-US" sz="1600" dirty="0">
                <a:latin typeface="Courier New" panose="02070309020205020404" pitchFamily="49" charset="0"/>
                <a:cs typeface="Courier New" panose="02070309020205020404" pitchFamily="49" charset="0"/>
              </a:rPr>
              <a:t>&gt;, &lt;</a:t>
            </a:r>
            <a:r>
              <a:rPr lang="en-US" altLang="en-US" sz="1600" dirty="0" err="1">
                <a:latin typeface="Courier New" panose="02070309020205020404" pitchFamily="49" charset="0"/>
                <a:cs typeface="Courier New" panose="02070309020205020404" pitchFamily="49" charset="0"/>
              </a:rPr>
              <a:t>linux</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rbtree.h</a:t>
            </a:r>
            <a:r>
              <a:rPr lang="en-US" altLang="en-US" sz="1600" dirty="0">
                <a:latin typeface="Courier New" panose="02070309020205020404" pitchFamily="49" charset="0"/>
                <a:cs typeface="Courier New" panose="02070309020205020404" pitchFamily="49" charset="0"/>
              </a:rPr>
              <a:t>&gt;</a:t>
            </a: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a:buFont typeface="Monotype Sorts" pitchFamily="-84" charset="2"/>
              <a:buNone/>
            </a:pPr>
            <a:endParaRPr lang="en-US" altLang="en-US" dirty="0"/>
          </a:p>
          <a:p>
            <a:endParaRPr lang="en-US" altLang="en-US" dirty="0"/>
          </a:p>
        </p:txBody>
      </p:sp>
      <p:pic>
        <p:nvPicPr>
          <p:cNvPr id="48132" name="Picture 3" descr="1_17.pdf">
            <a:extLst>
              <a:ext uri="{FF2B5EF4-FFF2-40B4-BE49-F238E27FC236}">
                <a16:creationId xmlns:a16="http://schemas.microsoft.com/office/drawing/2014/main" id="{D1E4C893-AA20-44FD-BF04-342EA074D7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1379" y="3041073"/>
            <a:ext cx="4873625" cy="153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57C3DFD9-61C5-4E86-AF6C-09B5C74C37F3}"/>
              </a:ext>
            </a:extLst>
          </p:cNvPr>
          <p:cNvSpPr>
            <a:spLocks noGrp="1"/>
          </p:cNvSpPr>
          <p:nvPr>
            <p:ph type="title" idx="4294967295"/>
          </p:nvPr>
        </p:nvSpPr>
        <p:spPr>
          <a:xfrm>
            <a:off x="819150" y="152400"/>
            <a:ext cx="8229600" cy="576263"/>
          </a:xfrm>
        </p:spPr>
        <p:txBody>
          <a:bodyPr/>
          <a:lstStyle/>
          <a:p>
            <a:r>
              <a:rPr lang="en-US" altLang="en-US" sz="2800" dirty="0"/>
              <a:t>Computing Environments - </a:t>
            </a:r>
            <a:r>
              <a:rPr lang="en-US" altLang="en-US" sz="2800" dirty="0">
                <a:highlight>
                  <a:srgbClr val="00FFFF"/>
                </a:highlight>
              </a:rPr>
              <a:t>Traditional</a:t>
            </a:r>
          </a:p>
        </p:txBody>
      </p:sp>
      <p:sp>
        <p:nvSpPr>
          <p:cNvPr id="49155" name="Content Placeholder 2">
            <a:extLst>
              <a:ext uri="{FF2B5EF4-FFF2-40B4-BE49-F238E27FC236}">
                <a16:creationId xmlns:a16="http://schemas.microsoft.com/office/drawing/2014/main" id="{C2ADDC31-537F-4F7B-9423-02943AE97798}"/>
              </a:ext>
            </a:extLst>
          </p:cNvPr>
          <p:cNvSpPr>
            <a:spLocks noGrp="1"/>
          </p:cNvSpPr>
          <p:nvPr>
            <p:ph idx="4294967295"/>
          </p:nvPr>
        </p:nvSpPr>
        <p:spPr>
          <a:xfrm>
            <a:off x="526474" y="1316182"/>
            <a:ext cx="8104908" cy="4352781"/>
          </a:xfrm>
        </p:spPr>
        <p:txBody>
          <a:bodyPr/>
          <a:lstStyle/>
          <a:p>
            <a:pPr algn="just">
              <a:spcBef>
                <a:spcPts val="1200"/>
              </a:spcBef>
              <a:spcAft>
                <a:spcPts val="1200"/>
              </a:spcAft>
              <a:buFont typeface="Wingdings" panose="05000000000000000000" pitchFamily="2" charset="2"/>
              <a:buChar char="q"/>
            </a:pPr>
            <a:r>
              <a:rPr lang="en-US" altLang="en-US" sz="2000" dirty="0"/>
              <a:t>Stand-alone general purpose machines.</a:t>
            </a:r>
          </a:p>
          <a:p>
            <a:pPr algn="just">
              <a:spcBef>
                <a:spcPts val="1200"/>
              </a:spcBef>
              <a:spcAft>
                <a:spcPts val="1200"/>
              </a:spcAft>
              <a:buFont typeface="Wingdings" panose="05000000000000000000" pitchFamily="2" charset="2"/>
              <a:buChar char="q"/>
            </a:pPr>
            <a:r>
              <a:rPr lang="en-US" altLang="en-US" sz="2000" dirty="0"/>
              <a:t>But blurred as most systems interconnect with others (i.e., the Internet).</a:t>
            </a:r>
          </a:p>
          <a:p>
            <a:pPr algn="just">
              <a:spcBef>
                <a:spcPts val="1200"/>
              </a:spcBef>
              <a:spcAft>
                <a:spcPts val="1200"/>
              </a:spcAft>
              <a:buFont typeface="Wingdings" panose="05000000000000000000" pitchFamily="2" charset="2"/>
              <a:buChar char="q"/>
            </a:pPr>
            <a:r>
              <a:rPr lang="en-US" altLang="en-US" sz="2000" b="1" dirty="0">
                <a:solidFill>
                  <a:srgbClr val="3366FF"/>
                </a:solidFill>
              </a:rPr>
              <a:t>Portals</a:t>
            </a:r>
            <a:r>
              <a:rPr lang="en-US" altLang="en-US" sz="2000" dirty="0"/>
              <a:t> provide web access to internal systems.</a:t>
            </a:r>
          </a:p>
          <a:p>
            <a:pPr algn="just">
              <a:spcBef>
                <a:spcPts val="1200"/>
              </a:spcBef>
              <a:spcAft>
                <a:spcPts val="1200"/>
              </a:spcAft>
              <a:buFont typeface="Wingdings" panose="05000000000000000000" pitchFamily="2" charset="2"/>
              <a:buChar char="q"/>
            </a:pPr>
            <a:r>
              <a:rPr lang="en-US" altLang="en-US" sz="2000" b="1" dirty="0">
                <a:solidFill>
                  <a:srgbClr val="3366FF"/>
                </a:solidFill>
              </a:rPr>
              <a:t>Network computers </a:t>
            </a:r>
            <a:r>
              <a:rPr lang="en-US" altLang="en-US" sz="2000" dirty="0"/>
              <a:t>(</a:t>
            </a:r>
            <a:r>
              <a:rPr lang="en-US" altLang="en-US" sz="2000" b="1" dirty="0">
                <a:solidFill>
                  <a:srgbClr val="3366FF"/>
                </a:solidFill>
              </a:rPr>
              <a:t>thin clients</a:t>
            </a:r>
            <a:r>
              <a:rPr lang="en-US" altLang="en-US" sz="2000" dirty="0"/>
              <a:t>) are like Web terminals.</a:t>
            </a:r>
          </a:p>
          <a:p>
            <a:pPr algn="just">
              <a:spcBef>
                <a:spcPts val="1200"/>
              </a:spcBef>
              <a:spcAft>
                <a:spcPts val="1200"/>
              </a:spcAft>
              <a:buFont typeface="Wingdings" panose="05000000000000000000" pitchFamily="2" charset="2"/>
              <a:buChar char="q"/>
            </a:pPr>
            <a:r>
              <a:rPr lang="en-US" altLang="en-US" sz="2000" dirty="0"/>
              <a:t>Mobile computers interconnect via </a:t>
            </a:r>
            <a:r>
              <a:rPr lang="en-US" altLang="en-US" sz="2000" b="1" dirty="0">
                <a:solidFill>
                  <a:srgbClr val="3366FF"/>
                </a:solidFill>
              </a:rPr>
              <a:t>wireless networks.</a:t>
            </a:r>
          </a:p>
          <a:p>
            <a:pPr algn="just">
              <a:spcBef>
                <a:spcPts val="1200"/>
              </a:spcBef>
              <a:spcAft>
                <a:spcPts val="1200"/>
              </a:spcAft>
              <a:buFont typeface="Wingdings" panose="05000000000000000000" pitchFamily="2" charset="2"/>
              <a:buChar char="q"/>
            </a:pPr>
            <a:r>
              <a:rPr lang="en-US" altLang="en-US" sz="2000" dirty="0"/>
              <a:t>Networking becoming ubiquitous – even home systems use </a:t>
            </a:r>
            <a:r>
              <a:rPr lang="en-US" altLang="en-US" sz="2000" b="1" dirty="0">
                <a:solidFill>
                  <a:srgbClr val="3366FF"/>
                </a:solidFill>
              </a:rPr>
              <a:t>firewalls</a:t>
            </a:r>
            <a:r>
              <a:rPr lang="en-US" altLang="en-US" sz="2000" dirty="0"/>
              <a:t> to protect home computers from Internet attacks.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D2B3CE75-626B-4F15-BB7B-60BD85753D97}"/>
              </a:ext>
            </a:extLst>
          </p:cNvPr>
          <p:cNvSpPr>
            <a:spLocks noGrp="1"/>
          </p:cNvSpPr>
          <p:nvPr>
            <p:ph type="title" idx="4294967295"/>
          </p:nvPr>
        </p:nvSpPr>
        <p:spPr>
          <a:xfrm>
            <a:off x="457200" y="152400"/>
            <a:ext cx="8229600" cy="576263"/>
          </a:xfrm>
        </p:spPr>
        <p:txBody>
          <a:bodyPr/>
          <a:lstStyle/>
          <a:p>
            <a:r>
              <a:rPr lang="en-US" altLang="en-US" sz="2800" dirty="0"/>
              <a:t>Computing Environments - </a:t>
            </a:r>
            <a:r>
              <a:rPr lang="en-US" altLang="en-US" sz="2800" dirty="0">
                <a:highlight>
                  <a:srgbClr val="00FFFF"/>
                </a:highlight>
              </a:rPr>
              <a:t>Mobile</a:t>
            </a:r>
          </a:p>
        </p:txBody>
      </p:sp>
      <p:sp>
        <p:nvSpPr>
          <p:cNvPr id="50179" name="Content Placeholder 2">
            <a:extLst>
              <a:ext uri="{FF2B5EF4-FFF2-40B4-BE49-F238E27FC236}">
                <a16:creationId xmlns:a16="http://schemas.microsoft.com/office/drawing/2014/main" id="{0336C068-172C-4C3D-845F-D0B23D1B3C5A}"/>
              </a:ext>
            </a:extLst>
          </p:cNvPr>
          <p:cNvSpPr>
            <a:spLocks noGrp="1"/>
          </p:cNvSpPr>
          <p:nvPr>
            <p:ph idx="4294967295"/>
          </p:nvPr>
        </p:nvSpPr>
        <p:spPr>
          <a:xfrm>
            <a:off x="267286" y="1343891"/>
            <a:ext cx="8609428" cy="4309197"/>
          </a:xfrm>
        </p:spPr>
        <p:txBody>
          <a:bodyPr/>
          <a:lstStyle/>
          <a:p>
            <a:pPr algn="just">
              <a:spcBef>
                <a:spcPts val="1200"/>
              </a:spcBef>
              <a:spcAft>
                <a:spcPts val="1200"/>
              </a:spcAft>
              <a:buFont typeface="Wingdings" panose="05000000000000000000" pitchFamily="2" charset="2"/>
              <a:buChar char="q"/>
            </a:pPr>
            <a:r>
              <a:rPr lang="en-US" altLang="en-US" sz="2000" dirty="0"/>
              <a:t>Handheld </a:t>
            </a:r>
            <a:r>
              <a:rPr lang="en-US" altLang="en-US" sz="2000" b="1" u="sng" dirty="0">
                <a:highlight>
                  <a:srgbClr val="00FFFF"/>
                </a:highlight>
              </a:rPr>
              <a:t>smartphones</a:t>
            </a:r>
            <a:r>
              <a:rPr lang="en-US" altLang="en-US" sz="2000" dirty="0"/>
              <a:t>, </a:t>
            </a:r>
            <a:r>
              <a:rPr lang="en-US" altLang="en-US" sz="2000" b="1" u="sng" dirty="0">
                <a:highlight>
                  <a:srgbClr val="00FFFF"/>
                </a:highlight>
              </a:rPr>
              <a:t>tablets</a:t>
            </a:r>
            <a:r>
              <a:rPr lang="en-US" altLang="en-US" sz="2000" dirty="0"/>
              <a:t>, </a:t>
            </a:r>
            <a:r>
              <a:rPr lang="en-US" altLang="en-US" sz="2000" dirty="0" err="1"/>
              <a:t>etc</a:t>
            </a:r>
            <a:endParaRPr lang="en-US" altLang="en-US" sz="2000" dirty="0"/>
          </a:p>
          <a:p>
            <a:pPr algn="just">
              <a:spcBef>
                <a:spcPts val="1200"/>
              </a:spcBef>
              <a:spcAft>
                <a:spcPts val="1200"/>
              </a:spcAft>
              <a:buFont typeface="Wingdings" panose="05000000000000000000" pitchFamily="2" charset="2"/>
              <a:buChar char="q"/>
            </a:pPr>
            <a:r>
              <a:rPr lang="en-US" altLang="en-US" sz="2000" b="1" u="sng" dirty="0">
                <a:highlight>
                  <a:srgbClr val="FF00FF"/>
                </a:highlight>
              </a:rPr>
              <a:t>What is the functional difference between them and a “traditional” laptop?</a:t>
            </a:r>
          </a:p>
          <a:p>
            <a:pPr algn="just">
              <a:spcBef>
                <a:spcPts val="1200"/>
              </a:spcBef>
              <a:spcAft>
                <a:spcPts val="1200"/>
              </a:spcAft>
              <a:buFont typeface="Wingdings" panose="05000000000000000000" pitchFamily="2" charset="2"/>
              <a:buChar char="q"/>
            </a:pPr>
            <a:r>
              <a:rPr lang="en-US" altLang="en-US" sz="2000" dirty="0"/>
              <a:t>Extra feature – more OS features (</a:t>
            </a:r>
            <a:r>
              <a:rPr lang="en-US" altLang="en-US" sz="2000" b="1" u="sng" dirty="0">
                <a:highlight>
                  <a:srgbClr val="00FFFF"/>
                </a:highlight>
              </a:rPr>
              <a:t>GPS</a:t>
            </a:r>
            <a:r>
              <a:rPr lang="en-US" altLang="en-US" sz="2000" dirty="0"/>
              <a:t>, </a:t>
            </a:r>
            <a:r>
              <a:rPr lang="en-US" altLang="en-US" sz="2000" b="1" u="sng" dirty="0">
                <a:highlight>
                  <a:srgbClr val="00FFFF"/>
                </a:highlight>
              </a:rPr>
              <a:t>gyroscope</a:t>
            </a:r>
            <a:r>
              <a:rPr lang="en-US" altLang="en-US" sz="2000" dirty="0"/>
              <a:t>)</a:t>
            </a:r>
          </a:p>
          <a:p>
            <a:pPr>
              <a:spcBef>
                <a:spcPts val="1200"/>
              </a:spcBef>
              <a:spcAft>
                <a:spcPts val="1200"/>
              </a:spcAft>
              <a:buFont typeface="Wingdings" panose="05000000000000000000" pitchFamily="2" charset="2"/>
              <a:buChar char="q"/>
            </a:pPr>
            <a:r>
              <a:rPr lang="en-US" altLang="en-US" sz="2000" dirty="0"/>
              <a:t>Allows new types of apps like </a:t>
            </a:r>
            <a:r>
              <a:rPr lang="en-US" altLang="en-US" sz="2000" b="1" i="1" u="sng" dirty="0">
                <a:highlight>
                  <a:srgbClr val="00FF00"/>
                </a:highlight>
              </a:rPr>
              <a:t>augmented reality.</a:t>
            </a:r>
          </a:p>
          <a:p>
            <a:pPr>
              <a:spcBef>
                <a:spcPts val="1200"/>
              </a:spcBef>
              <a:spcAft>
                <a:spcPts val="1200"/>
              </a:spcAft>
              <a:buFont typeface="Wingdings" panose="05000000000000000000" pitchFamily="2" charset="2"/>
              <a:buChar char="q"/>
            </a:pPr>
            <a:r>
              <a:rPr lang="en-US" altLang="en-US" sz="2000" dirty="0"/>
              <a:t>Use </a:t>
            </a:r>
            <a:r>
              <a:rPr lang="en-US" altLang="en-US" sz="2000" b="1" u="sng" dirty="0">
                <a:highlight>
                  <a:srgbClr val="00FFFF"/>
                </a:highlight>
              </a:rPr>
              <a:t>IEEE 802.11 wireless</a:t>
            </a:r>
            <a:r>
              <a:rPr lang="en-US" altLang="en-US" sz="2000" dirty="0"/>
              <a:t>, or </a:t>
            </a:r>
            <a:r>
              <a:rPr lang="en-US" altLang="en-US" sz="2000" b="1" u="sng" dirty="0">
                <a:highlight>
                  <a:srgbClr val="00FFFF"/>
                </a:highlight>
              </a:rPr>
              <a:t>cellular data networks for connectivity</a:t>
            </a:r>
          </a:p>
          <a:p>
            <a:pPr>
              <a:spcBef>
                <a:spcPts val="1200"/>
              </a:spcBef>
              <a:spcAft>
                <a:spcPts val="1200"/>
              </a:spcAft>
              <a:buFont typeface="Wingdings" panose="05000000000000000000" pitchFamily="2" charset="2"/>
              <a:buChar char="q"/>
            </a:pPr>
            <a:r>
              <a:rPr lang="en-US" altLang="en-US" sz="2000" dirty="0"/>
              <a:t>Leaders are </a:t>
            </a:r>
            <a:r>
              <a:rPr lang="en-US" altLang="en-US" sz="2000" b="1" dirty="0">
                <a:solidFill>
                  <a:srgbClr val="3366FF"/>
                </a:solidFill>
              </a:rPr>
              <a:t>Apple iOS </a:t>
            </a:r>
            <a:r>
              <a:rPr lang="en-US" altLang="en-US" sz="2000" dirty="0"/>
              <a:t>and </a:t>
            </a:r>
            <a:r>
              <a:rPr lang="en-US" altLang="en-US" sz="2000" b="1" dirty="0">
                <a:solidFill>
                  <a:srgbClr val="3366FF"/>
                </a:solidFill>
              </a:rPr>
              <a:t>Google Android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F8A11C4E-2493-4C3A-B920-26ED9970EC33}"/>
              </a:ext>
            </a:extLst>
          </p:cNvPr>
          <p:cNvSpPr>
            <a:spLocks noGrp="1"/>
          </p:cNvSpPr>
          <p:nvPr>
            <p:ph type="title" idx="4294967295"/>
          </p:nvPr>
        </p:nvSpPr>
        <p:spPr>
          <a:xfrm>
            <a:off x="912813" y="152400"/>
            <a:ext cx="7795089" cy="576263"/>
          </a:xfrm>
        </p:spPr>
        <p:txBody>
          <a:bodyPr/>
          <a:lstStyle/>
          <a:p>
            <a:r>
              <a:rPr lang="en-US" altLang="en-US" sz="2800" dirty="0"/>
              <a:t>Computing Environments – </a:t>
            </a:r>
            <a:r>
              <a:rPr lang="en-US" altLang="en-US" sz="2800" dirty="0">
                <a:highlight>
                  <a:srgbClr val="00FFFF"/>
                </a:highlight>
              </a:rPr>
              <a:t>Distributed</a:t>
            </a:r>
          </a:p>
        </p:txBody>
      </p:sp>
      <p:sp>
        <p:nvSpPr>
          <p:cNvPr id="51203" name="Content Placeholder 2">
            <a:extLst>
              <a:ext uri="{FF2B5EF4-FFF2-40B4-BE49-F238E27FC236}">
                <a16:creationId xmlns:a16="http://schemas.microsoft.com/office/drawing/2014/main" id="{9DC99C5D-5C21-4C35-93B6-1F00211377BF}"/>
              </a:ext>
            </a:extLst>
          </p:cNvPr>
          <p:cNvSpPr>
            <a:spLocks noGrp="1"/>
          </p:cNvSpPr>
          <p:nvPr>
            <p:ph idx="4294967295"/>
          </p:nvPr>
        </p:nvSpPr>
        <p:spPr>
          <a:xfrm>
            <a:off x="498764" y="1092200"/>
            <a:ext cx="8354291" cy="4530725"/>
          </a:xfrm>
        </p:spPr>
        <p:txBody>
          <a:bodyPr/>
          <a:lstStyle/>
          <a:p>
            <a:pPr algn="just">
              <a:spcBef>
                <a:spcPts val="1200"/>
              </a:spcBef>
              <a:spcAft>
                <a:spcPts val="1200"/>
              </a:spcAft>
              <a:buFont typeface="Wingdings" panose="05000000000000000000" pitchFamily="2" charset="2"/>
              <a:buChar char="q"/>
            </a:pPr>
            <a:r>
              <a:rPr lang="en-US" altLang="en-US" sz="2000" dirty="0"/>
              <a:t>Distributed computing</a:t>
            </a:r>
          </a:p>
          <a:p>
            <a:pPr marL="539750" lvl="1" indent="-179388" algn="just">
              <a:buFont typeface="Wingdings" panose="05000000000000000000" pitchFamily="2" charset="2"/>
              <a:buChar char="§"/>
            </a:pPr>
            <a:r>
              <a:rPr lang="en-US" altLang="en-US" dirty="0"/>
              <a:t>Collection of separate, possibly heterogeneous, systems networked together</a:t>
            </a:r>
          </a:p>
          <a:p>
            <a:pPr lvl="2"/>
            <a:r>
              <a:rPr lang="en-US" altLang="en-US" b="1" dirty="0">
                <a:solidFill>
                  <a:srgbClr val="3366FF"/>
                </a:solidFill>
              </a:rPr>
              <a:t>Network</a:t>
            </a:r>
            <a:r>
              <a:rPr lang="en-US" altLang="en-US" dirty="0"/>
              <a:t> </a:t>
            </a:r>
            <a:r>
              <a:rPr lang="en-US" altLang="en-US" b="1" u="sng" dirty="0">
                <a:highlight>
                  <a:srgbClr val="00FF00"/>
                </a:highlight>
              </a:rPr>
              <a:t>is a communications path</a:t>
            </a:r>
            <a:r>
              <a:rPr lang="en-US" altLang="en-US" dirty="0"/>
              <a:t>, </a:t>
            </a:r>
            <a:r>
              <a:rPr lang="en-US" altLang="en-US" b="1" dirty="0">
                <a:solidFill>
                  <a:srgbClr val="3366FF"/>
                </a:solidFill>
              </a:rPr>
              <a:t>TCP/IP </a:t>
            </a:r>
            <a:r>
              <a:rPr lang="en-US" altLang="en-US" dirty="0"/>
              <a:t>most common</a:t>
            </a:r>
          </a:p>
          <a:p>
            <a:pPr lvl="3"/>
            <a:r>
              <a:rPr lang="en-US" altLang="en-US" b="1" dirty="0">
                <a:solidFill>
                  <a:srgbClr val="3366FF"/>
                </a:solidFill>
              </a:rPr>
              <a:t>Local Area Network </a:t>
            </a:r>
            <a:r>
              <a:rPr lang="en-US" altLang="en-US" dirty="0"/>
              <a:t>(</a:t>
            </a:r>
            <a:r>
              <a:rPr lang="en-US" altLang="en-US" b="1" dirty="0">
                <a:solidFill>
                  <a:srgbClr val="3366FF"/>
                </a:solidFill>
              </a:rPr>
              <a:t>LAN</a:t>
            </a:r>
            <a:r>
              <a:rPr lang="en-US" altLang="en-US" dirty="0"/>
              <a:t>)</a:t>
            </a:r>
          </a:p>
          <a:p>
            <a:pPr lvl="3"/>
            <a:r>
              <a:rPr lang="en-US" altLang="en-US" b="1" dirty="0">
                <a:solidFill>
                  <a:srgbClr val="3366FF"/>
                </a:solidFill>
              </a:rPr>
              <a:t>Wide Area Network </a:t>
            </a:r>
            <a:r>
              <a:rPr lang="en-US" altLang="en-US" dirty="0"/>
              <a:t>(</a:t>
            </a:r>
            <a:r>
              <a:rPr lang="en-US" altLang="en-US" b="1" dirty="0">
                <a:solidFill>
                  <a:srgbClr val="3366FF"/>
                </a:solidFill>
              </a:rPr>
              <a:t>WAN</a:t>
            </a:r>
            <a:r>
              <a:rPr lang="en-US" altLang="en-US" dirty="0"/>
              <a:t>)</a:t>
            </a:r>
          </a:p>
          <a:p>
            <a:pPr lvl="3"/>
            <a:r>
              <a:rPr lang="en-US" altLang="en-US" b="1" dirty="0">
                <a:solidFill>
                  <a:srgbClr val="3366FF"/>
                </a:solidFill>
              </a:rPr>
              <a:t>Metropolitan Area Network </a:t>
            </a:r>
            <a:r>
              <a:rPr lang="en-US" altLang="en-US" dirty="0"/>
              <a:t>(</a:t>
            </a:r>
            <a:r>
              <a:rPr lang="en-US" altLang="en-US" b="1" dirty="0">
                <a:solidFill>
                  <a:srgbClr val="3366FF"/>
                </a:solidFill>
              </a:rPr>
              <a:t>MAN</a:t>
            </a:r>
            <a:r>
              <a:rPr lang="en-US" altLang="en-US" dirty="0"/>
              <a:t>)</a:t>
            </a:r>
            <a:endParaRPr lang="en-US" altLang="en-US" b="1" dirty="0">
              <a:solidFill>
                <a:srgbClr val="3366FF"/>
              </a:solidFill>
            </a:endParaRPr>
          </a:p>
          <a:p>
            <a:pPr lvl="3"/>
            <a:r>
              <a:rPr lang="en-US" altLang="en-US" b="1" dirty="0">
                <a:solidFill>
                  <a:srgbClr val="3366FF"/>
                </a:solidFill>
              </a:rPr>
              <a:t>Personal Area Network </a:t>
            </a:r>
            <a:r>
              <a:rPr lang="en-US" altLang="en-US" dirty="0"/>
              <a:t>(</a:t>
            </a:r>
            <a:r>
              <a:rPr lang="en-US" altLang="en-US" b="1" dirty="0">
                <a:solidFill>
                  <a:srgbClr val="3366FF"/>
                </a:solidFill>
              </a:rPr>
              <a:t>PAN</a:t>
            </a:r>
            <a:r>
              <a:rPr lang="en-US" altLang="en-US" dirty="0"/>
              <a:t>)</a:t>
            </a:r>
          </a:p>
          <a:p>
            <a:pPr marL="539750" lvl="1" indent="-179388" algn="just">
              <a:buFont typeface="Wingdings" panose="05000000000000000000" pitchFamily="2" charset="2"/>
              <a:buChar char="§"/>
            </a:pPr>
            <a:r>
              <a:rPr lang="en-US" altLang="en-US" b="1" dirty="0">
                <a:solidFill>
                  <a:srgbClr val="3366FF"/>
                </a:solidFill>
              </a:rPr>
              <a:t>Network Operating System </a:t>
            </a:r>
            <a:r>
              <a:rPr lang="en-US" altLang="en-US" dirty="0"/>
              <a:t>provides features between systems across network</a:t>
            </a:r>
          </a:p>
          <a:p>
            <a:pPr lvl="2"/>
            <a:r>
              <a:rPr lang="en-US" altLang="en-US" dirty="0"/>
              <a:t>Communication scheme allows systems to exchange messages.</a:t>
            </a:r>
          </a:p>
          <a:p>
            <a:pPr lvl="2"/>
            <a:r>
              <a:rPr lang="en-US" altLang="en-US" dirty="0"/>
              <a:t>Illusion of a single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31F18A3-53FC-4B19-8353-D63048321461}"/>
              </a:ext>
            </a:extLst>
          </p:cNvPr>
          <p:cNvSpPr>
            <a:spLocks noGrp="1" noChangeArrowheads="1"/>
          </p:cNvSpPr>
          <p:nvPr>
            <p:ph type="title" idx="4294967295"/>
          </p:nvPr>
        </p:nvSpPr>
        <p:spPr>
          <a:xfrm>
            <a:off x="963613" y="198438"/>
            <a:ext cx="7723187" cy="576262"/>
          </a:xfrm>
        </p:spPr>
        <p:txBody>
          <a:bodyPr/>
          <a:lstStyle/>
          <a:p>
            <a:pPr eaLnBrk="1" hangingPunct="1"/>
            <a:r>
              <a:rPr lang="en-US" altLang="en-US" dirty="0"/>
              <a:t>What is an Operating System?</a:t>
            </a:r>
          </a:p>
        </p:txBody>
      </p:sp>
      <p:sp>
        <p:nvSpPr>
          <p:cNvPr id="6147" name="Rectangle 3">
            <a:extLst>
              <a:ext uri="{FF2B5EF4-FFF2-40B4-BE49-F238E27FC236}">
                <a16:creationId xmlns:a16="http://schemas.microsoft.com/office/drawing/2014/main" id="{398161A9-ED67-468F-8AC2-2FEB21256D42}"/>
              </a:ext>
            </a:extLst>
          </p:cNvPr>
          <p:cNvSpPr>
            <a:spLocks noGrp="1" noChangeArrowheads="1"/>
          </p:cNvSpPr>
          <p:nvPr>
            <p:ph type="body" idx="4294967295"/>
          </p:nvPr>
        </p:nvSpPr>
        <p:spPr>
          <a:xfrm>
            <a:off x="323851" y="1551709"/>
            <a:ext cx="8501494" cy="3532909"/>
          </a:xfrm>
        </p:spPr>
        <p:txBody>
          <a:bodyPr/>
          <a:lstStyle/>
          <a:p>
            <a:pPr algn="just">
              <a:lnSpc>
                <a:spcPct val="150000"/>
              </a:lnSpc>
              <a:spcBef>
                <a:spcPts val="1200"/>
              </a:spcBef>
              <a:spcAft>
                <a:spcPts val="1200"/>
              </a:spcAft>
              <a:buFont typeface="Wingdings" panose="05000000000000000000" pitchFamily="2" charset="2"/>
              <a:buChar char="q"/>
            </a:pPr>
            <a:r>
              <a:rPr lang="en-US" altLang="en-US" sz="2200" b="1" u="sng" dirty="0">
                <a:effectLst>
                  <a:outerShdw blurRad="38100" dist="38100" dir="2700000" algn="tl">
                    <a:srgbClr val="000000">
                      <a:alpha val="43137"/>
                    </a:srgbClr>
                  </a:outerShdw>
                </a:effectLst>
                <a:highlight>
                  <a:srgbClr val="00FF00"/>
                </a:highlight>
              </a:rPr>
              <a:t>A </a:t>
            </a:r>
            <a:r>
              <a:rPr lang="en-US" altLang="en-US" sz="2200" b="1" u="sng" dirty="0">
                <a:effectLst>
                  <a:outerShdw blurRad="38100" dist="38100" dir="2700000" algn="tl">
                    <a:srgbClr val="000000">
                      <a:alpha val="43137"/>
                    </a:srgbClr>
                  </a:outerShdw>
                </a:effectLst>
                <a:highlight>
                  <a:srgbClr val="FF0000"/>
                </a:highlight>
              </a:rPr>
              <a:t>program</a:t>
            </a:r>
            <a:r>
              <a:rPr lang="en-US" altLang="en-US" sz="2200" b="1" u="sng" dirty="0">
                <a:effectLst>
                  <a:outerShdw blurRad="38100" dist="38100" dir="2700000" algn="tl">
                    <a:srgbClr val="000000">
                      <a:alpha val="43137"/>
                    </a:srgbClr>
                  </a:outerShdw>
                </a:effectLst>
                <a:highlight>
                  <a:srgbClr val="00FF00"/>
                </a:highlight>
              </a:rPr>
              <a:t> that acts as an intermediary between </a:t>
            </a:r>
            <a:r>
              <a:rPr lang="en-US" altLang="en-US" sz="2400" b="1" u="sng" dirty="0">
                <a:effectLst>
                  <a:outerShdw blurRad="38100" dist="38100" dir="2700000" algn="tl">
                    <a:srgbClr val="000000">
                      <a:alpha val="43137"/>
                    </a:srgbClr>
                  </a:outerShdw>
                </a:effectLst>
                <a:highlight>
                  <a:srgbClr val="00FFFF"/>
                </a:highlight>
              </a:rPr>
              <a:t>a user of a computer</a:t>
            </a:r>
            <a:r>
              <a:rPr lang="en-US" altLang="en-US" sz="2200" b="1" u="sng" dirty="0">
                <a:effectLst>
                  <a:outerShdw blurRad="38100" dist="38100" dir="2700000" algn="tl">
                    <a:srgbClr val="000000">
                      <a:alpha val="43137"/>
                    </a:srgbClr>
                  </a:outerShdw>
                </a:effectLst>
                <a:highlight>
                  <a:srgbClr val="00FF00"/>
                </a:highlight>
              </a:rPr>
              <a:t> and </a:t>
            </a:r>
            <a:r>
              <a:rPr lang="en-US" altLang="en-US" sz="2400" b="1" u="sng" dirty="0">
                <a:effectLst>
                  <a:outerShdw blurRad="38100" dist="38100" dir="2700000" algn="tl">
                    <a:srgbClr val="000000">
                      <a:alpha val="43137"/>
                    </a:srgbClr>
                  </a:outerShdw>
                </a:effectLst>
                <a:highlight>
                  <a:srgbClr val="00FFFF"/>
                </a:highlight>
              </a:rPr>
              <a:t>the computer hardware</a:t>
            </a:r>
            <a:r>
              <a:rPr lang="en-US" altLang="en-US" sz="2200" b="1" u="sng" dirty="0">
                <a:effectLst>
                  <a:outerShdw blurRad="38100" dist="38100" dir="2700000" algn="tl">
                    <a:srgbClr val="000000">
                      <a:alpha val="43137"/>
                    </a:srgbClr>
                  </a:outerShdw>
                </a:effectLst>
                <a:highlight>
                  <a:srgbClr val="00FF00"/>
                </a:highlight>
              </a:rPr>
              <a:t>.</a:t>
            </a:r>
          </a:p>
          <a:p>
            <a:pPr>
              <a:buFont typeface="Wingdings" panose="05000000000000000000" pitchFamily="2" charset="2"/>
              <a:buChar char="q"/>
            </a:pPr>
            <a:r>
              <a:rPr lang="en-US" altLang="en-US" sz="2200" b="1" u="sng" dirty="0">
                <a:effectLst>
                  <a:outerShdw blurRad="38100" dist="38100" dir="2700000" algn="tl">
                    <a:srgbClr val="000000">
                      <a:alpha val="43137"/>
                    </a:srgbClr>
                  </a:outerShdw>
                </a:effectLst>
                <a:highlight>
                  <a:srgbClr val="FFFF00"/>
                </a:highlight>
              </a:rPr>
              <a:t>Operating system goals:</a:t>
            </a:r>
          </a:p>
          <a:p>
            <a:pPr marL="534988" lvl="1" indent="-176213">
              <a:spcBef>
                <a:spcPts val="600"/>
              </a:spcBef>
              <a:spcAft>
                <a:spcPts val="600"/>
              </a:spcAft>
              <a:buFont typeface="Wingdings" panose="05000000000000000000" pitchFamily="2" charset="2"/>
              <a:buChar char="§"/>
            </a:pPr>
            <a:r>
              <a:rPr lang="en-US" altLang="en-US" sz="2000" b="1" u="sng" dirty="0">
                <a:highlight>
                  <a:srgbClr val="FF00FF"/>
                </a:highlight>
              </a:rPr>
              <a:t>Execute user programs and make solving user problems </a:t>
            </a:r>
            <a:r>
              <a:rPr lang="en-US" altLang="en-US" sz="2000" b="1" u="sng" dirty="0">
                <a:effectLst>
                  <a:outerShdw blurRad="38100" dist="38100" dir="2700000" algn="tl">
                    <a:srgbClr val="000000">
                      <a:alpha val="43137"/>
                    </a:srgbClr>
                  </a:outerShdw>
                </a:effectLst>
                <a:highlight>
                  <a:srgbClr val="FF0000"/>
                </a:highlight>
              </a:rPr>
              <a:t>easier</a:t>
            </a:r>
            <a:r>
              <a:rPr lang="en-US" altLang="en-US" sz="2000" b="1" u="sng" dirty="0">
                <a:highlight>
                  <a:srgbClr val="FF00FF"/>
                </a:highlight>
              </a:rPr>
              <a:t>.</a:t>
            </a:r>
          </a:p>
          <a:p>
            <a:pPr marL="534988" lvl="1" indent="-176213">
              <a:spcBef>
                <a:spcPts val="600"/>
              </a:spcBef>
              <a:spcAft>
                <a:spcPts val="600"/>
              </a:spcAft>
              <a:buFont typeface="Wingdings" panose="05000000000000000000" pitchFamily="2" charset="2"/>
              <a:buChar char="§"/>
            </a:pPr>
            <a:r>
              <a:rPr lang="en-US" altLang="en-US" sz="2000" b="1" u="sng" dirty="0">
                <a:highlight>
                  <a:srgbClr val="FF00FF"/>
                </a:highlight>
              </a:rPr>
              <a:t>Make the computer system </a:t>
            </a:r>
            <a:r>
              <a:rPr lang="en-US" altLang="en-US" sz="2000" b="1" u="sng" dirty="0">
                <a:highlight>
                  <a:srgbClr val="FF0000"/>
                </a:highlight>
              </a:rPr>
              <a:t>convenient</a:t>
            </a:r>
            <a:r>
              <a:rPr lang="en-US" altLang="en-US" sz="2000" b="1" u="sng" dirty="0">
                <a:highlight>
                  <a:srgbClr val="FF00FF"/>
                </a:highlight>
              </a:rPr>
              <a:t> to use.</a:t>
            </a:r>
          </a:p>
          <a:p>
            <a:pPr marL="534988" lvl="1" indent="-176213">
              <a:spcBef>
                <a:spcPts val="600"/>
              </a:spcBef>
              <a:spcAft>
                <a:spcPts val="600"/>
              </a:spcAft>
              <a:buFont typeface="Wingdings" panose="05000000000000000000" pitchFamily="2" charset="2"/>
              <a:buChar char="§"/>
            </a:pPr>
            <a:r>
              <a:rPr lang="en-US" altLang="en-US" sz="2000" b="1" u="sng" dirty="0">
                <a:highlight>
                  <a:srgbClr val="FF00FF"/>
                </a:highlight>
              </a:rPr>
              <a:t>Use the computer hardware in an </a:t>
            </a:r>
            <a:r>
              <a:rPr lang="en-US" altLang="en-US" sz="2000" b="1" u="sng" dirty="0">
                <a:highlight>
                  <a:srgbClr val="FF0000"/>
                </a:highlight>
              </a:rPr>
              <a:t>efficient</a:t>
            </a:r>
            <a:r>
              <a:rPr lang="en-US" altLang="en-US" sz="2000" b="1" u="sng" dirty="0">
                <a:highlight>
                  <a:srgbClr val="FF00FF"/>
                </a:highlight>
              </a:rPr>
              <a:t> manner.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46D4BB2-DE16-44AE-A5AC-E1B3F79BA0A6}"/>
              </a:ext>
            </a:extLst>
          </p:cNvPr>
          <p:cNvSpPr>
            <a:spLocks noGrp="1" noChangeArrowheads="1"/>
          </p:cNvSpPr>
          <p:nvPr>
            <p:ph type="title" idx="4294967295"/>
          </p:nvPr>
        </p:nvSpPr>
        <p:spPr>
          <a:xfrm>
            <a:off x="1296988" y="152400"/>
            <a:ext cx="7615237" cy="576263"/>
          </a:xfrm>
        </p:spPr>
        <p:txBody>
          <a:bodyPr/>
          <a:lstStyle/>
          <a:p>
            <a:pPr eaLnBrk="1" hangingPunct="1"/>
            <a:r>
              <a:rPr lang="en-US" altLang="en-US" sz="2800" dirty="0"/>
              <a:t>Computing Environments – </a:t>
            </a:r>
            <a:r>
              <a:rPr lang="en-US" altLang="en-US" sz="2800" dirty="0">
                <a:highlight>
                  <a:srgbClr val="00FFFF"/>
                </a:highlight>
              </a:rPr>
              <a:t>Client-Server</a:t>
            </a:r>
          </a:p>
        </p:txBody>
      </p:sp>
      <p:sp>
        <p:nvSpPr>
          <p:cNvPr id="52227" name="Rectangle 4">
            <a:extLst>
              <a:ext uri="{FF2B5EF4-FFF2-40B4-BE49-F238E27FC236}">
                <a16:creationId xmlns:a16="http://schemas.microsoft.com/office/drawing/2014/main" id="{D9B397B1-ECBD-4D86-AEDE-4B4D66A1FDF6}"/>
              </a:ext>
            </a:extLst>
          </p:cNvPr>
          <p:cNvSpPr>
            <a:spLocks noChangeArrowheads="1"/>
          </p:cNvSpPr>
          <p:nvPr/>
        </p:nvSpPr>
        <p:spPr bwMode="auto">
          <a:xfrm>
            <a:off x="295422" y="955965"/>
            <a:ext cx="8616803" cy="187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08585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just">
              <a:lnSpc>
                <a:spcPct val="90000"/>
              </a:lnSpc>
              <a:spcBef>
                <a:spcPts val="1200"/>
              </a:spcBef>
              <a:spcAft>
                <a:spcPts val="1200"/>
              </a:spcAft>
              <a:buClr>
                <a:srgbClr val="993300"/>
              </a:buClr>
              <a:buSzPct val="90000"/>
              <a:buFont typeface="Wingdings" panose="05000000000000000000" pitchFamily="2" charset="2"/>
              <a:buChar char="q"/>
            </a:pPr>
            <a:r>
              <a:rPr kumimoji="1" lang="en-US" altLang="en-US" sz="2000" dirty="0">
                <a:latin typeface="+mn-lt"/>
              </a:rPr>
              <a:t>Client-Server Computing</a:t>
            </a:r>
          </a:p>
          <a:p>
            <a:pPr marL="539750" lvl="1" indent="-179388">
              <a:lnSpc>
                <a:spcPct val="90000"/>
              </a:lnSpc>
              <a:spcBef>
                <a:spcPct val="35000"/>
              </a:spcBef>
              <a:buClr>
                <a:srgbClr val="CC6600"/>
              </a:buClr>
              <a:buSzPct val="80000"/>
              <a:buFont typeface="Wingdings" panose="05000000000000000000" pitchFamily="2" charset="2"/>
              <a:buChar char="§"/>
            </a:pPr>
            <a:r>
              <a:rPr kumimoji="1" lang="en-US" altLang="en-US" dirty="0">
                <a:latin typeface="Helvetica" panose="020B0604020202020204" pitchFamily="34" charset="0"/>
              </a:rPr>
              <a:t>Many systems now </a:t>
            </a:r>
            <a:r>
              <a:rPr kumimoji="1" lang="en-US" altLang="en-US" b="1" dirty="0">
                <a:solidFill>
                  <a:srgbClr val="3366FF"/>
                </a:solidFill>
                <a:latin typeface="Helvetica" panose="020B0604020202020204" pitchFamily="34" charset="0"/>
              </a:rPr>
              <a:t>servers</a:t>
            </a:r>
            <a:r>
              <a:rPr kumimoji="1" lang="en-US" altLang="en-US" dirty="0">
                <a:latin typeface="Helvetica" panose="020B0604020202020204" pitchFamily="34" charset="0"/>
              </a:rPr>
              <a:t>, </a:t>
            </a:r>
            <a:r>
              <a:rPr kumimoji="1" lang="en-US" altLang="en-US" b="1" u="sng" dirty="0">
                <a:highlight>
                  <a:srgbClr val="00FF00"/>
                </a:highlight>
                <a:latin typeface="Helvetica" panose="020B0604020202020204" pitchFamily="34" charset="0"/>
              </a:rPr>
              <a:t>responding to requests generated by</a:t>
            </a:r>
            <a:r>
              <a:rPr kumimoji="1" lang="en-US" altLang="en-US" dirty="0">
                <a:latin typeface="Helvetica" panose="020B0604020202020204" pitchFamily="34" charset="0"/>
              </a:rPr>
              <a:t> </a:t>
            </a:r>
            <a:r>
              <a:rPr kumimoji="1" lang="en-US" altLang="en-US" b="1" dirty="0">
                <a:solidFill>
                  <a:srgbClr val="3366FF"/>
                </a:solidFill>
                <a:latin typeface="Helvetica" panose="020B0604020202020204" pitchFamily="34" charset="0"/>
              </a:rPr>
              <a:t>clients.</a:t>
            </a:r>
          </a:p>
          <a:p>
            <a:pPr marL="720725" lvl="2" algn="just">
              <a:lnSpc>
                <a:spcPct val="90000"/>
              </a:lnSpc>
              <a:spcBef>
                <a:spcPct val="35000"/>
              </a:spcBef>
              <a:buClr>
                <a:srgbClr val="009900"/>
              </a:buClr>
              <a:buSzPct val="75000"/>
              <a:buFont typeface="Webdings" panose="05030102010509060703" pitchFamily="18" charset="2"/>
              <a:buChar char="4"/>
            </a:pPr>
            <a:r>
              <a:rPr kumimoji="1" lang="en-US" altLang="en-US" b="1" dirty="0">
                <a:solidFill>
                  <a:srgbClr val="3366FF"/>
                </a:solidFill>
                <a:latin typeface="Helvetica" panose="020B0604020202020204" pitchFamily="34" charset="0"/>
              </a:rPr>
              <a:t>Compute-server system </a:t>
            </a:r>
            <a:r>
              <a:rPr kumimoji="1" lang="en-US" altLang="en-US" dirty="0">
                <a:latin typeface="Helvetica" panose="020B0604020202020204" pitchFamily="34" charset="0"/>
              </a:rPr>
              <a:t>provides an interface to client to request services (i.e., database)</a:t>
            </a:r>
          </a:p>
          <a:p>
            <a:pPr marL="720725" lvl="2" algn="just">
              <a:lnSpc>
                <a:spcPct val="90000"/>
              </a:lnSpc>
              <a:spcBef>
                <a:spcPct val="35000"/>
              </a:spcBef>
              <a:buClr>
                <a:srgbClr val="009900"/>
              </a:buClr>
              <a:buSzPct val="75000"/>
              <a:buFont typeface="Webdings" panose="05030102010509060703" pitchFamily="18" charset="2"/>
              <a:buChar char="4"/>
            </a:pPr>
            <a:r>
              <a:rPr kumimoji="1" lang="en-US" altLang="en-US" b="1" dirty="0">
                <a:solidFill>
                  <a:srgbClr val="3366FF"/>
                </a:solidFill>
                <a:latin typeface="Helvetica" panose="020B0604020202020204" pitchFamily="34" charset="0"/>
              </a:rPr>
              <a:t>File-server system </a:t>
            </a:r>
            <a:r>
              <a:rPr kumimoji="1" lang="en-US" altLang="en-US" dirty="0">
                <a:latin typeface="Helvetica" panose="020B0604020202020204" pitchFamily="34" charset="0"/>
              </a:rPr>
              <a:t>provides interface for clients to store and retrieve files</a:t>
            </a:r>
          </a:p>
        </p:txBody>
      </p:sp>
      <p:pic>
        <p:nvPicPr>
          <p:cNvPr id="52228" name="Picture 1" descr="1_18.pdf">
            <a:extLst>
              <a:ext uri="{FF2B5EF4-FFF2-40B4-BE49-F238E27FC236}">
                <a16:creationId xmlns:a16="http://schemas.microsoft.com/office/drawing/2014/main" id="{557FE6CC-22F3-4801-9C44-64E3E9A73C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6988" y="3048000"/>
            <a:ext cx="6511636" cy="3054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CA2146C-2330-4D44-9D13-DA2A5B88E6D9}"/>
              </a:ext>
            </a:extLst>
          </p:cNvPr>
          <p:cNvSpPr>
            <a:spLocks noGrp="1" noChangeArrowheads="1"/>
          </p:cNvSpPr>
          <p:nvPr>
            <p:ph type="title" idx="4294967295"/>
          </p:nvPr>
        </p:nvSpPr>
        <p:spPr>
          <a:xfrm>
            <a:off x="1152525" y="166688"/>
            <a:ext cx="7645400" cy="576262"/>
          </a:xfrm>
        </p:spPr>
        <p:txBody>
          <a:bodyPr/>
          <a:lstStyle/>
          <a:p>
            <a:pPr eaLnBrk="1" hangingPunct="1"/>
            <a:r>
              <a:rPr lang="en-US" altLang="en-US" sz="2800" dirty="0"/>
              <a:t>Computing Environments - </a:t>
            </a:r>
            <a:r>
              <a:rPr lang="en-US" altLang="en-US" sz="2800" dirty="0">
                <a:highlight>
                  <a:srgbClr val="00FFFF"/>
                </a:highlight>
              </a:rPr>
              <a:t>Peer-to-Peer</a:t>
            </a:r>
          </a:p>
        </p:txBody>
      </p:sp>
      <p:sp>
        <p:nvSpPr>
          <p:cNvPr id="53251" name="Rectangle 3">
            <a:extLst>
              <a:ext uri="{FF2B5EF4-FFF2-40B4-BE49-F238E27FC236}">
                <a16:creationId xmlns:a16="http://schemas.microsoft.com/office/drawing/2014/main" id="{35FD0E89-FB1F-4D10-BB73-8D6E77042072}"/>
              </a:ext>
            </a:extLst>
          </p:cNvPr>
          <p:cNvSpPr>
            <a:spLocks noGrp="1" noChangeArrowheads="1"/>
          </p:cNvSpPr>
          <p:nvPr>
            <p:ph type="body" idx="4294967295"/>
          </p:nvPr>
        </p:nvSpPr>
        <p:spPr>
          <a:xfrm>
            <a:off x="415926" y="1233488"/>
            <a:ext cx="5448300" cy="5139603"/>
          </a:xfrm>
        </p:spPr>
        <p:txBody>
          <a:bodyPr/>
          <a:lstStyle/>
          <a:p>
            <a:pPr algn="just">
              <a:spcBef>
                <a:spcPts val="1200"/>
              </a:spcBef>
              <a:spcAft>
                <a:spcPts val="1200"/>
              </a:spcAft>
              <a:buFont typeface="Wingdings" panose="05000000000000000000" pitchFamily="2" charset="2"/>
              <a:buChar char="q"/>
            </a:pPr>
            <a:r>
              <a:rPr lang="en-US" altLang="en-US" sz="2000" b="1" u="sng" dirty="0">
                <a:highlight>
                  <a:srgbClr val="00FF00"/>
                </a:highlight>
              </a:rPr>
              <a:t>Another model of </a:t>
            </a:r>
            <a:r>
              <a:rPr lang="en-US" altLang="en-US" sz="2000" b="1" u="sng" dirty="0">
                <a:highlight>
                  <a:srgbClr val="FF0000"/>
                </a:highlight>
              </a:rPr>
              <a:t>distributed</a:t>
            </a:r>
            <a:r>
              <a:rPr lang="en-US" altLang="en-US" sz="2000" b="1" u="sng" dirty="0">
                <a:highlight>
                  <a:srgbClr val="00FF00"/>
                </a:highlight>
              </a:rPr>
              <a:t> system</a:t>
            </a:r>
          </a:p>
          <a:p>
            <a:pPr algn="just">
              <a:spcBef>
                <a:spcPts val="1200"/>
              </a:spcBef>
              <a:spcAft>
                <a:spcPts val="1200"/>
              </a:spcAft>
              <a:buFont typeface="Wingdings" panose="05000000000000000000" pitchFamily="2" charset="2"/>
              <a:buChar char="q"/>
            </a:pPr>
            <a:r>
              <a:rPr lang="en-US" altLang="en-US" sz="2000" b="1" u="sng" dirty="0">
                <a:highlight>
                  <a:srgbClr val="FF00FF"/>
                </a:highlight>
              </a:rPr>
              <a:t>P2P does not distinguish clients and servers.</a:t>
            </a:r>
          </a:p>
          <a:p>
            <a:pPr marL="539750" lvl="1" indent="-179388">
              <a:buFont typeface="Wingdings" panose="05000000000000000000" pitchFamily="2" charset="2"/>
              <a:buChar char="§"/>
            </a:pPr>
            <a:r>
              <a:rPr lang="en-US" altLang="en-US" b="1" u="sng" dirty="0">
                <a:highlight>
                  <a:srgbClr val="00FF00"/>
                </a:highlight>
              </a:rPr>
              <a:t>Instead, all nodes are considered peers.</a:t>
            </a:r>
          </a:p>
          <a:p>
            <a:pPr marL="539750" lvl="1" indent="-179388">
              <a:buFont typeface="Wingdings" panose="05000000000000000000" pitchFamily="2" charset="2"/>
              <a:buChar char="§"/>
            </a:pPr>
            <a:r>
              <a:rPr lang="en-US" altLang="en-US" b="1" u="sng" dirty="0">
                <a:highlight>
                  <a:srgbClr val="00FF00"/>
                </a:highlight>
              </a:rPr>
              <a:t>May each act as </a:t>
            </a:r>
            <a:r>
              <a:rPr lang="en-US" altLang="en-US" b="1" u="sng" dirty="0">
                <a:highlight>
                  <a:srgbClr val="00FFFF"/>
                </a:highlight>
              </a:rPr>
              <a:t>client</a:t>
            </a:r>
            <a:r>
              <a:rPr lang="en-US" altLang="en-US" b="1" u="sng" dirty="0">
                <a:highlight>
                  <a:srgbClr val="00FF00"/>
                </a:highlight>
              </a:rPr>
              <a:t>, </a:t>
            </a:r>
            <a:r>
              <a:rPr lang="en-US" altLang="en-US" b="1" u="sng" dirty="0">
                <a:highlight>
                  <a:srgbClr val="00FFFF"/>
                </a:highlight>
              </a:rPr>
              <a:t>server</a:t>
            </a:r>
            <a:r>
              <a:rPr lang="en-US" altLang="en-US" b="1" u="sng" dirty="0">
                <a:highlight>
                  <a:srgbClr val="00FF00"/>
                </a:highlight>
              </a:rPr>
              <a:t> or both.</a:t>
            </a:r>
          </a:p>
          <a:p>
            <a:pPr marL="539750" lvl="1" indent="-179388">
              <a:buFont typeface="Wingdings" panose="05000000000000000000" pitchFamily="2" charset="2"/>
              <a:buChar char="§"/>
            </a:pPr>
            <a:r>
              <a:rPr lang="en-US" altLang="en-US" dirty="0"/>
              <a:t>Node must join P2P network</a:t>
            </a:r>
          </a:p>
          <a:p>
            <a:pPr marL="720725" lvl="2" indent="-180975" algn="just"/>
            <a:r>
              <a:rPr lang="en-US" altLang="en-US" b="1" u="sng" dirty="0">
                <a:highlight>
                  <a:srgbClr val="FF00FF"/>
                </a:highlight>
              </a:rPr>
              <a:t>Registers its service with</a:t>
            </a:r>
            <a:r>
              <a:rPr lang="en-US" altLang="en-US" b="1" dirty="0"/>
              <a:t> </a:t>
            </a:r>
            <a:r>
              <a:rPr lang="en-US" altLang="en-US" b="1" u="sng" dirty="0">
                <a:highlight>
                  <a:srgbClr val="00FFFF"/>
                </a:highlight>
              </a:rPr>
              <a:t>central lookup service</a:t>
            </a:r>
            <a:r>
              <a:rPr lang="en-US" altLang="en-US" dirty="0"/>
              <a:t> </a:t>
            </a:r>
            <a:r>
              <a:rPr lang="en-US" altLang="en-US" b="1" u="sng" dirty="0">
                <a:highlight>
                  <a:srgbClr val="FF00FF"/>
                </a:highlight>
              </a:rPr>
              <a:t>on network,</a:t>
            </a:r>
            <a:r>
              <a:rPr lang="en-US" altLang="en-US" b="1" dirty="0">
                <a:effectLst>
                  <a:outerShdw blurRad="38100" dist="38100" dir="2700000" algn="tl">
                    <a:srgbClr val="000000">
                      <a:alpha val="43137"/>
                    </a:srgbClr>
                  </a:outerShdw>
                </a:effectLst>
              </a:rPr>
              <a:t> or</a:t>
            </a:r>
          </a:p>
          <a:p>
            <a:pPr marL="720725" lvl="2" indent="-180975" algn="just"/>
            <a:r>
              <a:rPr lang="en-US" altLang="en-US" b="1" u="sng" dirty="0">
                <a:highlight>
                  <a:srgbClr val="FF0000"/>
                </a:highlight>
              </a:rPr>
              <a:t>Broadcast</a:t>
            </a:r>
            <a:r>
              <a:rPr lang="en-US" altLang="en-US" b="1" u="sng" dirty="0">
                <a:highlight>
                  <a:srgbClr val="FF00FF"/>
                </a:highlight>
              </a:rPr>
              <a:t> request for service and respond to requests for service via </a:t>
            </a:r>
            <a:r>
              <a:rPr lang="en-US" altLang="en-US" b="1" i="1" u="sng" dirty="0">
                <a:highlight>
                  <a:srgbClr val="00FFFF"/>
                </a:highlight>
              </a:rPr>
              <a:t>discovery protocol</a:t>
            </a:r>
            <a:r>
              <a:rPr lang="en-US" altLang="en-US" b="1" i="1" u="sng" dirty="0">
                <a:highlight>
                  <a:srgbClr val="FF00FF"/>
                </a:highlight>
              </a:rPr>
              <a:t>.</a:t>
            </a:r>
          </a:p>
          <a:p>
            <a:pPr marL="539750" lvl="1" indent="-179388">
              <a:buFont typeface="Wingdings" panose="05000000000000000000" pitchFamily="2" charset="2"/>
              <a:buChar char="§"/>
            </a:pPr>
            <a:r>
              <a:rPr lang="en-US" altLang="en-US" dirty="0"/>
              <a:t>Examples include Napster and Gnutella, Voice over IP (VoIP) such as Skype. </a:t>
            </a:r>
          </a:p>
          <a:p>
            <a:pPr marL="539750" lvl="1" indent="-179388">
              <a:buFont typeface="Wingdings" panose="05000000000000000000" pitchFamily="2" charset="2"/>
              <a:buChar char="§"/>
            </a:pPr>
            <a:endParaRPr lang="en-US" altLang="en-US" dirty="0"/>
          </a:p>
        </p:txBody>
      </p:sp>
      <p:pic>
        <p:nvPicPr>
          <p:cNvPr id="53252" name="Picture 1" descr="1_19.pdf">
            <a:extLst>
              <a:ext uri="{FF2B5EF4-FFF2-40B4-BE49-F238E27FC236}">
                <a16:creationId xmlns:a16="http://schemas.microsoft.com/office/drawing/2014/main" id="{FF12F537-1900-4DAA-8663-4AEA9AFA37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9488" y="1984374"/>
            <a:ext cx="2668587" cy="3100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7653CD6-D482-498B-A561-BD558496D9EE}"/>
              </a:ext>
            </a:extLst>
          </p:cNvPr>
          <p:cNvSpPr>
            <a:spLocks noGrp="1" noChangeArrowheads="1"/>
          </p:cNvSpPr>
          <p:nvPr>
            <p:ph type="title" idx="4294967295"/>
          </p:nvPr>
        </p:nvSpPr>
        <p:spPr>
          <a:xfrm>
            <a:off x="1268413" y="166688"/>
            <a:ext cx="7645400" cy="576262"/>
          </a:xfrm>
        </p:spPr>
        <p:txBody>
          <a:bodyPr/>
          <a:lstStyle/>
          <a:p>
            <a:pPr eaLnBrk="1" hangingPunct="1"/>
            <a:r>
              <a:rPr lang="en-US" altLang="en-US" sz="2800" dirty="0"/>
              <a:t>Computing Environments - </a:t>
            </a:r>
            <a:r>
              <a:rPr lang="en-US" altLang="en-US" sz="2800" dirty="0">
                <a:highlight>
                  <a:srgbClr val="00FFFF"/>
                </a:highlight>
              </a:rPr>
              <a:t>Virtualization</a:t>
            </a:r>
          </a:p>
        </p:txBody>
      </p:sp>
      <p:sp>
        <p:nvSpPr>
          <p:cNvPr id="54275" name="Rectangle 3">
            <a:extLst>
              <a:ext uri="{FF2B5EF4-FFF2-40B4-BE49-F238E27FC236}">
                <a16:creationId xmlns:a16="http://schemas.microsoft.com/office/drawing/2014/main" id="{85481331-2653-481A-83DD-5EBD52B42BBA}"/>
              </a:ext>
            </a:extLst>
          </p:cNvPr>
          <p:cNvSpPr>
            <a:spLocks noGrp="1" noChangeArrowheads="1"/>
          </p:cNvSpPr>
          <p:nvPr>
            <p:ph type="body" idx="4294967295"/>
          </p:nvPr>
        </p:nvSpPr>
        <p:spPr>
          <a:xfrm>
            <a:off x="526473" y="1066800"/>
            <a:ext cx="8387340" cy="5001491"/>
          </a:xfrm>
        </p:spPr>
        <p:txBody>
          <a:bodyPr/>
          <a:lstStyle/>
          <a:p>
            <a:pPr>
              <a:buFont typeface="Wingdings" panose="05000000000000000000" pitchFamily="2" charset="2"/>
              <a:buChar char="q"/>
            </a:pPr>
            <a:endParaRPr lang="en-US" altLang="en-US" sz="2000" b="1" u="sng" dirty="0">
              <a:highlight>
                <a:srgbClr val="00FF00"/>
              </a:highlight>
            </a:endParaRPr>
          </a:p>
          <a:p>
            <a:pPr>
              <a:buFont typeface="Wingdings" panose="05000000000000000000" pitchFamily="2" charset="2"/>
              <a:buChar char="q"/>
            </a:pPr>
            <a:r>
              <a:rPr lang="en-US" altLang="en-US" sz="2000" b="1" u="sng" dirty="0">
                <a:highlight>
                  <a:srgbClr val="00FF00"/>
                </a:highlight>
              </a:rPr>
              <a:t>Allows operating systems to run applications within other OSes</a:t>
            </a:r>
          </a:p>
          <a:p>
            <a:pPr marL="539750" lvl="1" indent="-179388">
              <a:buFont typeface="Wingdings" panose="05000000000000000000" pitchFamily="2" charset="2"/>
              <a:buChar char="§"/>
            </a:pPr>
            <a:r>
              <a:rPr lang="en-US" altLang="en-US" dirty="0"/>
              <a:t>Vast and growing industry</a:t>
            </a:r>
          </a:p>
          <a:p>
            <a:pPr algn="just">
              <a:buFont typeface="Wingdings" panose="05000000000000000000" pitchFamily="2" charset="2"/>
              <a:buChar char="q"/>
            </a:pPr>
            <a:r>
              <a:rPr lang="en-US" altLang="en-US" sz="2000" b="1" dirty="0">
                <a:solidFill>
                  <a:srgbClr val="3366FF"/>
                </a:solidFill>
              </a:rPr>
              <a:t>Emulation</a:t>
            </a:r>
            <a:r>
              <a:rPr lang="en-US" altLang="en-US" sz="2000" dirty="0"/>
              <a:t> used when </a:t>
            </a:r>
            <a:r>
              <a:rPr lang="en-US" altLang="en-US" b="1" u="sng" dirty="0">
                <a:highlight>
                  <a:srgbClr val="00FFFF"/>
                </a:highlight>
              </a:rPr>
              <a:t>source CPU</a:t>
            </a:r>
            <a:r>
              <a:rPr lang="en-US" altLang="en-US" sz="2000" dirty="0"/>
              <a:t> type </a:t>
            </a:r>
            <a:r>
              <a:rPr lang="en-US" altLang="en-US" sz="2000" b="1" u="sng" dirty="0">
                <a:highlight>
                  <a:srgbClr val="FF0000"/>
                </a:highlight>
              </a:rPr>
              <a:t>different</a:t>
            </a:r>
            <a:r>
              <a:rPr lang="en-US" altLang="en-US" sz="2000" dirty="0"/>
              <a:t> from </a:t>
            </a:r>
            <a:r>
              <a:rPr lang="en-US" altLang="en-US" b="1" u="sng" dirty="0">
                <a:highlight>
                  <a:srgbClr val="00FFFF"/>
                </a:highlight>
              </a:rPr>
              <a:t>target type</a:t>
            </a:r>
            <a:r>
              <a:rPr lang="en-US" altLang="en-US" sz="2000" dirty="0"/>
              <a:t> (i.e. PowerPC to Intel x86)</a:t>
            </a:r>
          </a:p>
          <a:p>
            <a:pPr marL="539750" lvl="1" indent="-179388">
              <a:buFont typeface="Wingdings" panose="05000000000000000000" pitchFamily="2" charset="2"/>
              <a:buChar char="§"/>
            </a:pPr>
            <a:r>
              <a:rPr lang="en-US" altLang="en-US" dirty="0"/>
              <a:t>Generally slowest method.</a:t>
            </a:r>
          </a:p>
          <a:p>
            <a:pPr marL="539750" lvl="1" indent="-179388">
              <a:buFont typeface="Wingdings" panose="05000000000000000000" pitchFamily="2" charset="2"/>
              <a:buChar char="§"/>
            </a:pPr>
            <a:r>
              <a:rPr lang="en-US" altLang="en-US" dirty="0"/>
              <a:t>When computer language not compiled to native code – </a:t>
            </a:r>
            <a:r>
              <a:rPr lang="en-US" altLang="en-US" b="1" dirty="0">
                <a:solidFill>
                  <a:srgbClr val="3366FF"/>
                </a:solidFill>
              </a:rPr>
              <a:t>Interpretation.</a:t>
            </a:r>
          </a:p>
          <a:p>
            <a:pPr>
              <a:buFont typeface="Wingdings" panose="05000000000000000000" pitchFamily="2" charset="2"/>
              <a:buChar char="q"/>
            </a:pPr>
            <a:r>
              <a:rPr lang="en-US" altLang="en-US" sz="2000" b="1" dirty="0">
                <a:solidFill>
                  <a:srgbClr val="3366FF"/>
                </a:solidFill>
              </a:rPr>
              <a:t>Virtualization</a:t>
            </a:r>
            <a:r>
              <a:rPr lang="en-US" altLang="en-US" sz="2000" dirty="0"/>
              <a:t> – OS natively compiled for CPU, running </a:t>
            </a:r>
            <a:r>
              <a:rPr lang="en-US" altLang="en-US" sz="2000" b="1" dirty="0">
                <a:solidFill>
                  <a:srgbClr val="3366FF"/>
                </a:solidFill>
              </a:rPr>
              <a:t>guest</a:t>
            </a:r>
            <a:r>
              <a:rPr lang="en-US" altLang="en-US" sz="2000" dirty="0"/>
              <a:t> OSes  </a:t>
            </a:r>
            <a:r>
              <a:rPr lang="en-US" altLang="en-US" sz="2000" b="1" u="sng" dirty="0">
                <a:highlight>
                  <a:srgbClr val="FF0000"/>
                </a:highlight>
              </a:rPr>
              <a:t>also natively compiled.</a:t>
            </a:r>
          </a:p>
          <a:p>
            <a:pPr marL="539750" lvl="1" indent="-179388" algn="just">
              <a:buFont typeface="Wingdings" panose="05000000000000000000" pitchFamily="2" charset="2"/>
              <a:buChar char="§"/>
            </a:pPr>
            <a:r>
              <a:rPr lang="en-US" altLang="en-US" dirty="0"/>
              <a:t>Consider VMware running </a:t>
            </a:r>
            <a:r>
              <a:rPr lang="en-US" altLang="en-US" dirty="0" err="1"/>
              <a:t>WinXP</a:t>
            </a:r>
            <a:r>
              <a:rPr lang="en-US" altLang="en-US" dirty="0"/>
              <a:t> guests, each running applications, all on native </a:t>
            </a:r>
            <a:r>
              <a:rPr lang="en-US" altLang="en-US" dirty="0" err="1"/>
              <a:t>WinXP</a:t>
            </a:r>
            <a:r>
              <a:rPr lang="en-US" altLang="en-US" dirty="0"/>
              <a:t> host OS.</a:t>
            </a:r>
          </a:p>
          <a:p>
            <a:pPr marL="539750" lvl="1" indent="-179388" algn="just">
              <a:buFont typeface="Wingdings" panose="05000000000000000000" pitchFamily="2" charset="2"/>
              <a:buChar char="§"/>
            </a:pPr>
            <a:r>
              <a:rPr lang="en-US" altLang="en-US" dirty="0"/>
              <a:t>VMM (virtual machine Manager) provides virtualization services.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A844EC0-C56C-40C0-B64E-A5BF1EAA7DDA}"/>
              </a:ext>
            </a:extLst>
          </p:cNvPr>
          <p:cNvSpPr>
            <a:spLocks noGrp="1" noChangeArrowheads="1"/>
          </p:cNvSpPr>
          <p:nvPr>
            <p:ph type="title" idx="4294967295"/>
          </p:nvPr>
        </p:nvSpPr>
        <p:spPr>
          <a:xfrm>
            <a:off x="1117600" y="150813"/>
            <a:ext cx="7645400" cy="576262"/>
          </a:xfrm>
        </p:spPr>
        <p:txBody>
          <a:bodyPr/>
          <a:lstStyle/>
          <a:p>
            <a:pPr eaLnBrk="1" hangingPunct="1"/>
            <a:r>
              <a:rPr lang="en-US" altLang="en-US" sz="2800" dirty="0"/>
              <a:t>Computing Environments - </a:t>
            </a:r>
            <a:r>
              <a:rPr lang="en-US" altLang="en-US" sz="2800" dirty="0">
                <a:highlight>
                  <a:srgbClr val="00FFFF"/>
                </a:highlight>
              </a:rPr>
              <a:t>Virtualization</a:t>
            </a:r>
          </a:p>
        </p:txBody>
      </p:sp>
      <p:sp>
        <p:nvSpPr>
          <p:cNvPr id="55299" name="Rectangle 3">
            <a:extLst>
              <a:ext uri="{FF2B5EF4-FFF2-40B4-BE49-F238E27FC236}">
                <a16:creationId xmlns:a16="http://schemas.microsoft.com/office/drawing/2014/main" id="{F1367D10-90E9-4781-9B4A-7E955B8D1760}"/>
              </a:ext>
            </a:extLst>
          </p:cNvPr>
          <p:cNvSpPr>
            <a:spLocks noGrp="1" noChangeArrowheads="1"/>
          </p:cNvSpPr>
          <p:nvPr>
            <p:ph type="body" idx="4294967295"/>
          </p:nvPr>
        </p:nvSpPr>
        <p:spPr>
          <a:xfrm>
            <a:off x="526473" y="1233488"/>
            <a:ext cx="8236527" cy="4530725"/>
          </a:xfrm>
        </p:spPr>
        <p:txBody>
          <a:bodyPr/>
          <a:lstStyle/>
          <a:p>
            <a:pPr algn="just">
              <a:buFont typeface="Wingdings" panose="05000000000000000000" pitchFamily="2" charset="2"/>
              <a:buChar char="q"/>
            </a:pPr>
            <a:r>
              <a:rPr lang="en-US" altLang="en-US" sz="2000" dirty="0"/>
              <a:t>Use cases involve laptops and desktops running multiple OSes for exploration or compatibility</a:t>
            </a:r>
          </a:p>
          <a:p>
            <a:pPr marL="539750" lvl="1" indent="-179388">
              <a:buFont typeface="Wingdings" panose="05000000000000000000" pitchFamily="2" charset="2"/>
              <a:buChar char="§"/>
            </a:pPr>
            <a:r>
              <a:rPr lang="en-US" altLang="en-US" dirty="0"/>
              <a:t>Apple laptop running Mac OS X </a:t>
            </a:r>
            <a:r>
              <a:rPr lang="en-US" altLang="en-US" b="1" u="sng" dirty="0">
                <a:highlight>
                  <a:srgbClr val="00FFFF"/>
                </a:highlight>
              </a:rPr>
              <a:t>host</a:t>
            </a:r>
            <a:r>
              <a:rPr lang="en-US" altLang="en-US" dirty="0"/>
              <a:t>, Windows as a </a:t>
            </a:r>
            <a:r>
              <a:rPr lang="en-US" altLang="en-US" b="1" u="sng" dirty="0">
                <a:highlight>
                  <a:srgbClr val="00FFFF"/>
                </a:highlight>
              </a:rPr>
              <a:t>guest</a:t>
            </a:r>
            <a:r>
              <a:rPr lang="en-US" altLang="en-US" dirty="0"/>
              <a:t>.</a:t>
            </a:r>
          </a:p>
          <a:p>
            <a:pPr marL="539750" lvl="1" indent="-179388">
              <a:buFont typeface="Wingdings" panose="05000000000000000000" pitchFamily="2" charset="2"/>
              <a:buChar char="§"/>
            </a:pPr>
            <a:r>
              <a:rPr lang="en-US" altLang="en-US" dirty="0"/>
              <a:t>Developing apps for multiple OSes without having multiple systems.</a:t>
            </a:r>
          </a:p>
          <a:p>
            <a:pPr marL="539750" lvl="1" indent="-179388">
              <a:buFont typeface="Wingdings" panose="05000000000000000000" pitchFamily="2" charset="2"/>
              <a:buChar char="§"/>
            </a:pPr>
            <a:r>
              <a:rPr lang="en-US" altLang="en-US" dirty="0"/>
              <a:t>QA testing applications without having multiple systems.</a:t>
            </a:r>
          </a:p>
          <a:p>
            <a:pPr marL="539750" lvl="1" indent="-179388">
              <a:buFont typeface="Wingdings" panose="05000000000000000000" pitchFamily="2" charset="2"/>
              <a:buChar char="§"/>
            </a:pPr>
            <a:r>
              <a:rPr lang="en-US" altLang="en-US" dirty="0"/>
              <a:t>Executing and managing compute environments within data centers.</a:t>
            </a:r>
          </a:p>
          <a:p>
            <a:pPr marL="342900" lvl="1" indent="-342900" algn="just">
              <a:buClr>
                <a:srgbClr val="993300"/>
              </a:buClr>
              <a:buSzPct val="90000"/>
              <a:buFont typeface="Wingdings" panose="05000000000000000000" pitchFamily="2" charset="2"/>
              <a:buChar char="q"/>
            </a:pPr>
            <a:r>
              <a:rPr lang="en-US" altLang="en-US" sz="2000" dirty="0"/>
              <a:t>VMM can run natively, in which case they are also the host</a:t>
            </a:r>
          </a:p>
          <a:p>
            <a:pPr marL="539750" lvl="1" indent="-179388" algn="just">
              <a:buFont typeface="Wingdings" panose="05000000000000000000" pitchFamily="2" charset="2"/>
              <a:buChar char="§"/>
            </a:pPr>
            <a:r>
              <a:rPr lang="en-US" altLang="en-US" dirty="0"/>
              <a:t>There is no general purpose host then (VMware ESX and Citrix </a:t>
            </a:r>
            <a:r>
              <a:rPr lang="en-US" altLang="en-US" dirty="0" err="1"/>
              <a:t>XenServer</a:t>
            </a:r>
            <a:r>
              <a:rPr lang="en-US" altLang="en-US" dirty="0"/>
              <a:t>)</a:t>
            </a:r>
          </a:p>
          <a:p>
            <a:pPr lvl="2"/>
            <a:endParaRPr lang="en-US"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E4CD4A7F-FFB4-4A4A-A6FA-D2C86A62D2BA}"/>
              </a:ext>
            </a:extLst>
          </p:cNvPr>
          <p:cNvSpPr>
            <a:spLocks noGrp="1" noChangeArrowheads="1"/>
          </p:cNvSpPr>
          <p:nvPr>
            <p:ph type="title" idx="4294967295"/>
          </p:nvPr>
        </p:nvSpPr>
        <p:spPr>
          <a:xfrm>
            <a:off x="1120775" y="136525"/>
            <a:ext cx="7645400" cy="576263"/>
          </a:xfrm>
        </p:spPr>
        <p:txBody>
          <a:bodyPr/>
          <a:lstStyle/>
          <a:p>
            <a:pPr eaLnBrk="1" hangingPunct="1"/>
            <a:r>
              <a:rPr lang="en-US" altLang="en-US" sz="2800" dirty="0"/>
              <a:t>Computing Environments - </a:t>
            </a:r>
            <a:r>
              <a:rPr lang="en-US" altLang="en-US" sz="2800" dirty="0">
                <a:highlight>
                  <a:srgbClr val="00FFFF"/>
                </a:highlight>
              </a:rPr>
              <a:t>Virtualization</a:t>
            </a:r>
          </a:p>
        </p:txBody>
      </p:sp>
      <p:pic>
        <p:nvPicPr>
          <p:cNvPr id="56323" name="Picture 1" descr="1_20.pdf">
            <a:extLst>
              <a:ext uri="{FF2B5EF4-FFF2-40B4-BE49-F238E27FC236}">
                <a16:creationId xmlns:a16="http://schemas.microsoft.com/office/drawing/2014/main" id="{5760D622-523C-4B55-A1FA-C07020E790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1554163"/>
            <a:ext cx="6396037"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9F44AC6-A550-4CEE-AADF-CFA9DB419043}"/>
              </a:ext>
            </a:extLst>
          </p:cNvPr>
          <p:cNvSpPr>
            <a:spLocks noGrp="1" noChangeArrowheads="1"/>
          </p:cNvSpPr>
          <p:nvPr>
            <p:ph type="title" idx="4294967295"/>
          </p:nvPr>
        </p:nvSpPr>
        <p:spPr>
          <a:xfrm>
            <a:off x="1123950" y="114300"/>
            <a:ext cx="7645400" cy="576263"/>
          </a:xfrm>
        </p:spPr>
        <p:txBody>
          <a:bodyPr/>
          <a:lstStyle/>
          <a:p>
            <a:pPr eaLnBrk="1" hangingPunct="1"/>
            <a:r>
              <a:rPr lang="en-US" altLang="en-US" sz="2400" dirty="0"/>
              <a:t>Computing Environments – </a:t>
            </a:r>
            <a:r>
              <a:rPr lang="en-US" altLang="en-US" sz="2400" dirty="0">
                <a:highlight>
                  <a:srgbClr val="00FFFF"/>
                </a:highlight>
              </a:rPr>
              <a:t>Cloud Computing</a:t>
            </a:r>
          </a:p>
        </p:txBody>
      </p:sp>
      <p:sp>
        <p:nvSpPr>
          <p:cNvPr id="57347" name="Rectangle 3">
            <a:extLst>
              <a:ext uri="{FF2B5EF4-FFF2-40B4-BE49-F238E27FC236}">
                <a16:creationId xmlns:a16="http://schemas.microsoft.com/office/drawing/2014/main" id="{7CFA94AD-E56F-49B4-8DE8-217A997363E5}"/>
              </a:ext>
            </a:extLst>
          </p:cNvPr>
          <p:cNvSpPr>
            <a:spLocks noGrp="1" noChangeArrowheads="1"/>
          </p:cNvSpPr>
          <p:nvPr>
            <p:ph type="body" idx="4294967295"/>
          </p:nvPr>
        </p:nvSpPr>
        <p:spPr>
          <a:xfrm>
            <a:off x="484910" y="858982"/>
            <a:ext cx="8284440" cy="5569527"/>
          </a:xfrm>
        </p:spPr>
        <p:txBody>
          <a:bodyPr/>
          <a:lstStyle/>
          <a:p>
            <a:pPr algn="just">
              <a:buFont typeface="Wingdings" panose="05000000000000000000" pitchFamily="2" charset="2"/>
              <a:buChar char="q"/>
            </a:pPr>
            <a:r>
              <a:rPr lang="en-US" altLang="en-US" sz="2000" dirty="0">
                <a:highlight>
                  <a:srgbClr val="FF00FF"/>
                </a:highlight>
              </a:rPr>
              <a:t>Delivers computing, storage, even apps as a service across a network.</a:t>
            </a:r>
          </a:p>
          <a:p>
            <a:pPr algn="just">
              <a:buFont typeface="Wingdings" panose="05000000000000000000" pitchFamily="2" charset="2"/>
              <a:buChar char="q"/>
            </a:pPr>
            <a:r>
              <a:rPr lang="en-US" altLang="en-US" sz="2000" dirty="0"/>
              <a:t>Logical extension of virtualization because it uses virtualization as the base for its functionality.</a:t>
            </a:r>
          </a:p>
          <a:p>
            <a:pPr marL="539750" lvl="1" indent="-179388" algn="just">
              <a:buFont typeface="Wingdings" panose="05000000000000000000" pitchFamily="2" charset="2"/>
              <a:buChar char="§"/>
            </a:pPr>
            <a:r>
              <a:rPr lang="en-US" altLang="en-US" dirty="0"/>
              <a:t>Amazon EC2  has thousands of servers, millions of virtual machines, petabytes of storage available across the Internet, </a:t>
            </a:r>
            <a:r>
              <a:rPr lang="en-US" altLang="en-US" b="1" u="sng" dirty="0">
                <a:highlight>
                  <a:srgbClr val="FF00FF"/>
                </a:highlight>
              </a:rPr>
              <a:t>pay based on usage</a:t>
            </a:r>
          </a:p>
          <a:p>
            <a:pPr marL="342900" lvl="1" indent="-342900" algn="just">
              <a:buClr>
                <a:srgbClr val="993300"/>
              </a:buClr>
              <a:buSzPct val="90000"/>
              <a:buFont typeface="Wingdings" panose="05000000000000000000" pitchFamily="2" charset="2"/>
              <a:buChar char="q"/>
            </a:pPr>
            <a:r>
              <a:rPr lang="en-US" altLang="en-US" sz="2000" dirty="0"/>
              <a:t>Many types</a:t>
            </a:r>
          </a:p>
          <a:p>
            <a:pPr marL="539750" lvl="1" indent="-179388" algn="just">
              <a:buFont typeface="Wingdings" panose="05000000000000000000" pitchFamily="2" charset="2"/>
              <a:buChar char="§"/>
            </a:pPr>
            <a:r>
              <a:rPr lang="en-US" altLang="en-US" b="1" dirty="0">
                <a:solidFill>
                  <a:srgbClr val="3366FF"/>
                </a:solidFill>
              </a:rPr>
              <a:t>Public cloud </a:t>
            </a:r>
            <a:r>
              <a:rPr lang="en-US" altLang="en-US" dirty="0"/>
              <a:t>– </a:t>
            </a:r>
            <a:r>
              <a:rPr lang="en-US" altLang="en-US" b="1" u="sng" dirty="0">
                <a:highlight>
                  <a:srgbClr val="00FF00"/>
                </a:highlight>
              </a:rPr>
              <a:t>available via Internet to anyone willing to pay.</a:t>
            </a:r>
          </a:p>
          <a:p>
            <a:pPr marL="539750" lvl="1" indent="-179388" algn="just">
              <a:buFont typeface="Wingdings" panose="05000000000000000000" pitchFamily="2" charset="2"/>
              <a:buChar char="§"/>
            </a:pPr>
            <a:r>
              <a:rPr lang="en-US" altLang="en-US" b="1" dirty="0">
                <a:solidFill>
                  <a:srgbClr val="3366FF"/>
                </a:solidFill>
              </a:rPr>
              <a:t>Private cloud </a:t>
            </a:r>
            <a:r>
              <a:rPr lang="en-US" altLang="en-US" dirty="0"/>
              <a:t>– </a:t>
            </a:r>
            <a:r>
              <a:rPr lang="en-US" altLang="en-US" b="1" u="sng" dirty="0">
                <a:highlight>
                  <a:srgbClr val="00FF00"/>
                </a:highlight>
              </a:rPr>
              <a:t>run by a company for the company’s own use.</a:t>
            </a:r>
          </a:p>
          <a:p>
            <a:pPr marL="539750" lvl="1" indent="-179388" algn="just">
              <a:buFont typeface="Wingdings" panose="05000000000000000000" pitchFamily="2" charset="2"/>
              <a:buChar char="§"/>
            </a:pPr>
            <a:r>
              <a:rPr lang="en-US" altLang="en-US" b="1" dirty="0">
                <a:solidFill>
                  <a:srgbClr val="3366FF"/>
                </a:solidFill>
              </a:rPr>
              <a:t>Hybrid cloud </a:t>
            </a:r>
            <a:r>
              <a:rPr lang="en-US" altLang="en-US" dirty="0"/>
              <a:t>– </a:t>
            </a:r>
            <a:r>
              <a:rPr lang="en-US" altLang="en-US" b="1" u="sng" dirty="0">
                <a:highlight>
                  <a:srgbClr val="00FF00"/>
                </a:highlight>
              </a:rPr>
              <a:t>includes both public and private cloud components.</a:t>
            </a:r>
          </a:p>
          <a:p>
            <a:pPr marL="539750" lvl="1" indent="-179388" algn="just">
              <a:buFont typeface="Wingdings" panose="05000000000000000000" pitchFamily="2" charset="2"/>
              <a:buChar char="§"/>
            </a:pPr>
            <a:r>
              <a:rPr lang="en-US" altLang="en-US" dirty="0"/>
              <a:t>Software as a Service (</a:t>
            </a:r>
            <a:r>
              <a:rPr lang="en-US" altLang="en-US" b="1" dirty="0">
                <a:solidFill>
                  <a:srgbClr val="3366FF"/>
                </a:solidFill>
              </a:rPr>
              <a:t>SaaS</a:t>
            </a:r>
            <a:r>
              <a:rPr lang="en-US" altLang="en-US" dirty="0"/>
              <a:t>) – one or more applications available via the Internet (i.e., word processor)</a:t>
            </a:r>
          </a:p>
          <a:p>
            <a:pPr marL="539750" lvl="1" indent="-179388" algn="just">
              <a:buFont typeface="Wingdings" panose="05000000000000000000" pitchFamily="2" charset="2"/>
              <a:buChar char="§"/>
            </a:pPr>
            <a:r>
              <a:rPr lang="en-US" altLang="en-US" dirty="0"/>
              <a:t>Platform as a Service (</a:t>
            </a:r>
            <a:r>
              <a:rPr lang="en-US" altLang="en-US" b="1" dirty="0">
                <a:solidFill>
                  <a:srgbClr val="3366FF"/>
                </a:solidFill>
              </a:rPr>
              <a:t>PaaS</a:t>
            </a:r>
            <a:r>
              <a:rPr lang="en-US" altLang="en-US" dirty="0"/>
              <a:t>) – </a:t>
            </a:r>
            <a:r>
              <a:rPr lang="en-US" altLang="en-US" b="1" u="sng" dirty="0">
                <a:highlight>
                  <a:srgbClr val="00FF00"/>
                </a:highlight>
              </a:rPr>
              <a:t>software stack</a:t>
            </a:r>
            <a:r>
              <a:rPr lang="en-US" altLang="en-US" dirty="0"/>
              <a:t> ready for application use via the Internet (i.e., a database server).</a:t>
            </a:r>
          </a:p>
          <a:p>
            <a:pPr marL="539750" lvl="1" indent="-179388" algn="just">
              <a:buFont typeface="Wingdings" panose="05000000000000000000" pitchFamily="2" charset="2"/>
              <a:buChar char="§"/>
            </a:pPr>
            <a:r>
              <a:rPr lang="en-US" altLang="en-US" dirty="0"/>
              <a:t>Infrastructure as a Service (</a:t>
            </a:r>
            <a:r>
              <a:rPr lang="en-US" altLang="en-US" b="1" dirty="0">
                <a:solidFill>
                  <a:srgbClr val="3366FF"/>
                </a:solidFill>
              </a:rPr>
              <a:t>IaaS</a:t>
            </a:r>
            <a:r>
              <a:rPr lang="en-US" altLang="en-US" dirty="0"/>
              <a:t>) – servers or storage available over Internet (i.e., storage available for backup use).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6E539E8-7F81-48AF-B645-D66FFBA0FE6C}"/>
              </a:ext>
            </a:extLst>
          </p:cNvPr>
          <p:cNvSpPr>
            <a:spLocks noGrp="1" noChangeArrowheads="1"/>
          </p:cNvSpPr>
          <p:nvPr>
            <p:ph type="title" idx="4294967295"/>
          </p:nvPr>
        </p:nvSpPr>
        <p:spPr>
          <a:xfrm>
            <a:off x="1109663" y="73025"/>
            <a:ext cx="7645400" cy="576263"/>
          </a:xfrm>
        </p:spPr>
        <p:txBody>
          <a:bodyPr/>
          <a:lstStyle/>
          <a:p>
            <a:pPr eaLnBrk="1" hangingPunct="1"/>
            <a:r>
              <a:rPr lang="en-US" altLang="en-US" sz="2400" dirty="0"/>
              <a:t>Computing Environments – </a:t>
            </a:r>
            <a:r>
              <a:rPr lang="en-US" altLang="en-US" sz="2400" dirty="0">
                <a:highlight>
                  <a:srgbClr val="00FFFF"/>
                </a:highlight>
              </a:rPr>
              <a:t>Cloud Computing</a:t>
            </a:r>
          </a:p>
        </p:txBody>
      </p:sp>
      <p:sp>
        <p:nvSpPr>
          <p:cNvPr id="58371" name="Rectangle 3">
            <a:extLst>
              <a:ext uri="{FF2B5EF4-FFF2-40B4-BE49-F238E27FC236}">
                <a16:creationId xmlns:a16="http://schemas.microsoft.com/office/drawing/2014/main" id="{871BDB95-BBC3-429F-8B10-4DE709A1BD0E}"/>
              </a:ext>
            </a:extLst>
          </p:cNvPr>
          <p:cNvSpPr>
            <a:spLocks noGrp="1" noChangeArrowheads="1"/>
          </p:cNvSpPr>
          <p:nvPr>
            <p:ph type="body" idx="4294967295"/>
          </p:nvPr>
        </p:nvSpPr>
        <p:spPr>
          <a:xfrm>
            <a:off x="443850" y="939006"/>
            <a:ext cx="8256299" cy="1571625"/>
          </a:xfrm>
        </p:spPr>
        <p:txBody>
          <a:bodyPr/>
          <a:lstStyle/>
          <a:p>
            <a:pPr algn="just">
              <a:buFont typeface="Wingdings" panose="05000000000000000000" pitchFamily="2" charset="2"/>
              <a:buChar char="q"/>
            </a:pPr>
            <a:r>
              <a:rPr lang="en-US" altLang="en-US" sz="2000" dirty="0"/>
              <a:t>Cloud computing environments composed of </a:t>
            </a:r>
            <a:r>
              <a:rPr lang="en-US" altLang="en-US" sz="2000" dirty="0">
                <a:highlight>
                  <a:srgbClr val="00FFFF"/>
                </a:highlight>
              </a:rPr>
              <a:t>traditional OSes</a:t>
            </a:r>
            <a:r>
              <a:rPr lang="en-US" altLang="en-US" sz="2000" dirty="0"/>
              <a:t>, plus </a:t>
            </a:r>
            <a:r>
              <a:rPr lang="en-US" altLang="en-US" sz="2000" dirty="0">
                <a:highlight>
                  <a:srgbClr val="00FFFF"/>
                </a:highlight>
              </a:rPr>
              <a:t>VMMs</a:t>
            </a:r>
            <a:r>
              <a:rPr lang="en-US" altLang="en-US" sz="2000" dirty="0"/>
              <a:t>, plus </a:t>
            </a:r>
            <a:r>
              <a:rPr lang="en-US" altLang="en-US" sz="2000" dirty="0">
                <a:highlight>
                  <a:srgbClr val="00FFFF"/>
                </a:highlight>
              </a:rPr>
              <a:t>cloud management tools.</a:t>
            </a:r>
          </a:p>
          <a:p>
            <a:pPr marL="539750" lvl="1" indent="-179388" algn="just">
              <a:buFont typeface="Wingdings" panose="05000000000000000000" pitchFamily="2" charset="2"/>
              <a:buChar char="§"/>
            </a:pPr>
            <a:r>
              <a:rPr lang="en-US" altLang="en-US" dirty="0"/>
              <a:t>Internet connectivity requires security like firewalls.</a:t>
            </a:r>
          </a:p>
          <a:p>
            <a:pPr marL="539750" lvl="1" indent="-179388" algn="just">
              <a:buFont typeface="Wingdings" panose="05000000000000000000" pitchFamily="2" charset="2"/>
              <a:buChar char="§"/>
            </a:pPr>
            <a:r>
              <a:rPr lang="en-US" altLang="en-US" dirty="0"/>
              <a:t>Load balancers spread traffic across multiple applications.</a:t>
            </a:r>
          </a:p>
        </p:txBody>
      </p:sp>
      <p:pic>
        <p:nvPicPr>
          <p:cNvPr id="58372" name="Picture 1" descr="1_21.pdf">
            <a:extLst>
              <a:ext uri="{FF2B5EF4-FFF2-40B4-BE49-F238E27FC236}">
                <a16:creationId xmlns:a16="http://schemas.microsoft.com/office/drawing/2014/main" id="{31608CE7-8A79-4B8B-BD8C-658F5366CB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183" y="2410691"/>
            <a:ext cx="7689272" cy="418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00B971ED-279A-48B2-AF21-37457AE6F2A2}"/>
              </a:ext>
            </a:extLst>
          </p:cNvPr>
          <p:cNvSpPr>
            <a:spLocks noGrp="1"/>
          </p:cNvSpPr>
          <p:nvPr>
            <p:ph type="title" idx="4294967295"/>
          </p:nvPr>
        </p:nvSpPr>
        <p:spPr>
          <a:xfrm>
            <a:off x="1058863" y="73025"/>
            <a:ext cx="8229600" cy="576263"/>
          </a:xfrm>
        </p:spPr>
        <p:txBody>
          <a:bodyPr/>
          <a:lstStyle/>
          <a:p>
            <a:r>
              <a:rPr lang="en-US" altLang="en-US" sz="2000" dirty="0"/>
              <a:t>Computing Environments – </a:t>
            </a:r>
            <a:r>
              <a:rPr lang="en-US" altLang="en-US" sz="2000" dirty="0">
                <a:highlight>
                  <a:srgbClr val="00FFFF"/>
                </a:highlight>
              </a:rPr>
              <a:t>Real-Time Embedded Systems</a:t>
            </a:r>
          </a:p>
        </p:txBody>
      </p:sp>
      <p:sp>
        <p:nvSpPr>
          <p:cNvPr id="59395" name="Content Placeholder 2">
            <a:extLst>
              <a:ext uri="{FF2B5EF4-FFF2-40B4-BE49-F238E27FC236}">
                <a16:creationId xmlns:a16="http://schemas.microsoft.com/office/drawing/2014/main" id="{45A81220-7FA5-4FA8-A1D4-36B0F5A2396D}"/>
              </a:ext>
            </a:extLst>
          </p:cNvPr>
          <p:cNvSpPr>
            <a:spLocks noGrp="1"/>
          </p:cNvSpPr>
          <p:nvPr>
            <p:ph idx="4294967295"/>
          </p:nvPr>
        </p:nvSpPr>
        <p:spPr>
          <a:xfrm>
            <a:off x="239152" y="1154113"/>
            <a:ext cx="8651630" cy="3376323"/>
          </a:xfrm>
        </p:spPr>
        <p:txBody>
          <a:bodyPr/>
          <a:lstStyle/>
          <a:p>
            <a:pPr algn="just">
              <a:buFont typeface="Wingdings" panose="05000000000000000000" pitchFamily="2" charset="2"/>
              <a:buChar char="q"/>
            </a:pPr>
            <a:r>
              <a:rPr lang="en-US" altLang="en-US" sz="2000" b="1" u="sng" dirty="0">
                <a:highlight>
                  <a:srgbClr val="00FF00"/>
                </a:highlight>
              </a:rPr>
              <a:t>Real-time embedded systems most prevalent form of computers</a:t>
            </a:r>
          </a:p>
          <a:p>
            <a:pPr marL="539750" lvl="1" indent="-179388">
              <a:buFont typeface="Wingdings" panose="05000000000000000000" pitchFamily="2" charset="2"/>
              <a:buChar char="§"/>
            </a:pPr>
            <a:r>
              <a:rPr lang="en-US" altLang="en-US" b="1" dirty="0">
                <a:highlight>
                  <a:srgbClr val="00FFFF"/>
                </a:highlight>
              </a:rPr>
              <a:t>Vary considerable</a:t>
            </a:r>
            <a:r>
              <a:rPr lang="en-US" altLang="en-US" dirty="0"/>
              <a:t>, </a:t>
            </a:r>
            <a:r>
              <a:rPr lang="en-US" altLang="en-US" b="1" dirty="0">
                <a:highlight>
                  <a:srgbClr val="00FFFF"/>
                </a:highlight>
              </a:rPr>
              <a:t>special purpose</a:t>
            </a:r>
            <a:r>
              <a:rPr lang="en-US" altLang="en-US" dirty="0"/>
              <a:t>, </a:t>
            </a:r>
            <a:r>
              <a:rPr lang="en-US" altLang="en-US" b="1" dirty="0">
                <a:highlight>
                  <a:srgbClr val="00FFFF"/>
                </a:highlight>
              </a:rPr>
              <a:t>limited purpose OS</a:t>
            </a:r>
            <a:r>
              <a:rPr lang="en-US" altLang="en-US" dirty="0"/>
              <a:t>,    </a:t>
            </a:r>
            <a:r>
              <a:rPr lang="en-US" altLang="en-US" b="1" dirty="0">
                <a:solidFill>
                  <a:srgbClr val="3366FF"/>
                </a:solidFill>
              </a:rPr>
              <a:t>real-time OS.</a:t>
            </a:r>
          </a:p>
          <a:p>
            <a:pPr marL="539750" lvl="1" indent="-179388">
              <a:buFont typeface="Wingdings" panose="05000000000000000000" pitchFamily="2" charset="2"/>
              <a:buChar char="§"/>
            </a:pPr>
            <a:r>
              <a:rPr lang="en-US" altLang="en-US" dirty="0"/>
              <a:t>Use expanding.</a:t>
            </a:r>
          </a:p>
          <a:p>
            <a:pPr algn="just">
              <a:buFont typeface="Wingdings" panose="05000000000000000000" pitchFamily="2" charset="2"/>
              <a:buChar char="q"/>
            </a:pPr>
            <a:r>
              <a:rPr lang="en-US" altLang="en-US" sz="2000" dirty="0"/>
              <a:t>Many other special computing environments as well</a:t>
            </a:r>
          </a:p>
          <a:p>
            <a:pPr marL="539750" lvl="1" indent="-179388">
              <a:buFont typeface="Wingdings" panose="05000000000000000000" pitchFamily="2" charset="2"/>
              <a:buChar char="§"/>
            </a:pPr>
            <a:r>
              <a:rPr lang="en-US" altLang="en-US" b="1" dirty="0">
                <a:highlight>
                  <a:srgbClr val="00FFFF"/>
                </a:highlight>
              </a:rPr>
              <a:t>Some have OSes</a:t>
            </a:r>
            <a:r>
              <a:rPr lang="en-US" altLang="en-US" dirty="0"/>
              <a:t>, </a:t>
            </a:r>
            <a:r>
              <a:rPr lang="en-US" altLang="en-US" b="1" dirty="0">
                <a:highlight>
                  <a:srgbClr val="00FFFF"/>
                </a:highlight>
              </a:rPr>
              <a:t>some perform tasks without an OS.</a:t>
            </a:r>
          </a:p>
          <a:p>
            <a:pPr algn="just">
              <a:buFont typeface="Wingdings" panose="05000000000000000000" pitchFamily="2" charset="2"/>
              <a:buChar char="q"/>
            </a:pPr>
            <a:r>
              <a:rPr lang="en-US" altLang="en-US" sz="2000" dirty="0"/>
              <a:t>Real-time OS has well-defined fixed time constraints</a:t>
            </a:r>
          </a:p>
          <a:p>
            <a:pPr marL="539750" lvl="1" indent="-179388">
              <a:buFont typeface="Wingdings" panose="05000000000000000000" pitchFamily="2" charset="2"/>
              <a:buChar char="§"/>
            </a:pPr>
            <a:r>
              <a:rPr lang="en-US" altLang="en-US" dirty="0"/>
              <a:t>Processing </a:t>
            </a:r>
            <a:r>
              <a:rPr lang="en-US" altLang="en-US" b="1" i="1" dirty="0">
                <a:highlight>
                  <a:srgbClr val="FF0000"/>
                </a:highlight>
              </a:rPr>
              <a:t>must</a:t>
            </a:r>
            <a:r>
              <a:rPr lang="en-US" altLang="en-US" dirty="0"/>
              <a:t> be done within constraint.</a:t>
            </a:r>
          </a:p>
          <a:p>
            <a:pPr marL="539750" lvl="1" indent="-179388">
              <a:buFont typeface="Wingdings" panose="05000000000000000000" pitchFamily="2" charset="2"/>
              <a:buChar char="§"/>
            </a:pPr>
            <a:r>
              <a:rPr lang="en-US" altLang="en-US" b="1" u="sng" dirty="0">
                <a:highlight>
                  <a:srgbClr val="FF00FF"/>
                </a:highlight>
              </a:rPr>
              <a:t>Correct operation only if constraints met</a:t>
            </a:r>
          </a:p>
          <a:p>
            <a:pPr lvl="1"/>
            <a:endParaRPr lang="en-US"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1D0752FD-9119-4497-B0FD-7DF41FF221F0}"/>
              </a:ext>
            </a:extLst>
          </p:cNvPr>
          <p:cNvSpPr>
            <a:spLocks noGrp="1"/>
          </p:cNvSpPr>
          <p:nvPr>
            <p:ph type="title" idx="4294967295"/>
          </p:nvPr>
        </p:nvSpPr>
        <p:spPr>
          <a:xfrm>
            <a:off x="982663" y="127000"/>
            <a:ext cx="7704137" cy="576263"/>
          </a:xfrm>
        </p:spPr>
        <p:txBody>
          <a:bodyPr/>
          <a:lstStyle/>
          <a:p>
            <a:r>
              <a:rPr lang="en-US" altLang="en-US" sz="2800"/>
              <a:t>Open-Source Operating Systems</a:t>
            </a:r>
          </a:p>
        </p:txBody>
      </p:sp>
      <p:sp>
        <p:nvSpPr>
          <p:cNvPr id="60419" name="Content Placeholder 2">
            <a:extLst>
              <a:ext uri="{FF2B5EF4-FFF2-40B4-BE49-F238E27FC236}">
                <a16:creationId xmlns:a16="http://schemas.microsoft.com/office/drawing/2014/main" id="{44EB41D0-9A66-4E74-9F86-51AA4D36952F}"/>
              </a:ext>
            </a:extLst>
          </p:cNvPr>
          <p:cNvSpPr>
            <a:spLocks noGrp="1"/>
          </p:cNvSpPr>
          <p:nvPr>
            <p:ph idx="4294967295"/>
          </p:nvPr>
        </p:nvSpPr>
        <p:spPr>
          <a:xfrm>
            <a:off x="512618" y="1233488"/>
            <a:ext cx="8174182" cy="4530725"/>
          </a:xfrm>
        </p:spPr>
        <p:txBody>
          <a:bodyPr/>
          <a:lstStyle/>
          <a:p>
            <a:pPr algn="just">
              <a:buFont typeface="Wingdings" panose="05000000000000000000" pitchFamily="2" charset="2"/>
              <a:buChar char="q"/>
            </a:pPr>
            <a:r>
              <a:rPr lang="en-US" altLang="en-US" sz="2000" dirty="0"/>
              <a:t>Operating systems made available in source-code format rather than just binary </a:t>
            </a:r>
            <a:r>
              <a:rPr lang="en-US" altLang="en-US" sz="2000" b="1" dirty="0">
                <a:solidFill>
                  <a:srgbClr val="3366FF"/>
                </a:solidFill>
              </a:rPr>
              <a:t>closed-source.</a:t>
            </a:r>
          </a:p>
          <a:p>
            <a:pPr algn="just">
              <a:buFont typeface="Wingdings" panose="05000000000000000000" pitchFamily="2" charset="2"/>
              <a:buChar char="q"/>
            </a:pPr>
            <a:r>
              <a:rPr lang="en-US" altLang="en-US" sz="2000" dirty="0"/>
              <a:t>Counter to the </a:t>
            </a:r>
            <a:r>
              <a:rPr lang="en-US" altLang="en-US" sz="2000" b="1" dirty="0">
                <a:solidFill>
                  <a:srgbClr val="3366FF"/>
                </a:solidFill>
              </a:rPr>
              <a:t>copy protection</a:t>
            </a:r>
            <a:r>
              <a:rPr lang="en-US" altLang="en-US" sz="2000" dirty="0">
                <a:solidFill>
                  <a:srgbClr val="3366FF"/>
                </a:solidFill>
              </a:rPr>
              <a:t> </a:t>
            </a:r>
            <a:r>
              <a:rPr lang="en-US" altLang="en-US" sz="2000" dirty="0">
                <a:solidFill>
                  <a:srgbClr val="000000"/>
                </a:solidFill>
              </a:rPr>
              <a:t>and </a:t>
            </a:r>
            <a:r>
              <a:rPr lang="en-US" altLang="en-US" sz="2000" b="1" dirty="0">
                <a:solidFill>
                  <a:srgbClr val="3366FF"/>
                </a:solidFill>
              </a:rPr>
              <a:t>Digital Rights Management (DRM)</a:t>
            </a:r>
            <a:r>
              <a:rPr lang="en-US" altLang="en-US" sz="2000" dirty="0">
                <a:solidFill>
                  <a:srgbClr val="3366FF"/>
                </a:solidFill>
              </a:rPr>
              <a:t> </a:t>
            </a:r>
            <a:r>
              <a:rPr lang="en-US" altLang="en-US" sz="2000" dirty="0">
                <a:solidFill>
                  <a:srgbClr val="000000"/>
                </a:solidFill>
              </a:rPr>
              <a:t>movement.</a:t>
            </a:r>
          </a:p>
          <a:p>
            <a:pPr algn="just">
              <a:buFont typeface="Wingdings" panose="05000000000000000000" pitchFamily="2" charset="2"/>
              <a:buChar char="q"/>
            </a:pPr>
            <a:r>
              <a:rPr lang="en-US" altLang="en-US" sz="2000" dirty="0">
                <a:solidFill>
                  <a:srgbClr val="000000"/>
                </a:solidFill>
              </a:rPr>
              <a:t>Started by </a:t>
            </a:r>
            <a:r>
              <a:rPr lang="en-US" altLang="en-US" sz="2000" b="1" dirty="0">
                <a:solidFill>
                  <a:srgbClr val="3366FF"/>
                </a:solidFill>
              </a:rPr>
              <a:t>Free Software Foundation (FSF)</a:t>
            </a:r>
            <a:r>
              <a:rPr lang="en-US" altLang="en-US" sz="2000" dirty="0">
                <a:solidFill>
                  <a:srgbClr val="000000"/>
                </a:solidFill>
              </a:rPr>
              <a:t>, which has </a:t>
            </a:r>
            <a:r>
              <a:rPr lang="ja-JP" altLang="en-US" sz="2000" dirty="0">
                <a:solidFill>
                  <a:srgbClr val="000000"/>
                </a:solidFill>
              </a:rPr>
              <a:t>“</a:t>
            </a:r>
            <a:r>
              <a:rPr lang="en-US" altLang="ja-JP" sz="2000" dirty="0">
                <a:solidFill>
                  <a:srgbClr val="000000"/>
                </a:solidFill>
              </a:rPr>
              <a:t>copyleft</a:t>
            </a:r>
            <a:r>
              <a:rPr lang="ja-JP" altLang="en-US" sz="2000" dirty="0">
                <a:solidFill>
                  <a:srgbClr val="000000"/>
                </a:solidFill>
              </a:rPr>
              <a:t>”</a:t>
            </a:r>
            <a:r>
              <a:rPr lang="en-US" altLang="ja-JP" sz="2000" dirty="0">
                <a:solidFill>
                  <a:srgbClr val="000000"/>
                </a:solidFill>
              </a:rPr>
              <a:t> </a:t>
            </a:r>
            <a:r>
              <a:rPr lang="en-US" altLang="ja-JP" sz="2000" b="1" dirty="0">
                <a:solidFill>
                  <a:srgbClr val="3366FF"/>
                </a:solidFill>
              </a:rPr>
              <a:t>GNU Public License (GPL).</a:t>
            </a:r>
            <a:endParaRPr lang="en-US" altLang="en-US" sz="2000" b="1" dirty="0">
              <a:solidFill>
                <a:srgbClr val="3366FF"/>
              </a:solidFill>
            </a:endParaRPr>
          </a:p>
          <a:p>
            <a:pPr algn="just">
              <a:buFont typeface="Wingdings" panose="05000000000000000000" pitchFamily="2" charset="2"/>
              <a:buChar char="q"/>
            </a:pPr>
            <a:r>
              <a:rPr lang="en-US" altLang="en-US" sz="2000" dirty="0">
                <a:solidFill>
                  <a:srgbClr val="000000"/>
                </a:solidFill>
              </a:rPr>
              <a:t>Examples include </a:t>
            </a:r>
            <a:r>
              <a:rPr lang="en-US" altLang="en-US" sz="2000" b="1" dirty="0">
                <a:solidFill>
                  <a:srgbClr val="3366FF"/>
                </a:solidFill>
              </a:rPr>
              <a:t>GNU/Linux</a:t>
            </a:r>
            <a:r>
              <a:rPr lang="en-US" altLang="en-US" sz="2000" dirty="0"/>
              <a:t> and </a:t>
            </a:r>
            <a:r>
              <a:rPr lang="en-US" altLang="en-US" sz="2000" b="1" dirty="0">
                <a:solidFill>
                  <a:srgbClr val="3366FF"/>
                </a:solidFill>
              </a:rPr>
              <a:t>BSD UNIX</a:t>
            </a:r>
            <a:r>
              <a:rPr lang="en-US" altLang="en-US" sz="2000" dirty="0">
                <a:solidFill>
                  <a:srgbClr val="3366FF"/>
                </a:solidFill>
              </a:rPr>
              <a:t> </a:t>
            </a:r>
            <a:r>
              <a:rPr lang="en-US" altLang="en-US" sz="2000" dirty="0">
                <a:solidFill>
                  <a:srgbClr val="000000"/>
                </a:solidFill>
              </a:rPr>
              <a:t>(including core of </a:t>
            </a:r>
            <a:r>
              <a:rPr lang="en-US" altLang="en-US" sz="2000" b="1" dirty="0">
                <a:solidFill>
                  <a:srgbClr val="3366FF"/>
                </a:solidFill>
              </a:rPr>
              <a:t>Mac OS X</a:t>
            </a:r>
            <a:r>
              <a:rPr lang="en-US" altLang="en-US" sz="2000" dirty="0">
                <a:solidFill>
                  <a:srgbClr val="000000"/>
                </a:solidFill>
              </a:rPr>
              <a:t>), and many more.</a:t>
            </a:r>
          </a:p>
          <a:p>
            <a:pPr algn="just">
              <a:buFont typeface="Wingdings" panose="05000000000000000000" pitchFamily="2" charset="2"/>
              <a:buChar char="q"/>
            </a:pPr>
            <a:r>
              <a:rPr lang="en-US" altLang="en-US" sz="2000" dirty="0">
                <a:solidFill>
                  <a:srgbClr val="000000"/>
                </a:solidFill>
              </a:rPr>
              <a:t>Can use VMM like </a:t>
            </a:r>
            <a:r>
              <a:rPr lang="en-US" altLang="en-US" sz="2000" b="1" u="sng" dirty="0">
                <a:solidFill>
                  <a:srgbClr val="000000"/>
                </a:solidFill>
                <a:highlight>
                  <a:srgbClr val="00FFFF"/>
                </a:highlight>
              </a:rPr>
              <a:t>VMware Player</a:t>
            </a:r>
            <a:r>
              <a:rPr lang="en-US" altLang="en-US" sz="2000" dirty="0">
                <a:solidFill>
                  <a:srgbClr val="000000"/>
                </a:solidFill>
              </a:rPr>
              <a:t> (Free on Windows), </a:t>
            </a:r>
            <a:r>
              <a:rPr lang="en-US" altLang="en-US" sz="2000" b="1" u="sng" dirty="0" err="1">
                <a:solidFill>
                  <a:srgbClr val="000000"/>
                </a:solidFill>
                <a:highlight>
                  <a:srgbClr val="00FFFF"/>
                </a:highlight>
              </a:rPr>
              <a:t>Virtualbox</a:t>
            </a:r>
            <a:r>
              <a:rPr lang="en-US" altLang="en-US" sz="2000" dirty="0">
                <a:solidFill>
                  <a:srgbClr val="000000"/>
                </a:solidFill>
              </a:rPr>
              <a:t> (open source and free on many platforms -</a:t>
            </a:r>
            <a:r>
              <a:rPr lang="en-US" altLang="en-US" sz="2000" dirty="0"/>
              <a:t>http://www.virtualbox.com) </a:t>
            </a:r>
          </a:p>
          <a:p>
            <a:pPr marL="539750" lvl="1" indent="-179388">
              <a:buFont typeface="Wingdings" panose="05000000000000000000" pitchFamily="2" charset="2"/>
              <a:buChar char="§"/>
            </a:pPr>
            <a:r>
              <a:rPr lang="en-US" altLang="en-US" dirty="0">
                <a:solidFill>
                  <a:srgbClr val="000000"/>
                </a:solidFill>
              </a:rPr>
              <a:t>Use to run guest operating systems for exploration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E4B68C8-67CC-4F0C-BF24-FB039F1C1A57}"/>
              </a:ext>
            </a:extLst>
          </p:cNvPr>
          <p:cNvSpPr>
            <a:spLocks noGrp="1"/>
          </p:cNvSpPr>
          <p:nvPr>
            <p:ph type="title"/>
          </p:nvPr>
        </p:nvSpPr>
        <p:spPr/>
        <p:txBody>
          <a:bodyPr/>
          <a:lstStyle/>
          <a:p>
            <a:pPr marL="442913"/>
            <a:r>
              <a:rPr lang="en-US" sz="2800" dirty="0"/>
              <a:t>Run Linux on a Windows (or other) system</a:t>
            </a:r>
          </a:p>
        </p:txBody>
      </p:sp>
      <p:sp>
        <p:nvSpPr>
          <p:cNvPr id="5" name="Text Placeholder 4">
            <a:extLst>
              <a:ext uri="{FF2B5EF4-FFF2-40B4-BE49-F238E27FC236}">
                <a16:creationId xmlns:a16="http://schemas.microsoft.com/office/drawing/2014/main" id="{4EA5DD66-3787-42F5-8C67-1F711B119367}"/>
              </a:ext>
            </a:extLst>
          </p:cNvPr>
          <p:cNvSpPr>
            <a:spLocks noGrp="1"/>
          </p:cNvSpPr>
          <p:nvPr>
            <p:ph sz="half" idx="1"/>
          </p:nvPr>
        </p:nvSpPr>
        <p:spPr>
          <a:xfrm>
            <a:off x="346365" y="955964"/>
            <a:ext cx="8548253" cy="5624223"/>
          </a:xfrm>
        </p:spPr>
        <p:txBody>
          <a:bodyPr/>
          <a:lstStyle/>
          <a:p>
            <a:pPr marL="360363" indent="-360363">
              <a:spcBef>
                <a:spcPts val="0"/>
              </a:spcBef>
              <a:buFont typeface="+mj-lt"/>
              <a:buAutoNum type="arabicPeriod"/>
            </a:pPr>
            <a:r>
              <a:rPr lang="en-US" sz="2400" dirty="0"/>
              <a:t>Download the free </a:t>
            </a:r>
            <a:r>
              <a:rPr lang="en-US" sz="2400" dirty="0" err="1"/>
              <a:t>Virtualbox</a:t>
            </a:r>
            <a:r>
              <a:rPr lang="en-US" sz="2400" dirty="0"/>
              <a:t> VMM tool from </a:t>
            </a:r>
          </a:p>
          <a:p>
            <a:pPr marL="0" indent="0" algn="ctr">
              <a:spcBef>
                <a:spcPts val="0"/>
              </a:spcBef>
              <a:buNone/>
            </a:pPr>
            <a:r>
              <a:rPr lang="en-US" sz="2400" dirty="0">
                <a:solidFill>
                  <a:srgbClr val="3366FF"/>
                </a:solidFill>
              </a:rPr>
              <a:t>https://www.virtualbox.org/ </a:t>
            </a:r>
          </a:p>
          <a:p>
            <a:pPr marL="360363" indent="0">
              <a:spcBef>
                <a:spcPts val="0"/>
              </a:spcBef>
              <a:buNone/>
            </a:pPr>
            <a:r>
              <a:rPr lang="en-US" sz="2400" dirty="0"/>
              <a:t>and install it on your system. </a:t>
            </a:r>
          </a:p>
          <a:p>
            <a:pPr marL="360363" indent="-360363" algn="just">
              <a:spcBef>
                <a:spcPts val="1800"/>
              </a:spcBef>
              <a:buNone/>
            </a:pPr>
            <a:r>
              <a:rPr lang="en-US" sz="2400" dirty="0"/>
              <a:t>2. Choose to install an operating system from scratch, based on an installation image like a CD, or choose pre-built operating-system images that can be installed and run more quickly from a site like.</a:t>
            </a:r>
          </a:p>
          <a:p>
            <a:pPr marL="360363" indent="-360363" algn="ctr">
              <a:spcBef>
                <a:spcPts val="0"/>
              </a:spcBef>
              <a:buNone/>
            </a:pPr>
            <a:r>
              <a:rPr lang="en-US" sz="2400" dirty="0"/>
              <a:t> </a:t>
            </a:r>
            <a:r>
              <a:rPr lang="en-US" sz="2400" dirty="0">
                <a:solidFill>
                  <a:srgbClr val="3366FF"/>
                </a:solidFill>
              </a:rPr>
              <a:t>http://virtualboxes.org/images/ </a:t>
            </a:r>
          </a:p>
          <a:p>
            <a:pPr marL="360363" indent="0" algn="just">
              <a:buNone/>
            </a:pPr>
            <a:r>
              <a:rPr lang="en-US" sz="2400" dirty="0"/>
              <a:t>These images are preinstalled with operating systems and applications and include many flavors of GNU/Linux.</a:t>
            </a:r>
            <a:r>
              <a:rPr lang="en-US" dirty="0"/>
              <a:t> </a:t>
            </a:r>
          </a:p>
          <a:p>
            <a:pPr marL="0" indent="0">
              <a:spcBef>
                <a:spcPts val="1800"/>
              </a:spcBef>
              <a:buNone/>
            </a:pPr>
            <a:r>
              <a:rPr lang="en-US" sz="2400" dirty="0"/>
              <a:t>3. Boot the virtual machine within </a:t>
            </a:r>
            <a:r>
              <a:rPr lang="en-US" sz="2400" dirty="0" err="1"/>
              <a:t>Virtualbox</a:t>
            </a:r>
            <a:r>
              <a:rPr lang="en-US" sz="2400" dirty="0"/>
              <a:t>.</a:t>
            </a:r>
          </a:p>
        </p:txBody>
      </p:sp>
    </p:spTree>
    <p:extLst>
      <p:ext uri="{BB962C8B-B14F-4D97-AF65-F5344CB8AC3E}">
        <p14:creationId xmlns:p14="http://schemas.microsoft.com/office/powerpoint/2010/main" val="373641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9185E99-C44E-48E6-ACB2-103793BE0723}"/>
              </a:ext>
            </a:extLst>
          </p:cNvPr>
          <p:cNvSpPr>
            <a:spLocks noGrp="1" noChangeArrowheads="1"/>
          </p:cNvSpPr>
          <p:nvPr>
            <p:ph type="title" idx="4294967295"/>
          </p:nvPr>
        </p:nvSpPr>
        <p:spPr>
          <a:xfrm>
            <a:off x="1041400" y="182563"/>
            <a:ext cx="7645400" cy="576262"/>
          </a:xfrm>
        </p:spPr>
        <p:txBody>
          <a:bodyPr/>
          <a:lstStyle/>
          <a:p>
            <a:pPr eaLnBrk="1" hangingPunct="1"/>
            <a:r>
              <a:rPr lang="en-US" altLang="en-US" dirty="0"/>
              <a:t>Computer System Structure</a:t>
            </a:r>
          </a:p>
        </p:txBody>
      </p:sp>
      <p:sp>
        <p:nvSpPr>
          <p:cNvPr id="7171" name="Rectangle 3">
            <a:extLst>
              <a:ext uri="{FF2B5EF4-FFF2-40B4-BE49-F238E27FC236}">
                <a16:creationId xmlns:a16="http://schemas.microsoft.com/office/drawing/2014/main" id="{BF256275-324D-4E42-B937-BBA8B7A2B230}"/>
              </a:ext>
            </a:extLst>
          </p:cNvPr>
          <p:cNvSpPr>
            <a:spLocks noGrp="1" noChangeArrowheads="1"/>
          </p:cNvSpPr>
          <p:nvPr>
            <p:ph type="body" idx="4294967295"/>
          </p:nvPr>
        </p:nvSpPr>
        <p:spPr>
          <a:xfrm>
            <a:off x="498764" y="1163783"/>
            <a:ext cx="8077200" cy="4835236"/>
          </a:xfrm>
        </p:spPr>
        <p:txBody>
          <a:bodyPr/>
          <a:lstStyle/>
          <a:p>
            <a:pPr marL="0" indent="0">
              <a:spcBef>
                <a:spcPts val="1200"/>
              </a:spcBef>
              <a:spcAft>
                <a:spcPts val="1200"/>
              </a:spcAft>
              <a:buNone/>
            </a:pPr>
            <a:r>
              <a:rPr lang="en-US" altLang="en-US" sz="2200" b="1" u="sng" dirty="0">
                <a:effectLst>
                  <a:outerShdw blurRad="38100" dist="38100" dir="2700000" algn="tl">
                    <a:srgbClr val="000000">
                      <a:alpha val="43137"/>
                    </a:srgbClr>
                  </a:outerShdw>
                </a:effectLst>
              </a:rPr>
              <a:t>Computer system can be divided into four components:</a:t>
            </a:r>
          </a:p>
          <a:p>
            <a:pPr marL="534988" lvl="1" indent="-268288" algn="just">
              <a:spcBef>
                <a:spcPts val="600"/>
              </a:spcBef>
              <a:spcAft>
                <a:spcPts val="0"/>
              </a:spcAft>
              <a:buFont typeface="Wingdings" panose="05000000000000000000" pitchFamily="2" charset="2"/>
              <a:buChar char="q"/>
            </a:pPr>
            <a:r>
              <a:rPr lang="en-US" altLang="en-US" b="1" u="sng" dirty="0">
                <a:highlight>
                  <a:srgbClr val="00FFFF"/>
                </a:highlight>
              </a:rPr>
              <a:t>Hardware</a:t>
            </a:r>
            <a:r>
              <a:rPr lang="en-US" altLang="en-US" dirty="0"/>
              <a:t> – provides basic computing resources</a:t>
            </a:r>
          </a:p>
          <a:p>
            <a:pPr marL="801688" lvl="2" algn="just">
              <a:spcBef>
                <a:spcPts val="600"/>
              </a:spcBef>
              <a:spcAft>
                <a:spcPts val="600"/>
              </a:spcAft>
              <a:buFont typeface="Wingdings" panose="05000000000000000000" pitchFamily="2" charset="2"/>
              <a:buChar char="q"/>
            </a:pPr>
            <a:r>
              <a:rPr lang="en-US" altLang="en-US" dirty="0"/>
              <a:t>CPU, memory, I/O devices</a:t>
            </a:r>
          </a:p>
          <a:p>
            <a:pPr marL="534988" lvl="1" indent="-268288" algn="just">
              <a:spcBef>
                <a:spcPts val="600"/>
              </a:spcBef>
              <a:spcAft>
                <a:spcPts val="0"/>
              </a:spcAft>
              <a:buFont typeface="Wingdings" panose="05000000000000000000" pitchFamily="2" charset="2"/>
              <a:buChar char="q"/>
            </a:pPr>
            <a:r>
              <a:rPr lang="en-US" altLang="en-US" b="1" u="sng" dirty="0">
                <a:highlight>
                  <a:srgbClr val="00FFFF"/>
                </a:highlight>
              </a:rPr>
              <a:t>Operating system</a:t>
            </a:r>
          </a:p>
          <a:p>
            <a:pPr marL="801688" lvl="2" indent="-266700" algn="just">
              <a:spcBef>
                <a:spcPts val="600"/>
              </a:spcBef>
              <a:spcAft>
                <a:spcPts val="600"/>
              </a:spcAft>
              <a:buFont typeface="Wingdings" panose="05000000000000000000" pitchFamily="2" charset="2"/>
              <a:buChar char="q"/>
            </a:pPr>
            <a:r>
              <a:rPr lang="en-US" altLang="en-US" dirty="0">
                <a:highlight>
                  <a:srgbClr val="00FFFF"/>
                </a:highlight>
              </a:rPr>
              <a:t>Controls</a:t>
            </a:r>
            <a:r>
              <a:rPr lang="en-US" altLang="en-US" dirty="0">
                <a:highlight>
                  <a:srgbClr val="00FF00"/>
                </a:highlight>
              </a:rPr>
              <a:t> and </a:t>
            </a:r>
            <a:r>
              <a:rPr lang="en-US" altLang="en-US" dirty="0">
                <a:highlight>
                  <a:srgbClr val="00FFFF"/>
                </a:highlight>
              </a:rPr>
              <a:t>coordinates</a:t>
            </a:r>
            <a:r>
              <a:rPr lang="en-US" altLang="en-US" dirty="0">
                <a:highlight>
                  <a:srgbClr val="00FF00"/>
                </a:highlight>
              </a:rPr>
              <a:t> use of hardware among various </a:t>
            </a:r>
            <a:r>
              <a:rPr lang="en-US" altLang="en-US" dirty="0">
                <a:highlight>
                  <a:srgbClr val="00FFFF"/>
                </a:highlight>
              </a:rPr>
              <a:t>applications</a:t>
            </a:r>
            <a:r>
              <a:rPr lang="en-US" altLang="en-US" dirty="0">
                <a:highlight>
                  <a:srgbClr val="00FF00"/>
                </a:highlight>
              </a:rPr>
              <a:t> and </a:t>
            </a:r>
            <a:r>
              <a:rPr lang="en-US" altLang="en-US" dirty="0">
                <a:highlight>
                  <a:srgbClr val="00FFFF"/>
                </a:highlight>
              </a:rPr>
              <a:t>users</a:t>
            </a:r>
            <a:r>
              <a:rPr lang="en-US" altLang="en-US" dirty="0">
                <a:highlight>
                  <a:srgbClr val="00FF00"/>
                </a:highlight>
              </a:rPr>
              <a:t>.</a:t>
            </a:r>
          </a:p>
          <a:p>
            <a:pPr marL="534988" lvl="1" indent="-268288" algn="just">
              <a:spcBef>
                <a:spcPts val="600"/>
              </a:spcBef>
              <a:spcAft>
                <a:spcPts val="600"/>
              </a:spcAft>
              <a:buFont typeface="Wingdings" panose="05000000000000000000" pitchFamily="2" charset="2"/>
              <a:buChar char="q"/>
            </a:pPr>
            <a:r>
              <a:rPr lang="en-US" altLang="en-US" b="1" u="sng" dirty="0">
                <a:highlight>
                  <a:srgbClr val="00FFFF"/>
                </a:highlight>
              </a:rPr>
              <a:t>Application programs</a:t>
            </a:r>
            <a:r>
              <a:rPr lang="en-US" altLang="en-US" b="1" dirty="0"/>
              <a:t> </a:t>
            </a:r>
            <a:r>
              <a:rPr lang="en-US" altLang="en-US" dirty="0"/>
              <a:t>– </a:t>
            </a:r>
            <a:r>
              <a:rPr lang="en-US" altLang="en-US" b="1" u="sng" dirty="0">
                <a:highlight>
                  <a:srgbClr val="00FF00"/>
                </a:highlight>
              </a:rPr>
              <a:t>define the ways in which the system resources are used to solve the </a:t>
            </a:r>
            <a:r>
              <a:rPr lang="en-US" altLang="en-US" b="1" u="sng" dirty="0">
                <a:highlight>
                  <a:srgbClr val="FF0000"/>
                </a:highlight>
              </a:rPr>
              <a:t>computing problems of the users.</a:t>
            </a:r>
          </a:p>
          <a:p>
            <a:pPr marL="801688" lvl="2" algn="just">
              <a:spcBef>
                <a:spcPts val="600"/>
              </a:spcBef>
              <a:spcAft>
                <a:spcPts val="600"/>
              </a:spcAft>
              <a:buFont typeface="Wingdings" panose="05000000000000000000" pitchFamily="2" charset="2"/>
              <a:buChar char="q"/>
            </a:pPr>
            <a:r>
              <a:rPr lang="en-US" altLang="en-US" dirty="0"/>
              <a:t>Word processors, compilers, web browsers, database systems, video games</a:t>
            </a:r>
          </a:p>
          <a:p>
            <a:pPr marL="534988" lvl="1" indent="-268288" algn="just">
              <a:spcBef>
                <a:spcPts val="600"/>
              </a:spcBef>
              <a:spcAft>
                <a:spcPts val="0"/>
              </a:spcAft>
              <a:buFont typeface="Wingdings" panose="05000000000000000000" pitchFamily="2" charset="2"/>
              <a:buChar char="q"/>
            </a:pPr>
            <a:r>
              <a:rPr lang="en-US" altLang="en-US" b="1" u="sng" dirty="0">
                <a:highlight>
                  <a:srgbClr val="00FFFF"/>
                </a:highlight>
              </a:rPr>
              <a:t>Users</a:t>
            </a:r>
          </a:p>
          <a:p>
            <a:pPr lvl="2" algn="just">
              <a:spcBef>
                <a:spcPts val="600"/>
              </a:spcBef>
              <a:spcAft>
                <a:spcPts val="600"/>
              </a:spcAft>
              <a:buFont typeface="Wingdings" panose="05000000000000000000" pitchFamily="2" charset="2"/>
              <a:buChar char="q"/>
            </a:pPr>
            <a:r>
              <a:rPr lang="en-US" altLang="en-US" dirty="0"/>
              <a:t>People, </a:t>
            </a:r>
            <a:r>
              <a:rPr lang="en-US" altLang="en-US" dirty="0">
                <a:highlight>
                  <a:srgbClr val="FF0000"/>
                </a:highlight>
              </a:rPr>
              <a:t>machines</a:t>
            </a:r>
            <a:r>
              <a:rPr lang="en-US" altLang="en-US" dirty="0"/>
              <a:t>, </a:t>
            </a:r>
            <a:r>
              <a:rPr lang="en-US" altLang="en-US" dirty="0">
                <a:highlight>
                  <a:srgbClr val="FF0000"/>
                </a:highlight>
              </a:rPr>
              <a:t>other computers</a:t>
            </a:r>
            <a:r>
              <a:rPr lang="en-US" altLang="en-US"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D1AD787-28D6-4C4A-8968-659576B9E77F}"/>
              </a:ext>
            </a:extLst>
          </p:cNvPr>
          <p:cNvSpPr>
            <a:spLocks noGrp="1" noChangeArrowheads="1"/>
          </p:cNvSpPr>
          <p:nvPr>
            <p:ph type="ctrTitle"/>
          </p:nvPr>
        </p:nvSpPr>
        <p:spPr/>
        <p:txBody>
          <a:bodyPr/>
          <a:lstStyle/>
          <a:p>
            <a:pPr eaLnBrk="1" hangingPunct="1"/>
            <a:r>
              <a:rPr lang="en-US" altLang="en-US"/>
              <a:t>End of Chapter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B0A750A-C8D4-4001-B0FD-9EA0CC0E9C6E}"/>
              </a:ext>
            </a:extLst>
          </p:cNvPr>
          <p:cNvSpPr>
            <a:spLocks noGrp="1" noChangeArrowheads="1"/>
          </p:cNvSpPr>
          <p:nvPr>
            <p:ph type="title" idx="4294967295"/>
          </p:nvPr>
        </p:nvSpPr>
        <p:spPr>
          <a:xfrm>
            <a:off x="844550" y="120650"/>
            <a:ext cx="8229600" cy="576263"/>
          </a:xfrm>
        </p:spPr>
        <p:txBody>
          <a:bodyPr/>
          <a:lstStyle/>
          <a:p>
            <a:pPr eaLnBrk="1" hangingPunct="1"/>
            <a:r>
              <a:rPr lang="en-US" altLang="en-US" sz="2800"/>
              <a:t>Four Components of a Computer System</a:t>
            </a:r>
          </a:p>
        </p:txBody>
      </p:sp>
      <p:pic>
        <p:nvPicPr>
          <p:cNvPr id="8195" name="Picture 4">
            <a:extLst>
              <a:ext uri="{FF2B5EF4-FFF2-40B4-BE49-F238E27FC236}">
                <a16:creationId xmlns:a16="http://schemas.microsoft.com/office/drawing/2014/main" id="{82B1CA42-61EF-4883-9C3A-E4D0FA1BE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55" y="1533525"/>
            <a:ext cx="7938654" cy="438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B61A008-6596-42AA-A42A-42196725436D}"/>
              </a:ext>
            </a:extLst>
          </p:cNvPr>
          <p:cNvSpPr>
            <a:spLocks noGrp="1"/>
          </p:cNvSpPr>
          <p:nvPr>
            <p:ph type="title" idx="4294967295"/>
          </p:nvPr>
        </p:nvSpPr>
        <p:spPr>
          <a:xfrm>
            <a:off x="457200" y="182563"/>
            <a:ext cx="8229600" cy="576262"/>
          </a:xfrm>
        </p:spPr>
        <p:txBody>
          <a:bodyPr/>
          <a:lstStyle/>
          <a:p>
            <a:r>
              <a:rPr lang="en-US" altLang="en-US"/>
              <a:t>What Operating Systems Do</a:t>
            </a:r>
          </a:p>
        </p:txBody>
      </p:sp>
      <p:sp>
        <p:nvSpPr>
          <p:cNvPr id="9219" name="Content Placeholder 2">
            <a:extLst>
              <a:ext uri="{FF2B5EF4-FFF2-40B4-BE49-F238E27FC236}">
                <a16:creationId xmlns:a16="http://schemas.microsoft.com/office/drawing/2014/main" id="{01414CBC-9483-4CCE-97A8-66BBFAB560C5}"/>
              </a:ext>
            </a:extLst>
          </p:cNvPr>
          <p:cNvSpPr>
            <a:spLocks noGrp="1"/>
          </p:cNvSpPr>
          <p:nvPr>
            <p:ph idx="4294967295"/>
          </p:nvPr>
        </p:nvSpPr>
        <p:spPr>
          <a:xfrm>
            <a:off x="360217" y="1399309"/>
            <a:ext cx="8451273" cy="4724400"/>
          </a:xfrm>
        </p:spPr>
        <p:txBody>
          <a:bodyPr/>
          <a:lstStyle/>
          <a:p>
            <a:pPr marL="0" indent="0" algn="just">
              <a:spcBef>
                <a:spcPts val="1200"/>
              </a:spcBef>
              <a:spcAft>
                <a:spcPts val="1200"/>
              </a:spcAft>
              <a:buNone/>
            </a:pPr>
            <a:r>
              <a:rPr lang="en-US" altLang="en-US" sz="2000" b="1" u="sng" dirty="0">
                <a:effectLst>
                  <a:outerShdw blurRad="38100" dist="38100" dir="2700000" algn="tl">
                    <a:srgbClr val="000000">
                      <a:alpha val="43137"/>
                    </a:srgbClr>
                  </a:outerShdw>
                </a:effectLst>
                <a:highlight>
                  <a:srgbClr val="FF00FF"/>
                </a:highlight>
              </a:rPr>
              <a:t>Depends on the </a:t>
            </a:r>
            <a:r>
              <a:rPr lang="en-US" altLang="en-US" sz="2000" b="1" u="sng" dirty="0">
                <a:effectLst>
                  <a:outerShdw blurRad="38100" dist="38100" dir="2700000" algn="tl">
                    <a:srgbClr val="000000">
                      <a:alpha val="43137"/>
                    </a:srgbClr>
                  </a:outerShdw>
                </a:effectLst>
                <a:highlight>
                  <a:srgbClr val="FF0000"/>
                </a:highlight>
              </a:rPr>
              <a:t>point of view</a:t>
            </a:r>
            <a:r>
              <a:rPr lang="en-US" altLang="en-US" sz="2000" b="1" u="sng" dirty="0">
                <a:effectLst>
                  <a:outerShdw blurRad="38100" dist="38100" dir="2700000" algn="tl">
                    <a:srgbClr val="000000">
                      <a:alpha val="43137"/>
                    </a:srgbClr>
                  </a:outerShdw>
                </a:effectLst>
                <a:highlight>
                  <a:srgbClr val="FF00FF"/>
                </a:highlight>
              </a:rPr>
              <a:t>:</a:t>
            </a:r>
          </a:p>
          <a:p>
            <a:pPr algn="just">
              <a:spcBef>
                <a:spcPts val="1200"/>
              </a:spcBef>
              <a:spcAft>
                <a:spcPts val="0"/>
              </a:spcAft>
              <a:buFont typeface="Wingdings" panose="05000000000000000000" pitchFamily="2" charset="2"/>
              <a:buChar char="q"/>
            </a:pPr>
            <a:r>
              <a:rPr lang="en-US" altLang="en-US" sz="2000" b="1" u="sng" dirty="0">
                <a:highlight>
                  <a:srgbClr val="00FFFF"/>
                </a:highlight>
              </a:rPr>
              <a:t>Users</a:t>
            </a:r>
            <a:r>
              <a:rPr lang="en-US" altLang="en-US" sz="2000" dirty="0"/>
              <a:t> want </a:t>
            </a:r>
            <a:r>
              <a:rPr lang="en-US" altLang="en-US" sz="2000" b="1" dirty="0">
                <a:solidFill>
                  <a:srgbClr val="3366FF"/>
                </a:solidFill>
              </a:rPr>
              <a:t>convenience</a:t>
            </a:r>
            <a:r>
              <a:rPr lang="en-US" altLang="en-US" sz="2000" dirty="0"/>
              <a:t>, </a:t>
            </a:r>
            <a:r>
              <a:rPr lang="en-US" altLang="en-US" sz="2000" b="1" dirty="0">
                <a:solidFill>
                  <a:srgbClr val="3366FF"/>
                </a:solidFill>
              </a:rPr>
              <a:t>ease</a:t>
            </a:r>
            <a:r>
              <a:rPr lang="en-US" altLang="en-US" sz="2000" dirty="0">
                <a:solidFill>
                  <a:srgbClr val="3366FF"/>
                </a:solidFill>
              </a:rPr>
              <a:t> </a:t>
            </a:r>
            <a:r>
              <a:rPr lang="en-US" altLang="en-US" sz="2000" b="1" dirty="0">
                <a:solidFill>
                  <a:srgbClr val="3366FF"/>
                </a:solidFill>
              </a:rPr>
              <a:t>of</a:t>
            </a:r>
            <a:r>
              <a:rPr lang="en-US" altLang="en-US" sz="2000" dirty="0">
                <a:solidFill>
                  <a:srgbClr val="3366FF"/>
                </a:solidFill>
              </a:rPr>
              <a:t> </a:t>
            </a:r>
            <a:r>
              <a:rPr lang="en-US" altLang="en-US" sz="2000" b="1" dirty="0">
                <a:solidFill>
                  <a:srgbClr val="3366FF"/>
                </a:solidFill>
              </a:rPr>
              <a:t>use </a:t>
            </a:r>
            <a:r>
              <a:rPr lang="en-US" altLang="en-US" sz="2000" dirty="0"/>
              <a:t>and</a:t>
            </a:r>
            <a:r>
              <a:rPr lang="en-US" altLang="en-US" sz="2000" b="1" dirty="0">
                <a:solidFill>
                  <a:srgbClr val="3366FF"/>
                </a:solidFill>
              </a:rPr>
              <a:t> good performance.</a:t>
            </a:r>
          </a:p>
          <a:p>
            <a:pPr lvl="1" algn="just">
              <a:spcBef>
                <a:spcPts val="600"/>
              </a:spcBef>
              <a:spcAft>
                <a:spcPts val="600"/>
              </a:spcAft>
              <a:buFont typeface="Wingdings" panose="05000000000000000000" pitchFamily="2" charset="2"/>
              <a:buChar char="§"/>
            </a:pPr>
            <a:r>
              <a:rPr lang="en-US" altLang="en-US" sz="2000" dirty="0"/>
              <a:t>Don</a:t>
            </a:r>
            <a:r>
              <a:rPr lang="ja-JP" altLang="en-US" sz="2000" dirty="0"/>
              <a:t>’</a:t>
            </a:r>
            <a:r>
              <a:rPr lang="en-US" altLang="ja-JP" sz="2000" dirty="0"/>
              <a:t>t care about </a:t>
            </a:r>
            <a:r>
              <a:rPr lang="en-US" altLang="ja-JP" sz="2000" b="1" dirty="0">
                <a:solidFill>
                  <a:srgbClr val="3366FF"/>
                </a:solidFill>
              </a:rPr>
              <a:t>resource</a:t>
            </a:r>
            <a:r>
              <a:rPr lang="en-US" altLang="ja-JP" sz="2000" dirty="0">
                <a:solidFill>
                  <a:srgbClr val="3366FF"/>
                </a:solidFill>
              </a:rPr>
              <a:t> </a:t>
            </a:r>
            <a:r>
              <a:rPr lang="en-US" altLang="ja-JP" sz="2000" b="1" dirty="0">
                <a:solidFill>
                  <a:srgbClr val="3366FF"/>
                </a:solidFill>
              </a:rPr>
              <a:t>utilization.</a:t>
            </a:r>
          </a:p>
          <a:p>
            <a:pPr algn="just">
              <a:spcBef>
                <a:spcPts val="1200"/>
              </a:spcBef>
              <a:spcAft>
                <a:spcPts val="1200"/>
              </a:spcAft>
              <a:buFont typeface="Wingdings" panose="05000000000000000000" pitchFamily="2" charset="2"/>
              <a:buChar char="q"/>
            </a:pPr>
            <a:r>
              <a:rPr lang="en-US" altLang="en-US" sz="2000" dirty="0"/>
              <a:t>But </a:t>
            </a:r>
            <a:r>
              <a:rPr lang="en-US" altLang="en-US" sz="2000" b="1" u="sng" dirty="0">
                <a:highlight>
                  <a:srgbClr val="FF0000"/>
                </a:highlight>
              </a:rPr>
              <a:t>shared</a:t>
            </a:r>
            <a:r>
              <a:rPr lang="en-US" altLang="en-US" sz="2000" b="1" u="sng" dirty="0">
                <a:highlight>
                  <a:srgbClr val="00FFFF"/>
                </a:highlight>
              </a:rPr>
              <a:t> computer</a:t>
            </a:r>
            <a:r>
              <a:rPr lang="en-US" altLang="en-US" sz="2000" dirty="0"/>
              <a:t> such as </a:t>
            </a:r>
            <a:r>
              <a:rPr lang="en-US" altLang="en-US" sz="2000" b="1" dirty="0">
                <a:solidFill>
                  <a:srgbClr val="3366FF"/>
                </a:solidFill>
              </a:rPr>
              <a:t>mainframe</a:t>
            </a:r>
            <a:r>
              <a:rPr lang="en-US" altLang="en-US" sz="2000" dirty="0"/>
              <a:t> or </a:t>
            </a:r>
            <a:r>
              <a:rPr lang="en-US" altLang="en-US" sz="2000" b="1" dirty="0">
                <a:solidFill>
                  <a:srgbClr val="3366FF"/>
                </a:solidFill>
              </a:rPr>
              <a:t>minicomputer</a:t>
            </a:r>
            <a:r>
              <a:rPr lang="en-US" altLang="en-US" sz="2000" dirty="0"/>
              <a:t> </a:t>
            </a:r>
            <a:r>
              <a:rPr lang="en-US" altLang="en-US" sz="2000" b="1" u="sng" dirty="0">
                <a:highlight>
                  <a:srgbClr val="FF00FF"/>
                </a:highlight>
              </a:rPr>
              <a:t>must keep all users happy.</a:t>
            </a:r>
          </a:p>
          <a:p>
            <a:pPr algn="just">
              <a:spcBef>
                <a:spcPts val="600"/>
              </a:spcBef>
              <a:spcAft>
                <a:spcPts val="600"/>
              </a:spcAft>
              <a:buFont typeface="Wingdings" panose="05000000000000000000" pitchFamily="2" charset="2"/>
              <a:buChar char="q"/>
            </a:pPr>
            <a:r>
              <a:rPr lang="en-US" altLang="en-US" sz="2000" dirty="0"/>
              <a:t>Users of </a:t>
            </a:r>
            <a:r>
              <a:rPr lang="en-US" altLang="en-US" sz="2000" b="1" u="sng" dirty="0">
                <a:highlight>
                  <a:srgbClr val="FF0000"/>
                </a:highlight>
              </a:rPr>
              <a:t>dedicate</a:t>
            </a:r>
            <a:r>
              <a:rPr lang="en-US" altLang="en-US" sz="2000" b="1" u="sng" dirty="0">
                <a:highlight>
                  <a:srgbClr val="00FFFF"/>
                </a:highlight>
              </a:rPr>
              <a:t> systems</a:t>
            </a:r>
            <a:r>
              <a:rPr lang="en-US" altLang="en-US" sz="2000" dirty="0"/>
              <a:t> such as </a:t>
            </a:r>
            <a:r>
              <a:rPr lang="en-US" altLang="en-US" sz="2000" b="1" dirty="0">
                <a:solidFill>
                  <a:srgbClr val="3366FF"/>
                </a:solidFill>
              </a:rPr>
              <a:t>workstations</a:t>
            </a:r>
            <a:r>
              <a:rPr lang="en-US" altLang="en-US" sz="2000" dirty="0"/>
              <a:t> have dedicated resources but frequently use shared resources from </a:t>
            </a:r>
            <a:r>
              <a:rPr lang="en-US" altLang="en-US" sz="2000" b="1" dirty="0">
                <a:solidFill>
                  <a:srgbClr val="3366FF"/>
                </a:solidFill>
              </a:rPr>
              <a:t>servers.</a:t>
            </a:r>
          </a:p>
          <a:p>
            <a:pPr algn="just">
              <a:spcBef>
                <a:spcPts val="600"/>
              </a:spcBef>
              <a:spcAft>
                <a:spcPts val="600"/>
              </a:spcAft>
              <a:buFont typeface="Wingdings" panose="05000000000000000000" pitchFamily="2" charset="2"/>
              <a:buChar char="q"/>
            </a:pPr>
            <a:r>
              <a:rPr lang="en-US" altLang="en-US" sz="2000" b="1" u="sng" dirty="0">
                <a:highlight>
                  <a:srgbClr val="00FFFF"/>
                </a:highlight>
              </a:rPr>
              <a:t>Handheld computers</a:t>
            </a:r>
            <a:r>
              <a:rPr lang="en-US" altLang="en-US" sz="2000" dirty="0">
                <a:solidFill>
                  <a:srgbClr val="000000"/>
                </a:solidFill>
              </a:rPr>
              <a:t> are </a:t>
            </a:r>
            <a:r>
              <a:rPr lang="en-US" altLang="en-US" sz="2000" b="1" u="sng" dirty="0">
                <a:solidFill>
                  <a:srgbClr val="000000"/>
                </a:solidFill>
                <a:highlight>
                  <a:srgbClr val="FF0000"/>
                </a:highlight>
              </a:rPr>
              <a:t>resource poor</a:t>
            </a:r>
            <a:r>
              <a:rPr lang="en-US" altLang="en-US" sz="2000" dirty="0">
                <a:solidFill>
                  <a:srgbClr val="000000"/>
                </a:solidFill>
              </a:rPr>
              <a:t>,  </a:t>
            </a:r>
            <a:r>
              <a:rPr lang="en-US" altLang="en-US" sz="2000" b="1" u="sng" dirty="0">
                <a:solidFill>
                  <a:srgbClr val="000000"/>
                </a:solidFill>
                <a:highlight>
                  <a:srgbClr val="FF00FF"/>
                </a:highlight>
              </a:rPr>
              <a:t>optimized for usability</a:t>
            </a:r>
            <a:r>
              <a:rPr lang="en-US" altLang="en-US" sz="2000" dirty="0">
                <a:solidFill>
                  <a:srgbClr val="000000"/>
                </a:solidFill>
              </a:rPr>
              <a:t> and </a:t>
            </a:r>
            <a:r>
              <a:rPr lang="en-US" altLang="en-US" sz="2000" b="1" u="sng" dirty="0">
                <a:solidFill>
                  <a:srgbClr val="000000"/>
                </a:solidFill>
                <a:highlight>
                  <a:srgbClr val="FF00FF"/>
                </a:highlight>
              </a:rPr>
              <a:t>battery life.</a:t>
            </a:r>
          </a:p>
          <a:p>
            <a:pPr algn="just">
              <a:spcBef>
                <a:spcPts val="600"/>
              </a:spcBef>
              <a:spcAft>
                <a:spcPts val="600"/>
              </a:spcAft>
              <a:buFont typeface="Wingdings" panose="05000000000000000000" pitchFamily="2" charset="2"/>
              <a:buChar char="q"/>
            </a:pPr>
            <a:r>
              <a:rPr lang="en-US" altLang="en-US" sz="2000" b="1" u="sng" dirty="0">
                <a:highlight>
                  <a:srgbClr val="00FFFF"/>
                </a:highlight>
              </a:rPr>
              <a:t>Some computers have </a:t>
            </a:r>
            <a:r>
              <a:rPr lang="en-US" altLang="en-US" sz="2000" b="1" u="sng" dirty="0">
                <a:solidFill>
                  <a:srgbClr val="000000"/>
                </a:solidFill>
                <a:highlight>
                  <a:srgbClr val="FF0000"/>
                </a:highlight>
              </a:rPr>
              <a:t>little or no user</a:t>
            </a:r>
            <a:r>
              <a:rPr lang="en-US" altLang="en-US" sz="2000" b="1" u="sng" dirty="0">
                <a:highlight>
                  <a:srgbClr val="00FFFF"/>
                </a:highlight>
              </a:rPr>
              <a:t> interface</a:t>
            </a:r>
            <a:r>
              <a:rPr lang="en-US" altLang="en-US" sz="2000" dirty="0">
                <a:solidFill>
                  <a:srgbClr val="000000"/>
                </a:solidFill>
              </a:rPr>
              <a:t>, such as </a:t>
            </a:r>
            <a:r>
              <a:rPr lang="en-US" altLang="en-US" sz="2000" b="1" dirty="0">
                <a:solidFill>
                  <a:srgbClr val="3366FF"/>
                </a:solidFill>
              </a:rPr>
              <a:t>embedded computers in devices</a:t>
            </a:r>
            <a:r>
              <a:rPr lang="en-US" altLang="en-US" sz="2000" dirty="0">
                <a:solidFill>
                  <a:srgbClr val="000000"/>
                </a:solidFill>
              </a:rPr>
              <a:t> and </a:t>
            </a:r>
            <a:r>
              <a:rPr lang="en-US" altLang="en-US" sz="2000" b="1" dirty="0">
                <a:solidFill>
                  <a:srgbClr val="3366FF"/>
                </a:solidFill>
              </a:rPr>
              <a:t>automobiles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209195C-7391-464C-A11D-92AE500D14FD}"/>
              </a:ext>
            </a:extLst>
          </p:cNvPr>
          <p:cNvSpPr>
            <a:spLocks noGrp="1" noChangeArrowheads="1"/>
          </p:cNvSpPr>
          <p:nvPr>
            <p:ph type="title" idx="4294967295"/>
          </p:nvPr>
        </p:nvSpPr>
        <p:spPr>
          <a:xfrm>
            <a:off x="1176338" y="166688"/>
            <a:ext cx="7510462" cy="576262"/>
          </a:xfrm>
        </p:spPr>
        <p:txBody>
          <a:bodyPr/>
          <a:lstStyle/>
          <a:p>
            <a:pPr eaLnBrk="1" hangingPunct="1"/>
            <a:r>
              <a:rPr lang="en-US" altLang="en-US"/>
              <a:t>Operating System Definition</a:t>
            </a:r>
          </a:p>
        </p:txBody>
      </p:sp>
      <p:sp>
        <p:nvSpPr>
          <p:cNvPr id="10243" name="Rectangle 3">
            <a:extLst>
              <a:ext uri="{FF2B5EF4-FFF2-40B4-BE49-F238E27FC236}">
                <a16:creationId xmlns:a16="http://schemas.microsoft.com/office/drawing/2014/main" id="{DBFA70F0-FD0F-4432-9DBF-50C7B725C559}"/>
              </a:ext>
            </a:extLst>
          </p:cNvPr>
          <p:cNvSpPr>
            <a:spLocks noGrp="1" noChangeArrowheads="1"/>
          </p:cNvSpPr>
          <p:nvPr>
            <p:ph type="body" idx="4294967295"/>
          </p:nvPr>
        </p:nvSpPr>
        <p:spPr>
          <a:xfrm>
            <a:off x="568037" y="1454727"/>
            <a:ext cx="8118764" cy="3839586"/>
          </a:xfrm>
        </p:spPr>
        <p:txBody>
          <a:bodyPr/>
          <a:lstStyle/>
          <a:p>
            <a:pPr>
              <a:buFont typeface="Monotype Sorts" pitchFamily="-84" charset="2"/>
              <a:buNone/>
            </a:pPr>
            <a:endParaRPr lang="en-US" altLang="en-US" dirty="0"/>
          </a:p>
          <a:p>
            <a:pPr>
              <a:spcBef>
                <a:spcPts val="1200"/>
              </a:spcBef>
              <a:buFont typeface="Wingdings" panose="05000000000000000000" pitchFamily="2" charset="2"/>
              <a:buChar char="q"/>
            </a:pPr>
            <a:r>
              <a:rPr lang="en-US" altLang="en-US" sz="2400" b="1" u="sng" dirty="0"/>
              <a:t>OS is a </a:t>
            </a:r>
            <a:r>
              <a:rPr lang="en-US" altLang="en-US" sz="2400" b="1" u="sng" dirty="0">
                <a:solidFill>
                  <a:srgbClr val="3366FF"/>
                </a:solidFill>
              </a:rPr>
              <a:t>resource allocator</a:t>
            </a:r>
          </a:p>
          <a:p>
            <a:pPr lvl="1" algn="just">
              <a:spcBef>
                <a:spcPts val="600"/>
              </a:spcBef>
              <a:spcAft>
                <a:spcPts val="600"/>
              </a:spcAft>
              <a:buFont typeface="Wingdings" panose="05000000000000000000" pitchFamily="2" charset="2"/>
              <a:buChar char="§"/>
            </a:pPr>
            <a:r>
              <a:rPr lang="en-US" altLang="en-US" sz="2000" b="1" u="sng" dirty="0">
                <a:highlight>
                  <a:srgbClr val="00FF00"/>
                </a:highlight>
              </a:rPr>
              <a:t>Manages all resources.</a:t>
            </a:r>
          </a:p>
          <a:p>
            <a:pPr lvl="1" algn="just">
              <a:spcBef>
                <a:spcPts val="600"/>
              </a:spcBef>
              <a:spcAft>
                <a:spcPts val="600"/>
              </a:spcAft>
              <a:buFont typeface="Wingdings" panose="05000000000000000000" pitchFamily="2" charset="2"/>
              <a:buChar char="§"/>
            </a:pPr>
            <a:r>
              <a:rPr lang="en-US" altLang="en-US" sz="2000" b="1" u="sng" dirty="0">
                <a:highlight>
                  <a:srgbClr val="00FF00"/>
                </a:highlight>
              </a:rPr>
              <a:t>Decides between conflicting requests</a:t>
            </a:r>
            <a:r>
              <a:rPr lang="en-US" altLang="en-US" sz="2000" dirty="0"/>
              <a:t> for </a:t>
            </a:r>
            <a:r>
              <a:rPr lang="en-US" altLang="en-US" sz="2000" b="1" u="sng" dirty="0">
                <a:highlight>
                  <a:srgbClr val="00FFFF"/>
                </a:highlight>
              </a:rPr>
              <a:t>efficient</a:t>
            </a:r>
            <a:r>
              <a:rPr lang="en-US" altLang="en-US" sz="2000" dirty="0"/>
              <a:t> and </a:t>
            </a:r>
            <a:r>
              <a:rPr lang="en-US" altLang="en-US" sz="2000" b="1" u="sng" dirty="0">
                <a:highlight>
                  <a:srgbClr val="00FFFF"/>
                </a:highlight>
              </a:rPr>
              <a:t>fair resource use</a:t>
            </a:r>
            <a:r>
              <a:rPr lang="en-US" altLang="en-US" sz="2000" dirty="0"/>
              <a:t>.</a:t>
            </a:r>
          </a:p>
          <a:p>
            <a:pPr>
              <a:spcBef>
                <a:spcPts val="1200"/>
              </a:spcBef>
              <a:buFont typeface="Wingdings" panose="05000000000000000000" pitchFamily="2" charset="2"/>
              <a:buChar char="q"/>
            </a:pPr>
            <a:r>
              <a:rPr lang="en-US" altLang="en-US" sz="2400" b="1" u="sng" dirty="0"/>
              <a:t>OS is a </a:t>
            </a:r>
            <a:r>
              <a:rPr lang="en-US" altLang="en-US" sz="2400" b="1" u="sng" dirty="0">
                <a:solidFill>
                  <a:srgbClr val="3366FF"/>
                </a:solidFill>
              </a:rPr>
              <a:t>control program</a:t>
            </a:r>
          </a:p>
          <a:p>
            <a:pPr lvl="1" algn="just">
              <a:spcBef>
                <a:spcPts val="600"/>
              </a:spcBef>
              <a:spcAft>
                <a:spcPts val="600"/>
              </a:spcAft>
              <a:buFont typeface="Wingdings" panose="05000000000000000000" pitchFamily="2" charset="2"/>
              <a:buChar char="§"/>
            </a:pPr>
            <a:r>
              <a:rPr lang="en-US" altLang="en-US" sz="2000" b="1" u="sng" dirty="0">
                <a:highlight>
                  <a:srgbClr val="00FF00"/>
                </a:highlight>
              </a:rPr>
              <a:t>Controls execution of programs</a:t>
            </a:r>
            <a:r>
              <a:rPr lang="en-US" altLang="en-US" sz="2000" dirty="0"/>
              <a:t> to </a:t>
            </a:r>
            <a:r>
              <a:rPr lang="en-US" altLang="en-US" sz="2000" b="1" u="sng" dirty="0">
                <a:highlight>
                  <a:srgbClr val="00FFFF"/>
                </a:highlight>
              </a:rPr>
              <a:t>prevent errors</a:t>
            </a:r>
            <a:r>
              <a:rPr lang="en-US" altLang="en-US" sz="2000" dirty="0"/>
              <a:t> and </a:t>
            </a:r>
            <a:r>
              <a:rPr lang="en-US" altLang="en-US" sz="2000" b="1" u="sng" dirty="0">
                <a:highlight>
                  <a:srgbClr val="00FFFF"/>
                </a:highlight>
              </a:rPr>
              <a:t>improper use of the </a:t>
            </a:r>
            <a:r>
              <a:rPr lang="en-US" altLang="en-US" sz="2000" b="1" u="sng" dirty="0">
                <a:highlight>
                  <a:srgbClr val="FF0000"/>
                </a:highlight>
              </a:rPr>
              <a:t>computer</a:t>
            </a:r>
            <a:r>
              <a:rPr lang="en-US" altLang="en-US" sz="2000" dirty="0"/>
              <a:t>.</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21232</TotalTime>
  <Words>4157</Words>
  <Application>Microsoft Office PowerPoint</Application>
  <PresentationFormat>On-screen Show (4:3)</PresentationFormat>
  <Paragraphs>433</Paragraphs>
  <Slides>60</Slides>
  <Notes>48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ＭＳ Ｐゴシック</vt:lpstr>
      <vt:lpstr>Arial</vt:lpstr>
      <vt:lpstr>Courier New</vt:lpstr>
      <vt:lpstr>Helvetica</vt:lpstr>
      <vt:lpstr>Monotype Sorts</vt:lpstr>
      <vt:lpstr>Times New Roman</vt:lpstr>
      <vt:lpstr>Verdana</vt:lpstr>
      <vt:lpstr>Webdings</vt:lpstr>
      <vt:lpstr>Wingdings</vt:lpstr>
      <vt:lpstr>Wingdings 3</vt:lpstr>
      <vt:lpstr>os-8</vt:lpstr>
      <vt:lpstr>PowerPoint Presentation</vt:lpstr>
      <vt:lpstr>Chapter 1:  Introduction</vt:lpstr>
      <vt:lpstr>Chapter 1: Introduction</vt:lpstr>
      <vt:lpstr>Objectives</vt:lpstr>
      <vt:lpstr>What is an Operating System?</vt:lpstr>
      <vt:lpstr>Computer System Structure</vt:lpstr>
      <vt:lpstr>Four Components of a Computer System</vt:lpstr>
      <vt:lpstr>What Operating Systems Do</vt:lpstr>
      <vt:lpstr>Operating System Definition</vt:lpstr>
      <vt:lpstr>Operating System Definition (Cont.)</vt:lpstr>
      <vt:lpstr>Computer Startup</vt:lpstr>
      <vt:lpstr>Computer System Organization</vt:lpstr>
      <vt:lpstr>Computer-System Operation</vt:lpstr>
      <vt:lpstr>Common Functions of Interrupts</vt:lpstr>
      <vt:lpstr>Interrupt Handling</vt:lpstr>
      <vt:lpstr>Interrupt-driven I/O cycle</vt:lpstr>
      <vt:lpstr>I/O Structure</vt:lpstr>
      <vt:lpstr>Storage Definitions and Notation Review</vt:lpstr>
      <vt:lpstr>Storage Structure</vt:lpstr>
      <vt:lpstr>Storage Hierarchy</vt:lpstr>
      <vt:lpstr>Storage-Device Hierarchy</vt:lpstr>
      <vt:lpstr>Caching</vt:lpstr>
      <vt:lpstr>Direct Memory Access Structure</vt:lpstr>
      <vt:lpstr>How a Modern Computer Works</vt:lpstr>
      <vt:lpstr>Computer-System Architecture</vt:lpstr>
      <vt:lpstr>Symmetric Multiprocessing Architecture</vt:lpstr>
      <vt:lpstr>A Dual-Core Design</vt:lpstr>
      <vt:lpstr>Clustered Systems</vt:lpstr>
      <vt:lpstr>Clustered Systems</vt:lpstr>
      <vt:lpstr>Operating System Operation</vt:lpstr>
      <vt:lpstr>Memory Layout for Multiprogrammed System</vt:lpstr>
      <vt:lpstr>Operating-System Operations</vt:lpstr>
      <vt:lpstr>Operating-System Operations (cont.)</vt:lpstr>
      <vt:lpstr>Transition from User to Kernel Mode</vt:lpstr>
      <vt:lpstr>Process Management</vt:lpstr>
      <vt:lpstr>Process Management Activities</vt:lpstr>
      <vt:lpstr>Memory Management</vt:lpstr>
      <vt:lpstr>Storage Management</vt:lpstr>
      <vt:lpstr>Mass-Storage Management</vt:lpstr>
      <vt:lpstr>Performance of Various Levels of Storage</vt:lpstr>
      <vt:lpstr>Migration of data “A” from Disk to Register</vt:lpstr>
      <vt:lpstr>I/O Subsystem</vt:lpstr>
      <vt:lpstr>Protection and Security</vt:lpstr>
      <vt:lpstr>Kernel Data Structures</vt:lpstr>
      <vt:lpstr>Kernel Data Structures</vt:lpstr>
      <vt:lpstr>Kernel Data Structures</vt:lpstr>
      <vt:lpstr>Computing Environments - Traditional</vt:lpstr>
      <vt:lpstr>Computing Environments - Mobile</vt:lpstr>
      <vt:lpstr>Computing Environments – Distributed</vt:lpstr>
      <vt:lpstr>Computing Environments – Client-Server</vt:lpstr>
      <vt:lpstr>Computing Environments - Peer-to-Peer</vt:lpstr>
      <vt:lpstr>Computing Environments - Virtualization</vt:lpstr>
      <vt:lpstr>Computing Environments - Virtualization</vt:lpstr>
      <vt:lpstr>Computing Environments - Virtualization</vt:lpstr>
      <vt:lpstr>Computing Environments – Cloud Computing</vt:lpstr>
      <vt:lpstr>Computing Environments – Cloud Computing</vt:lpstr>
      <vt:lpstr>Computing Environments – Real-Time Embedded Systems</vt:lpstr>
      <vt:lpstr>Open-Source Operating Systems</vt:lpstr>
      <vt:lpstr>Run Linux on a Windows (or other) system</vt:lpstr>
      <vt:lpstr>End of Chapter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Administrator</cp:lastModifiedBy>
  <cp:revision>455</cp:revision>
  <cp:lastPrinted>2001-06-14T13:58:17Z</cp:lastPrinted>
  <dcterms:created xsi:type="dcterms:W3CDTF">2011-01-13T23:43:38Z</dcterms:created>
  <dcterms:modified xsi:type="dcterms:W3CDTF">2025-02-17T20:01:51Z</dcterms:modified>
</cp:coreProperties>
</file>