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4180" r:id="rId2"/>
  </p:sldMasterIdLst>
  <p:notesMasterIdLst>
    <p:notesMasterId r:id="rId67"/>
  </p:notesMasterIdLst>
  <p:handoutMasterIdLst>
    <p:handoutMasterId r:id="rId68"/>
  </p:handoutMasterIdLst>
  <p:sldIdLst>
    <p:sldId id="330" r:id="rId3"/>
    <p:sldId id="411" r:id="rId4"/>
    <p:sldId id="412" r:id="rId5"/>
    <p:sldId id="413" r:id="rId6"/>
    <p:sldId id="500" r:id="rId7"/>
    <p:sldId id="468" r:id="rId8"/>
    <p:sldId id="414" r:id="rId9"/>
    <p:sldId id="415" r:id="rId10"/>
    <p:sldId id="416" r:id="rId11"/>
    <p:sldId id="417" r:id="rId12"/>
    <p:sldId id="418" r:id="rId13"/>
    <p:sldId id="419" r:id="rId14"/>
    <p:sldId id="469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78" r:id="rId28"/>
    <p:sldId id="434" r:id="rId29"/>
    <p:sldId id="471" r:id="rId30"/>
    <p:sldId id="435" r:id="rId31"/>
    <p:sldId id="436" r:id="rId32"/>
    <p:sldId id="437" r:id="rId33"/>
    <p:sldId id="488" r:id="rId34"/>
    <p:sldId id="489" r:id="rId35"/>
    <p:sldId id="490" r:id="rId36"/>
    <p:sldId id="491" r:id="rId37"/>
    <p:sldId id="492" r:id="rId38"/>
    <p:sldId id="443" r:id="rId39"/>
    <p:sldId id="479" r:id="rId40"/>
    <p:sldId id="473" r:id="rId41"/>
    <p:sldId id="476" r:id="rId42"/>
    <p:sldId id="445" r:id="rId43"/>
    <p:sldId id="446" r:id="rId44"/>
    <p:sldId id="447" r:id="rId45"/>
    <p:sldId id="448" r:id="rId46"/>
    <p:sldId id="449" r:id="rId47"/>
    <p:sldId id="495" r:id="rId48"/>
    <p:sldId id="451" r:id="rId49"/>
    <p:sldId id="496" r:id="rId50"/>
    <p:sldId id="497" r:id="rId51"/>
    <p:sldId id="498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77" r:id="rId61"/>
    <p:sldId id="463" r:id="rId62"/>
    <p:sldId id="464" r:id="rId63"/>
    <p:sldId id="465" r:id="rId64"/>
    <p:sldId id="466" r:id="rId65"/>
    <p:sldId id="467" r:id="rId6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94" y="6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202B18A-203D-4958-A749-40B6047571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A04BD3B-3207-44B1-BD63-296FCBC030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7340B0C0-4F23-49D5-BB63-9185A2FAEF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041C086B-D864-4112-88C4-2645DCF406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31D6DCB9-67A3-49B0-81C5-0CD363EA18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6216B14-95FC-4259-8B42-50F53E0F21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2F821DF-4182-4D59-933B-D07796547A6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D7EA90F-67C2-4DC6-8D51-364C1577B9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3C909D4-69F5-47AE-B9C3-2905FF7C0B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BC73D85-AE30-46AB-8FD5-9F7EBCB35C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59F4049-C1C8-4522-84CB-62C7DFD9F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462D74C1-4A2E-410D-9899-A2083CA9153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59EC326-F3AA-4F78-8789-8BF5E3C050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019404-DFEE-4C82-B1B7-1F8910AA9B53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1272120-56B7-4C7C-B89E-04F8CBCE7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391BF3D-3576-45C8-A7C8-A4151189B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CA2FF33-9386-4A5B-AC0E-CB4679B3C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635930F-40B0-4DDE-906D-D4B8887A1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8579130-4A6E-4EB7-ACF4-D26E0A807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1050602-0F65-416B-BC41-D0098E4D6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6725E6A-0908-45DE-AADD-38D79ECAD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E48E1243-D9D7-45B7-8307-A9C80AF483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65AEB3FE-2E80-4F98-A9A9-69D240B7B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62BD3DE-5C80-4938-BC5B-EAE8D29BB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1C3B875-486B-4CEC-94E7-CD4522648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8304009-A4FB-4B04-8FB7-49A2B9960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550A994-F9A4-420C-B01C-A7B10341A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A7842C5-63C4-4363-8974-A74C9BE696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7E33EEF0-3350-44D3-8041-C0EC69A71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824B0931-895D-41D5-8229-05ACE4223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C4ACFC5-ADBA-4557-94D5-CAE0BB1DD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0186E53-8E30-4602-91B1-D1C115272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B8D20E5-49DF-479D-9F23-B2EC5E043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0ED79BA-FE0F-4AD7-8541-087168A93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62783C95-6A04-40C3-A8EE-1258C283A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6CBDA25-ADE5-472E-A0C2-FEB87B4A2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37D4C41-4802-45FC-8FE5-E66F677F2A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3994443-BCFE-4AD7-987D-5BE8EB133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B497D3D-7E4E-47A5-B79F-D8EA639DA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FCE52B1D-528F-4359-9795-2CB4F6EA2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6CECF44E-D2EE-481C-AB93-7BAEC34329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F0D1337-85DA-4661-96C1-F94B5633F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FB38A58-8162-4ECB-9948-2898C46AA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2DBE54E0-E7E4-4AFB-860B-B026EB214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3E80D27-80FF-4928-A883-A7DAFBAADC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2696895-B506-4504-8745-38A0780D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21EBFC6-4B2C-49C8-83E2-A572B3D471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3B74E48-44FF-4AEF-9696-1CD66F2BF2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681F4D8-6862-4F07-888E-250D57CA72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1995C58-B5F2-423B-A560-DE90EBA1B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C1790C3-2ACA-49CC-9EFC-C093FAE42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52CEE351-0B89-43A7-8CFF-27E631F4B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8DF0C5F5-9289-4BDE-93F5-E1F912966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0269C40A-A0C2-4212-BFA7-F01CE086E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70DBE91E-4E7D-4C85-A27A-56B419D0B2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ACA8E17-D542-410E-B22A-DD89147B5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06E36AC0-0F54-42BF-BE6B-ED228E0D0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39E0FA28-73A8-43D5-8BEE-F2E535818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C20DD30-76D7-409C-B99F-7110153B7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C1BA0EC-C840-40DC-B16C-1D20D49A2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5368D9C-430F-48AF-B92E-E421D796C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9576D8D3-86BA-4BCA-8E5B-5FC172ABA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916062C-2D3F-472F-ACD6-26525BBCD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4A6F5243-84AC-48FA-9C65-6FE7239EB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0377314-A529-4480-A1EE-DE605A0E7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4247AAE-66D9-4CB6-9B81-8D781C200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A108ABF-DEFF-4D00-AEAF-DB4B84693E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A51259E4-DC93-4B4C-94AA-D742B987E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71CE16F-EF83-47A3-A06C-77C414F55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494164B-9B36-477D-8655-CDDB5B2AD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ADFCC5F-CEFE-4D33-82EF-980377AC0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003F955-6C32-4C0F-84E4-D4604C251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82140367-2866-4906-B7E6-404C8B8131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5B61EC07-7AF1-47B4-A85F-BD24F6939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207D41A-D769-4BF8-8119-6F193521C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2A82C2DC-25ED-49A5-BF76-A4C435BAA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6DEEC83-6992-4AC5-89CF-CA7AADE0A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FF12928-CE56-465D-8CEA-1470F8494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FDBB8465-A829-40B9-B966-AF5D6E615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99689F09-4EC6-4F00-BD27-76FE5AA65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8936F1EF-E6A1-46D4-9632-63C2E90FF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110ACB3-EA64-40C7-80A2-F0578B8CF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316A7FE2-8FD8-4A30-A081-FBF4DB3F4B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50FAF4C-75D0-47D3-9146-1DDB1FCF1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2C8D244-E15B-4BB6-8DF8-62AEB4573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FC13135-50C3-42BE-ABD9-6F2F6D16A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CDBE8FFE-CF7C-47ED-9F86-6675BEEE7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F11C47B9-398C-41EC-A27F-484DF0960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DF4D367C-628D-41F0-8270-084A05E14F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7D516C9-6825-4336-B76C-047C4E4B0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B372F9F-B16E-40D3-81A8-21764902C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769E6E0F-C7CE-4DEB-BF2C-545CF29F1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FE3E30A-2EC5-4E69-8392-EA2B94849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0A177DE-2E6C-4409-9666-F3ED5B8DE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6E76782F-0618-4254-9AF2-5581527F0B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585315B-BAB7-485F-B5EA-AD1794861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4C297FA7-45D5-4933-9774-9D305B861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DB30E243-D07A-4BBE-8577-0220C9DEA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60CEFC6-6512-4F6B-A185-A4F6B0FF6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C2A1994-FF1E-4DAC-9A13-1BFA7BD43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7B28B41B-989A-40C2-82FE-BE54A4EA2E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2C3B2EC-F993-4A3F-B3F4-1F1C0B82D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5DAEBF2-BE51-402B-9FD4-C35F24F0E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C54BD45-F1C8-47A6-BF9A-AE69C0AF3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987457EC-0B88-4A92-A654-21FAC764B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E044C65-40E4-4173-B523-645EDEA37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CB2B335F-0EE4-44CA-80EB-9AF348F34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13310385-48C9-4634-B3D4-B341CA131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88D84D90-438E-4D13-8A5A-B8AD08C03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5C2F26AB-A65D-4150-BE75-C7AA60E6C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5A9E2C7-99CE-4D6F-AA6D-FCE04465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156B8531-08B2-4FFF-BD60-1B87A15E9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EE1C0415-32AF-4949-A526-E4977AEB3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CDC47380-3130-47FF-9414-E67FB177E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4763F840-06AD-4BFD-826D-D6441EED1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7837519-B016-41E3-B55F-F081D4FD8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6F58DC4-9761-4183-AA51-721DD5B06B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5231BA6E-0884-43AE-9A47-210DC7B41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F1105965-E99E-4D0D-AD23-338814A0B6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27E20936-493A-4D01-A89F-3182057F8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E26AEB54-6071-44F5-B56A-A7A0F927A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A55BF014-F454-4360-A93E-94CF4B746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E5B3D4F6-250C-4A36-AF04-BDA895029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2A0E6148-8AFC-46BE-90B7-0093C320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767D58A-2A32-4C95-BEB9-2C9C78598B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D294F28-A267-4F55-88A2-EC02B090C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EF3A595F-119D-4F09-910F-920FC6B0A8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A4A86779-94C8-47AB-BA80-B557AC2B1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91624E2F-3BC4-4EDB-801C-DBD5B8049A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407DC535-9826-49C1-8491-F870A7256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782D12C-B96C-4C3D-A4A5-BD61D8DA1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98B606D1-55EF-46A5-8342-A289B10CB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F63DF0F-DD78-4280-BE5C-F47607E456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ED28CDB4-DC6B-4EDB-B2AC-D1A46026A5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CD95F621-3798-48BA-AD7A-E18D200BE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4FF8A639-FBC2-450C-AA0C-348B40AEE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9C660BA-D81E-46C2-82D9-A91A22B2C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6B2E80D-35A9-4F38-8FE7-8F3C9C82A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CA69BD-C786-4BC3-94E5-8A040894D284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2E62E7B-2C1C-4F7C-AA17-AD3560A0F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FCE2DD3-ECCD-46A4-A15C-75FDA73E6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1AA6ADA-98CF-4094-8E13-61C3663B5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B320B064-F9CC-4E89-8722-104D203AC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FE1A07B-9FFB-47A2-83CA-B02DB7F7E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24A1DD6C-52C0-472B-9DA5-7622B2D5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FDB3CFBE-CCE3-46A0-AD39-73042438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899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412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152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B5B8-CF57-419B-B0CA-7A520279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540D-4244-47C5-B22F-F442811F8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D7DE-A5B4-4BFE-920E-E11C8720E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BCE83-42C6-48A8-B257-638F736C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D7BC-4311-434A-AE36-257C99DE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8ED2-8EF9-4C5E-BC0D-5753CF3C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909B-82E1-4DF7-9D77-38D55428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81F65-242A-47E9-A424-73058A83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31A8-0287-417A-974B-2BF27F2F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E6CF-8BC9-428A-8504-79F486FA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9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5621-0A92-481D-B8D8-75320604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E85AE-CC09-44F9-9C0E-89F16C2F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1A92-FE5C-40E6-BB91-939CF0B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1F001-9421-4A0C-9886-7E5BDAF6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5A60-A71C-405D-8859-6901CCA0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836D-E95C-47FA-870B-283199D8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9D04-FFE3-48CC-A1C0-3F876F5AF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A8C7F-FF25-4BCE-AB80-FD017853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65FF-FDF8-45E4-B4BE-DE359290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3DB94-FA51-4B94-99E5-EB911944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D760C-744A-4847-BE99-8EC5CEA7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0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9156-2FF2-4AFA-9979-8C7FC31E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0DDB-67A1-4C8C-8EBD-2D97C6F5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63421-AD9E-4F6C-A44D-D349405D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26424-3532-4235-9187-B84020110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6BD45-EAB0-43A3-9033-C8FF0C0F3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C555E-1353-4729-8EB0-14217571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E1414-4970-4BC3-8612-E9C67359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E251B-FCB0-44BF-8DF3-A858B497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62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6BD4-AB21-482B-BD71-6D6BCA08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C5C73-846D-493B-9C19-CEB800F9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6F397-D862-4037-A335-19F13364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5E1A4-E67B-42F3-8E0A-372CB0C2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0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6836C-D9AA-41B9-A33E-CB0F73A4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532D2-847D-4008-AA6A-8C440FA3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634CD-3879-4389-AE4A-2F0D2F80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44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0905-D86C-4018-8877-67894068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FD50-35CE-4534-A0B4-C0CAE32FA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EEF07-A517-445D-AFDA-3D6F9CCAA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20745-BC7F-4221-80DB-482F1A8B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491A4-96EC-41ED-87DF-EC28303B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7FE0-5AD4-4FEC-8F95-8C148A31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704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FC50-7C9E-4D33-9CEC-319EEAE3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CF7C0-6DBE-499C-A285-5875FF02A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1219A-DE15-4E98-A424-FE625F224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6DAD7-94ED-49FA-BC1E-91289FD1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E5B30-0E17-4ACB-BD55-AD9A4E23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50D09-B1CB-431D-B69C-5B9A0C30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5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F40D-C05B-43A4-92E5-DD0C2BBD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363AE-C0EB-49EE-87F9-959FB015C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8101-19C9-456F-BFAB-A48A9175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33D68-C8B4-4B32-BB1F-2462B814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4A90-96B3-4859-B6C6-3ACCD157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36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88604-ABAA-4CBC-ACC9-B54077D96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B3AA8-5904-48CC-B3AA-8E1D24426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7FF5-A486-4FD8-A3A4-4108CED6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EB5B2-7A48-4E01-820C-AD665E22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883B-3CD2-4B9E-A805-6F621F92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549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38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230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985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14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306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02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9B31D61-AB0F-4919-A441-CFC9D882C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6F02B0B9-B701-42F3-81ED-29779CA20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16B354E-BBCA-415A-B2D9-B4B247719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CF543E4-A992-44FB-B1E9-24F4B9D1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96C2715-2453-4356-9CE0-F7B2C27E2A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BF6B263-18A0-4DCA-B7AA-B0D60B258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D74A3B1-9574-4F77-BC27-5F76F72E8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F06651E-43F2-4709-905B-607CBF271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AB09831D-1737-46CE-95FB-5C5CD0E22BF5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08C5FDA-1C4D-4516-A70D-6299E1DF8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EC950E7B-B179-4937-AEBF-8F81D564E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B8A7698-E86F-4126-9F24-5D92DA6B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79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C39E1-F59C-4224-BAB8-F51B87B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2EE5B-B139-4C53-BD4A-17B9B42DC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FDB0-9206-48F5-8D1C-67CFA9C93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CAE1-3001-4C22-8165-B93EBB62DDD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DC0A-C537-496E-8589-EC39521E7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54E0-663E-4EEB-86ED-B2EB430A7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C8C7A-C359-4C8D-AD6E-D4C032016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302AECAC-6883-4AFC-BE84-20E8C4B3B6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16664AD-A476-422F-914F-CEFBACBED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Control Block (PCB)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55104E-5E14-4F1A-83A0-9537D2EBE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909" y="901148"/>
            <a:ext cx="5255491" cy="5652052"/>
          </a:xfrm>
        </p:spPr>
        <p:txBody>
          <a:bodyPr/>
          <a:lstStyle/>
          <a:p>
            <a:pPr algn="just"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Information associated with each process</a:t>
            </a:r>
            <a:r>
              <a:rPr lang="en-US" altLang="en-US" sz="2000" dirty="0">
                <a:highlight>
                  <a:srgbClr val="FFFF00"/>
                </a:highlight>
              </a:rPr>
              <a:t> </a:t>
            </a:r>
          </a:p>
          <a:p>
            <a:pPr algn="just">
              <a:spcBef>
                <a:spcPts val="600"/>
              </a:spcBef>
              <a:buFont typeface="Monotype Sorts" pitchFamily="-84" charset="2"/>
              <a:buNone/>
            </a:pPr>
            <a:r>
              <a:rPr lang="en-US" altLang="en-US" sz="2000" dirty="0"/>
              <a:t>(also called </a:t>
            </a:r>
            <a:r>
              <a:rPr lang="en-US" altLang="en-US" sz="2000" b="1" dirty="0">
                <a:solidFill>
                  <a:srgbClr val="3366FF"/>
                </a:solidFill>
              </a:rPr>
              <a:t>task control block</a:t>
            </a:r>
            <a:r>
              <a:rPr lang="en-US" altLang="en-US" sz="2000" dirty="0"/>
              <a:t>).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</a:rPr>
              <a:t>Process state </a:t>
            </a:r>
            <a:r>
              <a:rPr lang="en-US" altLang="en-US" sz="2000" dirty="0"/>
              <a:t>– </a:t>
            </a:r>
            <a:r>
              <a:rPr lang="en-US" altLang="en-US" sz="2000" b="1" dirty="0">
                <a:solidFill>
                  <a:srgbClr val="0070C0"/>
                </a:solidFill>
              </a:rPr>
              <a:t>running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0070C0"/>
                </a:solidFill>
              </a:rPr>
              <a:t>waiting</a:t>
            </a:r>
            <a:r>
              <a:rPr lang="en-US" altLang="en-US" sz="2000" dirty="0"/>
              <a:t>, etc.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</a:rPr>
              <a:t>Program counter </a:t>
            </a:r>
            <a:r>
              <a:rPr lang="en-US" altLang="en-US" sz="2000" dirty="0"/>
              <a:t>– </a:t>
            </a:r>
            <a:r>
              <a:rPr lang="en-US" altLang="en-US" sz="2000" b="1" dirty="0">
                <a:solidFill>
                  <a:srgbClr val="0070C0"/>
                </a:solidFill>
              </a:rPr>
              <a:t>location of instruction to next execute.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</a:rPr>
              <a:t>CPU registers </a:t>
            </a:r>
            <a:r>
              <a:rPr lang="en-US" altLang="en-US" sz="2000" dirty="0"/>
              <a:t>– contents of all </a:t>
            </a:r>
            <a:r>
              <a:rPr lang="en-US" altLang="en-US" sz="2000" dirty="0">
                <a:solidFill>
                  <a:srgbClr val="0070C0"/>
                </a:solidFill>
              </a:rPr>
              <a:t>process-centric registers.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</a:rPr>
              <a:t>CPU scheduling information- </a:t>
            </a:r>
            <a:r>
              <a:rPr lang="en-US" altLang="en-US" sz="2000" b="1" dirty="0">
                <a:solidFill>
                  <a:srgbClr val="0070C0"/>
                </a:solidFill>
              </a:rPr>
              <a:t>priorities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0070C0"/>
                </a:solidFill>
              </a:rPr>
              <a:t>scheduling queue pointers.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</a:rPr>
              <a:t>Memory-management information </a:t>
            </a:r>
            <a:r>
              <a:rPr lang="en-US" altLang="en-US" sz="2000" dirty="0"/>
              <a:t>– </a:t>
            </a:r>
            <a:r>
              <a:rPr lang="en-US" altLang="en-US" sz="2000" b="1" dirty="0">
                <a:solidFill>
                  <a:srgbClr val="0070C0"/>
                </a:solidFill>
              </a:rPr>
              <a:t>memory allocated to the process.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</a:rPr>
              <a:t>Accounting information </a:t>
            </a:r>
            <a:r>
              <a:rPr lang="en-US" altLang="en-US" sz="2000" dirty="0"/>
              <a:t>– </a:t>
            </a:r>
            <a:r>
              <a:rPr lang="en-US" altLang="en-US" sz="2000" b="1" dirty="0">
                <a:solidFill>
                  <a:srgbClr val="0070C0"/>
                </a:solidFill>
              </a:rPr>
              <a:t>CPU used, clock time elapsed since start, time limits.</a:t>
            </a: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</a:rPr>
              <a:t>I/O status information </a:t>
            </a:r>
            <a:r>
              <a:rPr lang="en-US" altLang="en-US" sz="2000" dirty="0"/>
              <a:t>– </a:t>
            </a:r>
            <a:r>
              <a:rPr lang="en-US" altLang="en-US" sz="2000" b="1" dirty="0">
                <a:solidFill>
                  <a:srgbClr val="0070C0"/>
                </a:solidFill>
              </a:rPr>
              <a:t>I/O devices allocated to process, list of open files.</a:t>
            </a:r>
          </a:p>
          <a:p>
            <a:endParaRPr lang="en-US" altLang="en-US" dirty="0"/>
          </a:p>
        </p:txBody>
      </p:sp>
      <p:pic>
        <p:nvPicPr>
          <p:cNvPr id="11268" name="Picture 9">
            <a:extLst>
              <a:ext uri="{FF2B5EF4-FFF2-40B4-BE49-F238E27FC236}">
                <a16:creationId xmlns:a16="http://schemas.microsoft.com/office/drawing/2014/main" id="{D1ED1319-55FE-4468-BB9A-13D753AD2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1041400"/>
            <a:ext cx="2795588" cy="5387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669F50-EBDE-4B82-971A-79A42CD29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pic>
        <p:nvPicPr>
          <p:cNvPr id="12291" name="Picture 9">
            <a:extLst>
              <a:ext uri="{FF2B5EF4-FFF2-40B4-BE49-F238E27FC236}">
                <a16:creationId xmlns:a16="http://schemas.microsoft.com/office/drawing/2014/main" id="{A27ACE8B-0779-4C26-BA46-A8159BE8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4" y="914400"/>
            <a:ext cx="8520544" cy="558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3343064-956E-4A75-B882-F12D913DA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E385E9A-7FC7-441E-8CF7-4C07997E2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6473" y="1607574"/>
            <a:ext cx="8160327" cy="356911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So far, process has a single thread of execution.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Consider having multiple program counters per process.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en-US" sz="2000" dirty="0"/>
              <a:t>Multiple locations can execute at once.</a:t>
            </a:r>
          </a:p>
          <a:p>
            <a:pPr lvl="2" algn="just">
              <a:lnSpc>
                <a:spcPct val="150000"/>
              </a:lnSpc>
              <a:spcBef>
                <a:spcPts val="1200"/>
              </a:spcBef>
            </a:pPr>
            <a:r>
              <a:rPr lang="en-US" altLang="en-US" sz="2000" dirty="0"/>
              <a:t>Multiple threads of control -&gt; </a:t>
            </a:r>
            <a:r>
              <a:rPr lang="en-US" altLang="en-US" sz="2000" b="1" dirty="0">
                <a:solidFill>
                  <a:srgbClr val="3366FF"/>
                </a:solidFill>
              </a:rPr>
              <a:t>threads.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/>
              <a:t>Must then have storage for thread details, </a:t>
            </a:r>
            <a:r>
              <a:rPr lang="en-US" altLang="en-US" sz="2000" b="1" dirty="0">
                <a:solidFill>
                  <a:srgbClr val="3366FF"/>
                </a:solidFill>
              </a:rPr>
              <a:t>multiple program counters</a:t>
            </a:r>
            <a:r>
              <a:rPr lang="en-US" altLang="en-US" sz="2000" dirty="0"/>
              <a:t> in PCB.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C17524B-083C-4D22-9CC7-F1A35E4B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/>
          <a:lstStyle/>
          <a:p>
            <a:r>
              <a:rPr lang="en-US" altLang="en-US"/>
              <a:t>Process Representation in Linux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786C5C7-AB62-4132-9BD1-6035E966B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764" y="1011382"/>
            <a:ext cx="8423563" cy="5514109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Represented by the C structure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Monotype Sorts" pitchFamily="-84" charset="2"/>
              <a:buNone/>
            </a:pP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/* process identifier */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long state;                     /* state of the process */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time_slice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/* scheduling information */ 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*parent;     /* this process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children;      /* this process</a:t>
            </a:r>
            <a:r>
              <a:rPr lang="ja-JP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files_struct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*files;     /* list of open files */ </a:t>
            </a:r>
            <a:b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ja-JP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mm_struct</a:t>
            </a:r>
            <a:r>
              <a:rPr lang="en-US" altLang="ja-JP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*mm;           /* address space of this process */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40" name="Picture 3" descr="C:\Users\as668\Desktop\in-3_1.jpg">
            <a:extLst>
              <a:ext uri="{FF2B5EF4-FFF2-40B4-BE49-F238E27FC236}">
                <a16:creationId xmlns:a16="http://schemas.microsoft.com/office/drawing/2014/main" id="{0522FD0B-CDFA-4BAA-83C2-D6AF2BC76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3574473"/>
            <a:ext cx="7966363" cy="2556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66F9D3A-E860-405D-995B-AFF7E90CF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7575DF6-9B9A-46FA-B051-AE8263D49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1" cy="421803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Maximize CPU use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quickly switch processes onto CPU </a:t>
            </a:r>
            <a:r>
              <a:rPr lang="en-US" altLang="en-US" sz="2000" dirty="0"/>
              <a:t>for time sharing.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3366FF"/>
                </a:solidFill>
              </a:rPr>
              <a:t>Process scheduler </a:t>
            </a:r>
            <a:r>
              <a:rPr lang="en-US" altLang="en-US" sz="2000" dirty="0"/>
              <a:t>selects 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among available processes </a:t>
            </a:r>
            <a:r>
              <a:rPr lang="en-US" altLang="en-US" sz="2000" dirty="0"/>
              <a:t>for next execution on CPU.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Maintains </a:t>
            </a:r>
            <a:r>
              <a:rPr lang="en-US" altLang="en-US" sz="2000" b="1" dirty="0">
                <a:solidFill>
                  <a:srgbClr val="3366FF"/>
                </a:solidFill>
              </a:rPr>
              <a:t>scheduling queues </a:t>
            </a:r>
            <a:r>
              <a:rPr lang="en-US" altLang="en-US" sz="2000" dirty="0"/>
              <a:t>of processes: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Job queue </a:t>
            </a:r>
            <a:r>
              <a:rPr lang="en-US" altLang="en-US" sz="2000" dirty="0"/>
              <a:t>– set of all processes in the system.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Ready queue </a:t>
            </a:r>
            <a:r>
              <a:rPr lang="en-US" altLang="en-US" sz="2000" dirty="0"/>
              <a:t>– set of all processes residing in main memory, ready and waiting to execute.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Device queues </a:t>
            </a:r>
            <a:r>
              <a:rPr lang="en-US" altLang="en-US" sz="2000" dirty="0"/>
              <a:t>– set of processes waiting for an I/O device.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Processes migrate among the various queues.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7">
            <a:extLst>
              <a:ext uri="{FF2B5EF4-FFF2-40B4-BE49-F238E27FC236}">
                <a16:creationId xmlns:a16="http://schemas.microsoft.com/office/drawing/2014/main" id="{7BF40C02-101D-414C-B9C5-0EA49E735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928255"/>
            <a:ext cx="8243453" cy="5693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>
            <a:extLst>
              <a:ext uri="{FF2B5EF4-FFF2-40B4-BE49-F238E27FC236}">
                <a16:creationId xmlns:a16="http://schemas.microsoft.com/office/drawing/2014/main" id="{E33735F4-9EAD-48C0-8751-EBD29E89E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Ready Queue And Various I/O Device Queues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212D9A-FD3B-4B53-9D39-CFB15990B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Representation of Process Scheduling</a:t>
            </a:r>
          </a:p>
        </p:txBody>
      </p:sp>
      <p:pic>
        <p:nvPicPr>
          <p:cNvPr id="17411" name="Picture 4" descr="3">
            <a:extLst>
              <a:ext uri="{FF2B5EF4-FFF2-40B4-BE49-F238E27FC236}">
                <a16:creationId xmlns:a16="http://schemas.microsoft.com/office/drawing/2014/main" id="{CE2D92DC-73A3-4F27-BB0A-3ADF7025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6" y="1685925"/>
            <a:ext cx="8229600" cy="474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>
            <a:extLst>
              <a:ext uri="{FF2B5EF4-FFF2-40B4-BE49-F238E27FC236}">
                <a16:creationId xmlns:a16="http://schemas.microsoft.com/office/drawing/2014/main" id="{F2C282D9-83F0-49DE-919D-201B7781B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09662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q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panose="020B0604020202020204" pitchFamily="34" charset="0"/>
              </a:rPr>
              <a:t>Queueing diagram </a:t>
            </a:r>
            <a:r>
              <a:rPr kumimoji="1" lang="en-US" altLang="en-US" sz="2000" dirty="0">
                <a:latin typeface="Helvetica" panose="020B0604020202020204" pitchFamily="34" charset="0"/>
              </a:rPr>
              <a:t>represents queues, resources, flows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3AD8F53-3CA4-4071-8AA0-A2CE7C667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Schedulers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A29BE73-3135-4318-86C6-F39AA9955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44379"/>
            <a:ext cx="8342026" cy="5568963"/>
          </a:xfrm>
          <a:solidFill>
            <a:srgbClr val="FF0000">
              <a:alpha val="12000"/>
            </a:srgbClr>
          </a:solidFill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Short-term scheduler  </a:t>
            </a:r>
            <a:r>
              <a:rPr lang="en-US" altLang="en-US" dirty="0"/>
              <a:t>(or </a:t>
            </a:r>
            <a:r>
              <a:rPr lang="en-US" altLang="en-US" b="1" dirty="0">
                <a:solidFill>
                  <a:srgbClr val="3366FF"/>
                </a:solidFill>
              </a:rPr>
              <a:t>CPU scheduler</a:t>
            </a:r>
            <a:r>
              <a:rPr lang="en-US" altLang="en-US" dirty="0"/>
              <a:t>) – selects which process should be executed next and allocates CPU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Sometimes the only scheduler in a system.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/>
              <a:t>Short-term scheduler is invoked frequently (milliseconds) </a:t>
            </a:r>
            <a:r>
              <a:rPr lang="en-US" altLang="en-US" dirty="0">
                <a:sym typeface="Symbol" panose="05050102010706020507" pitchFamily="18" charset="2"/>
              </a:rPr>
              <a:t> (must be fast).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3366FF"/>
                </a:solidFill>
              </a:rPr>
              <a:t>Long-term scheduler  </a:t>
            </a:r>
            <a:r>
              <a:rPr lang="en-US" altLang="en-US" dirty="0"/>
              <a:t>(or </a:t>
            </a:r>
            <a:r>
              <a:rPr lang="en-US" altLang="en-US" b="1" dirty="0">
                <a:solidFill>
                  <a:srgbClr val="3366FF"/>
                </a:solidFill>
              </a:rPr>
              <a:t>job scheduler</a:t>
            </a:r>
            <a:r>
              <a:rPr lang="en-US" altLang="en-US" dirty="0"/>
              <a:t>) – selects which processes should be brought into the ready queue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Long-term scheduler is invoked  infrequently (seconds, minutes)  (may be slow).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The long-term scheduler controls the </a:t>
            </a:r>
            <a:r>
              <a:rPr lang="en-US" altLang="en-US" b="1" dirty="0">
                <a:solidFill>
                  <a:srgbClr val="C00000"/>
                </a:solidFill>
                <a:sym typeface="Symbol" panose="05050102010706020507" pitchFamily="18" charset="2"/>
              </a:rPr>
              <a:t>degree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 of multiprogramming.</a:t>
            </a:r>
            <a:endParaRPr lang="en-US" altLang="en-US" sz="900" i="1" dirty="0"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dirty="0">
                <a:sym typeface="Symbol" panose="05050102010706020507" pitchFamily="18" charset="2"/>
              </a:rPr>
              <a:t>Processes can be described as either: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spends more time doing I/O than computations, many short CPU bursts.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 dirty="0">
                <a:sym typeface="Symbol" panose="05050102010706020507" pitchFamily="18" charset="2"/>
              </a:rPr>
              <a:t>– spends more time doing computations; few very long CPU bursts.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Long-term scheduler </a:t>
            </a:r>
            <a:r>
              <a:rPr lang="en-US" altLang="en-US" dirty="0">
                <a:sym typeface="Symbol" panose="05050102010706020507" pitchFamily="18" charset="2"/>
              </a:rPr>
              <a:t>strives for good </a:t>
            </a:r>
            <a:r>
              <a:rPr lang="en-US" alt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process mix.</a:t>
            </a:r>
            <a:endParaRPr lang="en-US" altLang="en-US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9A2F6D6-927A-43A1-B329-7E2FACCE5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Addition of Medium Term Scheduling</a:t>
            </a:r>
          </a:p>
        </p:txBody>
      </p:sp>
      <p:pic>
        <p:nvPicPr>
          <p:cNvPr id="19459" name="Picture 11">
            <a:extLst>
              <a:ext uri="{FF2B5EF4-FFF2-40B4-BE49-F238E27FC236}">
                <a16:creationId xmlns:a16="http://schemas.microsoft.com/office/drawing/2014/main" id="{3CB0DE38-C8CF-415E-B496-41306A489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26" y="2827338"/>
            <a:ext cx="8244589" cy="342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>
            <a:extLst>
              <a:ext uri="{FF2B5EF4-FFF2-40B4-BE49-F238E27FC236}">
                <a16:creationId xmlns:a16="http://schemas.microsoft.com/office/drawing/2014/main" id="{B238871E-8516-47E2-8768-9C19E08F8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734" y="974361"/>
            <a:ext cx="8409482" cy="163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just">
              <a:spcBef>
                <a:spcPct val="35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q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  <a:r>
              <a:rPr kumimoji="1" lang="en-US" altLang="en-US" sz="2000" b="1" u="sng" dirty="0">
                <a:highlight>
                  <a:srgbClr val="FF00FF"/>
                </a:highlight>
                <a:latin typeface="Helvetica" panose="020B0604020202020204" pitchFamily="34" charset="0"/>
              </a:rPr>
              <a:t>can be added if degree of multiple programming needs to decrease.</a:t>
            </a:r>
          </a:p>
          <a:p>
            <a:pPr marL="1109662" lvl="1" indent="-457200" algn="just">
              <a:spcBef>
                <a:spcPct val="35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Helvetica" panose="020B0604020202020204" pitchFamily="34" charset="0"/>
              </a:rPr>
              <a:t>Remove process from memory, store on disk, bring back in from disk to continue execution: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anose="020B0604020202020204" pitchFamily="34" charset="0"/>
              </a:rPr>
              <a:t>swapping.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02E88ED-CD3F-4F8E-BBCC-99F5F4F7C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Multitasking in Mobile Systems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A59303D-FB0A-4156-ACA6-F6E2529CF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705" y="1122363"/>
            <a:ext cx="8379501" cy="517350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Some mobile systems (e.g., early version of iOS)  allow only one process to run, others suspended.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Due to </a:t>
            </a:r>
            <a:r>
              <a:rPr lang="en-US" altLang="en-US" sz="2000" b="1" u="sng" dirty="0">
                <a:highlight>
                  <a:srgbClr val="00FFFF"/>
                </a:highlight>
              </a:rPr>
              <a:t>screen real estate</a:t>
            </a:r>
            <a:r>
              <a:rPr lang="en-US" altLang="en-US" sz="2000" dirty="0"/>
              <a:t>, user interface limits iOS provides for a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Single </a:t>
            </a:r>
            <a:r>
              <a:rPr lang="en-US" altLang="en-US" sz="2000" b="1" dirty="0">
                <a:solidFill>
                  <a:srgbClr val="3366FF"/>
                </a:solidFill>
              </a:rPr>
              <a:t>foreground</a:t>
            </a:r>
            <a:r>
              <a:rPr lang="en-US" altLang="en-US" sz="2000" dirty="0"/>
              <a:t> process- controlled via user interface.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Multiple </a:t>
            </a:r>
            <a:r>
              <a:rPr lang="en-US" altLang="en-US" sz="2000" b="1" dirty="0">
                <a:solidFill>
                  <a:srgbClr val="3366FF"/>
                </a:solidFill>
              </a:rPr>
              <a:t>background</a:t>
            </a:r>
            <a:r>
              <a:rPr lang="en-US" altLang="en-US" sz="2000" dirty="0"/>
              <a:t> processes– in memory, running, but not on the display, </a:t>
            </a:r>
            <a:r>
              <a:rPr lang="en-US" altLang="en-US" sz="2000" b="1" u="sng" dirty="0">
                <a:highlight>
                  <a:srgbClr val="FF0000"/>
                </a:highlight>
              </a:rPr>
              <a:t>and with limits</a:t>
            </a:r>
            <a:r>
              <a:rPr lang="en-US" alt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Limits include </a:t>
            </a:r>
            <a:r>
              <a:rPr lang="en-US" altLang="en-US" sz="2000" b="1" u="sng" dirty="0">
                <a:highlight>
                  <a:srgbClr val="00FFFF"/>
                </a:highlight>
              </a:rPr>
              <a:t>single</a:t>
            </a:r>
            <a:r>
              <a:rPr lang="en-US" altLang="en-US" sz="2000" dirty="0"/>
              <a:t>, </a:t>
            </a:r>
            <a:r>
              <a:rPr lang="en-US" altLang="en-US" sz="2000" b="1" u="sng" dirty="0">
                <a:highlight>
                  <a:srgbClr val="00FFFF"/>
                </a:highlight>
              </a:rPr>
              <a:t>short task</a:t>
            </a:r>
            <a:r>
              <a:rPr lang="en-US" altLang="en-US" sz="2000" dirty="0"/>
              <a:t>, </a:t>
            </a:r>
            <a:r>
              <a:rPr lang="en-US" altLang="en-US" sz="2000" b="1" u="sng" dirty="0">
                <a:highlight>
                  <a:srgbClr val="00FFFF"/>
                </a:highlight>
              </a:rPr>
              <a:t>receiving notification of events</a:t>
            </a:r>
            <a:r>
              <a:rPr lang="en-US" altLang="en-US" sz="2000" dirty="0"/>
              <a:t>, </a:t>
            </a:r>
            <a:r>
              <a:rPr lang="en-US" altLang="en-US" sz="2000" b="1" u="sng" dirty="0">
                <a:highlight>
                  <a:srgbClr val="00FFFF"/>
                </a:highlight>
              </a:rPr>
              <a:t>specific long-running tasks like audio playback.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Android runs </a:t>
            </a:r>
            <a:r>
              <a:rPr lang="en-US" altLang="en-US" sz="2000" b="1" u="sng" dirty="0">
                <a:highlight>
                  <a:srgbClr val="00FFFF"/>
                </a:highlight>
              </a:rPr>
              <a:t>foreground</a:t>
            </a:r>
            <a:r>
              <a:rPr lang="en-US" altLang="en-US" sz="2000" dirty="0"/>
              <a:t> and </a:t>
            </a:r>
            <a:r>
              <a:rPr lang="en-US" altLang="en-US" sz="2000" b="1" u="sng" dirty="0">
                <a:highlight>
                  <a:srgbClr val="00FFFF"/>
                </a:highlight>
              </a:rPr>
              <a:t>background</a:t>
            </a:r>
            <a:r>
              <a:rPr lang="en-US" altLang="en-US" sz="2000" dirty="0"/>
              <a:t>, with fewer limits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Background process uses a </a:t>
            </a:r>
            <a:r>
              <a:rPr lang="en-US" altLang="en-US" sz="2000" b="1" dirty="0">
                <a:solidFill>
                  <a:srgbClr val="3366FF"/>
                </a:solidFill>
              </a:rPr>
              <a:t>service</a:t>
            </a:r>
            <a:r>
              <a:rPr lang="en-US" altLang="en-US" sz="2000" dirty="0"/>
              <a:t> to perform tasks.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Service can keep running even if background process is suspended.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Service has </a:t>
            </a:r>
            <a:r>
              <a:rPr lang="en-US" altLang="en-US" sz="2000" b="1" u="sng" dirty="0">
                <a:highlight>
                  <a:srgbClr val="FF0000"/>
                </a:highlight>
              </a:rPr>
              <a:t>no user interface</a:t>
            </a:r>
            <a:r>
              <a:rPr lang="en-US" altLang="en-US" sz="2000" dirty="0"/>
              <a:t>, small memory use.</a:t>
            </a:r>
          </a:p>
          <a:p>
            <a:pPr lvl="1" algn="just"/>
            <a:endParaRPr lang="en-US" altLang="en-US" sz="2000" dirty="0"/>
          </a:p>
          <a:p>
            <a:pPr algn="just"/>
            <a:endParaRPr lang="en-US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6C0929E-75F3-44A7-9611-1AA892B38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650" y="182563"/>
            <a:ext cx="63801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3:  Processes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1910240-7543-4687-96AA-9A1694EAD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413163"/>
            <a:ext cx="7370763" cy="353031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Process Concept.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Process Scheduling.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Operations on Processes.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 err="1"/>
              <a:t>Interprocess</a:t>
            </a:r>
            <a:r>
              <a:rPr lang="en-US" altLang="en-US" sz="2000" dirty="0"/>
              <a:t> Communication.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Examples of IPC Systems.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Communication in Client-Server Systems.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DC63EFE-86AE-433C-9A97-DFC1C25F3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7CEC037-A659-40EF-87F1-6F02DC11D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9626" y="1108075"/>
            <a:ext cx="8117174" cy="503789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When CPU switches to another process, the system must </a:t>
            </a:r>
            <a:r>
              <a:rPr lang="en-US" altLang="en-US" sz="2000" b="1" dirty="0">
                <a:solidFill>
                  <a:srgbClr val="3366FF"/>
                </a:solidFill>
              </a:rPr>
              <a:t>save the state </a:t>
            </a:r>
            <a:r>
              <a:rPr lang="en-US" altLang="en-US" sz="2000" dirty="0"/>
              <a:t>of the old process and load the </a:t>
            </a:r>
            <a:r>
              <a:rPr lang="en-US" altLang="en-US" sz="2000" b="1" dirty="0">
                <a:solidFill>
                  <a:srgbClr val="3366FF"/>
                </a:solidFill>
              </a:rPr>
              <a:t>saved state </a:t>
            </a:r>
            <a:r>
              <a:rPr lang="en-US" altLang="en-US" sz="2000" dirty="0"/>
              <a:t>for the new process via a </a:t>
            </a:r>
            <a:r>
              <a:rPr lang="en-US" altLang="en-US" sz="2000" b="1" dirty="0">
                <a:solidFill>
                  <a:srgbClr val="3366FF"/>
                </a:solidFill>
              </a:rPr>
              <a:t>context switch</a:t>
            </a:r>
            <a:endParaRPr lang="en-US" alt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3366FF"/>
                </a:solidFill>
              </a:rPr>
              <a:t>Context </a:t>
            </a:r>
            <a:r>
              <a:rPr lang="en-US" altLang="en-US" sz="2000" dirty="0"/>
              <a:t>of a process </a:t>
            </a: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represented in the PCB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3366FF"/>
                </a:solidFill>
              </a:rPr>
              <a:t>Context-switch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is overhead</a:t>
            </a:r>
            <a:r>
              <a:rPr lang="en-US" altLang="en-US" sz="2000" dirty="0"/>
              <a:t>; </a:t>
            </a:r>
            <a:r>
              <a:rPr lang="en-US" altLang="en-US" sz="2000" b="1" u="sng" dirty="0">
                <a:highlight>
                  <a:srgbClr val="FF00FF"/>
                </a:highlight>
              </a:rPr>
              <a:t>the system does no useful work while switching.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The more complex the OS and the PCB </a:t>
            </a:r>
            <a:r>
              <a:rPr lang="en-US" altLang="en-US" sz="2000" dirty="0">
                <a:sym typeface="Wingdings" panose="05000000000000000000" pitchFamily="2" charset="2"/>
              </a:rPr>
              <a:t> the </a:t>
            </a:r>
            <a:r>
              <a:rPr lang="en-US" altLang="en-US" sz="2000" dirty="0"/>
              <a:t>longer the context switch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Time dependent on hardware support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Some hardware provides multiple sets of registers per CPU </a:t>
            </a:r>
            <a:r>
              <a:rPr lang="en-US" altLang="en-US" sz="2000" dirty="0">
                <a:sym typeface="Wingdings" panose="05000000000000000000" pitchFamily="2" charset="2"/>
              </a:rPr>
              <a:t></a:t>
            </a:r>
            <a:r>
              <a:rPr lang="en-US" altLang="en-US" sz="2000" dirty="0"/>
              <a:t> multiple contexts loaded at once.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075821-92E4-44C3-B06B-56C297F899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42F44FA-75DC-48FA-8529-56F2796DD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System must provide mechanisms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 process creation,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 process termination,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 and so on as detailed next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2EC5585-0D64-48E4-81D1-14F593CD5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6AA884-0D4F-49BF-B419-F6076E507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019" y="1169988"/>
            <a:ext cx="8021782" cy="50768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3366FF"/>
                </a:solidFill>
              </a:rPr>
              <a:t>Parent</a:t>
            </a:r>
            <a:r>
              <a:rPr lang="en-US" altLang="en-US" sz="2000" b="1" dirty="0"/>
              <a:t> </a:t>
            </a:r>
            <a:r>
              <a:rPr lang="en-US" altLang="en-US" sz="2000" dirty="0"/>
              <a:t>process create </a:t>
            </a:r>
            <a:r>
              <a:rPr lang="en-US" altLang="en-US" sz="2000" b="1" dirty="0">
                <a:solidFill>
                  <a:srgbClr val="3366FF"/>
                </a:solidFill>
              </a:rPr>
              <a:t>children</a:t>
            </a:r>
            <a:r>
              <a:rPr lang="en-US" altLang="en-US" sz="2000" b="1" dirty="0"/>
              <a:t> </a:t>
            </a:r>
            <a:r>
              <a:rPr lang="en-US" altLang="en-US" sz="2000" dirty="0"/>
              <a:t>processes, which, in turn create other processes, forming a </a:t>
            </a:r>
            <a:r>
              <a:rPr lang="en-US" altLang="en-US" sz="2000" b="1" dirty="0">
                <a:solidFill>
                  <a:srgbClr val="3366FF"/>
                </a:solidFill>
              </a:rPr>
              <a:t>tree</a:t>
            </a:r>
            <a:r>
              <a:rPr lang="en-US" altLang="en-US" sz="2000" dirty="0"/>
              <a:t> of processes.</a:t>
            </a:r>
            <a:endParaRPr lang="en-US" altLang="en-US" sz="9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00FF00"/>
                </a:highlight>
              </a:rPr>
              <a:t>Generally, process identified and managed via a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process identifier </a:t>
            </a:r>
            <a:r>
              <a:rPr lang="en-US" altLang="en-US" sz="2000" dirty="0"/>
              <a:t>(</a:t>
            </a:r>
            <a:r>
              <a:rPr lang="en-US" altLang="en-US" sz="2000" b="1" dirty="0" err="1">
                <a:solidFill>
                  <a:srgbClr val="3366FF"/>
                </a:solidFill>
              </a:rPr>
              <a:t>pid</a:t>
            </a:r>
            <a:r>
              <a:rPr lang="en-US" altLang="en-US" sz="2000" dirty="0"/>
              <a:t>).</a:t>
            </a:r>
            <a:endParaRPr lang="en-US" altLang="en-US" sz="9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solidFill>
                  <a:srgbClr val="C00000"/>
                </a:solidFill>
              </a:rPr>
              <a:t>Resource sharing options: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Parent and children share all resources.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Children share subset of parent</a:t>
            </a:r>
            <a:r>
              <a:rPr lang="ja-JP" altLang="en-US" sz="2000" b="1" u="sng" dirty="0">
                <a:highlight>
                  <a:srgbClr val="00FFFF"/>
                </a:highlight>
              </a:rPr>
              <a:t>’</a:t>
            </a:r>
            <a:r>
              <a:rPr lang="en-US" altLang="ja-JP" sz="2000" b="1" u="sng" dirty="0">
                <a:highlight>
                  <a:srgbClr val="00FFFF"/>
                </a:highlight>
              </a:rPr>
              <a:t>s resources.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Parent and child share no resources.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solidFill>
                  <a:srgbClr val="C00000"/>
                </a:solidFill>
              </a:rPr>
              <a:t>Execution options: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Parent and children execute concurrently.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Parent waits until children terminate.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B37BBE0-E120-41F4-8329-03037DE72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24579" name="Picture 1" descr="3_08.pdf">
            <a:extLst>
              <a:ext uri="{FF2B5EF4-FFF2-40B4-BE49-F238E27FC236}">
                <a16:creationId xmlns:a16="http://schemas.microsoft.com/office/drawing/2014/main" id="{1C4FC66D-EABF-4437-9D71-415D75D5B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2" y="1732395"/>
            <a:ext cx="8091054" cy="505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1020BB7-5E15-4A45-ACC1-0ECD0F7AE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A6AA0D4-2FB0-4FF9-88CD-D942A734B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7982" y="1060450"/>
            <a:ext cx="8188036" cy="52433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Address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Child duplicate of parent.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dirty="0"/>
              <a:t>Child has a program loaded into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UNIX examples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b="1" u="sng" dirty="0">
                <a:highlight>
                  <a:srgbClr val="FF0000"/>
                </a:highlight>
              </a:rPr>
              <a:t>system call</a:t>
            </a:r>
            <a:r>
              <a:rPr lang="en-US" altLang="en-US" sz="2000" dirty="0"/>
              <a:t> creates new process.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 sz="2000" dirty="0"/>
              <a:t> </a:t>
            </a:r>
            <a:r>
              <a:rPr lang="en-US" altLang="en-US" sz="2000" b="1" u="sng" dirty="0">
                <a:highlight>
                  <a:srgbClr val="FF0000"/>
                </a:highlight>
              </a:rPr>
              <a:t>system call</a:t>
            </a:r>
            <a:r>
              <a:rPr lang="en-US" altLang="en-US" sz="2000" dirty="0"/>
              <a:t>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 sz="2000" dirty="0"/>
              <a:t> to replace the process</a:t>
            </a:r>
            <a:r>
              <a:rPr lang="ja-JP" altLang="en-US" sz="2000" dirty="0"/>
              <a:t>’</a:t>
            </a:r>
            <a:r>
              <a:rPr lang="en-US" altLang="ja-JP" sz="2000" dirty="0"/>
              <a:t> memory space with a new program.</a:t>
            </a:r>
            <a:endParaRPr lang="en-US" altLang="en-US" sz="2000" dirty="0"/>
          </a:p>
        </p:txBody>
      </p:sp>
      <p:pic>
        <p:nvPicPr>
          <p:cNvPr id="25604" name="Picture 4" descr="3">
            <a:extLst>
              <a:ext uri="{FF2B5EF4-FFF2-40B4-BE49-F238E27FC236}">
                <a16:creationId xmlns:a16="http://schemas.microsoft.com/office/drawing/2014/main" id="{B5AE1084-9DC5-42F2-BB6B-286714D44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4186814"/>
            <a:ext cx="6419850" cy="2117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BF9C5C5-7063-4599-B1F6-C7F76EB83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26627" name="Picture 5" descr="Screen Shot 2012-12-04 at 11.21.10 AM.png">
            <a:extLst>
              <a:ext uri="{FF2B5EF4-FFF2-40B4-BE49-F238E27FC236}">
                <a16:creationId xmlns:a16="http://schemas.microsoft.com/office/drawing/2014/main" id="{98B765BA-A10C-447D-80B5-A0342EEC0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17" y="969963"/>
            <a:ext cx="8091055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2B9B712-F366-49C8-A327-2B4CE5478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Creating a Separate Process via Windows API</a:t>
            </a:r>
          </a:p>
        </p:txBody>
      </p:sp>
      <p:pic>
        <p:nvPicPr>
          <p:cNvPr id="27651" name="Picture 1" descr="Screen Shot 2012-12-04 at 11.23.48 AM.png">
            <a:extLst>
              <a:ext uri="{FF2B5EF4-FFF2-40B4-BE49-F238E27FC236}">
                <a16:creationId xmlns:a16="http://schemas.microsoft.com/office/drawing/2014/main" id="{FB33494F-BC57-4DD7-84AF-BE1CD892E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7" y="960025"/>
            <a:ext cx="6961239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A27247F-2B58-4E11-BE1C-505AED5EE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1FE3408-D0EB-4CCA-BAB9-161E3989E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036" y="1233488"/>
            <a:ext cx="8229600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 sz="2000" dirty="0">
                <a:solidFill>
                  <a:srgbClr val="C00000"/>
                </a:solidFill>
                <a:cs typeface="Courier New" panose="02070309020205020404" pitchFamily="49" charset="0"/>
              </a:rPr>
              <a:t> system call.</a:t>
            </a:r>
            <a:endParaRPr lang="en-US" altLang="en-US" sz="2000" dirty="0">
              <a:solidFill>
                <a:srgbClr val="C000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rgbClr val="0070C0"/>
                </a:solidFill>
              </a:rPr>
              <a:t>Returns  status data from child to parent </a:t>
            </a:r>
            <a:r>
              <a:rPr lang="en-US" altLang="en-US" sz="2000" dirty="0"/>
              <a:t>(via </a:t>
            </a:r>
            <a:r>
              <a:rPr lang="en-US" altLang="en-US" sz="2000" dirty="0">
                <a:solidFill>
                  <a:srgbClr val="0070C0"/>
                </a:solidFill>
              </a:rPr>
              <a:t>wait()</a:t>
            </a:r>
            <a:r>
              <a:rPr lang="en-US" altLang="en-US" sz="2000" dirty="0"/>
              <a:t>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Process</a:t>
            </a:r>
            <a:r>
              <a:rPr lang="ja-JP" altLang="en-US" sz="2000" dirty="0"/>
              <a:t>’</a:t>
            </a:r>
            <a:r>
              <a:rPr lang="en-US" altLang="ja-JP" sz="2000" dirty="0"/>
              <a:t> </a:t>
            </a:r>
            <a:r>
              <a:rPr lang="en-US" altLang="ja-JP" sz="2000" dirty="0">
                <a:solidFill>
                  <a:srgbClr val="C00000"/>
                </a:solidFill>
                <a:cs typeface="Courier New" panose="02070309020205020404" pitchFamily="49" charset="0"/>
              </a:rPr>
              <a:t>resources are deallocated by operating system.</a:t>
            </a:r>
            <a:endParaRPr lang="en-US" altLang="en-US" sz="2000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cs typeface="Courier New" panose="02070309020205020404" pitchFamily="49" charset="0"/>
              </a:rPr>
              <a:t>Parent may terminate the execution of children processes  using the abort() system call</a:t>
            </a:r>
            <a:r>
              <a:rPr lang="en-US" altLang="en-US" sz="2000" dirty="0">
                <a:cs typeface="Courier New" panose="02070309020205020404" pitchFamily="49" charset="0"/>
              </a:rPr>
              <a:t>.  Some reasons for doing so:</a:t>
            </a:r>
            <a:endParaRPr lang="en-US" alt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Child has exceeded allocated resources.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Task assigned to child is no longer required.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The parent is exiting and the operating systems does not allow  a child to continue if its parent terminates.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191A520-2DA5-4F3C-966A-2ED4812D1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01B8280-5F83-46F0-BE03-DE02906DE0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490" y="1042988"/>
            <a:ext cx="8623496" cy="5011448"/>
          </a:xfrm>
        </p:spPr>
        <p:txBody>
          <a:bodyPr/>
          <a:lstStyle/>
          <a:p>
            <a:pPr lvl="1"/>
            <a:endParaRPr lang="en-US" altLang="en-US" sz="8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Some operating systems do not allow child to exists if its parent has terminated</a:t>
            </a:r>
            <a:r>
              <a:rPr lang="en-US" altLang="en-US" sz="2000" dirty="0"/>
              <a:t>.  </a:t>
            </a:r>
            <a:r>
              <a:rPr lang="en-US" altLang="en-US" sz="2000" b="1" u="sng" dirty="0">
                <a:highlight>
                  <a:srgbClr val="FF00FF"/>
                </a:highlight>
              </a:rPr>
              <a:t>If a process terminates, then all its children must also be terminated.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70C0"/>
                </a:solidFill>
              </a:rPr>
              <a:t>cascading termination</a:t>
            </a:r>
            <a:r>
              <a:rPr lang="en-US" altLang="en-US" sz="2000" b="1" dirty="0"/>
              <a:t>.  </a:t>
            </a:r>
            <a:r>
              <a:rPr lang="en-US" altLang="en-US" sz="2000" b="1" u="sng" dirty="0">
                <a:highlight>
                  <a:srgbClr val="00FF00"/>
                </a:highlight>
              </a:rPr>
              <a:t>All children, grandchildren, etc.  are  terminated.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The termination is initiated by the operating system.</a:t>
            </a:r>
            <a:endParaRPr lang="en-US" altLang="en-US" sz="20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The parent process may wait for termination of a child process by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z="2000" dirty="0"/>
              <a:t>system call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altLang="en-US" sz="2000" dirty="0"/>
              <a:t>The call returns status information and the </a:t>
            </a:r>
            <a:r>
              <a:rPr lang="en-US" altLang="en-US" sz="2000" dirty="0" err="1"/>
              <a:t>pid</a:t>
            </a:r>
            <a:r>
              <a:rPr lang="en-US" altLang="en-US" sz="2000" dirty="0"/>
              <a:t> of the terminated process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wait(&amp;status);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00FF00"/>
                </a:highlight>
              </a:rPr>
              <a:t>If no parent </a:t>
            </a:r>
            <a:r>
              <a:rPr lang="en-US" altLang="en-US" sz="2000" b="1" u="sng" dirty="0">
                <a:highlight>
                  <a:srgbClr val="FF0000"/>
                </a:highlight>
              </a:rPr>
              <a:t>waiting</a:t>
            </a:r>
            <a:r>
              <a:rPr lang="en-US" altLang="en-US" sz="2000" b="1" u="sng" dirty="0">
                <a:highlight>
                  <a:srgbClr val="00FF00"/>
                </a:highlight>
              </a:rPr>
              <a:t> (did not invoke </a:t>
            </a:r>
            <a:r>
              <a:rPr lang="en-US" altLang="en-US" sz="2000" b="1" u="sng" dirty="0">
                <a:solidFill>
                  <a:srgbClr val="00000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 sz="2000" b="1" u="sng" dirty="0">
                <a:highlight>
                  <a:srgbClr val="00FF00"/>
                </a:highlight>
                <a:cs typeface="Courier New" panose="02070309020205020404" pitchFamily="49" charset="0"/>
              </a:rPr>
              <a:t>) </a:t>
            </a:r>
            <a:r>
              <a:rPr lang="en-US" altLang="en-US" sz="2000" b="1" u="sng" dirty="0">
                <a:highlight>
                  <a:srgbClr val="00FF00"/>
                </a:highlight>
              </a:rPr>
              <a:t>process is</a:t>
            </a:r>
            <a:r>
              <a:rPr lang="en-US" altLang="en-US" sz="2000" dirty="0"/>
              <a:t> a </a:t>
            </a:r>
            <a:r>
              <a:rPr lang="en-US" altLang="en-US" sz="2000" b="1" dirty="0">
                <a:solidFill>
                  <a:srgbClr val="3366FF"/>
                </a:solidFill>
              </a:rPr>
              <a:t>zombie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00FF00"/>
                </a:highlight>
              </a:rPr>
              <a:t>If parent </a:t>
            </a:r>
            <a:r>
              <a:rPr lang="en-US" altLang="en-US" sz="2000" b="1" u="sng" dirty="0">
                <a:highlight>
                  <a:srgbClr val="FF0000"/>
                </a:highlight>
              </a:rPr>
              <a:t>terminated</a:t>
            </a:r>
            <a:r>
              <a:rPr lang="en-US" altLang="en-US" sz="2000" b="1" u="sng" dirty="0">
                <a:highlight>
                  <a:srgbClr val="00FF00"/>
                </a:highlight>
              </a:rPr>
              <a:t> without invoking wait , process is an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orphan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B7D1E25-B649-43E2-831A-38B7CC43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altLang="en-US" sz="2800"/>
              <a:t>Multiprocess Architecture – Chrome Browser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54C73A5-1BDF-466A-A113-0A8A83DC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9" y="900546"/>
            <a:ext cx="8736036" cy="486366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Many web browsers ran as single process (some still do)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If one web site causes trouble, entire browser can hang or crash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Google </a:t>
            </a:r>
            <a:r>
              <a:rPr lang="en-US" altLang="en-US" sz="2000" b="1" u="sng" dirty="0">
                <a:highlight>
                  <a:srgbClr val="FFFF00"/>
                </a:highlight>
              </a:rPr>
              <a:t>Chrome Browser</a:t>
            </a:r>
            <a:r>
              <a:rPr lang="en-US" altLang="en-US" sz="2000" dirty="0"/>
              <a:t> </a:t>
            </a:r>
            <a:r>
              <a:rPr lang="en-US" altLang="en-US" sz="2000" b="1" u="sng" dirty="0">
                <a:highlight>
                  <a:srgbClr val="00FF00"/>
                </a:highlight>
              </a:rPr>
              <a:t>is </a:t>
            </a:r>
            <a:r>
              <a:rPr lang="en-US" altLang="en-US" sz="2000" b="1" u="sng" dirty="0" err="1">
                <a:highlight>
                  <a:srgbClr val="00FF00"/>
                </a:highlight>
              </a:rPr>
              <a:t>multiprocess</a:t>
            </a:r>
            <a:r>
              <a:rPr lang="en-US" altLang="en-US" sz="2000" b="1" u="sng" dirty="0">
                <a:highlight>
                  <a:srgbClr val="00FF00"/>
                </a:highlight>
              </a:rPr>
              <a:t> with 3 different </a:t>
            </a:r>
            <a:r>
              <a:rPr lang="en-US" altLang="en-US" sz="2000" b="1" u="sng" dirty="0">
                <a:highlight>
                  <a:srgbClr val="FF0000"/>
                </a:highlight>
              </a:rPr>
              <a:t>types</a:t>
            </a:r>
            <a:r>
              <a:rPr lang="en-US" altLang="en-US" sz="2000" b="1" u="sng" dirty="0">
                <a:highlight>
                  <a:srgbClr val="00FF00"/>
                </a:highlight>
              </a:rPr>
              <a:t> of processes: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solidFill>
                  <a:srgbClr val="3366FF"/>
                </a:solidFill>
                <a:highlight>
                  <a:srgbClr val="FFFF00"/>
                </a:highlight>
              </a:rPr>
              <a:t>Browser</a:t>
            </a:r>
            <a:r>
              <a:rPr lang="en-US" altLang="en-US" sz="2000" b="1" u="sng" dirty="0">
                <a:highlight>
                  <a:srgbClr val="FFFF00"/>
                </a:highlight>
              </a:rPr>
              <a:t> process</a:t>
            </a:r>
            <a:r>
              <a:rPr lang="en-US" altLang="en-US" sz="2000" dirty="0"/>
              <a:t> manages </a:t>
            </a:r>
            <a:r>
              <a:rPr lang="en-US" altLang="en-US" sz="2000" b="1" u="sng" dirty="0">
                <a:highlight>
                  <a:srgbClr val="00FFFF"/>
                </a:highlight>
              </a:rPr>
              <a:t>user interface</a:t>
            </a:r>
            <a:r>
              <a:rPr lang="en-US" altLang="en-US" sz="2000" dirty="0"/>
              <a:t>, </a:t>
            </a:r>
            <a:r>
              <a:rPr lang="en-US" altLang="en-US" sz="2000" b="1" u="sng" dirty="0">
                <a:highlight>
                  <a:srgbClr val="00FFFF"/>
                </a:highlight>
              </a:rPr>
              <a:t>disk</a:t>
            </a:r>
            <a:r>
              <a:rPr lang="en-US" altLang="en-US" sz="2000" dirty="0"/>
              <a:t> and </a:t>
            </a:r>
            <a:r>
              <a:rPr lang="en-US" altLang="en-US" sz="2000" b="1" u="sng" dirty="0">
                <a:highlight>
                  <a:srgbClr val="00FFFF"/>
                </a:highlight>
              </a:rPr>
              <a:t>network I/O.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solidFill>
                  <a:srgbClr val="3366FF"/>
                </a:solidFill>
                <a:highlight>
                  <a:srgbClr val="FFFF00"/>
                </a:highlight>
              </a:rPr>
              <a:t>Renderer</a:t>
            </a:r>
            <a:r>
              <a:rPr lang="en-US" altLang="en-US" sz="2000" b="1" u="sng" dirty="0">
                <a:highlight>
                  <a:srgbClr val="FFFF00"/>
                </a:highlight>
              </a:rPr>
              <a:t> process</a:t>
            </a:r>
            <a:r>
              <a:rPr lang="en-US" altLang="en-US" sz="2000" dirty="0"/>
              <a:t> renders web pages, deals with HTML, </a:t>
            </a:r>
            <a:r>
              <a:rPr lang="en-US" altLang="en-US" sz="2000" dirty="0" err="1"/>
              <a:t>Javascript</a:t>
            </a:r>
            <a:r>
              <a:rPr lang="en-US" altLang="en-US" sz="2000" dirty="0"/>
              <a:t>. </a:t>
            </a:r>
            <a:r>
              <a:rPr lang="en-US" altLang="en-US" sz="2000" b="1" u="sng" dirty="0">
                <a:highlight>
                  <a:srgbClr val="00FF00"/>
                </a:highlight>
              </a:rPr>
              <a:t>A new renderer created for each website opened.</a:t>
            </a:r>
          </a:p>
          <a:p>
            <a:pPr lvl="2" algn="just"/>
            <a:r>
              <a:rPr lang="en-US" altLang="en-US" sz="2000" dirty="0"/>
              <a:t>Runs in </a:t>
            </a:r>
            <a:r>
              <a:rPr lang="en-US" altLang="en-US" sz="2000" b="1" dirty="0">
                <a:solidFill>
                  <a:srgbClr val="3366FF"/>
                </a:solidFill>
              </a:rPr>
              <a:t>sandbox</a:t>
            </a:r>
            <a:r>
              <a:rPr lang="en-US" altLang="en-US" sz="2000" dirty="0"/>
              <a:t> restricting disk and network I/O, minimizing effect of security exploits.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solidFill>
                  <a:srgbClr val="3366FF"/>
                </a:solidFill>
                <a:highlight>
                  <a:srgbClr val="FFFF00"/>
                </a:highlight>
              </a:rPr>
              <a:t>Plug-in </a:t>
            </a:r>
            <a:r>
              <a:rPr lang="en-US" altLang="en-US" sz="2000" b="1" u="sng" dirty="0">
                <a:highlight>
                  <a:srgbClr val="FFFF00"/>
                </a:highlight>
              </a:rPr>
              <a:t>process</a:t>
            </a:r>
            <a:r>
              <a:rPr lang="en-US" altLang="en-US" sz="2000" dirty="0"/>
              <a:t> for each type of plug-in.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30724" name="Picture 1" descr="in-3_2.pdf">
            <a:extLst>
              <a:ext uri="{FF2B5EF4-FFF2-40B4-BE49-F238E27FC236}">
                <a16:creationId xmlns:a16="http://schemas.microsoft.com/office/drawing/2014/main" id="{0081BD3A-BC95-46BD-AFBB-7F4BEBECC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4816042"/>
            <a:ext cx="8368146" cy="1612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8580B7B-1330-4A59-9A12-FF8CED84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65704551-FB25-4C46-A54D-1DA71815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238"/>
            <a:ext cx="8035636" cy="4530725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To introduce the notion of </a:t>
            </a:r>
            <a:r>
              <a:rPr lang="en-US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process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/>
              <a:t>-- </a:t>
            </a:r>
            <a:r>
              <a:rPr lang="en-US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program in execution</a:t>
            </a:r>
            <a:r>
              <a:rPr lang="en-US" altLang="en-US" sz="2000" dirty="0"/>
              <a:t>, which forms the basis of all computation.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To describe the </a:t>
            </a:r>
            <a:r>
              <a:rPr lang="en-US" altLang="en-US" sz="2000" b="1" dirty="0">
                <a:solidFill>
                  <a:srgbClr val="FF0000"/>
                </a:solidFill>
              </a:rPr>
              <a:t>various features of processes</a:t>
            </a:r>
            <a:r>
              <a:rPr lang="en-US" altLang="en-US" sz="2000" dirty="0"/>
              <a:t>, including </a:t>
            </a:r>
            <a:r>
              <a:rPr lang="en-US" altLang="en-US" sz="2000" b="1" dirty="0">
                <a:solidFill>
                  <a:srgbClr val="0070C0"/>
                </a:solidFill>
              </a:rPr>
              <a:t>scheduling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0070C0"/>
                </a:solidFill>
              </a:rPr>
              <a:t>creation and termination</a:t>
            </a:r>
            <a:r>
              <a:rPr lang="en-US" altLang="en-US" sz="2000" dirty="0"/>
              <a:t>, and </a:t>
            </a:r>
            <a:r>
              <a:rPr lang="en-US" altLang="en-US" sz="2000" b="1" dirty="0">
                <a:solidFill>
                  <a:srgbClr val="0070C0"/>
                </a:solidFill>
              </a:rPr>
              <a:t>communication</a:t>
            </a:r>
            <a:r>
              <a:rPr lang="en-US" altLang="en-US" sz="2000" dirty="0"/>
              <a:t>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To explore </a:t>
            </a:r>
            <a:r>
              <a:rPr lang="en-US" altLang="en-US" sz="2000" b="1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interprocess</a:t>
            </a:r>
            <a:r>
              <a:rPr lang="en-US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communication</a:t>
            </a:r>
            <a:r>
              <a:rPr lang="en-US" altLang="en-US" sz="2000" dirty="0"/>
              <a:t> using </a:t>
            </a:r>
            <a:r>
              <a:rPr lang="en-US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memory</a:t>
            </a:r>
            <a:r>
              <a:rPr lang="en-US" altLang="en-US" sz="2000" dirty="0"/>
              <a:t> and </a:t>
            </a:r>
            <a:r>
              <a:rPr lang="en-US" altLang="en-US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passing.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To describe communication in client-server systems.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35394ED-E78A-49B5-9769-92EDB779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 altLang="en-US"/>
              <a:t>Interprocess Communication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F20CB2C-778F-4BF0-A054-26C6C384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955965"/>
            <a:ext cx="8285018" cy="52093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Processes within a system may be </a:t>
            </a:r>
            <a:r>
              <a:rPr lang="en-US" altLang="en-US" sz="2000" b="1" i="1" u="sng" dirty="0">
                <a:highlight>
                  <a:srgbClr val="00FFFF"/>
                </a:highlight>
              </a:rPr>
              <a:t>independent</a:t>
            </a:r>
            <a:r>
              <a:rPr lang="en-US" altLang="en-US" sz="2000" b="1" dirty="0"/>
              <a:t> </a:t>
            </a:r>
            <a:r>
              <a:rPr lang="en-US" altLang="en-US" sz="2000" dirty="0"/>
              <a:t>or </a:t>
            </a:r>
            <a:r>
              <a:rPr lang="en-US" altLang="en-US" sz="2000" b="1" i="1" u="sng" dirty="0">
                <a:highlight>
                  <a:srgbClr val="00FFFF"/>
                </a:highlight>
              </a:rPr>
              <a:t>cooperating.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FFFF00"/>
                </a:highlight>
              </a:rPr>
              <a:t>Cooperating process</a:t>
            </a:r>
            <a:r>
              <a:rPr lang="en-US" altLang="en-US" sz="2000" dirty="0"/>
              <a:t> </a:t>
            </a:r>
            <a:r>
              <a:rPr lang="en-US" altLang="en-US" sz="2000" b="1" u="sng" dirty="0">
                <a:highlight>
                  <a:srgbClr val="FF00FF"/>
                </a:highlight>
              </a:rPr>
              <a:t>can affect or be affected by other processes, including sharing data.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Reasons for cooperating processes: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Information sharing.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Computation speedup</a:t>
            </a:r>
            <a:r>
              <a:rPr lang="en-US" alt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Modularity.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Convenience.</a:t>
            </a:r>
            <a:r>
              <a:rPr lang="en-US" altLang="en-US" sz="2000" dirty="0"/>
              <a:t>	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Cooperating processes need </a:t>
            </a:r>
            <a:r>
              <a:rPr lang="en-US" altLang="en-US" sz="2000" b="1" dirty="0" err="1">
                <a:solidFill>
                  <a:srgbClr val="3366FF"/>
                </a:solidFill>
              </a:rPr>
              <a:t>interprocess</a:t>
            </a:r>
            <a:r>
              <a:rPr lang="en-US" altLang="en-US" sz="2000" b="1" dirty="0">
                <a:solidFill>
                  <a:srgbClr val="3366FF"/>
                </a:solidFill>
              </a:rPr>
              <a:t> communication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3366FF"/>
                </a:solidFill>
              </a:rPr>
              <a:t>IPC</a:t>
            </a:r>
            <a:r>
              <a:rPr lang="en-US" altLang="en-US" sz="2000" dirty="0"/>
              <a:t>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Two models of IPC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Shared memory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8BA6602-FC38-4BEF-B897-DF432BE89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pic>
        <p:nvPicPr>
          <p:cNvPr id="32771" name="Picture 1" descr="3_12.pdf">
            <a:extLst>
              <a:ext uri="{FF2B5EF4-FFF2-40B4-BE49-F238E27FC236}">
                <a16:creationId xmlns:a16="http://schemas.microsoft.com/office/drawing/2014/main" id="{52FF6F20-D094-425D-8CAF-056A2E3F5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1708"/>
            <a:ext cx="8229600" cy="479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>
            <a:extLst>
              <a:ext uri="{FF2B5EF4-FFF2-40B4-BE49-F238E27FC236}">
                <a16:creationId xmlns:a16="http://schemas.microsoft.com/office/drawing/2014/main" id="{347619E3-589A-4531-98C2-CB93977AE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42164"/>
            <a:ext cx="80633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Message passing.           (b) shared memory. </a:t>
            </a:r>
            <a:r>
              <a:rPr lang="en-US" altLang="en-US" sz="2000" b="1" dirty="0"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ADC1A89-1C08-41E0-A2E9-3064E0DC3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77813"/>
            <a:ext cx="7626350" cy="576262"/>
          </a:xfrm>
        </p:spPr>
        <p:txBody>
          <a:bodyPr/>
          <a:lstStyle/>
          <a:p>
            <a:pPr eaLnBrk="1" hangingPunct="1"/>
            <a:r>
              <a:rPr lang="en-US" altLang="en-US"/>
              <a:t>Cooperating Processes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FAD306D-5A28-4B5C-B34D-00046D525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18" y="1011382"/>
            <a:ext cx="8312727" cy="556880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i="1" u="sng" dirty="0">
                <a:highlight>
                  <a:srgbClr val="FFFF00"/>
                </a:highlight>
              </a:rPr>
              <a:t>Independent process</a:t>
            </a:r>
            <a:r>
              <a:rPr lang="en-US" altLang="en-US" sz="2000" b="1" u="sng" dirty="0">
                <a:highlight>
                  <a:srgbClr val="FF00FF"/>
                </a:highlight>
              </a:rPr>
              <a:t> cannot affect or be affected by the execution of another process.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i="1" u="sng" dirty="0">
                <a:highlight>
                  <a:srgbClr val="FFFF00"/>
                </a:highlight>
              </a:rPr>
              <a:t>Cooperating process</a:t>
            </a:r>
            <a:r>
              <a:rPr lang="en-US" altLang="en-US" sz="2000" dirty="0"/>
              <a:t> </a:t>
            </a:r>
            <a:r>
              <a:rPr lang="en-US" altLang="en-US" sz="2000" b="1" u="sng" dirty="0">
                <a:highlight>
                  <a:srgbClr val="FF00FF"/>
                </a:highlight>
              </a:rPr>
              <a:t>can affect or be affected by the execution of another process.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Advantages of process cooperation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Information sharing.</a:t>
            </a:r>
            <a:endParaRPr lang="en-US" altLang="en-US" sz="2000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Computation speed-up</a:t>
            </a:r>
            <a:r>
              <a:rPr lang="en-US" alt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Modularity</a:t>
            </a:r>
            <a:r>
              <a:rPr lang="en-US" altLang="en-US" sz="2000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Convenience</a:t>
            </a:r>
            <a:r>
              <a:rPr lang="en-US" altLang="en-US" sz="2000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2939958-E3C0-4032-B8E3-31FB2B5F8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299" y="-146245"/>
            <a:ext cx="7937500" cy="925512"/>
          </a:xfrm>
        </p:spPr>
        <p:txBody>
          <a:bodyPr/>
          <a:lstStyle/>
          <a:p>
            <a:pPr eaLnBrk="1" hangingPunct="1"/>
            <a:r>
              <a:rPr lang="en-US" altLang="en-US" dirty="0">
                <a:highlight>
                  <a:srgbClr val="FF00FF"/>
                </a:highlight>
              </a:rPr>
              <a:t>Producer-Consumer</a:t>
            </a:r>
            <a:r>
              <a:rPr lang="en-US" altLang="en-US" dirty="0"/>
              <a:t> Problem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B3E3C86-E8D6-454E-89B3-A1224EEC5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182" y="1617786"/>
            <a:ext cx="8132617" cy="347472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</a:rPr>
              <a:t>Paradigm for cooperating processes, </a:t>
            </a:r>
            <a:r>
              <a:rPr lang="en-US" altLang="en-US" sz="2000" i="1" dirty="0">
                <a:solidFill>
                  <a:srgbClr val="C00000"/>
                </a:solidFill>
              </a:rPr>
              <a:t>producer</a:t>
            </a:r>
            <a:r>
              <a:rPr lang="en-US" altLang="en-US" sz="2000" dirty="0">
                <a:solidFill>
                  <a:srgbClr val="C00000"/>
                </a:solidFill>
              </a:rPr>
              <a:t> process produces information that is consumed by a </a:t>
            </a:r>
            <a:r>
              <a:rPr lang="en-US" altLang="en-US" sz="2000" i="1" dirty="0">
                <a:solidFill>
                  <a:srgbClr val="C00000"/>
                </a:solidFill>
              </a:rPr>
              <a:t>consumer</a:t>
            </a:r>
            <a:r>
              <a:rPr lang="en-US" altLang="en-US" sz="2000" dirty="0">
                <a:solidFill>
                  <a:srgbClr val="C00000"/>
                </a:solidFill>
              </a:rPr>
              <a:t> process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unbounded-buffer </a:t>
            </a:r>
            <a:r>
              <a:rPr lang="en-US" altLang="en-US" sz="2000" b="1" u="sng" dirty="0">
                <a:highlight>
                  <a:srgbClr val="00FF00"/>
                </a:highlight>
              </a:rPr>
              <a:t>places no practical limit on the size of the buffer.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bounded-buffer </a:t>
            </a:r>
            <a:r>
              <a:rPr lang="en-US" altLang="en-US" sz="2000" b="1" u="sng" dirty="0">
                <a:highlight>
                  <a:srgbClr val="00FF00"/>
                </a:highlight>
              </a:rPr>
              <a:t>assumes that there is a fixed buffer size.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E554665-F5E7-49D5-BD0D-426781A4E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/>
              <a:t>Bounded-Buffer – Shared-Memory Solution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01371A9-9A4A-49F6-83A9-BF5A1DD4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273" y="1025236"/>
            <a:ext cx="7869382" cy="48786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Shared data</a:t>
            </a:r>
          </a:p>
          <a:p>
            <a:pPr marL="1598613" lvl="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u="sng" dirty="0">
                <a:highlight>
                  <a:srgbClr val="FF00FF"/>
                </a:highlight>
              </a:rPr>
              <a:t>Solution is correct, but can only use BUFFER_SIZE-1 elements.</a:t>
            </a:r>
          </a:p>
          <a:p>
            <a:pPr marL="1598613" lvl="3">
              <a:buFontTx/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A8261C9-30B5-47AE-95FB-D8ACA64DC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Bounded-Buffer – Producer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C8ABE77-F7CA-45E6-8D62-3A373BE05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455" y="1014412"/>
            <a:ext cx="8201890" cy="4984605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/>
              <a:t>item </a:t>
            </a:r>
            <a:r>
              <a:rPr lang="en-US" dirty="0" err="1"/>
              <a:t>next_produced</a:t>
            </a:r>
            <a:r>
              <a:rPr lang="en-US" dirty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/>
              <a:t>while (true)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/>
              <a:t>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/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/>
              <a:t>	</a:t>
            </a:r>
            <a:r>
              <a:rPr lang="en-US" dirty="0">
                <a:highlight>
                  <a:srgbClr val="FF0000"/>
                </a:highlight>
              </a:rPr>
              <a:t>while (((in + 1) % BUFFER_SIZE) == out)    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/>
              <a:t>	buffer[in] = </a:t>
            </a:r>
            <a:r>
              <a:rPr lang="en-US" dirty="0" err="1"/>
              <a:t>next_produced</a:t>
            </a:r>
            <a:r>
              <a:rPr lang="en-US" dirty="0"/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/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/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4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3A9BEC3-4355-48BF-AB96-64C96299A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Bounded Buffer – Consumer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E9A154E2-210C-4BF3-971F-1806CB4DD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6468" y="1223168"/>
            <a:ext cx="8090332" cy="4955959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 (in == out) ; /* do nothing */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BUFFER_SIZE;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B4A64C6-06E4-497C-9F6C-ABAA2F94F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 err="1"/>
              <a:t>Interprocess</a:t>
            </a:r>
            <a:r>
              <a:rPr lang="en-US" altLang="en-US" sz="2500" dirty="0"/>
              <a:t> Communication –  </a:t>
            </a:r>
            <a:r>
              <a:rPr lang="en-US" altLang="en-US" sz="2500" u="sng" dirty="0">
                <a:highlight>
                  <a:srgbClr val="00FFFF"/>
                </a:highlight>
              </a:rPr>
              <a:t>Shared Memory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7C38A41-3261-430C-8E2D-1A8A39D7A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018" y="956604"/>
            <a:ext cx="7994073" cy="480761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An area of memory shared among the processes that wish to communicate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The communication is under the control of the users processes not the operating system.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FF00FF"/>
                </a:highlight>
              </a:rPr>
              <a:t>Major issues is to provide mechanism that will allow the user processes to </a:t>
            </a:r>
            <a:r>
              <a:rPr lang="en-US" altLang="en-US" sz="2000" b="1" u="sng" dirty="0">
                <a:highlight>
                  <a:srgbClr val="FF0000"/>
                </a:highlight>
              </a:rPr>
              <a:t>synchronize</a:t>
            </a:r>
            <a:r>
              <a:rPr lang="en-US" altLang="en-US" sz="2000" b="1" u="sng" dirty="0">
                <a:highlight>
                  <a:srgbClr val="FF00FF"/>
                </a:highlight>
              </a:rPr>
              <a:t> their actions when they access shared memory.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Synchronization is discussed in great details in Chapter 5.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DA71093-5122-4A68-9B78-640C01508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 err="1"/>
              <a:t>Interprocess</a:t>
            </a:r>
            <a:r>
              <a:rPr lang="en-US" altLang="en-US" sz="2500" dirty="0"/>
              <a:t> Communication – </a:t>
            </a:r>
            <a:r>
              <a:rPr lang="en-US" altLang="en-US" sz="2500" u="sng" dirty="0">
                <a:highlight>
                  <a:srgbClr val="00FFFF"/>
                </a:highlight>
              </a:rPr>
              <a:t>Message Passing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9C172B7-7849-41FA-BD08-9F7DF170C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018" y="1448972"/>
            <a:ext cx="8104909" cy="3812345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Mechanism for processes to communicate and to synchronize their actions.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9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Message system – processes communicate with each other without resorting to shared variables.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9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IPC facility provides two operations: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 </a:t>
            </a:r>
            <a:r>
              <a:rPr lang="en-US" altLang="en-US" sz="2000" dirty="0">
                <a:highlight>
                  <a:srgbClr val="00FFFF"/>
                </a:highlight>
              </a:rPr>
              <a:t>(</a:t>
            </a:r>
            <a:r>
              <a:rPr lang="en-US" altLang="en-US" sz="2000" i="1" dirty="0">
                <a:highlight>
                  <a:srgbClr val="00FFFF"/>
                </a:highlight>
              </a:rPr>
              <a:t>message</a:t>
            </a:r>
            <a:r>
              <a:rPr lang="en-US" altLang="en-US" sz="2000" dirty="0">
                <a:highlight>
                  <a:srgbClr val="00FFFF"/>
                </a:highlight>
              </a:rPr>
              <a:t>)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 </a:t>
            </a:r>
            <a:r>
              <a:rPr lang="en-US" altLang="en-US" sz="2000" dirty="0">
                <a:highlight>
                  <a:srgbClr val="00FFFF"/>
                </a:highlight>
              </a:rPr>
              <a:t>(</a:t>
            </a:r>
            <a:r>
              <a:rPr lang="en-US" altLang="en-US" sz="2000" i="1" dirty="0">
                <a:highlight>
                  <a:srgbClr val="00FFFF"/>
                </a:highlight>
              </a:rPr>
              <a:t>message</a:t>
            </a:r>
            <a:r>
              <a:rPr lang="en-US" altLang="en-US" sz="2000" dirty="0">
                <a:highlight>
                  <a:srgbClr val="00FFFF"/>
                </a:highlight>
              </a:rPr>
              <a:t>)</a:t>
            </a:r>
          </a:p>
          <a:p>
            <a:pPr lvl="1" algn="just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9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The</a:t>
            </a:r>
            <a:r>
              <a:rPr lang="en-US" altLang="en-US" sz="2000" i="1" dirty="0"/>
              <a:t> message</a:t>
            </a:r>
            <a:r>
              <a:rPr lang="en-US" altLang="en-US" sz="2000" dirty="0"/>
              <a:t> size is either fixed or variable.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93B1D78-6AE5-4D8E-91EE-BF359A963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/>
              <a:t>Message Passing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0A5E2F3-F6C5-48DA-87AA-191C491004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18" y="1016000"/>
            <a:ext cx="8382000" cy="5315527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If processes </a:t>
            </a:r>
            <a:r>
              <a:rPr lang="en-US" altLang="en-US" sz="2000" i="1" dirty="0"/>
              <a:t>P</a:t>
            </a:r>
            <a:r>
              <a:rPr lang="en-US" altLang="en-US" sz="2000" dirty="0"/>
              <a:t> and </a:t>
            </a:r>
            <a:r>
              <a:rPr lang="en-US" altLang="en-US" sz="2000" i="1" dirty="0"/>
              <a:t>Q</a:t>
            </a:r>
            <a:r>
              <a:rPr lang="en-US" altLang="en-US" sz="2000" dirty="0"/>
              <a:t> wish to communicate, they need to: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Establish a </a:t>
            </a:r>
            <a:r>
              <a:rPr lang="en-US" altLang="en-US" sz="2000" b="1" i="1" dirty="0">
                <a:highlight>
                  <a:srgbClr val="FFFF00"/>
                </a:highlight>
              </a:rPr>
              <a:t>communication</a:t>
            </a:r>
            <a:r>
              <a:rPr lang="en-US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en-US" sz="2000" b="1" i="1" dirty="0">
                <a:highlight>
                  <a:srgbClr val="FFFF00"/>
                </a:highlight>
              </a:rPr>
              <a:t>link</a:t>
            </a:r>
            <a:r>
              <a:rPr lang="en-US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en-US" sz="2000" dirty="0"/>
              <a:t>between them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Exchange messages via </a:t>
            </a:r>
            <a:r>
              <a:rPr lang="en-US" altLang="en-US" sz="2000" b="1" dirty="0">
                <a:highlight>
                  <a:srgbClr val="00FFFF"/>
                </a:highlight>
              </a:rPr>
              <a:t>send</a:t>
            </a:r>
            <a:r>
              <a:rPr lang="en-US" altLang="en-US" sz="2000" b="1" dirty="0"/>
              <a:t> </a:t>
            </a:r>
            <a:r>
              <a:rPr lang="en-US" altLang="en-US" sz="2000" dirty="0"/>
              <a:t>/ </a:t>
            </a:r>
            <a:r>
              <a:rPr lang="en-US" altLang="en-US" sz="2000" b="1" dirty="0">
                <a:highlight>
                  <a:srgbClr val="00FFFF"/>
                </a:highlight>
              </a:rPr>
              <a:t>receive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Implementation issues: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highlight>
                  <a:srgbClr val="00FFFF"/>
                </a:highlight>
              </a:rPr>
              <a:t>How are links established?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highlight>
                  <a:srgbClr val="00FFFF"/>
                </a:highlight>
              </a:rPr>
              <a:t>Can a link be associated with more than two processes?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highlight>
                  <a:srgbClr val="00FFFF"/>
                </a:highlight>
              </a:rPr>
              <a:t>How many links can there be between every pair of communicating processes?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highlight>
                  <a:srgbClr val="00FFFF"/>
                </a:highlight>
              </a:rPr>
              <a:t>What is the capacity of a link?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highlight>
                  <a:srgbClr val="00FFFF"/>
                </a:highlight>
              </a:rPr>
              <a:t>Is the size of a message that the link can accommodate fixed or variable?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>
                <a:highlight>
                  <a:srgbClr val="00FFFF"/>
                </a:highlight>
              </a:rPr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3A01AE-7113-4DDD-985B-FAF43BDFB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1666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D15501C-E881-46E8-8370-A91C6901E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1055" y="969819"/>
            <a:ext cx="8354290" cy="5417126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An operating system executes a variety of programs: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Batch system – </a:t>
            </a:r>
            <a:r>
              <a:rPr lang="en-US" altLang="en-US" sz="2000" b="1" dirty="0">
                <a:solidFill>
                  <a:srgbClr val="3366FF"/>
                </a:solidFill>
              </a:rPr>
              <a:t>jobs.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/>
              <a:t>Time-shared systems – </a:t>
            </a:r>
            <a:r>
              <a:rPr lang="en-US" altLang="en-US" sz="2000" b="1" dirty="0">
                <a:solidFill>
                  <a:srgbClr val="3366FF"/>
                </a:solidFill>
              </a:rPr>
              <a:t>user programs </a:t>
            </a:r>
            <a:r>
              <a:rPr lang="en-US" altLang="en-US" sz="2000" dirty="0"/>
              <a:t>or </a:t>
            </a:r>
            <a:r>
              <a:rPr lang="en-US" altLang="en-US" sz="2000" b="1" dirty="0">
                <a:solidFill>
                  <a:srgbClr val="3366FF"/>
                </a:solidFill>
              </a:rPr>
              <a:t>tasks.</a:t>
            </a:r>
            <a:endParaRPr lang="en-US" altLang="en-US" sz="2000" dirty="0"/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Textbook uses the terms </a:t>
            </a:r>
            <a:r>
              <a:rPr lang="en-US" altLang="en-US" sz="2000" b="1" i="1" dirty="0">
                <a:solidFill>
                  <a:srgbClr val="FF0000"/>
                </a:solidFill>
              </a:rPr>
              <a:t>job</a:t>
            </a:r>
            <a:r>
              <a:rPr lang="en-US" altLang="en-US" sz="2000" dirty="0"/>
              <a:t> and </a:t>
            </a:r>
            <a:r>
              <a:rPr lang="en-US" altLang="en-US" sz="2000" b="1" i="1" dirty="0">
                <a:solidFill>
                  <a:srgbClr val="FF0000"/>
                </a:solidFill>
              </a:rPr>
              <a:t>process</a:t>
            </a:r>
            <a:r>
              <a:rPr lang="en-US" altLang="en-US" sz="2000" dirty="0"/>
              <a:t> almost interchangeably.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3366FF"/>
                </a:solidFill>
              </a:rPr>
              <a:t>Process</a:t>
            </a:r>
            <a:r>
              <a:rPr lang="en-US" altLang="en-US" sz="2000" dirty="0"/>
              <a:t> – a program in execution; process execution must progress in sequential fashion.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Multiple parts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The program code, also called </a:t>
            </a:r>
            <a:r>
              <a:rPr lang="en-US" altLang="en-US" sz="2000" b="1" dirty="0">
                <a:solidFill>
                  <a:srgbClr val="3366FF"/>
                </a:solidFill>
              </a:rPr>
              <a:t>text section.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Current activity including</a:t>
            </a:r>
            <a:r>
              <a:rPr lang="en-US" altLang="en-US" sz="2000" b="1" dirty="0">
                <a:solidFill>
                  <a:srgbClr val="3366FF"/>
                </a:solidFill>
              </a:rPr>
              <a:t> program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3366FF"/>
                </a:solidFill>
              </a:rPr>
              <a:t>counter</a:t>
            </a:r>
            <a:r>
              <a:rPr lang="en-US" altLang="en-US" sz="2000" dirty="0"/>
              <a:t>, processor registers.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Stack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containing temporary data</a:t>
            </a:r>
          </a:p>
          <a:p>
            <a:pPr lvl="2" algn="just"/>
            <a:r>
              <a:rPr lang="en-US" altLang="en-US" sz="2000" b="1" dirty="0">
                <a:solidFill>
                  <a:srgbClr val="C00000"/>
                </a:solidFill>
              </a:rPr>
              <a:t>Function parameters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C00000"/>
                </a:solidFill>
              </a:rPr>
              <a:t>return addresses</a:t>
            </a:r>
            <a:r>
              <a:rPr lang="en-US" altLang="en-US" sz="2000" dirty="0"/>
              <a:t>, </a:t>
            </a:r>
            <a:r>
              <a:rPr lang="en-US" altLang="en-US" sz="2000" b="1" dirty="0">
                <a:solidFill>
                  <a:srgbClr val="C00000"/>
                </a:solidFill>
              </a:rPr>
              <a:t>local variables.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Data section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containing global variables.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3366FF"/>
                </a:solidFill>
              </a:rPr>
              <a:t>Heap</a:t>
            </a:r>
            <a:r>
              <a:rPr lang="en-US" altLang="en-US" sz="2000" b="1" dirty="0"/>
              <a:t> </a:t>
            </a:r>
            <a:r>
              <a:rPr lang="en-US" altLang="en-US" sz="2000" dirty="0"/>
              <a:t>containing memory dynamically allocated during run time.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BA87DBE-1FB3-493B-B9F0-41AA0E4A5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Message Passing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2023243-AFDD-4CFB-BD38-33E3BC0DE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/>
              <a:t>Implementation of communication link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FFFF00"/>
                </a:highlight>
              </a:rPr>
              <a:t>Physical: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u="sng" dirty="0">
                <a:highlight>
                  <a:srgbClr val="00FFFF"/>
                </a:highlight>
              </a:rPr>
              <a:t>Shared memory.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u="sng" dirty="0">
                <a:highlight>
                  <a:srgbClr val="00FFFF"/>
                </a:highlight>
              </a:rPr>
              <a:t>Hardware bus.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u="sng" dirty="0">
                <a:highlight>
                  <a:srgbClr val="00FFFF"/>
                </a:highlight>
              </a:rPr>
              <a:t>Network.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FFFF00"/>
                </a:highlight>
              </a:rPr>
              <a:t>Logical: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sz="2000" b="1" u="sng" dirty="0">
                <a:highlight>
                  <a:srgbClr val="00FFFF"/>
                </a:highlight>
              </a:rPr>
              <a:t>Direct or indirect.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sz="2000" b="1" u="sng" dirty="0">
                <a:highlight>
                  <a:srgbClr val="00FFFF"/>
                </a:highlight>
              </a:rPr>
              <a:t>Synchronous or asynchronous.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 </a:t>
            </a:r>
            <a:r>
              <a:rPr lang="en-US" altLang="en-US" sz="2000" b="1" u="sng" dirty="0">
                <a:highlight>
                  <a:srgbClr val="00FFFF"/>
                </a:highlight>
              </a:rPr>
              <a:t>Automatic or explicit buffering.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30C0BC-6949-4F09-918B-2ACF0A905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Direct Communication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80EDCC8-17BA-4055-916A-703F48813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1" y="1138238"/>
            <a:ext cx="8064500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Processes must name each other explicitly: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z="2000" dirty="0"/>
              <a:t> (</a:t>
            </a:r>
            <a:r>
              <a:rPr lang="en-US" altLang="en-US" sz="2000" i="1" dirty="0"/>
              <a:t>P, message</a:t>
            </a:r>
            <a:r>
              <a:rPr lang="en-US" altLang="en-US" sz="2000" dirty="0"/>
              <a:t>) – send a message to process P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z="2000" dirty="0"/>
              <a:t>(</a:t>
            </a:r>
            <a:r>
              <a:rPr lang="en-US" altLang="en-US" sz="2000" i="1" dirty="0"/>
              <a:t>Q, message</a:t>
            </a:r>
            <a:r>
              <a:rPr lang="en-US" altLang="en-US" sz="2000" dirty="0"/>
              <a:t>) – receive a message from process Q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Properties of communication link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Links are established automatically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A link is associated with exactly </a:t>
            </a:r>
            <a:r>
              <a:rPr lang="en-US" altLang="en-US" sz="2000" b="1" u="sng" dirty="0">
                <a:highlight>
                  <a:srgbClr val="FF00FF"/>
                </a:highlight>
              </a:rPr>
              <a:t>one pair</a:t>
            </a:r>
            <a:r>
              <a:rPr lang="en-US" altLang="en-US" sz="2000" dirty="0"/>
              <a:t> of communicating processes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FF00FF"/>
                </a:highlight>
              </a:rPr>
              <a:t>Between each pair there exists exactly one link.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The link may be </a:t>
            </a:r>
            <a:r>
              <a:rPr lang="en-US" altLang="en-US" sz="2000" dirty="0">
                <a:solidFill>
                  <a:srgbClr val="C00000"/>
                </a:solidFill>
              </a:rPr>
              <a:t>unidirectional</a:t>
            </a:r>
            <a:r>
              <a:rPr lang="en-US" altLang="en-US" sz="2000" dirty="0"/>
              <a:t>, but is usually </a:t>
            </a:r>
            <a:r>
              <a:rPr lang="en-US" altLang="en-US" sz="2000" dirty="0">
                <a:solidFill>
                  <a:srgbClr val="C00000"/>
                </a:solidFill>
              </a:rPr>
              <a:t>bi-directional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A5592D3-1E55-4E2A-AD56-FA4ED2D50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5031ACB-AAB1-4026-9ADD-28655E8A2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036" y="1166813"/>
            <a:ext cx="8118764" cy="470751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Messages are directed and received from </a:t>
            </a: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mailboxes</a:t>
            </a:r>
            <a:r>
              <a:rPr lang="en-US" altLang="en-US" sz="2000" dirty="0"/>
              <a:t> (</a:t>
            </a:r>
            <a:r>
              <a:rPr lang="en-US" altLang="en-US" sz="2000" b="1" u="sng" dirty="0">
                <a:highlight>
                  <a:srgbClr val="00FF00"/>
                </a:highlight>
              </a:rPr>
              <a:t>also referred to as ports).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Each </a:t>
            </a:r>
            <a:r>
              <a:rPr lang="en-US" altLang="en-US" sz="2000" b="1" dirty="0">
                <a:solidFill>
                  <a:srgbClr val="C00000"/>
                </a:solidFill>
              </a:rPr>
              <a:t>mailbox</a:t>
            </a:r>
            <a:r>
              <a:rPr lang="en-US" altLang="en-US" sz="2000" dirty="0"/>
              <a:t> has </a:t>
            </a:r>
            <a:r>
              <a:rPr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unique id.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</a:rPr>
              <a:t>Processes can communicate </a:t>
            </a:r>
            <a:r>
              <a:rPr lang="en-US" altLang="en-US" sz="2000" dirty="0"/>
              <a:t>only if they </a:t>
            </a:r>
            <a:r>
              <a:rPr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 a mailbox.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Properties of communication link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Link established only if processes share a common mailbox.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A link may be associated with many processes.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Each pair of processes may share several communication links.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Link may be </a:t>
            </a:r>
            <a:r>
              <a:rPr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unidirectional</a:t>
            </a:r>
            <a:r>
              <a:rPr lang="en-US" altLang="en-US" sz="2000" dirty="0"/>
              <a:t> or </a:t>
            </a:r>
            <a:r>
              <a:rPr lang="en-US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bi-directional.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6BD68C6-5E4D-46A5-A3A0-EF0FA8EFE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E92D93E-0BA9-4E9A-9968-69C5288DD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8007" y="1245899"/>
            <a:ext cx="8229600" cy="3821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FF00FF"/>
                </a:highlight>
              </a:rPr>
              <a:t>Operations: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create a new mailbox (port).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send and receive messages through mailbox.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00FFFF"/>
                </a:highlight>
              </a:rPr>
              <a:t>destroy a mailbox.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FF00FF"/>
                </a:highlight>
              </a:rPr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>	</a:t>
            </a:r>
            <a:r>
              <a:rPr lang="en-US" altLang="en-US" sz="2000" b="1" u="sng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 sz="2000" b="1" u="sng" dirty="0">
                <a:highlight>
                  <a:srgbClr val="00FFFF"/>
                </a:highlight>
              </a:rPr>
              <a:t>(</a:t>
            </a:r>
            <a:r>
              <a:rPr lang="en-US" altLang="en-US" sz="2000" b="1" i="1" u="sng" dirty="0">
                <a:highlight>
                  <a:srgbClr val="00FFFF"/>
                </a:highlight>
              </a:rPr>
              <a:t>A, message</a:t>
            </a:r>
            <a:r>
              <a:rPr lang="en-US" altLang="en-US" sz="2000" b="1" u="sng" dirty="0">
                <a:highlight>
                  <a:srgbClr val="00FFFF"/>
                </a:highlight>
              </a:rPr>
              <a:t>) – send a message to mailbox A.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/>
              <a:t>	</a:t>
            </a:r>
            <a:r>
              <a:rPr lang="en-US" altLang="en-US" sz="2000" b="1" u="sng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 sz="2000" b="1" u="sng" dirty="0">
                <a:highlight>
                  <a:srgbClr val="00FFFF"/>
                </a:highlight>
              </a:rPr>
              <a:t>(</a:t>
            </a:r>
            <a:r>
              <a:rPr lang="en-US" altLang="en-US" sz="2000" b="1" i="1" u="sng" dirty="0">
                <a:highlight>
                  <a:srgbClr val="00FFFF"/>
                </a:highlight>
              </a:rPr>
              <a:t>A, message</a:t>
            </a:r>
            <a:r>
              <a:rPr lang="en-US" altLang="en-US" sz="2000" b="1" u="sng" dirty="0">
                <a:highlight>
                  <a:srgbClr val="00FFFF"/>
                </a:highlight>
              </a:rPr>
              <a:t>) – receive a message from mailbox A.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599B65C-94C2-4593-B26E-C9983489A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2F1C3E7-BD7B-4B98-9FFA-DC2FEEE6B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909" y="1127125"/>
            <a:ext cx="8312727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Mailbox sharing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P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</a:t>
            </a:r>
            <a:r>
              <a:rPr lang="en-US" altLang="en-US" sz="2000" dirty="0"/>
              <a:t> and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share mailbox A.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dirty="0"/>
              <a:t>, sends;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and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receive.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Who gets the message?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Solutions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Allow a link to be associated with at most two processes.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Allow only one process at a time to execute a receive operation.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CB0737E-7075-4399-BD3D-3E96FBF4F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FDC787D-375D-42E9-964C-EF9D7B2E1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015" y="914400"/>
            <a:ext cx="8792307" cy="558338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passing </a:t>
            </a:r>
            <a:r>
              <a:rPr lang="en-US" sz="2000" dirty="0"/>
              <a:t>may be either </a:t>
            </a:r>
            <a:r>
              <a:rPr lang="en-US" sz="2000" b="1" dirty="0">
                <a:solidFill>
                  <a:srgbClr val="3366FF"/>
                </a:solidFill>
              </a:rPr>
              <a:t>blocking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3366FF"/>
                </a:solidFill>
              </a:rPr>
              <a:t>non-blocking.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000" b="1" u="sng" dirty="0">
                <a:solidFill>
                  <a:srgbClr val="3366FF"/>
                </a:solidFill>
              </a:rPr>
              <a:t>Blocking</a:t>
            </a:r>
            <a:r>
              <a:rPr lang="en-US" sz="2000" b="1" u="sng" dirty="0"/>
              <a:t> is considered </a:t>
            </a:r>
            <a:r>
              <a:rPr lang="en-US" sz="2000" b="1" u="sng" dirty="0">
                <a:solidFill>
                  <a:srgbClr val="3366FF"/>
                </a:solidFill>
              </a:rPr>
              <a:t>synchronous.</a:t>
            </a:r>
          </a:p>
          <a:p>
            <a:pPr marL="539750" lvl="1" indent="-179388" algn="just">
              <a:buFont typeface="Wingdings" panose="05000000000000000000" pitchFamily="2" charset="2"/>
              <a:buChar char="§"/>
              <a:defRPr/>
            </a:pPr>
            <a:r>
              <a:rPr lang="en-US" sz="2000" b="1" u="sng" dirty="0">
                <a:highlight>
                  <a:srgbClr val="00FFFF"/>
                </a:highlight>
              </a:rPr>
              <a:t>Blocking send</a:t>
            </a:r>
            <a:r>
              <a:rPr lang="en-US" sz="2000" b="1" dirty="0"/>
              <a:t> </a:t>
            </a:r>
            <a:r>
              <a:rPr lang="en-US" sz="2000" dirty="0"/>
              <a:t>--</a:t>
            </a:r>
            <a:r>
              <a:rPr lang="en-US" sz="2000" b="1" dirty="0"/>
              <a:t> </a:t>
            </a:r>
            <a:r>
              <a:rPr lang="en-US" sz="2000" b="1" u="sng" dirty="0">
                <a:highlight>
                  <a:srgbClr val="00FF00"/>
                </a:highlight>
              </a:rPr>
              <a:t>the sender is blocked until the message is received.</a:t>
            </a:r>
          </a:p>
          <a:p>
            <a:pPr marL="539750" lvl="1" indent="-179388" algn="just">
              <a:buFont typeface="Wingdings" panose="05000000000000000000" pitchFamily="2" charset="2"/>
              <a:buChar char="§"/>
              <a:defRPr/>
            </a:pPr>
            <a:r>
              <a:rPr lang="en-US" sz="2000" b="1" u="sng" dirty="0">
                <a:highlight>
                  <a:srgbClr val="00FFFF"/>
                </a:highlight>
              </a:rPr>
              <a:t>Blocking receive</a:t>
            </a:r>
            <a:r>
              <a:rPr lang="en-US" sz="2000" b="1" dirty="0"/>
              <a:t> </a:t>
            </a:r>
            <a:r>
              <a:rPr lang="en-US" sz="2000" dirty="0"/>
              <a:t>--</a:t>
            </a:r>
            <a:r>
              <a:rPr lang="en-US" sz="2000" b="1" dirty="0"/>
              <a:t> </a:t>
            </a:r>
            <a:r>
              <a:rPr lang="en-US" sz="2000" b="1" u="sng" dirty="0">
                <a:highlight>
                  <a:srgbClr val="00FF00"/>
                </a:highlight>
              </a:rPr>
              <a:t>the receiver is  blocked until a message is available.</a:t>
            </a:r>
          </a:p>
          <a:p>
            <a:pPr algn="just">
              <a:buFont typeface="Wingdings" panose="05000000000000000000" pitchFamily="2" charset="2"/>
              <a:buChar char="q"/>
              <a:defRPr/>
            </a:pPr>
            <a:r>
              <a:rPr lang="en-US" sz="2000" b="1" u="sng" dirty="0">
                <a:solidFill>
                  <a:srgbClr val="3366FF"/>
                </a:solidFill>
              </a:rPr>
              <a:t>Non-blocking</a:t>
            </a:r>
            <a:r>
              <a:rPr lang="en-US" sz="2000" b="1" u="sng" dirty="0"/>
              <a:t> is considered </a:t>
            </a:r>
            <a:r>
              <a:rPr lang="en-US" sz="2000" b="1" u="sng" dirty="0">
                <a:solidFill>
                  <a:srgbClr val="3366FF"/>
                </a:solidFill>
              </a:rPr>
              <a:t>asynchronous</a:t>
            </a:r>
            <a:r>
              <a:rPr lang="en-US" sz="2000" b="1" dirty="0">
                <a:solidFill>
                  <a:srgbClr val="3366FF"/>
                </a:solidFill>
              </a:rPr>
              <a:t>.</a:t>
            </a:r>
          </a:p>
          <a:p>
            <a:pPr marL="539750" lvl="1" indent="-179388" algn="just">
              <a:buFont typeface="Wingdings" panose="05000000000000000000" pitchFamily="2" charset="2"/>
              <a:buChar char="§"/>
              <a:defRPr/>
            </a:pPr>
            <a:r>
              <a:rPr lang="en-US" sz="2000" b="1" u="sng" dirty="0">
                <a:highlight>
                  <a:srgbClr val="00FFFF"/>
                </a:highlight>
              </a:rPr>
              <a:t>Non-blocking send</a:t>
            </a:r>
            <a:r>
              <a:rPr lang="en-US" sz="2000" dirty="0"/>
              <a:t> -- </a:t>
            </a:r>
            <a:r>
              <a:rPr lang="en-US" sz="2000" b="1" u="sng" dirty="0">
                <a:highlight>
                  <a:srgbClr val="00FF00"/>
                </a:highlight>
              </a:rPr>
              <a:t>the sender sends the message and continue.</a:t>
            </a:r>
          </a:p>
          <a:p>
            <a:pPr marL="539750" lvl="1" indent="-179388" algn="just">
              <a:buFont typeface="Wingdings" panose="05000000000000000000" pitchFamily="2" charset="2"/>
              <a:buChar char="§"/>
              <a:defRPr/>
            </a:pPr>
            <a:r>
              <a:rPr lang="en-US" sz="2000" b="1" u="sng" dirty="0">
                <a:highlight>
                  <a:srgbClr val="00FFFF"/>
                </a:highlight>
              </a:rPr>
              <a:t>Non-blocking receive</a:t>
            </a:r>
            <a:r>
              <a:rPr lang="en-US" sz="2000" dirty="0"/>
              <a:t> -- </a:t>
            </a:r>
            <a:r>
              <a:rPr lang="en-US" sz="2000" b="1" u="sng" dirty="0">
                <a:highlight>
                  <a:srgbClr val="00FF00"/>
                </a:highlight>
              </a:rPr>
              <a:t>the receiver receives:</a:t>
            </a:r>
          </a:p>
          <a:p>
            <a:pPr marL="1143000" lvl="2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 </a:t>
            </a:r>
            <a:r>
              <a:rPr lang="en-US" sz="2000" b="1" u="sng" dirty="0">
                <a:highlight>
                  <a:srgbClr val="00FFFF"/>
                </a:highlight>
              </a:rPr>
              <a:t>A valid message</a:t>
            </a:r>
            <a:r>
              <a:rPr lang="en-US" sz="2000" dirty="0"/>
              <a:t>,  or </a:t>
            </a:r>
          </a:p>
          <a:p>
            <a:pPr marL="1143000" lvl="2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 </a:t>
            </a:r>
            <a:r>
              <a:rPr lang="en-US" sz="2000" b="1" u="sng" dirty="0">
                <a:highlight>
                  <a:srgbClr val="00FFFF"/>
                </a:highlight>
              </a:rPr>
              <a:t>Null message.</a:t>
            </a:r>
          </a:p>
          <a:p>
            <a:pPr marL="398939" algn="just"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ea typeface="ＭＳ Ｐゴシック" charset="0"/>
              </a:rPr>
              <a:t>Different combinations possible</a:t>
            </a:r>
          </a:p>
          <a:p>
            <a:pPr marL="539750" lvl="1" indent="-179388" algn="just">
              <a:buFont typeface="Wingdings" panose="05000000000000000000" pitchFamily="2" charset="2"/>
              <a:buChar char="§"/>
              <a:defRPr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If both send and receive are blocking, we have a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rendezvous.</a:t>
            </a:r>
          </a:p>
          <a:p>
            <a:pPr marL="398463" indent="-341313">
              <a:defRPr/>
            </a:pPr>
            <a:endParaRPr lang="en-US" dirty="0"/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2120E97-8368-46C8-80CE-902AC4758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9C21EE9-97DC-490E-A2E3-52F03E85E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5018" y="1203324"/>
            <a:ext cx="8021781" cy="26512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ea typeface="ＭＳ Ｐゴシック" charset="0"/>
              </a:rPr>
              <a:t>Producer-consumer becomes trivial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latin typeface="Courier New"/>
                <a:ea typeface="ＭＳ Ｐゴシック" charset="-128"/>
                <a:cs typeface="Courier New"/>
              </a:rPr>
              <a:t>    message </a:t>
            </a:r>
            <a:r>
              <a:rPr lang="en-US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latin typeface="Courier New"/>
                <a:ea typeface="ＭＳ Ｐゴシック" charset="-128"/>
                <a:cs typeface="Courier New"/>
              </a:rPr>
              <a:t>    while (true) </a:t>
            </a:r>
          </a:p>
          <a:p>
            <a:pPr marL="987425" indent="-457200">
              <a:buFont typeface="Monotype Sorts" pitchFamily="-84" charset="2"/>
              <a:buNone/>
              <a:defRPr/>
            </a:pPr>
            <a:r>
              <a:rPr lang="en-US" dirty="0">
                <a:latin typeface="Courier New"/>
                <a:ea typeface="ＭＳ Ｐゴシック" charset="-128"/>
                <a:cs typeface="Courier New"/>
              </a:rPr>
              <a:t>{</a:t>
            </a:r>
            <a:br>
              <a:rPr lang="en-US" dirty="0">
                <a:latin typeface="Courier New"/>
                <a:ea typeface="ＭＳ Ｐゴシック" charset="-128"/>
                <a:cs typeface="Courier New"/>
              </a:rPr>
            </a:br>
            <a:r>
              <a:rPr lang="en-US" dirty="0">
                <a:latin typeface="Courier New"/>
                <a:ea typeface="ＭＳ Ｐゴシック" charset="-128"/>
                <a:cs typeface="Courier New"/>
              </a:rPr>
              <a:t>/* produce an item in next produced */ </a:t>
            </a:r>
          </a:p>
          <a:p>
            <a:pPr marL="987425" lvl="2" indent="0">
              <a:buNone/>
              <a:defRPr/>
            </a:pPr>
            <a:r>
              <a:rPr lang="en-US" dirty="0">
                <a:latin typeface="Courier New"/>
                <a:ea typeface="ＭＳ Ｐゴシック" charset="-128"/>
                <a:cs typeface="Courier New"/>
              </a:rPr>
              <a:t>send(</a:t>
            </a:r>
            <a:r>
              <a:rPr lang="en-US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530225" indent="0">
              <a:buFont typeface="Monotype Sorts" pitchFamily="-84" charset="2"/>
              <a:buNone/>
              <a:defRPr/>
            </a:pPr>
            <a:r>
              <a:rPr lang="en-US" dirty="0">
                <a:latin typeface="Courier New"/>
                <a:ea typeface="ＭＳ Ｐゴシック" charset="-128"/>
                <a:cs typeface="Courier New"/>
              </a:rPr>
              <a:t>} </a:t>
            </a:r>
          </a:p>
        </p:txBody>
      </p:sp>
      <p:sp>
        <p:nvSpPr>
          <p:cNvPr id="48132" name="TextBox 1">
            <a:extLst>
              <a:ext uri="{FF2B5EF4-FFF2-40B4-BE49-F238E27FC236}">
                <a16:creationId xmlns:a16="http://schemas.microsoft.com/office/drawing/2014/main" id="{31BC1DF3-47E6-4803-B118-6D21A2B35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18" y="4077165"/>
            <a:ext cx="8021781" cy="20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4008" tIns="32004" rIns="64008" bIns="3200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message </a:t>
            </a:r>
            <a:r>
              <a:rPr kumimoji="1"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1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30225"/>
            <a:r>
              <a:rPr kumimoji="1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(true) </a:t>
            </a:r>
          </a:p>
          <a:p>
            <a:pPr marL="530225"/>
            <a:r>
              <a:rPr kumimoji="1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87425">
              <a:lnSpc>
                <a:spcPct val="150000"/>
              </a:lnSpc>
            </a:pPr>
            <a:r>
              <a:rPr kumimoji="1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receive(</a:t>
            </a:r>
            <a:r>
              <a:rPr kumimoji="1"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1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87425">
              <a:lnSpc>
                <a:spcPct val="150000"/>
              </a:lnSpc>
            </a:pPr>
            <a:r>
              <a:rPr kumimoji="1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consume the item in next consumed */</a:t>
            </a:r>
          </a:p>
          <a:p>
            <a:pPr marL="530225"/>
            <a:r>
              <a:rPr kumimoji="1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668F5F4-1B2A-4F8D-87E9-09BB40599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5B0F3F9-ECCD-489A-9B56-68894FBA3A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354" y="1477109"/>
            <a:ext cx="8665697" cy="37138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Queue of messages attached to the link.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u="sng" dirty="0"/>
              <a:t>implemented in one of three ways</a:t>
            </a:r>
          </a:p>
          <a:p>
            <a:pPr marL="633413" lvl="1" indent="-260350" algn="just">
              <a:buFont typeface="Monotype Sorts" pitchFamily="-84" charset="2"/>
              <a:buAutoNum type="arabicPeriod"/>
            </a:pP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 capacity</a:t>
            </a:r>
            <a:r>
              <a:rPr lang="en-US" altLang="en-US" sz="2000" dirty="0"/>
              <a:t> – no messages are queued on a link.</a:t>
            </a:r>
            <a:br>
              <a:rPr lang="en-US" altLang="en-US" sz="2000" dirty="0"/>
            </a:br>
            <a:r>
              <a:rPr lang="en-US" altLang="en-US" sz="2000" dirty="0"/>
              <a:t>Sender must wait for receiver (rendezvous)</a:t>
            </a:r>
          </a:p>
          <a:p>
            <a:pPr marL="633413" lvl="1" indent="-260350" algn="just">
              <a:buFont typeface="Monotype Sorts" pitchFamily="-84" charset="2"/>
              <a:buAutoNum type="arabicPeriod"/>
            </a:pP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Bounded capacity</a:t>
            </a:r>
            <a:r>
              <a:rPr lang="en-US" altLang="en-US" sz="2000" dirty="0"/>
              <a:t> – finite length of </a:t>
            </a:r>
            <a:r>
              <a:rPr lang="en-US" altLang="en-US" sz="2000" i="1" dirty="0"/>
              <a:t>n</a:t>
            </a:r>
            <a:r>
              <a:rPr lang="en-US" altLang="en-US" sz="2000" dirty="0"/>
              <a:t> messages.</a:t>
            </a:r>
            <a:br>
              <a:rPr lang="en-US" altLang="en-US" sz="2000" dirty="0"/>
            </a:br>
            <a:r>
              <a:rPr lang="en-US" altLang="en-US" sz="2000" dirty="0"/>
              <a:t>Sender must wait if link full.</a:t>
            </a:r>
          </a:p>
          <a:p>
            <a:pPr marL="633413" lvl="1" indent="-260350" algn="just">
              <a:buFont typeface="Monotype Sorts" pitchFamily="-84" charset="2"/>
              <a:buAutoNum type="arabicPeriod" startAt="3"/>
            </a:pP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Unbounded capacity</a:t>
            </a:r>
            <a:r>
              <a:rPr lang="en-US" altLang="en-US" sz="2000" dirty="0"/>
              <a:t> – infinite length.  </a:t>
            </a:r>
            <a:br>
              <a:rPr lang="en-US" altLang="en-US" sz="2000" dirty="0"/>
            </a:br>
            <a:r>
              <a:rPr lang="en-US" altLang="en-US" sz="2000" dirty="0"/>
              <a:t>Sender never waits.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404EF49F-059F-4F86-BC85-79684011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88" y="187325"/>
            <a:ext cx="7850187" cy="576263"/>
          </a:xfrm>
        </p:spPr>
        <p:txBody>
          <a:bodyPr/>
          <a:lstStyle/>
          <a:p>
            <a:r>
              <a:rPr lang="en-US" altLang="en-US" dirty="0"/>
              <a:t>Examples of IPC Systems - POSIX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3A77999C-64C7-4F4D-8375-23CCD242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578077"/>
            <a:ext cx="8617526" cy="38050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marL="539750" lvl="1" indent="-179388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ea typeface="ＭＳ Ｐゴシック" charset="0"/>
              </a:rPr>
              <a:t>Process first creates shared memory segment</a:t>
            </a:r>
            <a:br>
              <a:rPr lang="en-US" sz="2000" dirty="0">
                <a:ea typeface="ＭＳ Ｐゴシック" charset="0"/>
              </a:rPr>
            </a:br>
            <a:r>
              <a:rPr lang="en-US" sz="2000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sz="2000" b="1" dirty="0">
                <a:latin typeface="Courier New" charset="0"/>
                <a:ea typeface="ＭＳ Ｐゴシック" charset="0"/>
                <a:cs typeface="Courier New" charset="0"/>
              </a:rPr>
              <a:t> = </a:t>
            </a:r>
            <a:r>
              <a:rPr lang="en-US" sz="2000" b="1" dirty="0" err="1">
                <a:latin typeface="Courier New" charset="0"/>
                <a:ea typeface="ＭＳ Ｐゴシック" charset="0"/>
                <a:cs typeface="Courier New" charset="0"/>
              </a:rPr>
              <a:t>shm_open</a:t>
            </a:r>
            <a:r>
              <a:rPr lang="en-US" sz="2000" b="1" dirty="0">
                <a:latin typeface="Courier New" charset="0"/>
                <a:ea typeface="ＭＳ Ｐゴシック" charset="0"/>
                <a:cs typeface="Courier New" charset="0"/>
              </a:rPr>
              <a:t>(name, O CREAT | O RDWR, 0666);</a:t>
            </a:r>
          </a:p>
          <a:p>
            <a:pPr marL="539750" lvl="1" indent="-179388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ea typeface="ＭＳ Ｐゴシック" charset="0"/>
              </a:rPr>
              <a:t>Also used to open an existing segment to share it </a:t>
            </a:r>
          </a:p>
          <a:p>
            <a:pPr marL="539750" lvl="1" indent="-179388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ea typeface="ＭＳ Ｐゴシック" charset="0"/>
              </a:rPr>
              <a:t>Set the size of the object</a:t>
            </a:r>
          </a:p>
          <a:p>
            <a:pPr marL="539750" indent="0">
              <a:buNone/>
              <a:defRPr/>
            </a:pPr>
            <a:r>
              <a:rPr lang="en-US" sz="2000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sz="2000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sz="2000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sz="2000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marL="539750" lvl="1" indent="-179388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ea typeface="ＭＳ Ｐゴシック" charset="0"/>
              </a:rPr>
              <a:t>Now the process could write to the shared memory</a:t>
            </a:r>
          </a:p>
          <a:p>
            <a:pPr marL="539750" lvl="1" indent="0">
              <a:buNone/>
              <a:defRPr/>
            </a:pPr>
            <a:r>
              <a:rPr lang="en-US" sz="2000" b="1" dirty="0" err="1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sz="2000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2C6D0E6-F271-4AF2-AE56-48821784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5" y="173038"/>
            <a:ext cx="7850188" cy="576262"/>
          </a:xfrm>
        </p:spPr>
        <p:txBody>
          <a:bodyPr/>
          <a:lstStyle/>
          <a:p>
            <a:r>
              <a:rPr lang="en-US" altLang="en-US" dirty="0"/>
              <a:t>IPC POSIX Producer</a:t>
            </a:r>
          </a:p>
        </p:txBody>
      </p:sp>
      <p:pic>
        <p:nvPicPr>
          <p:cNvPr id="51203" name="Picture 1" descr="Screen Shot 2013-03-14 at 6.46.57 PM.png">
            <a:extLst>
              <a:ext uri="{FF2B5EF4-FFF2-40B4-BE49-F238E27FC236}">
                <a16:creationId xmlns:a16="http://schemas.microsoft.com/office/drawing/2014/main" id="{693073ED-3B55-48F8-BFC1-744446F6A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7" y="903288"/>
            <a:ext cx="8096864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35A-E545-4520-8302-9437B114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94" y="355240"/>
            <a:ext cx="8386011" cy="556335"/>
          </a:xfrm>
        </p:spPr>
        <p:txBody>
          <a:bodyPr/>
          <a:lstStyle/>
          <a:p>
            <a:r>
              <a:rPr lang="en-US" u="sng" dirty="0">
                <a:latin typeface="Arial Black" panose="020B0A04020102020204" pitchFamily="34" charset="0"/>
              </a:rPr>
              <a:t>Process Memory Layout</a:t>
            </a:r>
          </a:p>
        </p:txBody>
      </p:sp>
      <p:pic>
        <p:nvPicPr>
          <p:cNvPr id="4" name="Content Placeholder 3" descr="Memory Layout in C">
            <a:extLst>
              <a:ext uri="{FF2B5EF4-FFF2-40B4-BE49-F238E27FC236}">
                <a16:creationId xmlns:a16="http://schemas.microsoft.com/office/drawing/2014/main" id="{47451E78-8A0D-4972-96FA-E96C6D8056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4" y="911575"/>
            <a:ext cx="8104909" cy="5591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3720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36F8CAC4-775E-46C0-AE9A-D8612349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5" y="187325"/>
            <a:ext cx="7850188" cy="576263"/>
          </a:xfrm>
        </p:spPr>
        <p:txBody>
          <a:bodyPr/>
          <a:lstStyle/>
          <a:p>
            <a:r>
              <a:rPr lang="en-US" altLang="en-US" dirty="0"/>
              <a:t>IPC POSIX Consumer</a:t>
            </a:r>
          </a:p>
        </p:txBody>
      </p:sp>
      <p:pic>
        <p:nvPicPr>
          <p:cNvPr id="52227" name="Picture 1" descr="Screen Shot 2013-03-12 at 1.38.41 PM.png">
            <a:extLst>
              <a:ext uri="{FF2B5EF4-FFF2-40B4-BE49-F238E27FC236}">
                <a16:creationId xmlns:a16="http://schemas.microsoft.com/office/drawing/2014/main" id="{1077EA25-2D5A-47EF-8830-891BA6077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892175"/>
            <a:ext cx="45212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4A5BD86-C790-4E61-A20F-89A3DDFEF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38" y="155575"/>
            <a:ext cx="7548562" cy="576263"/>
          </a:xfrm>
        </p:spPr>
        <p:txBody>
          <a:bodyPr/>
          <a:lstStyle/>
          <a:p>
            <a:r>
              <a:rPr lang="en-US" altLang="en-US"/>
              <a:t>Examples of IPC Systems - Mach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0AB5E40-5ABF-47CD-BC04-2DFC0A772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212" y="1076325"/>
            <a:ext cx="8583561" cy="5435311"/>
          </a:xfrm>
        </p:spPr>
        <p:txBody>
          <a:bodyPr/>
          <a:lstStyle/>
          <a:p>
            <a:pPr marL="354013" indent="-354013">
              <a:buFont typeface="Wingdings" panose="05000000000000000000" pitchFamily="2" charset="2"/>
              <a:buChar char="q"/>
            </a:pPr>
            <a:r>
              <a:rPr lang="en-US" altLang="en-US" sz="2000" b="1" u="sng" dirty="0"/>
              <a:t>Mach communication is message based</a:t>
            </a:r>
          </a:p>
          <a:p>
            <a:pPr marL="633413" lvl="1" indent="-279400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FF00FF"/>
                </a:highlight>
              </a:rPr>
              <a:t>Even system calls are messages.</a:t>
            </a:r>
          </a:p>
          <a:p>
            <a:pPr marL="633413" lvl="1" indent="-279400">
              <a:buFont typeface="Wingdings" panose="05000000000000000000" pitchFamily="2" charset="2"/>
              <a:buChar char="§"/>
            </a:pPr>
            <a:r>
              <a:rPr lang="en-US" altLang="en-US" sz="2000" dirty="0"/>
              <a:t>Each task gets two </a:t>
            </a:r>
            <a:r>
              <a:rPr lang="en-US" altLang="en-US" sz="2000" b="1" u="sng" dirty="0">
                <a:highlight>
                  <a:srgbClr val="FF00FF"/>
                </a:highlight>
              </a:rPr>
              <a:t>mailboxes at creation- </a:t>
            </a:r>
            <a:r>
              <a:rPr lang="en-US" altLang="en-US" sz="2000" b="1" u="sng" dirty="0">
                <a:highlight>
                  <a:srgbClr val="00FFFF"/>
                </a:highlight>
              </a:rPr>
              <a:t>Kernel</a:t>
            </a:r>
            <a:r>
              <a:rPr lang="en-US" altLang="en-US" sz="2000" dirty="0"/>
              <a:t> and </a:t>
            </a:r>
            <a:r>
              <a:rPr lang="en-US" altLang="en-US" sz="2000" b="1" u="sng" dirty="0">
                <a:highlight>
                  <a:srgbClr val="00FFFF"/>
                </a:highlight>
              </a:rPr>
              <a:t>Notify</a:t>
            </a:r>
          </a:p>
          <a:p>
            <a:pPr marL="633413" lvl="1" indent="-279400">
              <a:buFont typeface="Wingdings" panose="05000000000000000000" pitchFamily="2" charset="2"/>
              <a:buChar char="§"/>
            </a:pPr>
            <a:r>
              <a:rPr lang="en-US" altLang="en-US" sz="2000" dirty="0"/>
              <a:t>Only three system calls needed for message transfer</a:t>
            </a:r>
          </a:p>
          <a:p>
            <a:pPr marL="633413" lvl="1" indent="-279400"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msg_send()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msg_receive()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msg_rpc</a:t>
            </a:r>
            <a:r>
              <a:rPr lang="en-US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33413" lvl="1" indent="-279400">
              <a:buFont typeface="Wingdings" panose="05000000000000000000" pitchFamily="2" charset="2"/>
              <a:buChar char="§"/>
            </a:pPr>
            <a:r>
              <a:rPr lang="en-US" altLang="en-US" sz="2000" dirty="0"/>
              <a:t>Mailboxes needed for </a:t>
            </a:r>
            <a:r>
              <a:rPr lang="en-US" altLang="en-US" sz="2000" dirty="0" err="1"/>
              <a:t>commuication</a:t>
            </a:r>
            <a:r>
              <a:rPr lang="en-US" altLang="en-US" sz="2000" dirty="0"/>
              <a:t>, created via</a:t>
            </a:r>
          </a:p>
          <a:p>
            <a:pPr marL="633413" lvl="1" indent="-279400"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port_allocate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633413" lvl="1" indent="-279400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FF00FF"/>
                </a:highlight>
              </a:rPr>
              <a:t>Send and receive are flexible, for example four options if mailbox full:</a:t>
            </a:r>
          </a:p>
          <a:p>
            <a:pPr lvl="2"/>
            <a:r>
              <a:rPr lang="en-US" altLang="en-US" sz="2000" b="1" u="sng" dirty="0">
                <a:highlight>
                  <a:srgbClr val="00FFFF"/>
                </a:highlight>
              </a:rPr>
              <a:t>Wait indefinitely.</a:t>
            </a:r>
          </a:p>
          <a:p>
            <a:pPr lvl="2"/>
            <a:r>
              <a:rPr lang="en-US" altLang="en-US" sz="2000" b="1" u="sng" dirty="0">
                <a:highlight>
                  <a:srgbClr val="00FFFF"/>
                </a:highlight>
              </a:rPr>
              <a:t>Wait at most n milliseconds.</a:t>
            </a:r>
          </a:p>
          <a:p>
            <a:pPr lvl="2"/>
            <a:r>
              <a:rPr lang="en-US" altLang="en-US" sz="2000" b="1" u="sng" dirty="0">
                <a:highlight>
                  <a:srgbClr val="00FFFF"/>
                </a:highlight>
              </a:rPr>
              <a:t>Return immediately.</a:t>
            </a:r>
          </a:p>
          <a:p>
            <a:pPr lvl="2"/>
            <a:r>
              <a:rPr lang="en-US" altLang="en-US" sz="2000" b="1" u="sng" dirty="0">
                <a:highlight>
                  <a:srgbClr val="00FFFF"/>
                </a:highlight>
              </a:rPr>
              <a:t>Temporarily cache a message.</a:t>
            </a:r>
          </a:p>
          <a:p>
            <a:pPr lvl="1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2D526E5-3671-496A-A138-7B2C47E1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182563"/>
            <a:ext cx="8229600" cy="576262"/>
          </a:xfrm>
        </p:spPr>
        <p:txBody>
          <a:bodyPr/>
          <a:lstStyle/>
          <a:p>
            <a:r>
              <a:rPr lang="en-US" altLang="en-US" sz="2800"/>
              <a:t>Examples of IPC Systems – Windows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1F4A793E-FB97-4534-9109-9B97A5776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6" y="928255"/>
            <a:ext cx="8677122" cy="54586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Message-passing </a:t>
            </a:r>
            <a:r>
              <a:rPr lang="en-US" altLang="en-US" sz="2000" b="1" u="sng" dirty="0">
                <a:highlight>
                  <a:srgbClr val="FF0000"/>
                </a:highlight>
              </a:rPr>
              <a:t>centric</a:t>
            </a:r>
            <a:r>
              <a:rPr lang="en-US" altLang="en-US" sz="2000" dirty="0"/>
              <a:t> via </a:t>
            </a:r>
            <a:r>
              <a:rPr lang="en-US" altLang="en-US" sz="2000" b="1" dirty="0">
                <a:solidFill>
                  <a:srgbClr val="0000FF"/>
                </a:solidFill>
              </a:rPr>
              <a:t>advanced local procedure call </a:t>
            </a: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00FF"/>
                </a:solidFill>
              </a:rPr>
              <a:t>LPC</a:t>
            </a:r>
            <a:r>
              <a:rPr lang="en-US" altLang="en-US" sz="2000" b="1" dirty="0">
                <a:solidFill>
                  <a:srgbClr val="000000"/>
                </a:solidFill>
              </a:rPr>
              <a:t>)</a:t>
            </a:r>
            <a:r>
              <a:rPr lang="en-US" altLang="en-US" sz="2000" dirty="0"/>
              <a:t> facility</a:t>
            </a:r>
          </a:p>
          <a:p>
            <a:pPr marL="530225" lvl="1" indent="-176213" algn="just"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FF00FF"/>
                </a:highlight>
              </a:rPr>
              <a:t>Only works between processes on the same system.</a:t>
            </a:r>
          </a:p>
          <a:p>
            <a:pPr marL="530225" lvl="1" indent="-176213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Uses ports (like mailboxes) to establish and maintain communication channels.</a:t>
            </a:r>
          </a:p>
          <a:p>
            <a:pPr marL="530225" lvl="1" indent="-176213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Communication works as follows:</a:t>
            </a:r>
          </a:p>
          <a:p>
            <a:pPr marL="811213" lvl="2" indent="-280988" algn="just"/>
            <a:r>
              <a:rPr lang="en-US" altLang="en-US" sz="2000" dirty="0"/>
              <a:t>The client opens a handle to the subsystem’</a:t>
            </a:r>
            <a:r>
              <a:rPr lang="en-US" altLang="ja-JP" sz="2000" dirty="0"/>
              <a:t>s </a:t>
            </a:r>
            <a:r>
              <a:rPr lang="en-US" altLang="ja-JP" sz="2000" b="1" dirty="0">
                <a:solidFill>
                  <a:srgbClr val="0000FF"/>
                </a:solidFill>
              </a:rPr>
              <a:t>connection port</a:t>
            </a:r>
            <a:r>
              <a:rPr lang="en-US" altLang="ja-JP" sz="2000" dirty="0"/>
              <a:t> object.</a:t>
            </a:r>
          </a:p>
          <a:p>
            <a:pPr marL="811213" lvl="2" indent="-280988" algn="just"/>
            <a:r>
              <a:rPr lang="en-US" altLang="en-US" sz="2000" dirty="0"/>
              <a:t>The client sends a connection request.</a:t>
            </a:r>
          </a:p>
          <a:p>
            <a:pPr marL="811213" lvl="2" indent="-280988" algn="just"/>
            <a:r>
              <a:rPr lang="en-US" altLang="en-US" sz="2000" dirty="0"/>
              <a:t>The server creates two private </a:t>
            </a:r>
            <a:r>
              <a:rPr lang="en-US" altLang="en-US" sz="2000" b="1" dirty="0">
                <a:solidFill>
                  <a:srgbClr val="0000FF"/>
                </a:solidFill>
              </a:rPr>
              <a:t>communication ports </a:t>
            </a:r>
            <a:r>
              <a:rPr lang="en-US" altLang="en-US" sz="2000" dirty="0"/>
              <a:t>and returns the handle to one of them to the client.</a:t>
            </a:r>
          </a:p>
          <a:p>
            <a:pPr marL="811213" lvl="2" indent="-280988" algn="just"/>
            <a:r>
              <a:rPr lang="en-US" altLang="en-US" sz="2000" dirty="0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69F96EC0-AD24-483E-A223-6BAC0A8B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25" y="182563"/>
            <a:ext cx="8229600" cy="576262"/>
          </a:xfrm>
        </p:spPr>
        <p:txBody>
          <a:bodyPr/>
          <a:lstStyle/>
          <a:p>
            <a:r>
              <a:rPr lang="en-US" altLang="en-US" dirty="0"/>
              <a:t>Local Procedure Calls in Windows</a:t>
            </a:r>
          </a:p>
        </p:txBody>
      </p:sp>
      <p:pic>
        <p:nvPicPr>
          <p:cNvPr id="55299" name="Picture 4" descr="3">
            <a:extLst>
              <a:ext uri="{FF2B5EF4-FFF2-40B4-BE49-F238E27FC236}">
                <a16:creationId xmlns:a16="http://schemas.microsoft.com/office/drawing/2014/main" id="{C8DEF3A7-4ED1-49B6-9827-963F5301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1011382"/>
            <a:ext cx="8229599" cy="536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8927923E-AA85-4DBE-BDA1-5E2B22DC1B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123825"/>
            <a:ext cx="7918352" cy="5762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Communications in Client-Server Systems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4E16F52-96EC-4F80-AD98-9C2F704CC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999" y="1603717"/>
            <a:ext cx="7534565" cy="416049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Procedure Calls (RPC)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</a:rPr>
              <a:t>Pipes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Remote Method Invocation (Java)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6F325CA-50C4-496A-984E-D6486C59E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F29530B-5EBD-40DF-8571-1E2648BAA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9489" y="1154113"/>
            <a:ext cx="8595360" cy="508043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A </a:t>
            </a:r>
            <a:r>
              <a:rPr lang="en-US" altLang="en-US" sz="2000" b="1" dirty="0">
                <a:solidFill>
                  <a:srgbClr val="0000FF"/>
                </a:solidFill>
              </a:rPr>
              <a:t>socket </a:t>
            </a:r>
            <a:r>
              <a:rPr lang="en-US" altLang="en-US" sz="2000" b="1" u="sng" dirty="0"/>
              <a:t>is defined as an endpoint for communication.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9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Concatenation of IP address and </a:t>
            </a:r>
            <a:r>
              <a:rPr lang="en-US" altLang="en-US" sz="2000" b="1" dirty="0">
                <a:solidFill>
                  <a:srgbClr val="0000FF"/>
                </a:solidFill>
              </a:rPr>
              <a:t>port</a:t>
            </a:r>
            <a:r>
              <a:rPr lang="en-US" altLang="en-US" sz="2000" dirty="0"/>
              <a:t> – a number included at start of message packet to differentiate network services on a host.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9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The socket </a:t>
            </a:r>
            <a:r>
              <a:rPr lang="en-US" altLang="en-US" sz="2000" b="1" dirty="0"/>
              <a:t>161.25.19.8:1625</a:t>
            </a:r>
            <a:r>
              <a:rPr lang="en-US" altLang="en-US" sz="2000" dirty="0"/>
              <a:t> refers to port </a:t>
            </a:r>
            <a:r>
              <a:rPr lang="en-US" altLang="en-US" sz="2000" b="1" dirty="0"/>
              <a:t>1625</a:t>
            </a:r>
            <a:r>
              <a:rPr lang="en-US" altLang="en-US" sz="2000" dirty="0"/>
              <a:t> on host </a:t>
            </a:r>
            <a:r>
              <a:rPr lang="en-US" altLang="en-US" sz="2000" b="1" dirty="0"/>
              <a:t>161.25.19.8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9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Communication consists between a pair of sockets.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9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FF00FF"/>
                </a:highlight>
              </a:rPr>
              <a:t>All ports below 1024 are </a:t>
            </a:r>
            <a:r>
              <a:rPr lang="en-US" altLang="en-US" sz="2000" b="1" i="1" u="sng" dirty="0">
                <a:highlight>
                  <a:srgbClr val="FF00FF"/>
                </a:highlight>
              </a:rPr>
              <a:t>well known</a:t>
            </a:r>
            <a:r>
              <a:rPr lang="en-US" altLang="en-US" sz="2000" b="1" u="sng" dirty="0">
                <a:highlight>
                  <a:srgbClr val="FF00FF"/>
                </a:highlight>
              </a:rPr>
              <a:t>, used for standard services.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9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Special IP address 127.0.0.1 (</a:t>
            </a:r>
            <a:r>
              <a:rPr lang="en-US" altLang="en-US" sz="2000" b="1" dirty="0">
                <a:solidFill>
                  <a:srgbClr val="0000FF"/>
                </a:solidFill>
              </a:rPr>
              <a:t>loopback</a:t>
            </a:r>
            <a:r>
              <a:rPr lang="en-US" altLang="en-US" sz="2000" dirty="0"/>
              <a:t>) </a:t>
            </a:r>
            <a:r>
              <a:rPr lang="en-US" altLang="en-US" sz="2000" b="1" u="sng" dirty="0">
                <a:highlight>
                  <a:srgbClr val="00FF00"/>
                </a:highlight>
              </a:rPr>
              <a:t>to refer to system on which process is running.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E72B711-D9C3-4E91-957E-06634C7C4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238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58371" name="Picture 7">
            <a:extLst>
              <a:ext uri="{FF2B5EF4-FFF2-40B4-BE49-F238E27FC236}">
                <a16:creationId xmlns:a16="http://schemas.microsoft.com/office/drawing/2014/main" id="{FCF4D1C3-1696-49B9-B9A7-99EC62799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668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04E0E4D-87CE-4122-9B5A-3849DB764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Sockets in Java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BFD0F4A-7924-4190-B7F8-686E3BB33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8655" y="1025236"/>
            <a:ext cx="3671743" cy="550025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Three types of sockets</a:t>
            </a:r>
          </a:p>
          <a:p>
            <a:pPr marL="539750" lvl="1" indent="-179388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FF"/>
                </a:solidFill>
              </a:rPr>
              <a:t>Connection-oriented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00FF"/>
                </a:solidFill>
              </a:rPr>
              <a:t>TCP</a:t>
            </a:r>
            <a:r>
              <a:rPr lang="en-US" altLang="en-US" sz="2000" dirty="0"/>
              <a:t>)</a:t>
            </a:r>
          </a:p>
          <a:p>
            <a:pPr marL="539750" lvl="1" indent="-179388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FF"/>
                </a:solidFill>
              </a:rPr>
              <a:t>Connectionless</a:t>
            </a:r>
            <a:r>
              <a:rPr lang="en-US" altLang="en-US" sz="2000" dirty="0"/>
              <a:t> (</a:t>
            </a:r>
            <a:r>
              <a:rPr lang="en-US" altLang="en-US" sz="2000" b="1" dirty="0">
                <a:solidFill>
                  <a:srgbClr val="0000FF"/>
                </a:solidFill>
              </a:rPr>
              <a:t>UDP</a:t>
            </a:r>
            <a:r>
              <a:rPr lang="en-US" altLang="en-US" sz="2000" dirty="0"/>
              <a:t>)</a:t>
            </a:r>
          </a:p>
          <a:p>
            <a:pPr marL="539750" lvl="1" indent="-179388" algn="just">
              <a:buFont typeface="Wingdings" panose="05000000000000000000" pitchFamily="2" charset="2"/>
              <a:buChar char="§"/>
            </a:pP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altLang="en-US" sz="2000" dirty="0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Consider this “Date” server: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pic>
        <p:nvPicPr>
          <p:cNvPr id="59396" name="Picture 1" descr="Screen Shot 2012-12-04 at 1.11.28 PM.png">
            <a:extLst>
              <a:ext uri="{FF2B5EF4-FFF2-40B4-BE49-F238E27FC236}">
                <a16:creationId xmlns:a16="http://schemas.microsoft.com/office/drawing/2014/main" id="{4BC2A57E-FB23-456F-8451-B1A050190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399" y="1025236"/>
            <a:ext cx="4945784" cy="5500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F820399-D584-420B-A379-D46E87A52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Remote Procedure Calls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87DC3211-BF3C-4357-BA71-E110A6D34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92701"/>
            <a:ext cx="8409709" cy="4612811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Remote procedure call (RPC) abstracts procedure calls between processes on networked systems</a:t>
            </a:r>
          </a:p>
          <a:p>
            <a:pPr marL="530225" lvl="1" indent="-176213"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b="1" u="sng" dirty="0">
                <a:highlight>
                  <a:srgbClr val="FF00FF"/>
                </a:highlight>
              </a:rPr>
              <a:t>Again, uses </a:t>
            </a:r>
            <a:r>
              <a:rPr lang="en-US" altLang="en-US" sz="2000" b="1" u="sng" dirty="0">
                <a:highlight>
                  <a:srgbClr val="FF0000"/>
                </a:highlight>
              </a:rPr>
              <a:t>ports</a:t>
            </a:r>
            <a:r>
              <a:rPr lang="en-US" altLang="en-US" sz="2000" b="1" u="sng" dirty="0">
                <a:highlight>
                  <a:srgbClr val="FF00FF"/>
                </a:highlight>
              </a:rPr>
              <a:t> for service differentiation.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0000FF"/>
                </a:solidFill>
              </a:rPr>
              <a:t>Stubs</a:t>
            </a:r>
            <a:r>
              <a:rPr lang="en-US" altLang="en-US" sz="2000" dirty="0"/>
              <a:t> – client-side proxy for the actual procedure on the server.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The client-side stub locates the server and </a:t>
            </a:r>
            <a:r>
              <a:rPr lang="en-US" altLang="en-US" sz="2000" b="1" dirty="0">
                <a:solidFill>
                  <a:srgbClr val="0000FF"/>
                </a:solidFill>
              </a:rPr>
              <a:t>marshals</a:t>
            </a:r>
            <a:r>
              <a:rPr lang="en-US" altLang="en-US" sz="2000" dirty="0"/>
              <a:t> the parameters.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The server-side stub receives this message, unpacks the marshalled parameters, and performs the procedure on the server.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On Windows, stub code compile from specification written in </a:t>
            </a:r>
            <a:r>
              <a:rPr lang="en-US" altLang="en-US" sz="2000" b="1" dirty="0">
                <a:solidFill>
                  <a:srgbClr val="0000FF"/>
                </a:solidFill>
              </a:rPr>
              <a:t>Microsoft Interface Definition Language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00FF"/>
                </a:solidFill>
              </a:rPr>
              <a:t>MIDL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293A8EC-92C2-4DC6-98D6-CEADAD6B3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0275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Remote Procedure Calls (Cont.)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23E6291-5C7F-4F8E-AD09-6C1A61652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3345" y="1401097"/>
            <a:ext cx="8420436" cy="4244053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Data representation handled via </a:t>
            </a:r>
            <a:r>
              <a:rPr lang="en-US" altLang="en-US" sz="2000" b="1" dirty="0">
                <a:solidFill>
                  <a:srgbClr val="0000FF"/>
                </a:solidFill>
              </a:rPr>
              <a:t>External Data Representation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00FF"/>
                </a:solidFill>
              </a:rPr>
              <a:t>XDL</a:t>
            </a:r>
            <a:r>
              <a:rPr lang="en-US" altLang="en-US" sz="2000" dirty="0"/>
              <a:t>) format to account for different architectures:</a:t>
            </a:r>
          </a:p>
          <a:p>
            <a:pPr marL="530225" lvl="1" indent="-176213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00FF"/>
                </a:solidFill>
              </a:rPr>
              <a:t>Big-endian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0000FF"/>
                </a:solidFill>
              </a:rPr>
              <a:t>little-endian</a:t>
            </a: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FF00FF"/>
                </a:highlight>
              </a:rPr>
              <a:t>Remote communication has more failure scenarios than local</a:t>
            </a:r>
          </a:p>
          <a:p>
            <a:pPr marL="530225" lvl="1" indent="-176213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Messages can be delivered </a:t>
            </a:r>
            <a:r>
              <a:rPr lang="en-US" altLang="en-US" sz="2000" b="1" i="1" dirty="0"/>
              <a:t>exactly once </a:t>
            </a:r>
            <a:r>
              <a:rPr lang="en-US" altLang="en-US" sz="2000" dirty="0"/>
              <a:t>rather than </a:t>
            </a:r>
            <a:r>
              <a:rPr lang="en-US" altLang="en-US" sz="2000" b="1" i="1" dirty="0"/>
              <a:t>at most once.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OS typically provides a rendezvous (or </a:t>
            </a:r>
            <a:r>
              <a:rPr lang="en-US" altLang="en-US" sz="2000" b="1" dirty="0">
                <a:solidFill>
                  <a:srgbClr val="0000FF"/>
                </a:solidFill>
              </a:rPr>
              <a:t>matchmaker</a:t>
            </a:r>
            <a:r>
              <a:rPr lang="en-US" altLang="en-US" sz="2000" dirty="0"/>
              <a:t>) service to connect client and server.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710D693-A578-40E3-AE14-D110924A6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155575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0F34854-6E4D-4A70-BC0A-18A2CB4CE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183" y="1041400"/>
            <a:ext cx="8215744" cy="4786313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Program is </a:t>
            </a:r>
            <a:r>
              <a:rPr lang="en-US" altLang="en-US" sz="2000" b="1" i="1" dirty="0">
                <a:solidFill>
                  <a:srgbClr val="C00000"/>
                </a:solidFill>
              </a:rPr>
              <a:t>passive</a:t>
            </a:r>
            <a:r>
              <a:rPr lang="en-US" altLang="en-US" sz="2000" dirty="0"/>
              <a:t> entity stored on disk (</a:t>
            </a:r>
            <a:r>
              <a:rPr lang="en-US" altLang="en-US" sz="2000" b="1" dirty="0">
                <a:solidFill>
                  <a:srgbClr val="3366FF"/>
                </a:solidFill>
              </a:rPr>
              <a:t>executable file</a:t>
            </a:r>
            <a:r>
              <a:rPr lang="en-US" altLang="en-US" sz="2000" dirty="0"/>
              <a:t>), process is </a:t>
            </a:r>
            <a:r>
              <a:rPr lang="en-US" altLang="en-US" sz="2000" b="1" i="1" dirty="0">
                <a:solidFill>
                  <a:srgbClr val="C00000"/>
                </a:solidFill>
              </a:rPr>
              <a:t>active.</a:t>
            </a:r>
            <a:r>
              <a:rPr lang="en-US" altLang="en-US" sz="2000" b="1" i="1" dirty="0"/>
              <a:t> 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Program becomes process when executable file loaded into memory.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Execution of program started via GUI mouse clicks, command line entry of its name, etc.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rgbClr val="C00000"/>
                </a:solidFill>
              </a:rPr>
              <a:t>One program</a:t>
            </a:r>
            <a:r>
              <a:rPr lang="en-US" altLang="en-US" sz="2000" dirty="0"/>
              <a:t> can be </a:t>
            </a:r>
            <a:r>
              <a:rPr lang="en-US" altLang="en-US" sz="2000" b="1" dirty="0">
                <a:solidFill>
                  <a:srgbClr val="C00000"/>
                </a:solidFill>
              </a:rPr>
              <a:t>several processes</a:t>
            </a:r>
          </a:p>
          <a:p>
            <a:pPr lvl="1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Consider multiple users executing the same program.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0B47282-896E-4A56-B75A-30599EC66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Execution of RPC</a:t>
            </a:r>
          </a:p>
        </p:txBody>
      </p:sp>
      <p:pic>
        <p:nvPicPr>
          <p:cNvPr id="62467" name="Picture 6" descr="3">
            <a:extLst>
              <a:ext uri="{FF2B5EF4-FFF2-40B4-BE49-F238E27FC236}">
                <a16:creationId xmlns:a16="http://schemas.microsoft.com/office/drawing/2014/main" id="{9CBC835B-105C-46E8-AC75-43580D1FE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3" y="986504"/>
            <a:ext cx="7964128" cy="556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E2C8A70-0ABC-42F3-90D9-DAF4C2E44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9CE79E30-11C6-4C71-A83B-6C3ECE57C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54113"/>
            <a:ext cx="8354291" cy="453072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dirty="0"/>
              <a:t>Acts as a conduit  allowing two processes to communicate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u="sng" dirty="0"/>
              <a:t>Issues</a:t>
            </a:r>
            <a:r>
              <a:rPr lang="en-US" altLang="en-US" sz="2000" dirty="0"/>
              <a:t>:</a:t>
            </a:r>
          </a:p>
          <a:p>
            <a:pPr marL="530225" lvl="1" indent="-176213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Is communication </a:t>
            </a:r>
            <a:r>
              <a:rPr lang="en-US" altLang="en-US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unidirectional</a:t>
            </a:r>
            <a:r>
              <a:rPr lang="en-US" altLang="en-US" sz="2000" dirty="0"/>
              <a:t> or </a:t>
            </a:r>
            <a:r>
              <a:rPr lang="en-US" altLang="en-US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bidirectional</a:t>
            </a:r>
            <a:r>
              <a:rPr lang="en-US" altLang="en-US" sz="2000" dirty="0"/>
              <a:t>?</a:t>
            </a:r>
          </a:p>
          <a:p>
            <a:pPr marL="530225" lvl="1" indent="-176213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In the case of </a:t>
            </a:r>
            <a:r>
              <a:rPr lang="en-US" altLang="en-US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two-way communication</a:t>
            </a:r>
            <a:r>
              <a:rPr lang="en-US" altLang="en-US" sz="2000" dirty="0"/>
              <a:t>, is it </a:t>
            </a:r>
            <a:r>
              <a:rPr lang="en-US" altLang="en-US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half</a:t>
            </a:r>
            <a:r>
              <a:rPr lang="en-US" altLang="en-US" sz="2000" dirty="0"/>
              <a:t> or </a:t>
            </a:r>
            <a:r>
              <a:rPr lang="en-US" altLang="en-US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full-duplex</a:t>
            </a:r>
            <a:r>
              <a:rPr lang="en-US" altLang="en-US" sz="2000" dirty="0"/>
              <a:t>?</a:t>
            </a:r>
          </a:p>
          <a:p>
            <a:pPr marL="530225" lvl="1" indent="-176213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Must there exist a relationship (i.e., </a:t>
            </a:r>
            <a:r>
              <a:rPr lang="en-US" altLang="en-US" sz="2000" b="1" i="1" dirty="0"/>
              <a:t>parent-child</a:t>
            </a:r>
            <a:r>
              <a:rPr lang="en-US" altLang="en-US" sz="2000" dirty="0"/>
              <a:t>) between the communicating processes?</a:t>
            </a:r>
          </a:p>
          <a:p>
            <a:pPr marL="530225" lvl="1" indent="-176213" algn="just">
              <a:buFont typeface="Wingdings" panose="05000000000000000000" pitchFamily="2" charset="2"/>
              <a:buChar char="§"/>
            </a:pPr>
            <a:r>
              <a:rPr lang="en-US" altLang="en-US" sz="2000" dirty="0"/>
              <a:t>Can the pipes be used over a network?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Ordinary pipes</a:t>
            </a: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/>
              <a:t>– cannot be accessed  from outside the process that created it. Typically, a parent process creates a pipe and uses it to communicate with a child process that it created.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Named pipes</a:t>
            </a:r>
            <a:r>
              <a:rPr lang="en-US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/>
              <a:t>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">
            <a:extLst>
              <a:ext uri="{FF2B5EF4-FFF2-40B4-BE49-F238E27FC236}">
                <a16:creationId xmlns:a16="http://schemas.microsoft.com/office/drawing/2014/main" id="{5A651B3C-A4B2-4291-A13C-FE438A28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Ordinary Pipes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604DA975-0049-425F-B0E3-068B45B1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238"/>
            <a:ext cx="8326581" cy="4930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allow communication in standard producer-consumer style.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sz="20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the pipe).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sz="20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the pipe).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Ordinary pipes are therefore unidirectional.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Require parent-child relationship between communicating processes.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900" dirty="0">
              <a:ea typeface="ＭＳ Ｐゴシック" charset="0"/>
              <a:cs typeface="ＭＳ Ｐゴシック" charset="0"/>
            </a:endParaRP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sz="2000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pipes.</a:t>
            </a:r>
          </a:p>
          <a:p>
            <a:pPr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See Unix and Windows code samples in textbook.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4516" name="Picture 4">
            <a:extLst>
              <a:ext uri="{FF2B5EF4-FFF2-40B4-BE49-F238E27FC236}">
                <a16:creationId xmlns:a16="http://schemas.microsoft.com/office/drawing/2014/main" id="{18A7C36A-D788-4ED9-BB1E-A9F8F417E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3562503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>
            <a:extLst>
              <a:ext uri="{FF2B5EF4-FFF2-40B4-BE49-F238E27FC236}">
                <a16:creationId xmlns:a16="http://schemas.microsoft.com/office/drawing/2014/main" id="{66AD2A36-B23A-44EF-A9A8-3371532D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65539" name="Content Placeholder 7">
            <a:extLst>
              <a:ext uri="{FF2B5EF4-FFF2-40B4-BE49-F238E27FC236}">
                <a16:creationId xmlns:a16="http://schemas.microsoft.com/office/drawing/2014/main" id="{E13AC0AF-DAD4-45AD-9726-DB4F5267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75" y="1589649"/>
            <a:ext cx="8229599" cy="3713871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Named Pipes are more powerful than ordinary pipes.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Communication is </a:t>
            </a:r>
            <a:r>
              <a:rPr lang="en-US" altLang="en-US" sz="2000" b="1" u="sng" dirty="0">
                <a:highlight>
                  <a:srgbClr val="FF00FF"/>
                </a:highlight>
              </a:rPr>
              <a:t>bidirectional</a:t>
            </a:r>
            <a:r>
              <a:rPr lang="en-US" altLang="en-US" sz="2000" dirty="0"/>
              <a:t>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No parent-child relationship is necessary between the communicating processes.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b="1" u="sng" dirty="0">
                <a:highlight>
                  <a:srgbClr val="FF00FF"/>
                </a:highlight>
              </a:rPr>
              <a:t>Several processes can use the named pipe for communication.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en-US" sz="2000" dirty="0"/>
              <a:t>Provided on both UNIX and </a:t>
            </a:r>
            <a:r>
              <a:rPr lang="en-US" altLang="en-US" sz="2000"/>
              <a:t>Windows systems.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BE3E570-4F7F-4A1E-BD72-E170A274C9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70C9BB0-36CE-4A24-9770-8A6D022C9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in Memory</a:t>
            </a:r>
          </a:p>
        </p:txBody>
      </p:sp>
      <p:pic>
        <p:nvPicPr>
          <p:cNvPr id="8195" name="Picture 4">
            <a:extLst>
              <a:ext uri="{FF2B5EF4-FFF2-40B4-BE49-F238E27FC236}">
                <a16:creationId xmlns:a16="http://schemas.microsoft.com/office/drawing/2014/main" id="{3ED5AB01-4536-486D-A153-75D879A5B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559ED39-CFB3-4BD1-9A0E-729A82DDC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182563"/>
            <a:ext cx="625157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2E0A98E-049D-4FE8-B3F9-680FE498C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746" y="1651819"/>
            <a:ext cx="8104910" cy="28487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/>
              <a:t>As a process executes, it changes </a:t>
            </a:r>
            <a:r>
              <a:rPr lang="en-US" altLang="en-US" sz="2000" b="1" dirty="0">
                <a:solidFill>
                  <a:srgbClr val="3366FF"/>
                </a:solidFill>
              </a:rPr>
              <a:t>state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</a:rPr>
              <a:t>new</a:t>
            </a:r>
            <a:r>
              <a:rPr lang="en-US" altLang="en-US" sz="2000" dirty="0"/>
              <a:t>:  The process is being created.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</a:rPr>
              <a:t>running</a:t>
            </a:r>
            <a:r>
              <a:rPr lang="en-US" altLang="en-US" sz="2000" dirty="0"/>
              <a:t>:  Instructions are being executed.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</a:rPr>
              <a:t>waiting</a:t>
            </a:r>
            <a:r>
              <a:rPr lang="en-US" altLang="en-US" sz="2000" dirty="0"/>
              <a:t>:  The process is waiting for some event to occur.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</a:rPr>
              <a:t>ready</a:t>
            </a:r>
            <a:r>
              <a:rPr lang="en-US" altLang="en-US" sz="2000" dirty="0"/>
              <a:t>:  The process is waiting to be assigned to a processor.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C00000"/>
                </a:solidFill>
              </a:rPr>
              <a:t>terminated</a:t>
            </a:r>
            <a:r>
              <a:rPr lang="en-US" altLang="en-US" sz="2000" dirty="0"/>
              <a:t>:  The process has finished execution.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3A0AE43-6F62-4A0F-B07A-A71E498E6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182563"/>
            <a:ext cx="7947025" cy="576262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10243" name="Picture 9">
            <a:extLst>
              <a:ext uri="{FF2B5EF4-FFF2-40B4-BE49-F238E27FC236}">
                <a16:creationId xmlns:a16="http://schemas.microsoft.com/office/drawing/2014/main" id="{86B58E87-EFB2-4195-8E98-E6D995B42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45" y="1308100"/>
            <a:ext cx="7947025" cy="458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31772</TotalTime>
  <Words>3397</Words>
  <Application>Microsoft Office PowerPoint</Application>
  <PresentationFormat>On-screen Show (4:3)</PresentationFormat>
  <Paragraphs>422</Paragraphs>
  <Slides>64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MS PGothic</vt:lpstr>
      <vt:lpstr>Arial</vt:lpstr>
      <vt:lpstr>Arial Black</vt:lpstr>
      <vt:lpstr>Calibri</vt:lpstr>
      <vt:lpstr>Calibri Light</vt:lpstr>
      <vt:lpstr>Courier New</vt:lpstr>
      <vt:lpstr>Helvetica</vt:lpstr>
      <vt:lpstr>Monaco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Office Theme</vt:lpstr>
      <vt:lpstr>Chapter 3:  Processes</vt:lpstr>
      <vt:lpstr>Chapter 3:  Processes</vt:lpstr>
      <vt:lpstr>Objectives</vt:lpstr>
      <vt:lpstr>Process Concept</vt:lpstr>
      <vt:lpstr>Process Memory Layout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Administrator</cp:lastModifiedBy>
  <cp:revision>459</cp:revision>
  <cp:lastPrinted>2013-10-02T18:16:40Z</cp:lastPrinted>
  <dcterms:created xsi:type="dcterms:W3CDTF">2011-01-13T23:43:38Z</dcterms:created>
  <dcterms:modified xsi:type="dcterms:W3CDTF">2024-03-10T16:31:54Z</dcterms:modified>
</cp:coreProperties>
</file>