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77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8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A323DD14-78D4-433A-AD73-EFB46E47858A}" type="datetimeFigureOut">
              <a:rPr lang="ar-SA" smtClean="0"/>
              <a:t>03/05/1444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D718CF7-9E99-4292-BE12-6846D35016E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90134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8CF7-9E99-4292-BE12-6846D35016ED}" type="slidenum">
              <a:rPr lang="ar-SA" smtClean="0"/>
              <a:t>22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03054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AA098-DB3E-44A8-9E34-AD0AF3AE6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6F655-5BA6-4B6A-A92B-5C29C864F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7DAFC-D1B5-44B7-8C5E-EAB11B92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1A58-05D6-4664-9B09-0FA036E19DA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47DCD-B228-4454-8301-88F6B11F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FF8B2-7E80-4284-89A1-4CF5BFCB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DA67-EC9F-4A53-BC8C-EF2A7E550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2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F607-DC16-4976-9647-0284DCB17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EECA0-B087-48D5-B4D0-1302D51E0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D4779-CA57-4A22-AA0F-8895F3772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1A58-05D6-4664-9B09-0FA036E19DA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F6BA7-13E2-42E3-92B3-3625DBDB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E8EE6-C316-4485-AD1A-B61A67FE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DA67-EC9F-4A53-BC8C-EF2A7E550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6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54D6-33A7-4706-8975-63A577D11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6188D-F596-4700-B12F-92C309486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C18A3-F5BF-4980-BC1E-D1C7B2B1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1A58-05D6-4664-9B09-0FA036E19DA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1209D-4CF1-40E1-9F12-4F52EE3C9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C9AEC-7373-4256-A4A9-3B8D1E48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DA67-EC9F-4A53-BC8C-EF2A7E550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8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7227-E5B3-46C7-A3BF-D1684238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E0FED-F286-4E20-8FD8-2040CCE42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297DD-13F3-4C42-AC83-B21BFB89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1A58-05D6-4664-9B09-0FA036E19DA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38A3F-82DD-4484-9D1F-0DFD7CE5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D4FA7-64C9-4842-937C-2FC296BA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DA67-EC9F-4A53-BC8C-EF2A7E550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8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8D27-2814-46BC-9AD7-77D5F5C0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F92D9-0CDE-4FBF-95C8-CE708EA5C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F5224-DD57-4E3B-B28A-CA6C69A01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1A58-05D6-4664-9B09-0FA036E19DA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0F8F4-43B6-47B1-A201-6EEC9428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FDDCF-AEAB-4462-B4EF-692E6E37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DA67-EC9F-4A53-BC8C-EF2A7E550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0013-958B-4D35-B46C-D3ECF5468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6345-1C1D-4E25-9297-42FB3C3ED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EE5B7-D19E-4AEB-B429-DB55CADA9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97E74-8440-4E4A-9186-11EA323F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1A58-05D6-4664-9B09-0FA036E19DA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EC83C-B524-4FA1-8864-2EAFDD85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83550-7C12-4DAC-BACD-BF323CCA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DA67-EC9F-4A53-BC8C-EF2A7E550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8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85CD9-B677-479F-A28E-63EF9F81D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36286-81B3-417C-B693-140683332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536FE-5E89-4D62-854D-4FEECB9FD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E56CB-078F-4931-8E25-743864DF8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27210-7687-4EB3-9E7A-9583E5FB3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F57AB5-1E1C-4EFF-9228-68EC1F221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1A58-05D6-4664-9B09-0FA036E19DA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CBBB29-6686-4C19-A848-804DCA1F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EB049-B767-4548-A81C-553FCFE8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DA67-EC9F-4A53-BC8C-EF2A7E550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F92B-C18B-46B3-A629-EFCBBD481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70FC4-5F1E-41BE-B19F-08264C65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1A58-05D6-4664-9B09-0FA036E19DA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ED9E6-F13D-488D-9993-A9CF5C88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FC120-8DB9-449D-B23E-921F8318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DA67-EC9F-4A53-BC8C-EF2A7E550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6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1D8AD-FD8F-418F-AE0E-B1A1FF5F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1A58-05D6-4664-9B09-0FA036E19DA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542CD-4D08-4EC6-A6BE-F3E2CCC9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1F0F9-A534-43BB-90A6-BD3B8A4F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DA67-EC9F-4A53-BC8C-EF2A7E550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9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8627-A1C8-4D55-87B8-80F5FA22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C42F2-59A9-4E73-AF96-39FFE57DD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29915-B42E-49C3-BB9F-682FB3724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A282A-B3E0-464B-AA87-3F04D81B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1A58-05D6-4664-9B09-0FA036E19DA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07BE1-EC6B-406C-9037-92854517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444DA-9ED1-4BA5-878A-354D5BD5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DA67-EC9F-4A53-BC8C-EF2A7E550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6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260F-4417-48D4-B390-44ABFCD0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00C4D-E2F2-4B87-BC4C-26528018E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66520-1D98-4539-ABA5-99456B610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F23E4-6E86-480D-97BE-41FB37C02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1A58-05D6-4664-9B09-0FA036E19DA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3A977-60E0-4AE4-8C11-65AC4FC7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3DDE3-FC91-453F-AA62-31DE0361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DA67-EC9F-4A53-BC8C-EF2A7E550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9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71AB6B-B819-4280-86D7-7437461B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72A55-2A01-4EDE-B644-FDABB068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6A1E1-D6A2-4E5C-84E7-A2EC995C2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81A58-05D6-4664-9B09-0FA036E19DA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A19E7-F793-4EE5-80E5-B9F7885D1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35B9E-3D8C-41B9-A397-26AA2D5C7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9DA67-EC9F-4A53-BC8C-EF2A7E550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9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3749-CF29-4D1A-9C1C-97C86F0A0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7018" y="1124456"/>
            <a:ext cx="9144000" cy="1459490"/>
          </a:xfrm>
        </p:spPr>
        <p:txBody>
          <a:bodyPr/>
          <a:lstStyle/>
          <a:p>
            <a:r>
              <a:rPr lang="en-US" dirty="0"/>
              <a:t>Use Cases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A801D-3698-4682-9F15-E2D44EF00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31417"/>
          </a:xfrm>
        </p:spPr>
        <p:txBody>
          <a:bodyPr>
            <a:normAutofit/>
          </a:bodyPr>
          <a:lstStyle/>
          <a:p>
            <a:r>
              <a:rPr lang="en-US" sz="4800" dirty="0">
                <a:highlight>
                  <a:srgbClr val="FFFF00"/>
                </a:highlight>
              </a:rPr>
              <a:t>System Under Development (SUD).</a:t>
            </a:r>
          </a:p>
        </p:txBody>
      </p:sp>
    </p:spTree>
    <p:extLst>
      <p:ext uri="{BB962C8B-B14F-4D97-AF65-F5344CB8AC3E}">
        <p14:creationId xmlns:p14="http://schemas.microsoft.com/office/powerpoint/2010/main" val="340406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5C4D4-488B-4B0A-8346-966DADD44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27" y="498764"/>
            <a:ext cx="11069782" cy="5943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u="sng" dirty="0">
                <a:highlight>
                  <a:srgbClr val="FFFF00"/>
                </a:highlight>
              </a:rPr>
              <a:t>Minimal guarantees</a:t>
            </a:r>
            <a:r>
              <a:rPr lang="en-US" b="1" u="sng" dirty="0"/>
              <a:t>: </a:t>
            </a:r>
            <a:r>
              <a:rPr lang="en-US" dirty="0"/>
              <a:t>Every purchase request is closed properly.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u="sng" dirty="0">
                <a:highlight>
                  <a:srgbClr val="FFFF00"/>
                </a:highlight>
              </a:rPr>
              <a:t>Success guarantees</a:t>
            </a:r>
            <a:r>
              <a:rPr lang="en-US" b="1" u="sng" dirty="0"/>
              <a:t>: </a:t>
            </a:r>
            <a:r>
              <a:rPr lang="en-US" dirty="0"/>
              <a:t>Every purchase request sent by the customer is executed successfully and delivered.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u="sng" dirty="0">
                <a:highlight>
                  <a:srgbClr val="FFFF00"/>
                </a:highlight>
              </a:rPr>
              <a:t>Trigger: </a:t>
            </a:r>
            <a:r>
              <a:rPr lang="en-US" dirty="0"/>
              <a:t>Customer decides to buy something.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u="sng" dirty="0">
                <a:highlight>
                  <a:srgbClr val="FFFF00"/>
                </a:highlight>
              </a:rPr>
              <a:t>Main success scenario:</a:t>
            </a:r>
          </a:p>
          <a:p>
            <a:pPr marL="85883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u="sng" dirty="0">
                <a:highlight>
                  <a:srgbClr val="FFFF00"/>
                </a:highlight>
              </a:rPr>
              <a:t>Customer:</a:t>
            </a:r>
            <a:r>
              <a:rPr lang="en-US" b="1" u="sng" dirty="0"/>
              <a:t> </a:t>
            </a:r>
            <a:r>
              <a:rPr lang="en-US" dirty="0"/>
              <a:t>Initiate a request and gets the item.</a:t>
            </a:r>
          </a:p>
          <a:p>
            <a:pPr marL="85883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u="sng" dirty="0">
                <a:highlight>
                  <a:srgbClr val="FFFF00"/>
                </a:highlight>
              </a:rPr>
              <a:t>Agent: </a:t>
            </a:r>
            <a:r>
              <a:rPr lang="en-US" dirty="0"/>
              <a:t>Verifies money pre-paid by the customer, finds the supplier, and passes the order.</a:t>
            </a:r>
          </a:p>
          <a:p>
            <a:pPr marL="85883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u="sng" dirty="0">
                <a:highlight>
                  <a:srgbClr val="FFFF00"/>
                </a:highlight>
              </a:rPr>
              <a:t>Supplier: </a:t>
            </a:r>
            <a:r>
              <a:rPr lang="en-US" dirty="0"/>
              <a:t>Verifies availability, sets a delivery date and delivers items, and gets the money from the agent.</a:t>
            </a:r>
          </a:p>
        </p:txBody>
      </p:sp>
    </p:spTree>
    <p:extLst>
      <p:ext uri="{BB962C8B-B14F-4D97-AF65-F5344CB8AC3E}">
        <p14:creationId xmlns:p14="http://schemas.microsoft.com/office/powerpoint/2010/main" val="43867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43DB0-D9CD-4578-143E-B25ECC6FB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23" y="450166"/>
            <a:ext cx="10592972" cy="593656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In the </a:t>
            </a:r>
            <a:r>
              <a:rPr kumimoji="0" lang="en-US" sz="24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casual use case version, </a:t>
            </a:r>
            <a:r>
              <a:rPr lang="en-US" sz="2400" dirty="0"/>
              <a:t>it is very difficult to study and extract requirements from such unstructured content.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The fully dressed version provides a structured version that is more elegant and understandable.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In the structure use case, the topmost level is mentioned as a summary. The use case can be further drilled down with the behavior of actors involved into detailed levels below.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the structure use case, </a:t>
            </a:r>
            <a:r>
              <a:rPr lang="en-US" sz="2400" dirty="0"/>
              <a:t>The concept of different scenarios will be explained in subsequent paragraphs.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3812072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7A7A-D403-E926-3B36-25752008B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5" y="365125"/>
            <a:ext cx="10777025" cy="1013509"/>
          </a:xfrm>
        </p:spPr>
        <p:txBody>
          <a:bodyPr/>
          <a:lstStyle/>
          <a:p>
            <a:r>
              <a:rPr lang="en-US" b="1" u="sng" dirty="0"/>
              <a:t>Black Box Versus White Box</a:t>
            </a:r>
            <a:endParaRPr lang="ar-SA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AB8A6-299C-EFEA-E43C-C2261B866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" y="1378633"/>
            <a:ext cx="11038450" cy="4543865"/>
          </a:xfrm>
        </p:spPr>
        <p:txBody>
          <a:bodyPr>
            <a:normAutofit/>
          </a:bodyPr>
          <a:lstStyle/>
          <a:p>
            <a:pPr algn="justLow">
              <a:buFont typeface="Wingdings" panose="05000000000000000000" pitchFamily="2" charset="2"/>
              <a:buChar char="§"/>
            </a:pPr>
            <a:r>
              <a:rPr lang="en-US" sz="3200" dirty="0"/>
              <a:t>Whenever a new system is to be designed, the use cases are written without discussing the internals of the system. It is a black box use case. </a:t>
            </a:r>
          </a:p>
          <a:p>
            <a:pPr algn="justLow">
              <a:buFont typeface="Wingdings" panose="05000000000000000000" pitchFamily="2" charset="2"/>
              <a:buChar char="§"/>
            </a:pPr>
            <a:r>
              <a:rPr lang="en-US" sz="3200" dirty="0"/>
              <a:t>In the case of the washing machine example, the black box use case defines the sequence of user actions needed to start a wash cycle. It does not explain how it internally washes.</a:t>
            </a:r>
          </a:p>
          <a:p>
            <a:pPr algn="justLow">
              <a:buFont typeface="Wingdings" panose="05000000000000000000" pitchFamily="2" charset="2"/>
              <a:buChar char="§"/>
            </a:pPr>
            <a:r>
              <a:rPr lang="en-US" sz="3200" dirty="0"/>
              <a:t>Business process designers can write white box use cases, showing how the company or organization runs its internal processes as a part of the use case.</a:t>
            </a:r>
            <a:endParaRPr lang="ar-SA" sz="3200" dirty="0"/>
          </a:p>
        </p:txBody>
      </p:sp>
    </p:spTree>
    <p:extLst>
      <p:ext uri="{BB962C8B-B14F-4D97-AF65-F5344CB8AC3E}">
        <p14:creationId xmlns:p14="http://schemas.microsoft.com/office/powerpoint/2010/main" val="481465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5AAE-8895-4725-AE51-35D397BBD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618" y="365125"/>
            <a:ext cx="10841182" cy="895639"/>
          </a:xfrm>
        </p:spPr>
        <p:txBody>
          <a:bodyPr/>
          <a:lstStyle/>
          <a:p>
            <a:r>
              <a:rPr lang="en-US" b="1" u="sng" dirty="0"/>
              <a:t>Hub and Spoke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FA05B-84D3-4B53-9DF8-634A76C8F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18" y="1260764"/>
            <a:ext cx="11166764" cy="509847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highlight>
                  <a:srgbClr val="FFFF00"/>
                </a:highlight>
              </a:rPr>
              <a:t>Use cases </a:t>
            </a:r>
            <a:r>
              <a:rPr lang="en-US" b="1" u="sng" dirty="0">
                <a:highlight>
                  <a:srgbClr val="FFFF00"/>
                </a:highlight>
              </a:rPr>
              <a:t>do not talk</a:t>
            </a:r>
            <a:r>
              <a:rPr lang="en-US" dirty="0">
                <a:highlight>
                  <a:srgbClr val="FFFF00"/>
                </a:highlight>
              </a:rPr>
              <a:t> about </a:t>
            </a:r>
            <a:r>
              <a:rPr lang="en-US" b="1" u="sng" dirty="0">
                <a:highlight>
                  <a:srgbClr val="FF00FF"/>
                </a:highlight>
              </a:rPr>
              <a:t>detailed</a:t>
            </a:r>
            <a:r>
              <a:rPr lang="en-US" b="1" u="sng" dirty="0">
                <a:highlight>
                  <a:srgbClr val="FFFF00"/>
                </a:highlight>
              </a:rPr>
              <a:t> user requirements</a:t>
            </a:r>
            <a:r>
              <a:rPr lang="en-US" dirty="0"/>
              <a:t>, </a:t>
            </a:r>
            <a:r>
              <a:rPr lang="en-US" b="1" u="sng" dirty="0">
                <a:highlight>
                  <a:srgbClr val="FFFF00"/>
                </a:highlight>
              </a:rPr>
              <a:t>user interface</a:t>
            </a:r>
            <a:r>
              <a:rPr lang="en-US" dirty="0"/>
              <a:t>, </a:t>
            </a:r>
            <a:r>
              <a:rPr lang="en-US" b="1" u="sng" dirty="0">
                <a:highlight>
                  <a:srgbClr val="FFFF00"/>
                </a:highlight>
              </a:rPr>
              <a:t>data formats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b="1" u="sng" dirty="0">
                <a:highlight>
                  <a:srgbClr val="FFFF00"/>
                </a:highlight>
              </a:rPr>
              <a:t>input and output requirements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b="1" u="sng" dirty="0">
                <a:highlight>
                  <a:srgbClr val="FFFF00"/>
                </a:highlight>
              </a:rPr>
              <a:t>timing requirements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b="1" u="sng" dirty="0">
                <a:highlight>
                  <a:srgbClr val="FFFF00"/>
                </a:highlight>
              </a:rPr>
              <a:t>performance requirements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b="1" u="sng" dirty="0">
                <a:highlight>
                  <a:srgbClr val="FFFF00"/>
                </a:highlight>
              </a:rPr>
              <a:t>communication methodologies</a:t>
            </a:r>
            <a:r>
              <a:rPr lang="en-US" b="1" u="sng" dirty="0"/>
              <a:t> </a:t>
            </a:r>
            <a:r>
              <a:rPr lang="en-US" dirty="0"/>
              <a:t>across subsystems. But the basis for the design of all the above aspects </a:t>
            </a:r>
            <a:r>
              <a:rPr lang="en-US" b="1" u="sng" dirty="0">
                <a:highlight>
                  <a:srgbClr val="FFFF00"/>
                </a:highlight>
              </a:rPr>
              <a:t>is based on the use cases because every stakeholder’s interests </a:t>
            </a:r>
            <a:r>
              <a:rPr lang="en-US" dirty="0"/>
              <a:t>(sort of requirements) are covered in this.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 Hence, the </a:t>
            </a:r>
            <a:r>
              <a:rPr lang="en-US" b="1" u="sng" dirty="0">
                <a:highlight>
                  <a:srgbClr val="FFFF00"/>
                </a:highlight>
              </a:rPr>
              <a:t>use cases act as the hub of a wheel</a:t>
            </a:r>
            <a:r>
              <a:rPr lang="en-US" dirty="0"/>
              <a:t>, and the </a:t>
            </a:r>
            <a:r>
              <a:rPr lang="en-US" b="1" u="sng" dirty="0">
                <a:highlight>
                  <a:srgbClr val="FFFF00"/>
                </a:highlight>
              </a:rPr>
              <a:t>other information acts as spokes leading to different directions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1F1E54-048E-42C0-A6FB-08D579331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473" y="415636"/>
            <a:ext cx="9739745" cy="575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6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51698-4FC0-4C18-83C7-DC64BB54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5" y="365126"/>
            <a:ext cx="10882745" cy="992620"/>
          </a:xfrm>
        </p:spPr>
        <p:txBody>
          <a:bodyPr/>
          <a:lstStyle/>
          <a:p>
            <a:r>
              <a:rPr lang="en-US" b="1" u="sng" dirty="0"/>
              <a:t>Details of the Use Case Model Entities: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14FD-B65C-4CEB-B170-A7AD60F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55" y="1357746"/>
            <a:ext cx="11249890" cy="513512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u="sng" dirty="0">
                <a:highlight>
                  <a:srgbClr val="FFFF00"/>
                </a:highlight>
              </a:rPr>
              <a:t>Actor</a:t>
            </a:r>
          </a:p>
          <a:p>
            <a:pPr marL="234950" indent="0" algn="just">
              <a:buNone/>
            </a:pPr>
            <a:r>
              <a:rPr lang="en-US" dirty="0">
                <a:highlight>
                  <a:srgbClr val="00FF00"/>
                </a:highlight>
              </a:rPr>
              <a:t>An actor is </a:t>
            </a:r>
            <a:r>
              <a:rPr lang="en-US" b="1" u="sng" dirty="0">
                <a:highlight>
                  <a:srgbClr val="00FF00"/>
                </a:highlight>
              </a:rPr>
              <a:t>anyone or anything </a:t>
            </a:r>
            <a:r>
              <a:rPr lang="en-US" dirty="0">
                <a:highlight>
                  <a:srgbClr val="00FF00"/>
                </a:highlight>
              </a:rPr>
              <a:t>with </a:t>
            </a:r>
            <a:r>
              <a:rPr lang="en-US" b="1" u="sng" dirty="0">
                <a:highlight>
                  <a:srgbClr val="FF00FF"/>
                </a:highlight>
              </a:rPr>
              <a:t>behavior</a:t>
            </a:r>
            <a:r>
              <a:rPr lang="en-US" dirty="0"/>
              <a:t>. Actors have </a:t>
            </a:r>
            <a:r>
              <a:rPr lang="en-US" b="1" u="sng" dirty="0">
                <a:highlight>
                  <a:srgbClr val="FF00FF"/>
                </a:highlight>
              </a:rPr>
              <a:t>goals</a:t>
            </a:r>
            <a:r>
              <a:rPr lang="en-US" dirty="0"/>
              <a:t>. </a:t>
            </a:r>
            <a:r>
              <a:rPr lang="en-US" dirty="0">
                <a:highlight>
                  <a:srgbClr val="FFFF00"/>
                </a:highlight>
              </a:rPr>
              <a:t>An actor might be a</a:t>
            </a:r>
            <a:r>
              <a:rPr lang="en-US" dirty="0"/>
              <a:t> </a:t>
            </a:r>
            <a:r>
              <a:rPr lang="en-US" b="1" u="sng" dirty="0">
                <a:highlight>
                  <a:srgbClr val="00FFFF"/>
                </a:highlight>
              </a:rPr>
              <a:t>person</a:t>
            </a:r>
            <a:r>
              <a:rPr lang="en-US" dirty="0"/>
              <a:t>, a </a:t>
            </a:r>
            <a:r>
              <a:rPr lang="en-US" b="1" u="sng" dirty="0">
                <a:highlight>
                  <a:srgbClr val="00FFFF"/>
                </a:highlight>
              </a:rPr>
              <a:t>company</a:t>
            </a:r>
            <a:r>
              <a:rPr lang="en-US" b="1" u="sng" dirty="0"/>
              <a:t>,</a:t>
            </a:r>
            <a:r>
              <a:rPr lang="en-US" dirty="0"/>
              <a:t> or </a:t>
            </a:r>
            <a:r>
              <a:rPr lang="en-US" b="1" u="sng" dirty="0">
                <a:highlight>
                  <a:srgbClr val="00FFFF"/>
                </a:highlight>
              </a:rPr>
              <a:t>organization</a:t>
            </a:r>
            <a:r>
              <a:rPr lang="en-US" dirty="0"/>
              <a:t>, a </a:t>
            </a:r>
            <a:r>
              <a:rPr lang="en-US" b="1" u="sng" dirty="0">
                <a:highlight>
                  <a:srgbClr val="00FFFF"/>
                </a:highlight>
              </a:rPr>
              <a:t>computer program </a:t>
            </a:r>
            <a:r>
              <a:rPr lang="en-US" dirty="0"/>
              <a:t>or a </a:t>
            </a:r>
            <a:r>
              <a:rPr lang="en-US" b="1" u="sng" dirty="0">
                <a:highlight>
                  <a:srgbClr val="00FFFF"/>
                </a:highlight>
              </a:rPr>
              <a:t>computer system</a:t>
            </a:r>
            <a:r>
              <a:rPr lang="en-US" dirty="0"/>
              <a:t>, </a:t>
            </a:r>
            <a:r>
              <a:rPr lang="en-US" b="1" u="sng" dirty="0">
                <a:highlight>
                  <a:srgbClr val="00FFFF"/>
                </a:highlight>
              </a:rPr>
              <a:t>hardware or software</a:t>
            </a:r>
            <a:r>
              <a:rPr lang="en-US" dirty="0"/>
              <a:t>, or both.</a:t>
            </a:r>
          </a:p>
          <a:p>
            <a:pPr marL="234950" indent="-234950" algn="just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b="1" u="sng" dirty="0">
                <a:highlight>
                  <a:srgbClr val="FFFF00"/>
                </a:highlight>
              </a:rPr>
              <a:t>A stakeholder</a:t>
            </a:r>
          </a:p>
          <a:p>
            <a:pPr marL="234950" indent="0" algn="just">
              <a:buNone/>
            </a:pPr>
            <a:r>
              <a:rPr lang="en-US" dirty="0">
                <a:highlight>
                  <a:srgbClr val="00FF00"/>
                </a:highlight>
              </a:rPr>
              <a:t>is </a:t>
            </a:r>
            <a:r>
              <a:rPr lang="en-US" b="1" u="sng" dirty="0">
                <a:highlight>
                  <a:srgbClr val="00FF00"/>
                </a:highlight>
              </a:rPr>
              <a:t>someone or something with </a:t>
            </a:r>
            <a:r>
              <a:rPr lang="en-US" b="1" u="sng" dirty="0">
                <a:highlight>
                  <a:srgbClr val="FF00FF"/>
                </a:highlight>
              </a:rPr>
              <a:t>interest</a:t>
            </a:r>
            <a:r>
              <a:rPr lang="en-US" b="1" dirty="0"/>
              <a:t> </a:t>
            </a:r>
            <a:r>
              <a:rPr lang="en-US" dirty="0"/>
              <a:t>in the behavior of the system under development (SUD). A stakeholder is someone who participates in the contract.</a:t>
            </a:r>
          </a:p>
          <a:p>
            <a:pPr marL="234950" indent="-23495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u="sng" dirty="0">
                <a:highlight>
                  <a:srgbClr val="FFFF00"/>
                </a:highlight>
              </a:rPr>
              <a:t>Primary Actor</a:t>
            </a:r>
          </a:p>
          <a:p>
            <a:pPr marL="234950" indent="0" algn="just">
              <a:buNone/>
            </a:pPr>
            <a:r>
              <a:rPr lang="en-US" dirty="0"/>
              <a:t>The primary actor has a certain goal. This actor initiates interaction with the system to achieve the goal. </a:t>
            </a:r>
            <a:r>
              <a:rPr lang="en-US" b="1" u="sng" dirty="0"/>
              <a:t>The primary actor is also one of the stakeholders </a:t>
            </a:r>
            <a:r>
              <a:rPr lang="en-US" dirty="0"/>
              <a:t>in the system as he has a specific interest. </a:t>
            </a:r>
            <a:r>
              <a:rPr lang="en-US" dirty="0">
                <a:highlight>
                  <a:srgbClr val="FF00FF"/>
                </a:highlight>
              </a:rPr>
              <a:t>This actor triggers the use case. </a:t>
            </a:r>
          </a:p>
        </p:txBody>
      </p:sp>
    </p:spTree>
    <p:extLst>
      <p:ext uri="{BB962C8B-B14F-4D97-AF65-F5344CB8AC3E}">
        <p14:creationId xmlns:p14="http://schemas.microsoft.com/office/powerpoint/2010/main" val="208571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6D635-1FCB-41C0-8383-44E34FA36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36" y="498764"/>
            <a:ext cx="10972800" cy="58881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u="sng" dirty="0">
                <a:highlight>
                  <a:srgbClr val="FFFF00"/>
                </a:highlight>
              </a:rPr>
              <a:t>Supporting Actor</a:t>
            </a:r>
          </a:p>
          <a:p>
            <a:pPr marL="23495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A </a:t>
            </a:r>
            <a:r>
              <a:rPr lang="en-US" b="1" u="sng" dirty="0">
                <a:highlight>
                  <a:srgbClr val="FFFF00"/>
                </a:highlight>
              </a:rPr>
              <a:t>supporting actor </a:t>
            </a:r>
            <a:r>
              <a:rPr lang="en-US" dirty="0"/>
              <a:t>of a use case </a:t>
            </a:r>
            <a:r>
              <a:rPr lang="en-US" dirty="0">
                <a:highlight>
                  <a:srgbClr val="00FF00"/>
                </a:highlight>
              </a:rPr>
              <a:t>is an </a:t>
            </a:r>
            <a:r>
              <a:rPr lang="en-US" b="1" u="sng" dirty="0">
                <a:highlight>
                  <a:srgbClr val="00FF00"/>
                </a:highlight>
              </a:rPr>
              <a:t>external actor </a:t>
            </a:r>
            <a:r>
              <a:rPr lang="en-US" dirty="0"/>
              <a:t>that provides a service to the system under development. It is </a:t>
            </a:r>
            <a:r>
              <a:rPr lang="en-US" b="1" u="sng" dirty="0">
                <a:highlight>
                  <a:srgbClr val="00FF00"/>
                </a:highlight>
              </a:rPr>
              <a:t>an actor which is not part of the system</a:t>
            </a:r>
            <a:r>
              <a:rPr lang="en-US" dirty="0"/>
              <a:t> under development (</a:t>
            </a:r>
            <a:r>
              <a:rPr lang="en-US" dirty="0" err="1"/>
              <a:t>SuD</a:t>
            </a:r>
            <a:r>
              <a:rPr lang="en-US" dirty="0"/>
              <a:t>).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u="sng" dirty="0">
                <a:highlight>
                  <a:srgbClr val="FFFF00"/>
                </a:highlight>
              </a:rPr>
              <a:t>Scope</a:t>
            </a:r>
          </a:p>
          <a:p>
            <a:pPr marL="23495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highlight>
                  <a:srgbClr val="00FF00"/>
                </a:highlight>
              </a:rPr>
              <a:t>The </a:t>
            </a:r>
            <a:r>
              <a:rPr lang="en-US" b="1" u="sng" dirty="0">
                <a:highlight>
                  <a:srgbClr val="00FF00"/>
                </a:highlight>
              </a:rPr>
              <a:t>scope is the extent to be discussed and designed in the system to be developed</a:t>
            </a:r>
            <a:r>
              <a:rPr lang="en-US" dirty="0">
                <a:highlight>
                  <a:srgbClr val="00FF00"/>
                </a:highlight>
              </a:rPr>
              <a:t>.</a:t>
            </a:r>
            <a:r>
              <a:rPr lang="en-US" dirty="0"/>
              <a:t> A </a:t>
            </a:r>
            <a:r>
              <a:rPr lang="en-US" b="1" u="sng" dirty="0"/>
              <a:t>well-defined scope</a:t>
            </a:r>
            <a:r>
              <a:rPr lang="en-US" b="1" dirty="0"/>
              <a:t> </a:t>
            </a:r>
            <a:r>
              <a:rPr lang="en-US" dirty="0"/>
              <a:t>sets </a:t>
            </a:r>
            <a:r>
              <a:rPr lang="en-US" b="1" u="sng" dirty="0"/>
              <a:t>expectations among the project stakeholders</a:t>
            </a:r>
            <a:r>
              <a:rPr lang="en-US" dirty="0"/>
              <a:t>. It identifies the external interfaces between the system and the rest of the world. </a:t>
            </a:r>
            <a:r>
              <a:rPr lang="en-US" b="1" u="sng" dirty="0"/>
              <a:t>Before the use cases are framed</a:t>
            </a:r>
            <a:r>
              <a:rPr lang="en-US" dirty="0"/>
              <a:t>, we should call upon the boundary in which the systems involved are to be developed. Else the </a:t>
            </a:r>
            <a:r>
              <a:rPr lang="en-US" b="1" u="sng" dirty="0"/>
              <a:t>design becomes out of bounds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4018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C0DA1A-52C6-4760-A852-EB387FD36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473" y="429491"/>
            <a:ext cx="9421091" cy="57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17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AD69A-55C0-4F90-AC22-D061575FD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745" y="457200"/>
            <a:ext cx="11097491" cy="59713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u="sng" dirty="0">
                <a:highlight>
                  <a:srgbClr val="FFFF00"/>
                </a:highlight>
              </a:rPr>
              <a:t>Scenarios</a:t>
            </a:r>
            <a:r>
              <a:rPr lang="en-US" b="1" u="sng" dirty="0"/>
              <a:t> </a:t>
            </a:r>
          </a:p>
          <a:p>
            <a:pPr indent="0" algn="just">
              <a:buNone/>
            </a:pPr>
            <a:r>
              <a:rPr lang="en-US" dirty="0">
                <a:highlight>
                  <a:srgbClr val="00FF00"/>
                </a:highlight>
              </a:rPr>
              <a:t>A </a:t>
            </a:r>
            <a:r>
              <a:rPr lang="en-US" b="1" u="sng" dirty="0">
                <a:highlight>
                  <a:srgbClr val="00FF00"/>
                </a:highlight>
              </a:rPr>
              <a:t>scenario is a sequence of actions </a:t>
            </a:r>
            <a:r>
              <a:rPr lang="en-US" dirty="0">
                <a:highlight>
                  <a:srgbClr val="00FF00"/>
                </a:highlight>
              </a:rPr>
              <a:t>and </a:t>
            </a:r>
            <a:r>
              <a:rPr lang="en-US" b="1" u="sng" dirty="0">
                <a:highlight>
                  <a:srgbClr val="00FF00"/>
                </a:highlight>
              </a:rPr>
              <a:t>interactions that occurs under certain conditions</a:t>
            </a:r>
            <a:r>
              <a:rPr lang="en-US" dirty="0">
                <a:highlight>
                  <a:srgbClr val="00FF00"/>
                </a:highlight>
              </a:rPr>
              <a:t>.</a:t>
            </a:r>
            <a:r>
              <a:rPr lang="en-US" dirty="0"/>
              <a:t> Each scenario is a </a:t>
            </a:r>
            <a:r>
              <a:rPr lang="en-US" b="1" u="sng" dirty="0"/>
              <a:t>straight description</a:t>
            </a:r>
            <a:r>
              <a:rPr lang="en-US" dirty="0"/>
              <a:t> of one set of circumstances </a:t>
            </a:r>
            <a:r>
              <a:rPr lang="en-US" b="1" u="sng" dirty="0"/>
              <a:t>with one outcome</a:t>
            </a:r>
            <a:r>
              <a:rPr lang="en-US" dirty="0"/>
              <a:t>. A </a:t>
            </a:r>
            <a:r>
              <a:rPr lang="en-US" b="1" u="sng" dirty="0"/>
              <a:t>use case collects scenarios</a:t>
            </a:r>
            <a:r>
              <a:rPr lang="en-US" dirty="0"/>
              <a:t>. Each scenario contains a sequence of steps showing how their actions and interactions unfold. Each scenario or fragment </a:t>
            </a:r>
            <a:r>
              <a:rPr lang="en-US" b="1" u="sng" dirty="0"/>
              <a:t>starts from a triggering </a:t>
            </a:r>
            <a:r>
              <a:rPr lang="en-US" dirty="0"/>
              <a:t>condition that indicates when it runs and goes until it shows </a:t>
            </a:r>
            <a:r>
              <a:rPr lang="en-US" b="1" u="sng" dirty="0">
                <a:highlight>
                  <a:srgbClr val="00FFFF"/>
                </a:highlight>
              </a:rPr>
              <a:t>completion</a:t>
            </a:r>
            <a:r>
              <a:rPr lang="en-US" dirty="0"/>
              <a:t> or </a:t>
            </a:r>
            <a:r>
              <a:rPr lang="en-US" b="1" u="sng" dirty="0">
                <a:highlight>
                  <a:srgbClr val="00FFFF"/>
                </a:highlight>
              </a:rPr>
              <a:t>abandonment</a:t>
            </a:r>
            <a:r>
              <a:rPr lang="en-US" b="1" u="sng" dirty="0"/>
              <a:t> of the goal it is about.</a:t>
            </a:r>
          </a:p>
          <a:p>
            <a:pPr marL="0" indent="228600" algn="just">
              <a:buFont typeface="Wingdings" panose="05000000000000000000" pitchFamily="2" charset="2"/>
              <a:buChar char="§"/>
            </a:pPr>
            <a:r>
              <a:rPr lang="en-US" b="1" u="sng" dirty="0">
                <a:highlight>
                  <a:srgbClr val="FFFF00"/>
                </a:highlight>
              </a:rPr>
              <a:t>Levels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  <a:p>
            <a:pPr marL="234950" indent="0" algn="just">
              <a:buNone/>
            </a:pPr>
            <a:r>
              <a:rPr lang="en-US" dirty="0"/>
              <a:t>When a </a:t>
            </a:r>
            <a:r>
              <a:rPr lang="en-US" b="1" u="sng" dirty="0">
                <a:highlight>
                  <a:srgbClr val="FFFF00"/>
                </a:highlight>
              </a:rPr>
              <a:t>problem is complex</a:t>
            </a:r>
            <a:r>
              <a:rPr lang="en-US" dirty="0"/>
              <a:t>, the </a:t>
            </a:r>
            <a:r>
              <a:rPr lang="en-US" b="1" u="sng" dirty="0">
                <a:highlight>
                  <a:srgbClr val="00FFFF"/>
                </a:highlight>
              </a:rPr>
              <a:t>concept of hierarchy is essential </a:t>
            </a:r>
            <a:r>
              <a:rPr lang="en-US" dirty="0"/>
              <a:t>to solve the problem. </a:t>
            </a:r>
            <a:r>
              <a:rPr lang="en-US" b="1" u="sng" dirty="0">
                <a:highlight>
                  <a:srgbClr val="00FFFF"/>
                </a:highlight>
              </a:rPr>
              <a:t>Divide and conquer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/>
              <a:t>is a famous concept in computing algorithms. </a:t>
            </a:r>
            <a:r>
              <a:rPr lang="en-US" dirty="0">
                <a:highlight>
                  <a:srgbClr val="FF00FF"/>
                </a:highlight>
              </a:rPr>
              <a:t>Hence, when writing a </a:t>
            </a:r>
            <a:r>
              <a:rPr lang="en-US" b="1" u="sng" dirty="0">
                <a:highlight>
                  <a:srgbClr val="FF00FF"/>
                </a:highlight>
              </a:rPr>
              <a:t>major goal</a:t>
            </a:r>
            <a:r>
              <a:rPr lang="en-US" dirty="0">
                <a:highlight>
                  <a:srgbClr val="FF00FF"/>
                </a:highlight>
              </a:rPr>
              <a:t>, it can be divided as </a:t>
            </a:r>
            <a:r>
              <a:rPr lang="en-US" b="1" u="sng" dirty="0">
                <a:highlight>
                  <a:srgbClr val="FF00FF"/>
                </a:highlight>
              </a:rPr>
              <a:t>sub-goals </a:t>
            </a:r>
            <a:r>
              <a:rPr lang="en-US" dirty="0">
                <a:highlight>
                  <a:srgbClr val="FF00FF"/>
                </a:highlight>
              </a:rPr>
              <a:t>and </a:t>
            </a:r>
            <a:r>
              <a:rPr lang="en-US" b="1" u="sng" dirty="0">
                <a:highlight>
                  <a:srgbClr val="FF00FF"/>
                </a:highlight>
              </a:rPr>
              <a:t>each sub-goal is handled at one level below</a:t>
            </a:r>
            <a:r>
              <a:rPr lang="en-US" dirty="0">
                <a:highlight>
                  <a:srgbClr val="FF00FF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024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E19F-86BE-4257-BF43-16EF7EAA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8" y="365126"/>
            <a:ext cx="10993582" cy="57698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When Are We Done?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52A89-C1AE-4F8C-A24D-4E41A30F4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55" y="1163782"/>
            <a:ext cx="11152909" cy="501318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Named </a:t>
            </a:r>
            <a:r>
              <a:rPr lang="en-US" b="1" u="sng" dirty="0">
                <a:highlight>
                  <a:srgbClr val="FFFF00"/>
                </a:highlight>
              </a:rPr>
              <a:t>all the primary actors </a:t>
            </a:r>
            <a:r>
              <a:rPr lang="en-US" dirty="0">
                <a:highlight>
                  <a:srgbClr val="FFFF00"/>
                </a:highlight>
              </a:rPr>
              <a:t>and </a:t>
            </a:r>
            <a:r>
              <a:rPr lang="en-US" b="1" u="sng" dirty="0">
                <a:highlight>
                  <a:srgbClr val="FFFF00"/>
                </a:highlight>
              </a:rPr>
              <a:t>all the user goals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with respect to the system.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Captured </a:t>
            </a:r>
            <a:r>
              <a:rPr lang="en-US" b="1" u="sng" dirty="0">
                <a:highlight>
                  <a:srgbClr val="FFFF00"/>
                </a:highlight>
              </a:rPr>
              <a:t>every trigger condition </a:t>
            </a:r>
            <a:r>
              <a:rPr lang="en-US" dirty="0"/>
              <a:t>to the system either as a use case, trigger, or extension condition.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All possible </a:t>
            </a:r>
            <a:r>
              <a:rPr lang="en-US" b="1" u="sng" dirty="0">
                <a:highlight>
                  <a:srgbClr val="FFFF00"/>
                </a:highlight>
              </a:rPr>
              <a:t>success</a:t>
            </a:r>
            <a:r>
              <a:rPr lang="en-US" dirty="0">
                <a:highlight>
                  <a:srgbClr val="FFFF00"/>
                </a:highlight>
              </a:rPr>
              <a:t> and </a:t>
            </a:r>
            <a:r>
              <a:rPr lang="en-US" b="1" u="sng" dirty="0">
                <a:highlight>
                  <a:srgbClr val="FFFF00"/>
                </a:highlight>
              </a:rPr>
              <a:t>failure scenarios </a:t>
            </a:r>
            <a:r>
              <a:rPr lang="en-US" dirty="0"/>
              <a:t>are dealt with.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u="sng" dirty="0">
                <a:highlight>
                  <a:srgbClr val="FFFF00"/>
                </a:highlight>
              </a:rPr>
              <a:t>Written all the user-goal use cases</a:t>
            </a:r>
            <a:r>
              <a:rPr lang="en-US" dirty="0">
                <a:highlight>
                  <a:srgbClr val="FFFF00"/>
                </a:highlight>
              </a:rPr>
              <a:t>,</a:t>
            </a:r>
          </a:p>
          <a:p>
            <a:pPr marL="512763" indent="-277813" algn="just">
              <a:buFont typeface="Wingdings" panose="05000000000000000000" pitchFamily="2" charset="2"/>
              <a:buChar char="Ø"/>
            </a:pPr>
            <a:r>
              <a:rPr lang="en-US" dirty="0"/>
              <a:t>Each use case is clearly enough written so </a:t>
            </a:r>
            <a:r>
              <a:rPr lang="en-US" b="1" u="sng" dirty="0">
                <a:highlight>
                  <a:srgbClr val="FFFF00"/>
                </a:highlight>
              </a:rPr>
              <a:t>that the sponsors agree </a:t>
            </a:r>
            <a:r>
              <a:rPr lang="en-US" dirty="0"/>
              <a:t>they will be able to tell whether or not it is fully dealt with.</a:t>
            </a:r>
          </a:p>
          <a:p>
            <a:pPr marL="512763" indent="-277813" algn="just"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b="1" u="sng" dirty="0">
                <a:highlight>
                  <a:srgbClr val="FFFF00"/>
                </a:highlight>
              </a:rPr>
              <a:t>users agree that they perceive </a:t>
            </a:r>
            <a:r>
              <a:rPr lang="en-US" dirty="0"/>
              <a:t>the proposed system’s behavior.</a:t>
            </a:r>
          </a:p>
          <a:p>
            <a:pPr marL="512763" indent="-277813" algn="just"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b="1" u="sng" dirty="0">
                <a:highlight>
                  <a:srgbClr val="FFFF00"/>
                </a:highlight>
              </a:rPr>
              <a:t>developers agree they can actually develop </a:t>
            </a:r>
            <a:r>
              <a:rPr lang="en-US" dirty="0"/>
              <a:t>that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419884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557DF-7A4A-4049-BD33-78ABAABD9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7" y="623454"/>
            <a:ext cx="10778837" cy="566650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/>
              <a:t>The </a:t>
            </a:r>
            <a:r>
              <a:rPr lang="en-US" sz="3600" b="1" u="sng" dirty="0">
                <a:highlight>
                  <a:srgbClr val="FFFF00"/>
                </a:highlight>
              </a:rPr>
              <a:t>majority of the customers</a:t>
            </a:r>
            <a:r>
              <a:rPr lang="en-US" sz="3600" b="1" dirty="0"/>
              <a:t> </a:t>
            </a:r>
            <a:r>
              <a:rPr lang="en-US" sz="3600" dirty="0"/>
              <a:t>do </a:t>
            </a:r>
            <a:r>
              <a:rPr lang="en-US" sz="36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not know how the proposed system looks like</a:t>
            </a:r>
            <a:r>
              <a:rPr lang="en-US" sz="3600" b="1" u="sng" dirty="0"/>
              <a:t> or </a:t>
            </a:r>
            <a:r>
              <a:rPr lang="en-US" sz="3600" b="1" u="sng" dirty="0">
                <a:highlight>
                  <a:srgbClr val="FF00FF"/>
                </a:highlight>
              </a:rPr>
              <a:t>able to make detailed requirements</a:t>
            </a:r>
            <a:r>
              <a:rPr lang="en-US" sz="3600" dirty="0">
                <a:highlight>
                  <a:srgbClr val="FF00FF"/>
                </a:highlight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/>
              <a:t> Even the system </a:t>
            </a:r>
            <a:r>
              <a:rPr lang="en-US" sz="3600" dirty="0">
                <a:highlight>
                  <a:srgbClr val="FFFF00"/>
                </a:highlight>
              </a:rPr>
              <a:t>d</a:t>
            </a:r>
            <a:r>
              <a:rPr lang="en-US" sz="3600" b="1" u="sng" dirty="0">
                <a:highlight>
                  <a:srgbClr val="FFFF00"/>
                </a:highlight>
              </a:rPr>
              <a:t>esigner cannot capture customer’s requirements</a:t>
            </a:r>
            <a:r>
              <a:rPr lang="en-US" sz="3600" b="1" dirty="0"/>
              <a:t> </a:t>
            </a:r>
            <a:r>
              <a:rPr lang="en-US" sz="3600" dirty="0"/>
              <a:t>without </a:t>
            </a:r>
            <a:r>
              <a:rPr lang="en-US" sz="3600" b="1" u="sng" dirty="0">
                <a:highlight>
                  <a:srgbClr val="FF00FF"/>
                </a:highlight>
              </a:rPr>
              <a:t>having detailed interaction with the customers</a:t>
            </a:r>
            <a:r>
              <a:rPr lang="en-US" sz="3600" dirty="0">
                <a:highlight>
                  <a:srgbClr val="FF00FF"/>
                </a:highlight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/>
              <a:t>Most of the </a:t>
            </a:r>
            <a:r>
              <a:rPr lang="en-US" sz="3600" b="1" u="sng" dirty="0">
                <a:highlight>
                  <a:srgbClr val="FFFF00"/>
                </a:highlight>
              </a:rPr>
              <a:t>projects fail because </a:t>
            </a:r>
            <a:r>
              <a:rPr lang="en-US" sz="3600" b="1" u="sng" dirty="0">
                <a:highlight>
                  <a:srgbClr val="FF00FF"/>
                </a:highlight>
              </a:rPr>
              <a:t>user’s requirements are not captured properly.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600" b="1" u="sng" dirty="0"/>
              <a:t>Certain customers</a:t>
            </a:r>
            <a:r>
              <a:rPr lang="en-US" sz="3600" b="1" dirty="0"/>
              <a:t> </a:t>
            </a:r>
            <a:r>
              <a:rPr lang="en-US" sz="3600" dirty="0"/>
              <a:t>can provide </a:t>
            </a:r>
            <a:r>
              <a:rPr lang="en-US" sz="3600" b="1" u="sng" dirty="0"/>
              <a:t>detailed technical requirements themselves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6155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976D-8881-4092-AB7B-E2382477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5" y="365126"/>
            <a:ext cx="10882745" cy="770948"/>
          </a:xfrm>
        </p:spPr>
        <p:txBody>
          <a:bodyPr/>
          <a:lstStyle/>
          <a:p>
            <a:r>
              <a:rPr lang="en-US" b="1" u="sng" dirty="0"/>
              <a:t>Standard Use Case Template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7516FE-B331-412D-AAFC-BA0594112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745" y="1136073"/>
            <a:ext cx="11125199" cy="508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73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DF3E5C-7B4E-4AA9-A2A3-6DC6D7FEF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182" y="471481"/>
            <a:ext cx="10778835" cy="608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15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742B9-33DD-56B0-EA8A-A1063A53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211" y="5978135"/>
            <a:ext cx="11549575" cy="76029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highlight>
                  <a:srgbClr val="FF00FF"/>
                </a:highlight>
              </a:rPr>
              <a:t>There is no standardization. So, you can alter as per your requirement.</a:t>
            </a:r>
            <a:endParaRPr lang="ar-SA" sz="3200" dirty="0">
              <a:highlight>
                <a:srgbClr val="FF00FF"/>
              </a:highlight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B5CFC4-9FBE-47C0-BF32-DAA4F1521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0505" y="491735"/>
            <a:ext cx="1135028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7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5C7DB-EB6B-4C06-9236-EF687A174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91" y="759655"/>
            <a:ext cx="10889673" cy="541730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u="sng" dirty="0">
                <a:highlight>
                  <a:srgbClr val="FFFF00"/>
                </a:highlight>
              </a:rPr>
              <a:t>Structured Analysis and Structured Design (SASD)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dirty="0"/>
              <a:t>is </a:t>
            </a:r>
            <a:r>
              <a:rPr lang="en-US" b="1" u="sng" dirty="0">
                <a:highlight>
                  <a:srgbClr val="FF00FF"/>
                </a:highlight>
              </a:rPr>
              <a:t>very essential in developing embedded </a:t>
            </a:r>
            <a:r>
              <a:rPr lang="en-US" dirty="0"/>
              <a:t>systems also.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b="1" u="sng" dirty="0">
                <a:highlight>
                  <a:srgbClr val="FFFF00"/>
                </a:highlight>
              </a:rPr>
              <a:t>use case </a:t>
            </a:r>
            <a:r>
              <a:rPr lang="en-US" dirty="0"/>
              <a:t>is an agreement or </a:t>
            </a:r>
            <a:r>
              <a:rPr lang="en-US" b="1" u="sng" dirty="0">
                <a:highlight>
                  <a:srgbClr val="FF00FF"/>
                </a:highlight>
              </a:rPr>
              <a:t>contract</a:t>
            </a:r>
            <a:r>
              <a:rPr lang="en-US" dirty="0"/>
              <a:t> between the </a:t>
            </a:r>
            <a:r>
              <a:rPr lang="en-US" b="1" u="sng" dirty="0">
                <a:highlight>
                  <a:srgbClr val="FF00FF"/>
                </a:highlight>
              </a:rPr>
              <a:t>stakeholders</a:t>
            </a:r>
            <a:r>
              <a:rPr lang="en-US" dirty="0"/>
              <a:t> in the entire system. It states </a:t>
            </a:r>
            <a:r>
              <a:rPr lang="en-US" b="1" u="sng" dirty="0">
                <a:highlight>
                  <a:srgbClr val="FFFF00"/>
                </a:highlight>
              </a:rPr>
              <a:t>a sequence of actions and interactions </a:t>
            </a:r>
            <a:r>
              <a:rPr lang="en-US" dirty="0"/>
              <a:t>between the </a:t>
            </a:r>
            <a:r>
              <a:rPr lang="en-US" b="1" u="sng" dirty="0">
                <a:highlight>
                  <a:srgbClr val="FFFF00"/>
                </a:highlight>
              </a:rPr>
              <a:t>users and the systems </a:t>
            </a:r>
            <a:r>
              <a:rPr lang="en-US" b="1" u="sng" dirty="0">
                <a:highlight>
                  <a:srgbClr val="FF00FF"/>
                </a:highlight>
              </a:rPr>
              <a:t>to achieve the desired goal.</a:t>
            </a:r>
            <a:r>
              <a:rPr lang="en-US" b="1" dirty="0"/>
              <a:t> </a:t>
            </a:r>
            <a:r>
              <a:rPr lang="en-US" dirty="0">
                <a:highlight>
                  <a:srgbClr val="00FF00"/>
                </a:highlight>
              </a:rPr>
              <a:t>It describes how the system </a:t>
            </a:r>
            <a:r>
              <a:rPr lang="en-US" b="1" u="sng" dirty="0">
                <a:highlight>
                  <a:srgbClr val="00FF00"/>
                </a:highlight>
              </a:rPr>
              <a:t>behaves and reacts to a request</a:t>
            </a:r>
            <a:r>
              <a:rPr lang="en-US" b="1" dirty="0">
                <a:highlight>
                  <a:srgbClr val="00FF00"/>
                </a:highlight>
              </a:rPr>
              <a:t> </a:t>
            </a:r>
            <a:r>
              <a:rPr lang="en-US" dirty="0">
                <a:highlight>
                  <a:srgbClr val="00FF00"/>
                </a:highlight>
              </a:rPr>
              <a:t>from one of the stakeholders.</a:t>
            </a:r>
          </a:p>
        </p:txBody>
      </p:sp>
    </p:spTree>
    <p:extLst>
      <p:ext uri="{BB962C8B-B14F-4D97-AF65-F5344CB8AC3E}">
        <p14:creationId xmlns:p14="http://schemas.microsoft.com/office/powerpoint/2010/main" val="81397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341D4-CA30-4558-98EE-1CD7BB982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82" y="983673"/>
            <a:ext cx="10875818" cy="4641272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u="sng" dirty="0">
                <a:highlight>
                  <a:srgbClr val="FFFF00"/>
                </a:highlight>
              </a:rPr>
              <a:t>Use cases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are </a:t>
            </a:r>
            <a:r>
              <a:rPr lang="en-US" b="1" u="sng" dirty="0">
                <a:highlight>
                  <a:srgbClr val="FFFF00"/>
                </a:highlight>
              </a:rPr>
              <a:t>not requirements</a:t>
            </a:r>
            <a:r>
              <a:rPr lang="en-US" dirty="0"/>
              <a:t>. They do </a:t>
            </a:r>
            <a:r>
              <a:rPr lang="en-US" b="1" u="sng" dirty="0"/>
              <a:t>not state the required performance</a:t>
            </a:r>
            <a:r>
              <a:rPr lang="en-US" dirty="0"/>
              <a:t> in </a:t>
            </a:r>
            <a:r>
              <a:rPr lang="en-US" b="1" u="sng" dirty="0"/>
              <a:t>qualitative</a:t>
            </a:r>
            <a:r>
              <a:rPr lang="en-US" dirty="0"/>
              <a:t> or </a:t>
            </a:r>
            <a:r>
              <a:rPr lang="en-US" b="1" u="sng" dirty="0"/>
              <a:t>quantitative</a:t>
            </a:r>
            <a:r>
              <a:rPr lang="en-US" dirty="0"/>
              <a:t> terms, </a:t>
            </a:r>
            <a:r>
              <a:rPr lang="en-US" b="1" u="sng" dirty="0"/>
              <a:t>nor the user interface </a:t>
            </a:r>
            <a:r>
              <a:rPr lang="en-US" dirty="0"/>
              <a:t>or </a:t>
            </a:r>
            <a:r>
              <a:rPr lang="en-US" b="1" u="sng" dirty="0"/>
              <a:t>internal system design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 The </a:t>
            </a:r>
            <a:r>
              <a:rPr lang="en-US" b="1" u="sng" dirty="0">
                <a:highlight>
                  <a:srgbClr val="FFFF00"/>
                </a:highlight>
              </a:rPr>
              <a:t>system requirements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can </a:t>
            </a:r>
            <a:r>
              <a:rPr lang="en-US" b="1" u="sng" dirty="0">
                <a:highlight>
                  <a:srgbClr val="FFFF00"/>
                </a:highlight>
              </a:rPr>
              <a:t>be extracted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from these </a:t>
            </a:r>
            <a:r>
              <a:rPr lang="en-US" b="1" u="sng" dirty="0">
                <a:highlight>
                  <a:srgbClr val="FFFF00"/>
                </a:highlight>
              </a:rPr>
              <a:t>use cases </a:t>
            </a:r>
            <a:r>
              <a:rPr lang="en-US" dirty="0"/>
              <a:t>systematically. </a:t>
            </a:r>
            <a:r>
              <a:rPr lang="en-US" b="1" u="sng" dirty="0">
                <a:highlight>
                  <a:srgbClr val="FF0000"/>
                </a:highlight>
              </a:rPr>
              <a:t>Premature designs can be avoided</a:t>
            </a:r>
            <a:r>
              <a:rPr lang="en-US" dirty="0"/>
              <a:t>. </a:t>
            </a:r>
            <a:r>
              <a:rPr lang="en-US" b="1" u="sng" dirty="0">
                <a:highlight>
                  <a:srgbClr val="FFFF00"/>
                </a:highlight>
              </a:rPr>
              <a:t>We focus on what the system should do rather than how it should do it</a:t>
            </a:r>
            <a:r>
              <a:rPr lang="en-US" dirty="0">
                <a:highlight>
                  <a:srgbClr val="FFFF00"/>
                </a:highlight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7335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7F59-9CD6-455A-835B-C0C2C6390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09" y="365126"/>
            <a:ext cx="10868891" cy="618548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A customer wants a washing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CBB7-5F8D-4E8F-B19B-583388B27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745" y="1108364"/>
            <a:ext cx="10986655" cy="52231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The operator opens the front door.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Places the cloths to be washed.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Closes the door.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Opens the detergent box. 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Puts the detergent.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Sets the type of wash and starts the system.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highlight>
                  <a:srgbClr val="FF0000"/>
                </a:highlight>
              </a:rPr>
              <a:t>The system will </a:t>
            </a:r>
            <a:r>
              <a:rPr lang="en-US" b="1" u="sng" dirty="0">
                <a:highlight>
                  <a:srgbClr val="FF0000"/>
                </a:highlight>
              </a:rPr>
              <a:t>not start if the front door is not closed, </a:t>
            </a:r>
            <a:r>
              <a:rPr lang="en-US" dirty="0">
                <a:highlight>
                  <a:srgbClr val="FF0000"/>
                </a:highlight>
              </a:rPr>
              <a:t>or the </a:t>
            </a:r>
            <a:r>
              <a:rPr lang="en-US" b="1" u="sng" dirty="0">
                <a:highlight>
                  <a:srgbClr val="FF0000"/>
                </a:highlight>
              </a:rPr>
              <a:t>detergent is not placed</a:t>
            </a:r>
            <a:r>
              <a:rPr lang="en-US" dirty="0">
                <a:highlight>
                  <a:srgbClr val="FF0000"/>
                </a:highlight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The system </a:t>
            </a:r>
            <a:r>
              <a:rPr lang="en-US" b="1" u="sng" dirty="0">
                <a:highlight>
                  <a:srgbClr val="FF0000"/>
                </a:highlight>
              </a:rPr>
              <a:t>displays error messages</a:t>
            </a:r>
            <a:r>
              <a:rPr lang="en-US" dirty="0"/>
              <a:t> if there is fault in the system and </a:t>
            </a:r>
            <a:r>
              <a:rPr lang="en-US" b="1" u="sng" dirty="0">
                <a:highlight>
                  <a:srgbClr val="FF0000"/>
                </a:highlight>
              </a:rPr>
              <a:t>advises a solution</a:t>
            </a:r>
            <a:r>
              <a:rPr lang="en-US" dirty="0"/>
              <a:t> to rectify the problem.</a:t>
            </a:r>
          </a:p>
        </p:txBody>
      </p:sp>
    </p:spTree>
    <p:extLst>
      <p:ext uri="{BB962C8B-B14F-4D97-AF65-F5344CB8AC3E}">
        <p14:creationId xmlns:p14="http://schemas.microsoft.com/office/powerpoint/2010/main" val="231904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05FB6-6FCA-4CFC-81DE-9858286E1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73" y="365126"/>
            <a:ext cx="10827327" cy="923348"/>
          </a:xfrm>
        </p:spPr>
        <p:txBody>
          <a:bodyPr/>
          <a:lstStyle/>
          <a:p>
            <a:r>
              <a:rPr lang="en-US" b="1" u="sng" dirty="0"/>
              <a:t>Certain behaviors of the entities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B90C7-4568-4D17-818E-F145EF496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73" y="1288474"/>
            <a:ext cx="11139054" cy="5084617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The first one is the </a:t>
            </a:r>
            <a:r>
              <a:rPr lang="en-US" b="1" u="sng" dirty="0">
                <a:highlight>
                  <a:srgbClr val="FF0000"/>
                </a:highlight>
              </a:rPr>
              <a:t>washing machine </a:t>
            </a:r>
            <a:r>
              <a:rPr lang="en-US" dirty="0"/>
              <a:t>which </a:t>
            </a:r>
            <a:r>
              <a:rPr lang="en-US" b="1" u="sng" dirty="0"/>
              <a:t>starts the wash cycle</a:t>
            </a:r>
            <a:r>
              <a:rPr lang="en-US" dirty="0"/>
              <a:t>, once the </a:t>
            </a:r>
            <a:r>
              <a:rPr lang="en-US" b="1" u="sng" dirty="0"/>
              <a:t>start switch is pressed</a:t>
            </a:r>
            <a:r>
              <a:rPr lang="en-US" dirty="0"/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The washing machine is the </a:t>
            </a:r>
            <a:r>
              <a:rPr lang="en-US" b="1" u="sng" dirty="0">
                <a:highlight>
                  <a:srgbClr val="00FF00"/>
                </a:highlight>
              </a:rPr>
              <a:t>system under development (SUD) </a:t>
            </a:r>
            <a:r>
              <a:rPr lang="en-US" dirty="0"/>
              <a:t>and is also </a:t>
            </a:r>
            <a:r>
              <a:rPr lang="en-US" b="1" u="sng" dirty="0"/>
              <a:t>an actor</a:t>
            </a:r>
            <a:r>
              <a:rPr lang="en-US" dirty="0"/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There is a </a:t>
            </a:r>
            <a:r>
              <a:rPr lang="en-US" b="1" u="sng" dirty="0">
                <a:highlight>
                  <a:srgbClr val="FFFF00"/>
                </a:highlight>
              </a:rPr>
              <a:t>front door sensor </a:t>
            </a:r>
            <a:r>
              <a:rPr lang="en-US" dirty="0">
                <a:highlight>
                  <a:srgbClr val="FFFF00"/>
                </a:highlight>
              </a:rPr>
              <a:t>and </a:t>
            </a:r>
            <a:r>
              <a:rPr lang="en-US" b="1" u="sng" dirty="0">
                <a:highlight>
                  <a:srgbClr val="FFFF00"/>
                </a:highlight>
              </a:rPr>
              <a:t>detergent sensor </a:t>
            </a:r>
            <a:r>
              <a:rPr lang="en-US" dirty="0"/>
              <a:t>whose behavior is to detect the door closure and send a signal to other actors.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u="sng" dirty="0"/>
              <a:t>operator is another actor.</a:t>
            </a:r>
            <a:r>
              <a:rPr lang="en-US" dirty="0"/>
              <a:t> He has a specific interest, i.e., to </a:t>
            </a:r>
            <a:r>
              <a:rPr lang="en-US" b="1" u="sng" dirty="0"/>
              <a:t>get the clothes washed</a:t>
            </a:r>
            <a:r>
              <a:rPr lang="en-US" dirty="0"/>
              <a:t>. This is his </a:t>
            </a:r>
            <a:r>
              <a:rPr lang="en-US" b="1" u="sng" dirty="0"/>
              <a:t>goal</a:t>
            </a:r>
            <a:r>
              <a:rPr lang="en-US" dirty="0"/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There is </a:t>
            </a:r>
            <a:r>
              <a:rPr lang="en-US" b="1" u="sng" dirty="0"/>
              <a:t>another actor </a:t>
            </a:r>
            <a:r>
              <a:rPr lang="en-US" dirty="0"/>
              <a:t>who detects any fault in the system </a:t>
            </a:r>
            <a:r>
              <a:rPr lang="en-US" b="1" u="sng" dirty="0"/>
              <a:t>[fault detection unit (FDU)].</a:t>
            </a:r>
            <a:r>
              <a:rPr lang="en-US" dirty="0"/>
              <a:t> It is also an actor with fault detection as its behavior. FDU has a specific </a:t>
            </a:r>
            <a:r>
              <a:rPr lang="en-US" b="1" u="sng" dirty="0"/>
              <a:t>interest in keeping the system faultless </a:t>
            </a:r>
            <a:r>
              <a:rPr lang="en-US" dirty="0"/>
              <a:t>and advises the fault rectification. </a:t>
            </a:r>
            <a:r>
              <a:rPr lang="en-US" dirty="0">
                <a:highlight>
                  <a:srgbClr val="FFFF00"/>
                </a:highlight>
              </a:rPr>
              <a:t>This actor is a </a:t>
            </a:r>
            <a:r>
              <a:rPr lang="en-US" b="1" u="sng" dirty="0">
                <a:highlight>
                  <a:srgbClr val="FFFF00"/>
                </a:highlight>
              </a:rPr>
              <a:t>stakeholder</a:t>
            </a:r>
            <a:r>
              <a:rPr lang="en-US" dirty="0">
                <a:highlight>
                  <a:srgbClr val="FFFF00"/>
                </a:highlight>
              </a:rPr>
              <a:t> in the system as he has a specific interest to keep the system faultless</a:t>
            </a:r>
          </a:p>
        </p:txBody>
      </p:sp>
    </p:spTree>
    <p:extLst>
      <p:ext uri="{BB962C8B-B14F-4D97-AF65-F5344CB8AC3E}">
        <p14:creationId xmlns:p14="http://schemas.microsoft.com/office/powerpoint/2010/main" val="351713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47D72-7CB6-45EB-B6FF-7689E513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27" y="540326"/>
            <a:ext cx="11069782" cy="581890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>
                <a:highlight>
                  <a:srgbClr val="FFFF00"/>
                </a:highlight>
              </a:rPr>
              <a:t>operator</a:t>
            </a:r>
            <a:r>
              <a:rPr lang="en-US" dirty="0"/>
              <a:t> has a specific interest in washing his clothes. </a:t>
            </a:r>
            <a:r>
              <a:rPr lang="en-US" b="1" u="sng" dirty="0"/>
              <a:t>He is also a stakeholder</a:t>
            </a:r>
            <a:r>
              <a:rPr lang="en-US" dirty="0"/>
              <a:t>. But he </a:t>
            </a:r>
            <a:r>
              <a:rPr lang="en-US" b="1" u="sng" dirty="0">
                <a:highlight>
                  <a:srgbClr val="FFFF00"/>
                </a:highlight>
              </a:rPr>
              <a:t>is the primary actor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00FF00"/>
                </a:highlight>
              </a:rPr>
              <a:t>who triggers the activity to achieve his goal. Hence, he is called the primary actor.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u="sng" dirty="0">
                <a:highlight>
                  <a:srgbClr val="FFFF00"/>
                </a:highlight>
              </a:rPr>
              <a:t>success scenario </a:t>
            </a:r>
            <a:r>
              <a:rPr lang="en-US" dirty="0"/>
              <a:t>of the operator’s goal is to get the wash cycle </a:t>
            </a:r>
            <a:r>
              <a:rPr lang="en-US" b="1" u="sng" dirty="0"/>
              <a:t>complete without faults</a:t>
            </a:r>
            <a:r>
              <a:rPr lang="en-US" dirty="0"/>
              <a:t>. The success scenario of </a:t>
            </a:r>
            <a:r>
              <a:rPr lang="en-US" b="1" u="sng" dirty="0"/>
              <a:t>another stakeholder, FDU </a:t>
            </a:r>
            <a:r>
              <a:rPr lang="en-US" dirty="0"/>
              <a:t>is that the wash cycle has been completed.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This is the </a:t>
            </a:r>
            <a:r>
              <a:rPr lang="en-US" b="1" u="sng" dirty="0">
                <a:highlight>
                  <a:srgbClr val="FFFF00"/>
                </a:highlight>
              </a:rPr>
              <a:t>top-level use case</a:t>
            </a:r>
            <a:r>
              <a:rPr lang="en-US" dirty="0"/>
              <a:t>. As you go hierarchically down and detail their goals, the system use cases become comprehensive. </a:t>
            </a:r>
            <a:r>
              <a:rPr lang="en-US" b="1" u="sng" dirty="0"/>
              <a:t>The door closure unit is the actor of this subsystem</a:t>
            </a:r>
            <a:r>
              <a:rPr lang="en-US" dirty="0"/>
              <a:t> which has a specific goal of placing clothes and closing the door. Another sub goal is placing the detergent.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u="sng" dirty="0">
                <a:highlight>
                  <a:srgbClr val="FFFF00"/>
                </a:highlight>
              </a:rPr>
              <a:t>terminating condition </a:t>
            </a:r>
            <a:r>
              <a:rPr lang="en-US" dirty="0">
                <a:highlight>
                  <a:srgbClr val="FFFF00"/>
                </a:highlight>
              </a:rPr>
              <a:t>for the use case definition is the </a:t>
            </a:r>
            <a:r>
              <a:rPr lang="en-US" b="1" u="sng" dirty="0">
                <a:highlight>
                  <a:srgbClr val="FFFF00"/>
                </a:highlight>
              </a:rPr>
              <a:t>behavior of all actors is explained</a:t>
            </a:r>
            <a:r>
              <a:rPr lang="en-US" b="1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170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AB4BD-00F8-4735-8036-34130860E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42" y="125975"/>
            <a:ext cx="10882745" cy="937202"/>
          </a:xfrm>
        </p:spPr>
        <p:txBody>
          <a:bodyPr/>
          <a:lstStyle/>
          <a:p>
            <a:r>
              <a:rPr lang="en-US" b="1" u="sng" dirty="0">
                <a:highlight>
                  <a:srgbClr val="FFFF00"/>
                </a:highlight>
              </a:rPr>
              <a:t>Casual Versus Structured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312BF-84DB-4EC2-BF24-B2D9BC285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56" y="942536"/>
            <a:ext cx="11443854" cy="54305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Use case can be written as </a:t>
            </a:r>
            <a:r>
              <a:rPr lang="en-US" b="1" u="sng" dirty="0"/>
              <a:t>free-flow text </a:t>
            </a:r>
            <a:r>
              <a:rPr lang="en-US" dirty="0"/>
              <a:t>(casual) or </a:t>
            </a:r>
            <a:r>
              <a:rPr lang="en-US" b="1" u="sng" dirty="0"/>
              <a:t>structured</a:t>
            </a:r>
            <a:r>
              <a:rPr lang="en-US" dirty="0"/>
              <a:t> (fully dressed version).</a:t>
            </a:r>
          </a:p>
          <a:p>
            <a:pPr marL="0" indent="0">
              <a:buNone/>
            </a:pPr>
            <a:r>
              <a:rPr lang="en-US" b="1" u="sng" dirty="0"/>
              <a:t>Casual version: </a:t>
            </a:r>
          </a:p>
          <a:p>
            <a:pPr marL="365125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u="sng" dirty="0">
                <a:highlight>
                  <a:srgbClr val="FF00FF"/>
                </a:highlight>
              </a:rPr>
              <a:t>The customer</a:t>
            </a:r>
            <a:r>
              <a:rPr lang="en-US" b="1" dirty="0"/>
              <a:t> </a:t>
            </a:r>
            <a:r>
              <a:rPr lang="en-US" dirty="0"/>
              <a:t>initiates a </a:t>
            </a:r>
            <a:r>
              <a:rPr lang="en-US" b="1" dirty="0"/>
              <a:t>request to purchase </a:t>
            </a:r>
            <a:r>
              <a:rPr lang="en-US" dirty="0"/>
              <a:t>an item and its quantity to </a:t>
            </a:r>
            <a:r>
              <a:rPr lang="en-US" b="1" dirty="0">
                <a:highlight>
                  <a:srgbClr val="FF00FF"/>
                </a:highlight>
              </a:rPr>
              <a:t>the </a:t>
            </a:r>
            <a:r>
              <a:rPr lang="en-US" b="1" u="sng" dirty="0">
                <a:highlight>
                  <a:srgbClr val="FF00FF"/>
                </a:highlight>
              </a:rPr>
              <a:t>agent.</a:t>
            </a:r>
            <a:r>
              <a:rPr lang="en-US" b="1" dirty="0"/>
              <a:t> </a:t>
            </a:r>
            <a:r>
              <a:rPr lang="en-US" u="sng" dirty="0">
                <a:highlight>
                  <a:srgbClr val="FF00FF"/>
                </a:highlight>
              </a:rPr>
              <a:t>The </a:t>
            </a:r>
            <a:r>
              <a:rPr lang="en-US" b="1" u="sng" dirty="0">
                <a:highlight>
                  <a:srgbClr val="FF00FF"/>
                </a:highlight>
              </a:rPr>
              <a:t>customer</a:t>
            </a:r>
            <a:r>
              <a:rPr lang="en-US" dirty="0"/>
              <a:t> makes a prepaid payment for the quantity ordered. </a:t>
            </a:r>
            <a:r>
              <a:rPr lang="en-US" b="1" u="sng" dirty="0">
                <a:highlight>
                  <a:srgbClr val="FF00FF"/>
                </a:highlight>
              </a:rPr>
              <a:t>The customer</a:t>
            </a:r>
            <a:r>
              <a:rPr lang="en-US" b="1" dirty="0"/>
              <a:t> </a:t>
            </a:r>
            <a:r>
              <a:rPr lang="en-US" dirty="0"/>
              <a:t>selects the address where it has to be delivered. </a:t>
            </a:r>
            <a:r>
              <a:rPr lang="en-US" b="1" u="sng" dirty="0">
                <a:highlight>
                  <a:srgbClr val="FF00FF"/>
                </a:highlight>
              </a:rPr>
              <a:t>The agent </a:t>
            </a:r>
            <a:r>
              <a:rPr lang="en-US" dirty="0"/>
              <a:t>confirms the receipt of payment. </a:t>
            </a:r>
            <a:r>
              <a:rPr lang="en-US" b="1" u="sng" dirty="0">
                <a:highlight>
                  <a:srgbClr val="FF00FF"/>
                </a:highlight>
              </a:rPr>
              <a:t>The agent</a:t>
            </a:r>
            <a:r>
              <a:rPr lang="en-US" dirty="0"/>
              <a:t> passes the request to the </a:t>
            </a:r>
            <a:r>
              <a:rPr lang="en-US" b="1" u="sng" dirty="0">
                <a:highlight>
                  <a:srgbClr val="FF00FF"/>
                </a:highlight>
              </a:rPr>
              <a:t>supplier</a:t>
            </a:r>
            <a:r>
              <a:rPr lang="en-US" dirty="0"/>
              <a:t>. </a:t>
            </a:r>
            <a:r>
              <a:rPr lang="en-US" b="1" u="sng" dirty="0">
                <a:highlight>
                  <a:srgbClr val="FF00FF"/>
                </a:highlight>
              </a:rPr>
              <a:t>The supplier</a:t>
            </a:r>
            <a:r>
              <a:rPr lang="en-US" dirty="0"/>
              <a:t> confirms the availability and date by which he will deliver the item. </a:t>
            </a:r>
            <a:r>
              <a:rPr lang="en-US" b="1" u="sng" dirty="0">
                <a:highlight>
                  <a:srgbClr val="FF00FF"/>
                </a:highlight>
              </a:rPr>
              <a:t>The agent</a:t>
            </a:r>
            <a:r>
              <a:rPr lang="en-US" dirty="0"/>
              <a:t> confirms the same to </a:t>
            </a:r>
            <a:r>
              <a:rPr lang="en-US" b="1" u="sng" dirty="0">
                <a:highlight>
                  <a:srgbClr val="FF00FF"/>
                </a:highlight>
              </a:rPr>
              <a:t>the customer</a:t>
            </a:r>
            <a:r>
              <a:rPr lang="en-US" dirty="0"/>
              <a:t>. </a:t>
            </a:r>
            <a:r>
              <a:rPr lang="en-US" b="1" u="sng" dirty="0">
                <a:highlight>
                  <a:srgbClr val="FF00FF"/>
                </a:highlight>
              </a:rPr>
              <a:t>The customer </a:t>
            </a:r>
            <a:r>
              <a:rPr lang="en-US" dirty="0"/>
              <a:t>receives the items. He releases the payment to </a:t>
            </a:r>
            <a:r>
              <a:rPr lang="en-US" b="1" u="sng" dirty="0">
                <a:highlight>
                  <a:srgbClr val="FF00FF"/>
                </a:highlight>
              </a:rPr>
              <a:t>the supplier</a:t>
            </a:r>
            <a:r>
              <a:rPr lang="en-US" dirty="0"/>
              <a:t>.</a:t>
            </a:r>
          </a:p>
          <a:p>
            <a:pPr marL="822325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highlight>
                  <a:srgbClr val="FFFF00"/>
                </a:highlight>
              </a:rPr>
              <a:t>In the casual version, the underlined entities are stakeholders in the system.</a:t>
            </a:r>
          </a:p>
        </p:txBody>
      </p:sp>
    </p:spTree>
    <p:extLst>
      <p:ext uri="{BB962C8B-B14F-4D97-AF65-F5344CB8AC3E}">
        <p14:creationId xmlns:p14="http://schemas.microsoft.com/office/powerpoint/2010/main" val="207468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20B3-C436-4099-8D70-0720BC668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73" y="471055"/>
            <a:ext cx="11166763" cy="595745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600" b="1" u="sng" dirty="0">
                <a:highlight>
                  <a:srgbClr val="FFFF00"/>
                </a:highlight>
              </a:rPr>
              <a:t>Structured version: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u="sng" dirty="0">
                <a:highlight>
                  <a:srgbClr val="FFFF00"/>
                </a:highlight>
              </a:rPr>
              <a:t>Primary actor</a:t>
            </a:r>
            <a:r>
              <a:rPr lang="en-US" b="1" u="sng" dirty="0"/>
              <a:t>: </a:t>
            </a:r>
            <a:r>
              <a:rPr lang="en-US" dirty="0"/>
              <a:t>Customer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u="sng" dirty="0">
                <a:highlight>
                  <a:srgbClr val="FFFF00"/>
                </a:highlight>
              </a:rPr>
              <a:t>Goal in context</a:t>
            </a:r>
            <a:r>
              <a:rPr lang="en-US" b="1" u="sng" dirty="0"/>
              <a:t>: </a:t>
            </a:r>
            <a:r>
              <a:rPr lang="en-US" dirty="0"/>
              <a:t>Customer buys something through the system, gets it. Pays for it online.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u="sng" dirty="0">
                <a:highlight>
                  <a:srgbClr val="FFFF00"/>
                </a:highlight>
              </a:rPr>
              <a:t>Scope: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Business: The overall purchasing mechanism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u="sng" dirty="0">
                <a:highlight>
                  <a:srgbClr val="FFFF00"/>
                </a:highlight>
              </a:rPr>
              <a:t>Level:</a:t>
            </a:r>
            <a:r>
              <a:rPr lang="en-US" b="1" u="sng" dirty="0"/>
              <a:t> </a:t>
            </a:r>
            <a:r>
              <a:rPr lang="en-US" dirty="0"/>
              <a:t>Summary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u="sng" dirty="0">
                <a:highlight>
                  <a:srgbClr val="FFFF00"/>
                </a:highlight>
              </a:rPr>
              <a:t>Stakeholders and interests: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u="sng" dirty="0">
                <a:highlight>
                  <a:srgbClr val="FFFF00"/>
                </a:highlight>
              </a:rPr>
              <a:t>The customer </a:t>
            </a:r>
            <a:r>
              <a:rPr lang="en-US" dirty="0"/>
              <a:t>wants the item that he has ordered.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u="sng" dirty="0">
                <a:highlight>
                  <a:srgbClr val="FFFF00"/>
                </a:highlight>
              </a:rPr>
              <a:t>The agent </a:t>
            </a:r>
            <a:r>
              <a:rPr lang="en-US" dirty="0"/>
              <a:t>wants to distribute the orders to suppliers and get his commission.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u="sng" dirty="0">
                <a:highlight>
                  <a:srgbClr val="FFFF00"/>
                </a:highlight>
              </a:rPr>
              <a:t>The supplier </a:t>
            </a:r>
            <a:r>
              <a:rPr lang="en-US" dirty="0"/>
              <a:t>wants to get paid for the goods delivered.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u="sng" dirty="0">
                <a:highlight>
                  <a:srgbClr val="FFFF00"/>
                </a:highlight>
              </a:rPr>
              <a:t>Precondition: None</a:t>
            </a:r>
          </a:p>
        </p:txBody>
      </p:sp>
    </p:spTree>
    <p:extLst>
      <p:ext uri="{BB962C8B-B14F-4D97-AF65-F5344CB8AC3E}">
        <p14:creationId xmlns:p14="http://schemas.microsoft.com/office/powerpoint/2010/main" val="4283053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</TotalTime>
  <Words>1670</Words>
  <Application>Microsoft Office PowerPoint</Application>
  <PresentationFormat>Widescreen</PresentationFormat>
  <Paragraphs>88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Use Cases </vt:lpstr>
      <vt:lpstr>PowerPoint Presentation</vt:lpstr>
      <vt:lpstr>PowerPoint Presentation</vt:lpstr>
      <vt:lpstr>PowerPoint Presentation</vt:lpstr>
      <vt:lpstr>A customer wants a washing machine</vt:lpstr>
      <vt:lpstr>Certain behaviors of the entities involved</vt:lpstr>
      <vt:lpstr>PowerPoint Presentation</vt:lpstr>
      <vt:lpstr>Casual Versus Structured Version</vt:lpstr>
      <vt:lpstr>PowerPoint Presentation</vt:lpstr>
      <vt:lpstr>PowerPoint Presentation</vt:lpstr>
      <vt:lpstr>PowerPoint Presentation</vt:lpstr>
      <vt:lpstr>Black Box Versus White Box</vt:lpstr>
      <vt:lpstr>Hub and Spoke Model</vt:lpstr>
      <vt:lpstr>PowerPoint Presentation</vt:lpstr>
      <vt:lpstr>Details of the Use Case Model Entities:</vt:lpstr>
      <vt:lpstr>PowerPoint Presentation</vt:lpstr>
      <vt:lpstr>PowerPoint Presentation</vt:lpstr>
      <vt:lpstr>PowerPoint Presentation</vt:lpstr>
      <vt:lpstr>When Are We Done?</vt:lpstr>
      <vt:lpstr>Standard Use Case Template</vt:lpstr>
      <vt:lpstr>PowerPoint Presentation</vt:lpstr>
      <vt:lpstr>There is no standardization. So, you can alter as per your requirement.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Cases </dc:title>
  <dc:creator>Dr Hussein Elshafie</dc:creator>
  <cp:lastModifiedBy>Dr Hussein Elshafie</cp:lastModifiedBy>
  <cp:revision>107</cp:revision>
  <dcterms:created xsi:type="dcterms:W3CDTF">2021-10-30T10:08:55Z</dcterms:created>
  <dcterms:modified xsi:type="dcterms:W3CDTF">2022-11-26T15:28:22Z</dcterms:modified>
</cp:coreProperties>
</file>