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492"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F779B9-7BE7-410B-A723-2756DF232DD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B366EDB-2F77-40F3-8D8D-839AD257D50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E74B347-6EE9-49CD-AD78-F4D6BCB9E793}"/>
              </a:ext>
            </a:extLst>
          </p:cNvPr>
          <p:cNvSpPr>
            <a:spLocks noGrp="1"/>
          </p:cNvSpPr>
          <p:nvPr>
            <p:ph type="dt" sz="half" idx="10"/>
          </p:nvPr>
        </p:nvSpPr>
        <p:spPr/>
        <p:txBody>
          <a:bodyPr/>
          <a:lstStyle/>
          <a:p>
            <a:fld id="{AFED3BE6-4CA5-4A32-93F2-3A51E6972130}" type="datetimeFigureOut">
              <a:rPr lang="en-US" smtClean="0"/>
              <a:t>1/3/2023</a:t>
            </a:fld>
            <a:endParaRPr lang="en-US"/>
          </a:p>
        </p:txBody>
      </p:sp>
      <p:sp>
        <p:nvSpPr>
          <p:cNvPr id="5" name="Footer Placeholder 4">
            <a:extLst>
              <a:ext uri="{FF2B5EF4-FFF2-40B4-BE49-F238E27FC236}">
                <a16:creationId xmlns:a16="http://schemas.microsoft.com/office/drawing/2014/main" id="{2EEF37DD-07DE-4445-B27C-133CC3F0EA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4ECB19-CB14-4484-9547-4D1BEE2510A7}"/>
              </a:ext>
            </a:extLst>
          </p:cNvPr>
          <p:cNvSpPr>
            <a:spLocks noGrp="1"/>
          </p:cNvSpPr>
          <p:nvPr>
            <p:ph type="sldNum" sz="quarter" idx="12"/>
          </p:nvPr>
        </p:nvSpPr>
        <p:spPr/>
        <p:txBody>
          <a:bodyPr/>
          <a:lstStyle/>
          <a:p>
            <a:fld id="{B35FD7D9-3685-4148-AD5B-B752B5012662}" type="slidenum">
              <a:rPr lang="en-US" smtClean="0"/>
              <a:t>‹#›</a:t>
            </a:fld>
            <a:endParaRPr lang="en-US"/>
          </a:p>
        </p:txBody>
      </p:sp>
    </p:spTree>
    <p:extLst>
      <p:ext uri="{BB962C8B-B14F-4D97-AF65-F5344CB8AC3E}">
        <p14:creationId xmlns:p14="http://schemas.microsoft.com/office/powerpoint/2010/main" val="25086124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B45EB5-2DE6-40A6-A027-3CAB96BE91D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B2CE0C8-832A-49EF-B855-39292BF52F38}"/>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A00501-4048-4D77-96F2-758497132E08}"/>
              </a:ext>
            </a:extLst>
          </p:cNvPr>
          <p:cNvSpPr>
            <a:spLocks noGrp="1"/>
          </p:cNvSpPr>
          <p:nvPr>
            <p:ph type="dt" sz="half" idx="10"/>
          </p:nvPr>
        </p:nvSpPr>
        <p:spPr/>
        <p:txBody>
          <a:bodyPr/>
          <a:lstStyle/>
          <a:p>
            <a:fld id="{AFED3BE6-4CA5-4A32-93F2-3A51E6972130}" type="datetimeFigureOut">
              <a:rPr lang="en-US" smtClean="0"/>
              <a:t>1/3/2023</a:t>
            </a:fld>
            <a:endParaRPr lang="en-US"/>
          </a:p>
        </p:txBody>
      </p:sp>
      <p:sp>
        <p:nvSpPr>
          <p:cNvPr id="5" name="Footer Placeholder 4">
            <a:extLst>
              <a:ext uri="{FF2B5EF4-FFF2-40B4-BE49-F238E27FC236}">
                <a16:creationId xmlns:a16="http://schemas.microsoft.com/office/drawing/2014/main" id="{CCC8F3D3-44CF-4927-9167-3E08373D43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F7EE946-BB7B-4691-BA0F-3D690D7A17EA}"/>
              </a:ext>
            </a:extLst>
          </p:cNvPr>
          <p:cNvSpPr>
            <a:spLocks noGrp="1"/>
          </p:cNvSpPr>
          <p:nvPr>
            <p:ph type="sldNum" sz="quarter" idx="12"/>
          </p:nvPr>
        </p:nvSpPr>
        <p:spPr/>
        <p:txBody>
          <a:bodyPr/>
          <a:lstStyle/>
          <a:p>
            <a:fld id="{B35FD7D9-3685-4148-AD5B-B752B5012662}" type="slidenum">
              <a:rPr lang="en-US" smtClean="0"/>
              <a:t>‹#›</a:t>
            </a:fld>
            <a:endParaRPr lang="en-US"/>
          </a:p>
        </p:txBody>
      </p:sp>
    </p:spTree>
    <p:extLst>
      <p:ext uri="{BB962C8B-B14F-4D97-AF65-F5344CB8AC3E}">
        <p14:creationId xmlns:p14="http://schemas.microsoft.com/office/powerpoint/2010/main" val="888388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EC82736-F604-4BEE-925F-C8FA5FD068D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FD01442-FE69-40EF-B802-04316CB46340}"/>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BAABFE-317F-42E0-BDBF-735C32609B89}"/>
              </a:ext>
            </a:extLst>
          </p:cNvPr>
          <p:cNvSpPr>
            <a:spLocks noGrp="1"/>
          </p:cNvSpPr>
          <p:nvPr>
            <p:ph type="dt" sz="half" idx="10"/>
          </p:nvPr>
        </p:nvSpPr>
        <p:spPr/>
        <p:txBody>
          <a:bodyPr/>
          <a:lstStyle/>
          <a:p>
            <a:fld id="{AFED3BE6-4CA5-4A32-93F2-3A51E6972130}" type="datetimeFigureOut">
              <a:rPr lang="en-US" smtClean="0"/>
              <a:t>1/3/2023</a:t>
            </a:fld>
            <a:endParaRPr lang="en-US"/>
          </a:p>
        </p:txBody>
      </p:sp>
      <p:sp>
        <p:nvSpPr>
          <p:cNvPr id="5" name="Footer Placeholder 4">
            <a:extLst>
              <a:ext uri="{FF2B5EF4-FFF2-40B4-BE49-F238E27FC236}">
                <a16:creationId xmlns:a16="http://schemas.microsoft.com/office/drawing/2014/main" id="{2D66B04A-5114-46D8-879C-AF59569034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1AD3B0-B4A4-448E-90F8-9CA252B77000}"/>
              </a:ext>
            </a:extLst>
          </p:cNvPr>
          <p:cNvSpPr>
            <a:spLocks noGrp="1"/>
          </p:cNvSpPr>
          <p:nvPr>
            <p:ph type="sldNum" sz="quarter" idx="12"/>
          </p:nvPr>
        </p:nvSpPr>
        <p:spPr/>
        <p:txBody>
          <a:bodyPr/>
          <a:lstStyle/>
          <a:p>
            <a:fld id="{B35FD7D9-3685-4148-AD5B-B752B5012662}" type="slidenum">
              <a:rPr lang="en-US" smtClean="0"/>
              <a:t>‹#›</a:t>
            </a:fld>
            <a:endParaRPr lang="en-US"/>
          </a:p>
        </p:txBody>
      </p:sp>
    </p:spTree>
    <p:extLst>
      <p:ext uri="{BB962C8B-B14F-4D97-AF65-F5344CB8AC3E}">
        <p14:creationId xmlns:p14="http://schemas.microsoft.com/office/powerpoint/2010/main" val="16893027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CF36E-0DC8-43AA-8572-09E0697936F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3D04EE0-454B-49B5-BE98-FAEC1C7042A5}"/>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A1616F-5EB3-4887-A4B9-0419D55A2E85}"/>
              </a:ext>
            </a:extLst>
          </p:cNvPr>
          <p:cNvSpPr>
            <a:spLocks noGrp="1"/>
          </p:cNvSpPr>
          <p:nvPr>
            <p:ph type="dt" sz="half" idx="10"/>
          </p:nvPr>
        </p:nvSpPr>
        <p:spPr/>
        <p:txBody>
          <a:bodyPr/>
          <a:lstStyle/>
          <a:p>
            <a:fld id="{AFED3BE6-4CA5-4A32-93F2-3A51E6972130}" type="datetimeFigureOut">
              <a:rPr lang="en-US" smtClean="0"/>
              <a:t>1/3/2023</a:t>
            </a:fld>
            <a:endParaRPr lang="en-US"/>
          </a:p>
        </p:txBody>
      </p:sp>
      <p:sp>
        <p:nvSpPr>
          <p:cNvPr id="5" name="Footer Placeholder 4">
            <a:extLst>
              <a:ext uri="{FF2B5EF4-FFF2-40B4-BE49-F238E27FC236}">
                <a16:creationId xmlns:a16="http://schemas.microsoft.com/office/drawing/2014/main" id="{FC0B7BF7-FC4F-48AE-8DD0-744695A348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650EE9-5FF5-46C6-8F93-B8EDCB439D2F}"/>
              </a:ext>
            </a:extLst>
          </p:cNvPr>
          <p:cNvSpPr>
            <a:spLocks noGrp="1"/>
          </p:cNvSpPr>
          <p:nvPr>
            <p:ph type="sldNum" sz="quarter" idx="12"/>
          </p:nvPr>
        </p:nvSpPr>
        <p:spPr/>
        <p:txBody>
          <a:bodyPr/>
          <a:lstStyle/>
          <a:p>
            <a:fld id="{B35FD7D9-3685-4148-AD5B-B752B5012662}" type="slidenum">
              <a:rPr lang="en-US" smtClean="0"/>
              <a:t>‹#›</a:t>
            </a:fld>
            <a:endParaRPr lang="en-US"/>
          </a:p>
        </p:txBody>
      </p:sp>
    </p:spTree>
    <p:extLst>
      <p:ext uri="{BB962C8B-B14F-4D97-AF65-F5344CB8AC3E}">
        <p14:creationId xmlns:p14="http://schemas.microsoft.com/office/powerpoint/2010/main" val="15808363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714A32-4ABA-4B73-93B5-D5E8645FD46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AB4DAB5-F394-4F05-9A0E-DED7C9BCC2D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F2653687-9B63-4EC7-97C6-B304381AFDAE}"/>
              </a:ext>
            </a:extLst>
          </p:cNvPr>
          <p:cNvSpPr>
            <a:spLocks noGrp="1"/>
          </p:cNvSpPr>
          <p:nvPr>
            <p:ph type="dt" sz="half" idx="10"/>
          </p:nvPr>
        </p:nvSpPr>
        <p:spPr/>
        <p:txBody>
          <a:bodyPr/>
          <a:lstStyle/>
          <a:p>
            <a:fld id="{AFED3BE6-4CA5-4A32-93F2-3A51E6972130}" type="datetimeFigureOut">
              <a:rPr lang="en-US" smtClean="0"/>
              <a:t>1/3/2023</a:t>
            </a:fld>
            <a:endParaRPr lang="en-US"/>
          </a:p>
        </p:txBody>
      </p:sp>
      <p:sp>
        <p:nvSpPr>
          <p:cNvPr id="5" name="Footer Placeholder 4">
            <a:extLst>
              <a:ext uri="{FF2B5EF4-FFF2-40B4-BE49-F238E27FC236}">
                <a16:creationId xmlns:a16="http://schemas.microsoft.com/office/drawing/2014/main" id="{D7432CFE-95D9-4881-B592-16B6474F1D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9F603D-6C92-4D73-94C0-9B757D374F18}"/>
              </a:ext>
            </a:extLst>
          </p:cNvPr>
          <p:cNvSpPr>
            <a:spLocks noGrp="1"/>
          </p:cNvSpPr>
          <p:nvPr>
            <p:ph type="sldNum" sz="quarter" idx="12"/>
          </p:nvPr>
        </p:nvSpPr>
        <p:spPr/>
        <p:txBody>
          <a:bodyPr/>
          <a:lstStyle/>
          <a:p>
            <a:fld id="{B35FD7D9-3685-4148-AD5B-B752B5012662}" type="slidenum">
              <a:rPr lang="en-US" smtClean="0"/>
              <a:t>‹#›</a:t>
            </a:fld>
            <a:endParaRPr lang="en-US"/>
          </a:p>
        </p:txBody>
      </p:sp>
    </p:spTree>
    <p:extLst>
      <p:ext uri="{BB962C8B-B14F-4D97-AF65-F5344CB8AC3E}">
        <p14:creationId xmlns:p14="http://schemas.microsoft.com/office/powerpoint/2010/main" val="30265848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B42AED-B93D-46D4-853B-A22B216FE4D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56CF2F8-F3E9-4AFB-AD74-0DF4D6FD3282}"/>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40D19EC-C99D-4CD5-99BE-6F9F73710D20}"/>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1479831-5A70-4B6C-8CDE-31BF242818F3}"/>
              </a:ext>
            </a:extLst>
          </p:cNvPr>
          <p:cNvSpPr>
            <a:spLocks noGrp="1"/>
          </p:cNvSpPr>
          <p:nvPr>
            <p:ph type="dt" sz="half" idx="10"/>
          </p:nvPr>
        </p:nvSpPr>
        <p:spPr/>
        <p:txBody>
          <a:bodyPr/>
          <a:lstStyle/>
          <a:p>
            <a:fld id="{AFED3BE6-4CA5-4A32-93F2-3A51E6972130}" type="datetimeFigureOut">
              <a:rPr lang="en-US" smtClean="0"/>
              <a:t>1/3/2023</a:t>
            </a:fld>
            <a:endParaRPr lang="en-US"/>
          </a:p>
        </p:txBody>
      </p:sp>
      <p:sp>
        <p:nvSpPr>
          <p:cNvPr id="6" name="Footer Placeholder 5">
            <a:extLst>
              <a:ext uri="{FF2B5EF4-FFF2-40B4-BE49-F238E27FC236}">
                <a16:creationId xmlns:a16="http://schemas.microsoft.com/office/drawing/2014/main" id="{4A289DD7-E4B2-48A5-BA10-1A40CBA11E6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D36B14E-B9D9-413F-8CDF-FF3FFB799DDE}"/>
              </a:ext>
            </a:extLst>
          </p:cNvPr>
          <p:cNvSpPr>
            <a:spLocks noGrp="1"/>
          </p:cNvSpPr>
          <p:nvPr>
            <p:ph type="sldNum" sz="quarter" idx="12"/>
          </p:nvPr>
        </p:nvSpPr>
        <p:spPr/>
        <p:txBody>
          <a:bodyPr/>
          <a:lstStyle/>
          <a:p>
            <a:fld id="{B35FD7D9-3685-4148-AD5B-B752B5012662}" type="slidenum">
              <a:rPr lang="en-US" smtClean="0"/>
              <a:t>‹#›</a:t>
            </a:fld>
            <a:endParaRPr lang="en-US"/>
          </a:p>
        </p:txBody>
      </p:sp>
    </p:spTree>
    <p:extLst>
      <p:ext uri="{BB962C8B-B14F-4D97-AF65-F5344CB8AC3E}">
        <p14:creationId xmlns:p14="http://schemas.microsoft.com/office/powerpoint/2010/main" val="17187908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5D826-1D6B-455B-8DA9-EBDBAE16609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1C6A39D-7D8B-4757-AE11-71AC9ABE1C2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BDD35C49-CBD7-4B70-82AB-88CFC3832004}"/>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B12DA56-2FA4-4F0D-9593-236F1D3EFCA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7911F47B-DCCE-483F-B945-22C4558B669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3DB54AA-C0F6-4DBB-B709-C087E0B0CBC4}"/>
              </a:ext>
            </a:extLst>
          </p:cNvPr>
          <p:cNvSpPr>
            <a:spLocks noGrp="1"/>
          </p:cNvSpPr>
          <p:nvPr>
            <p:ph type="dt" sz="half" idx="10"/>
          </p:nvPr>
        </p:nvSpPr>
        <p:spPr/>
        <p:txBody>
          <a:bodyPr/>
          <a:lstStyle/>
          <a:p>
            <a:fld id="{AFED3BE6-4CA5-4A32-93F2-3A51E6972130}" type="datetimeFigureOut">
              <a:rPr lang="en-US" smtClean="0"/>
              <a:t>1/3/2023</a:t>
            </a:fld>
            <a:endParaRPr lang="en-US"/>
          </a:p>
        </p:txBody>
      </p:sp>
      <p:sp>
        <p:nvSpPr>
          <p:cNvPr id="8" name="Footer Placeholder 7">
            <a:extLst>
              <a:ext uri="{FF2B5EF4-FFF2-40B4-BE49-F238E27FC236}">
                <a16:creationId xmlns:a16="http://schemas.microsoft.com/office/drawing/2014/main" id="{FD6CF7B8-7353-4E44-8E3A-A3B9B194378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EE4BC9C-73F8-4F9B-BCCA-345B0F99AB90}"/>
              </a:ext>
            </a:extLst>
          </p:cNvPr>
          <p:cNvSpPr>
            <a:spLocks noGrp="1"/>
          </p:cNvSpPr>
          <p:nvPr>
            <p:ph type="sldNum" sz="quarter" idx="12"/>
          </p:nvPr>
        </p:nvSpPr>
        <p:spPr/>
        <p:txBody>
          <a:bodyPr/>
          <a:lstStyle/>
          <a:p>
            <a:fld id="{B35FD7D9-3685-4148-AD5B-B752B5012662}" type="slidenum">
              <a:rPr lang="en-US" smtClean="0"/>
              <a:t>‹#›</a:t>
            </a:fld>
            <a:endParaRPr lang="en-US"/>
          </a:p>
        </p:txBody>
      </p:sp>
    </p:spTree>
    <p:extLst>
      <p:ext uri="{BB962C8B-B14F-4D97-AF65-F5344CB8AC3E}">
        <p14:creationId xmlns:p14="http://schemas.microsoft.com/office/powerpoint/2010/main" val="8781031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A12D97-5615-4352-9CE1-941FACE1E64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A0DC787-9DAA-4492-9862-FC7B63693F80}"/>
              </a:ext>
            </a:extLst>
          </p:cNvPr>
          <p:cNvSpPr>
            <a:spLocks noGrp="1"/>
          </p:cNvSpPr>
          <p:nvPr>
            <p:ph type="dt" sz="half" idx="10"/>
          </p:nvPr>
        </p:nvSpPr>
        <p:spPr/>
        <p:txBody>
          <a:bodyPr/>
          <a:lstStyle/>
          <a:p>
            <a:fld id="{AFED3BE6-4CA5-4A32-93F2-3A51E6972130}" type="datetimeFigureOut">
              <a:rPr lang="en-US" smtClean="0"/>
              <a:t>1/3/2023</a:t>
            </a:fld>
            <a:endParaRPr lang="en-US"/>
          </a:p>
        </p:txBody>
      </p:sp>
      <p:sp>
        <p:nvSpPr>
          <p:cNvPr id="4" name="Footer Placeholder 3">
            <a:extLst>
              <a:ext uri="{FF2B5EF4-FFF2-40B4-BE49-F238E27FC236}">
                <a16:creationId xmlns:a16="http://schemas.microsoft.com/office/drawing/2014/main" id="{912A0B07-DC2C-4036-B297-AFEC2B8E3FF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83E24CC-DC77-45C4-A501-6EF1A5CF272E}"/>
              </a:ext>
            </a:extLst>
          </p:cNvPr>
          <p:cNvSpPr>
            <a:spLocks noGrp="1"/>
          </p:cNvSpPr>
          <p:nvPr>
            <p:ph type="sldNum" sz="quarter" idx="12"/>
          </p:nvPr>
        </p:nvSpPr>
        <p:spPr/>
        <p:txBody>
          <a:bodyPr/>
          <a:lstStyle/>
          <a:p>
            <a:fld id="{B35FD7D9-3685-4148-AD5B-B752B5012662}" type="slidenum">
              <a:rPr lang="en-US" smtClean="0"/>
              <a:t>‹#›</a:t>
            </a:fld>
            <a:endParaRPr lang="en-US"/>
          </a:p>
        </p:txBody>
      </p:sp>
    </p:spTree>
    <p:extLst>
      <p:ext uri="{BB962C8B-B14F-4D97-AF65-F5344CB8AC3E}">
        <p14:creationId xmlns:p14="http://schemas.microsoft.com/office/powerpoint/2010/main" val="25806515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3F24755-132B-4401-81A7-047F99919FB9}"/>
              </a:ext>
            </a:extLst>
          </p:cNvPr>
          <p:cNvSpPr>
            <a:spLocks noGrp="1"/>
          </p:cNvSpPr>
          <p:nvPr>
            <p:ph type="dt" sz="half" idx="10"/>
          </p:nvPr>
        </p:nvSpPr>
        <p:spPr/>
        <p:txBody>
          <a:bodyPr/>
          <a:lstStyle/>
          <a:p>
            <a:fld id="{AFED3BE6-4CA5-4A32-93F2-3A51E6972130}" type="datetimeFigureOut">
              <a:rPr lang="en-US" smtClean="0"/>
              <a:t>1/3/2023</a:t>
            </a:fld>
            <a:endParaRPr lang="en-US"/>
          </a:p>
        </p:txBody>
      </p:sp>
      <p:sp>
        <p:nvSpPr>
          <p:cNvPr id="3" name="Footer Placeholder 2">
            <a:extLst>
              <a:ext uri="{FF2B5EF4-FFF2-40B4-BE49-F238E27FC236}">
                <a16:creationId xmlns:a16="http://schemas.microsoft.com/office/drawing/2014/main" id="{59890FB3-CF67-4ED8-B7E2-815E185B2BB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6F0AAE1-9A8E-4B71-90C7-0829C902BB82}"/>
              </a:ext>
            </a:extLst>
          </p:cNvPr>
          <p:cNvSpPr>
            <a:spLocks noGrp="1"/>
          </p:cNvSpPr>
          <p:nvPr>
            <p:ph type="sldNum" sz="quarter" idx="12"/>
          </p:nvPr>
        </p:nvSpPr>
        <p:spPr/>
        <p:txBody>
          <a:bodyPr/>
          <a:lstStyle/>
          <a:p>
            <a:fld id="{B35FD7D9-3685-4148-AD5B-B752B5012662}" type="slidenum">
              <a:rPr lang="en-US" smtClean="0"/>
              <a:t>‹#›</a:t>
            </a:fld>
            <a:endParaRPr lang="en-US"/>
          </a:p>
        </p:txBody>
      </p:sp>
    </p:spTree>
    <p:extLst>
      <p:ext uri="{BB962C8B-B14F-4D97-AF65-F5344CB8AC3E}">
        <p14:creationId xmlns:p14="http://schemas.microsoft.com/office/powerpoint/2010/main" val="29620101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5FC92-364B-406E-A587-804224A0704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042F927-0AFB-421B-AEED-4A9CAB62064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8127F12-B5E5-4F29-B0F9-829129F43B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259F474-8ED4-425F-ADC9-932D74206A12}"/>
              </a:ext>
            </a:extLst>
          </p:cNvPr>
          <p:cNvSpPr>
            <a:spLocks noGrp="1"/>
          </p:cNvSpPr>
          <p:nvPr>
            <p:ph type="dt" sz="half" idx="10"/>
          </p:nvPr>
        </p:nvSpPr>
        <p:spPr/>
        <p:txBody>
          <a:bodyPr/>
          <a:lstStyle/>
          <a:p>
            <a:fld id="{AFED3BE6-4CA5-4A32-93F2-3A51E6972130}" type="datetimeFigureOut">
              <a:rPr lang="en-US" smtClean="0"/>
              <a:t>1/3/2023</a:t>
            </a:fld>
            <a:endParaRPr lang="en-US"/>
          </a:p>
        </p:txBody>
      </p:sp>
      <p:sp>
        <p:nvSpPr>
          <p:cNvPr id="6" name="Footer Placeholder 5">
            <a:extLst>
              <a:ext uri="{FF2B5EF4-FFF2-40B4-BE49-F238E27FC236}">
                <a16:creationId xmlns:a16="http://schemas.microsoft.com/office/drawing/2014/main" id="{CE47ACE5-64E1-4D15-A4B0-3602AD893D0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62E9C8-B2BC-4453-85BC-0C8696406E6C}"/>
              </a:ext>
            </a:extLst>
          </p:cNvPr>
          <p:cNvSpPr>
            <a:spLocks noGrp="1"/>
          </p:cNvSpPr>
          <p:nvPr>
            <p:ph type="sldNum" sz="quarter" idx="12"/>
          </p:nvPr>
        </p:nvSpPr>
        <p:spPr/>
        <p:txBody>
          <a:bodyPr/>
          <a:lstStyle/>
          <a:p>
            <a:fld id="{B35FD7D9-3685-4148-AD5B-B752B5012662}" type="slidenum">
              <a:rPr lang="en-US" smtClean="0"/>
              <a:t>‹#›</a:t>
            </a:fld>
            <a:endParaRPr lang="en-US"/>
          </a:p>
        </p:txBody>
      </p:sp>
    </p:spTree>
    <p:extLst>
      <p:ext uri="{BB962C8B-B14F-4D97-AF65-F5344CB8AC3E}">
        <p14:creationId xmlns:p14="http://schemas.microsoft.com/office/powerpoint/2010/main" val="10697279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65D536-648A-405D-A188-DA5B5AAF661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B799F56-4CCA-4E2B-93FB-000F6907FB5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2EADC4A-7EF8-4AB9-8620-7AC13D928C3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9BDD23E-D672-4084-AD33-DB8CC5330CA1}"/>
              </a:ext>
            </a:extLst>
          </p:cNvPr>
          <p:cNvSpPr>
            <a:spLocks noGrp="1"/>
          </p:cNvSpPr>
          <p:nvPr>
            <p:ph type="dt" sz="half" idx="10"/>
          </p:nvPr>
        </p:nvSpPr>
        <p:spPr/>
        <p:txBody>
          <a:bodyPr/>
          <a:lstStyle/>
          <a:p>
            <a:fld id="{AFED3BE6-4CA5-4A32-93F2-3A51E6972130}" type="datetimeFigureOut">
              <a:rPr lang="en-US" smtClean="0"/>
              <a:t>1/3/2023</a:t>
            </a:fld>
            <a:endParaRPr lang="en-US"/>
          </a:p>
        </p:txBody>
      </p:sp>
      <p:sp>
        <p:nvSpPr>
          <p:cNvPr id="6" name="Footer Placeholder 5">
            <a:extLst>
              <a:ext uri="{FF2B5EF4-FFF2-40B4-BE49-F238E27FC236}">
                <a16:creationId xmlns:a16="http://schemas.microsoft.com/office/drawing/2014/main" id="{3D2DC8CD-D783-4114-820B-BC2029F1D0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1EC1A70-D94B-4F23-B6F7-7866A96B4BF0}"/>
              </a:ext>
            </a:extLst>
          </p:cNvPr>
          <p:cNvSpPr>
            <a:spLocks noGrp="1"/>
          </p:cNvSpPr>
          <p:nvPr>
            <p:ph type="sldNum" sz="quarter" idx="12"/>
          </p:nvPr>
        </p:nvSpPr>
        <p:spPr/>
        <p:txBody>
          <a:bodyPr/>
          <a:lstStyle/>
          <a:p>
            <a:fld id="{B35FD7D9-3685-4148-AD5B-B752B5012662}" type="slidenum">
              <a:rPr lang="en-US" smtClean="0"/>
              <a:t>‹#›</a:t>
            </a:fld>
            <a:endParaRPr lang="en-US"/>
          </a:p>
        </p:txBody>
      </p:sp>
    </p:spTree>
    <p:extLst>
      <p:ext uri="{BB962C8B-B14F-4D97-AF65-F5344CB8AC3E}">
        <p14:creationId xmlns:p14="http://schemas.microsoft.com/office/powerpoint/2010/main" val="2881802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5AF4F7F-8F0F-4F55-B69D-34F82669AD9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1E905FE-4955-4C62-B5F7-E585E674FDB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FF8576-AC3F-4ACF-AFE8-882E14B520F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FED3BE6-4CA5-4A32-93F2-3A51E6972130}" type="datetimeFigureOut">
              <a:rPr lang="en-US" smtClean="0"/>
              <a:t>1/3/2023</a:t>
            </a:fld>
            <a:endParaRPr lang="en-US"/>
          </a:p>
        </p:txBody>
      </p:sp>
      <p:sp>
        <p:nvSpPr>
          <p:cNvPr id="5" name="Footer Placeholder 4">
            <a:extLst>
              <a:ext uri="{FF2B5EF4-FFF2-40B4-BE49-F238E27FC236}">
                <a16:creationId xmlns:a16="http://schemas.microsoft.com/office/drawing/2014/main" id="{70117A4E-8260-4C19-8CC5-BD6AF41751A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4DD56C9-E1DF-4F0A-8A64-9B6CB09B583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5FD7D9-3685-4148-AD5B-B752B5012662}" type="slidenum">
              <a:rPr lang="en-US" smtClean="0"/>
              <a:t>‹#›</a:t>
            </a:fld>
            <a:endParaRPr lang="en-US"/>
          </a:p>
        </p:txBody>
      </p:sp>
    </p:spTree>
    <p:extLst>
      <p:ext uri="{BB962C8B-B14F-4D97-AF65-F5344CB8AC3E}">
        <p14:creationId xmlns:p14="http://schemas.microsoft.com/office/powerpoint/2010/main" val="17683203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624CEEB6-95A8-4B1A-8711-8B20EA4AAECC}"/>
              </a:ext>
            </a:extLst>
          </p:cNvPr>
          <p:cNvSpPr>
            <a:spLocks noGrp="1"/>
          </p:cNvSpPr>
          <p:nvPr>
            <p:ph type="subTitle" idx="1"/>
          </p:nvPr>
        </p:nvSpPr>
        <p:spPr>
          <a:xfrm>
            <a:off x="484909" y="401781"/>
            <a:ext cx="11222181" cy="6165273"/>
          </a:xfrm>
        </p:spPr>
        <p:txBody>
          <a:bodyPr>
            <a:normAutofit/>
          </a:bodyPr>
          <a:lstStyle/>
          <a:p>
            <a:pPr algn="just"/>
            <a:r>
              <a:rPr lang="en-US" sz="3200" dirty="0">
                <a:highlight>
                  <a:srgbClr val="FFFF00"/>
                </a:highlight>
              </a:rPr>
              <a:t>Once you have framed the </a:t>
            </a:r>
            <a:r>
              <a:rPr lang="en-US" sz="3200" b="1" u="sng" dirty="0">
                <a:highlight>
                  <a:srgbClr val="00FFFF"/>
                </a:highlight>
              </a:rPr>
              <a:t>use cases</a:t>
            </a:r>
            <a:r>
              <a:rPr lang="en-US" sz="3200" dirty="0">
                <a:highlight>
                  <a:srgbClr val="FFFF00"/>
                </a:highlight>
              </a:rPr>
              <a:t> and then </a:t>
            </a:r>
            <a:r>
              <a:rPr lang="en-US" sz="3200" b="1" u="sng" dirty="0">
                <a:highlight>
                  <a:srgbClr val="00FFFF"/>
                </a:highlight>
              </a:rPr>
              <a:t>made detailed requirements</a:t>
            </a:r>
            <a:r>
              <a:rPr lang="en-US" sz="3200" dirty="0">
                <a:highlight>
                  <a:srgbClr val="FFFF00"/>
                </a:highlight>
              </a:rPr>
              <a:t>, you </a:t>
            </a:r>
            <a:r>
              <a:rPr lang="en-US" sz="3200" b="1" u="sng" dirty="0">
                <a:highlight>
                  <a:srgbClr val="FF00FF"/>
                </a:highlight>
              </a:rPr>
              <a:t>jump to the design </a:t>
            </a:r>
            <a:r>
              <a:rPr lang="en-US" sz="3200" dirty="0"/>
              <a:t>of the system. </a:t>
            </a:r>
          </a:p>
          <a:p>
            <a:pPr algn="just"/>
            <a:r>
              <a:rPr lang="en-US" sz="3200" b="1" u="sng" dirty="0">
                <a:highlight>
                  <a:srgbClr val="00FF00"/>
                </a:highlight>
              </a:rPr>
              <a:t>There are three basic representations</a:t>
            </a:r>
            <a:r>
              <a:rPr lang="en-US" sz="3200" dirty="0"/>
              <a:t> that are used in the </a:t>
            </a:r>
            <a:r>
              <a:rPr lang="en-US" sz="3200" b="1" u="sng" dirty="0">
                <a:highlight>
                  <a:srgbClr val="FFFF00"/>
                </a:highlight>
              </a:rPr>
              <a:t>design process</a:t>
            </a:r>
            <a:r>
              <a:rPr lang="en-US" sz="3200" dirty="0"/>
              <a:t>. </a:t>
            </a:r>
            <a:r>
              <a:rPr lang="en-US" sz="3200" dirty="0">
                <a:highlight>
                  <a:srgbClr val="FF00FF"/>
                </a:highlight>
              </a:rPr>
              <a:t>One or more is required, based on the scope of design. </a:t>
            </a:r>
          </a:p>
          <a:p>
            <a:pPr marL="342900" indent="-342900" algn="just">
              <a:buFont typeface="Wingdings" panose="05000000000000000000" pitchFamily="2" charset="2"/>
              <a:buChar char="§"/>
            </a:pPr>
            <a:r>
              <a:rPr lang="en-US" sz="3200" b="1" u="sng" dirty="0">
                <a:highlight>
                  <a:srgbClr val="00FF00"/>
                </a:highlight>
              </a:rPr>
              <a:t>The first one is behavioral representation.</a:t>
            </a:r>
            <a:r>
              <a:rPr lang="en-US" sz="3200" dirty="0"/>
              <a:t> The system is represented </a:t>
            </a:r>
            <a:r>
              <a:rPr lang="en-US" sz="3200" b="1" u="sng" dirty="0">
                <a:highlight>
                  <a:srgbClr val="FF00FF"/>
                </a:highlight>
              </a:rPr>
              <a:t>as a black box</a:t>
            </a:r>
            <a:r>
              <a:rPr lang="en-US" sz="3200" dirty="0"/>
              <a:t>. The </a:t>
            </a:r>
            <a:r>
              <a:rPr lang="en-US" sz="3200" b="1" u="sng" dirty="0"/>
              <a:t>behavior</a:t>
            </a:r>
            <a:r>
              <a:rPr lang="en-US" sz="3200" dirty="0"/>
              <a:t> of the box is represented </a:t>
            </a:r>
            <a:r>
              <a:rPr lang="en-US" sz="3200" b="1" u="sng" dirty="0">
                <a:highlight>
                  <a:srgbClr val="FF00FF"/>
                </a:highlight>
              </a:rPr>
              <a:t>as a function of inputs and outputs.</a:t>
            </a:r>
            <a:r>
              <a:rPr lang="en-US" sz="3200" dirty="0"/>
              <a:t> </a:t>
            </a:r>
          </a:p>
          <a:p>
            <a:pPr marL="342900" indent="-342900" algn="just">
              <a:buFont typeface="Wingdings" panose="05000000000000000000" pitchFamily="2" charset="2"/>
              <a:buChar char="§"/>
            </a:pPr>
            <a:r>
              <a:rPr lang="en-US" sz="3200" b="1" u="sng" dirty="0">
                <a:highlight>
                  <a:srgbClr val="00FF00"/>
                </a:highlight>
              </a:rPr>
              <a:t>The second one is a structural representation</a:t>
            </a:r>
            <a:r>
              <a:rPr lang="en-US" sz="3200" dirty="0"/>
              <a:t> where </a:t>
            </a:r>
            <a:r>
              <a:rPr lang="en-US" sz="3200" b="1" u="sng" dirty="0">
                <a:highlight>
                  <a:srgbClr val="FF00FF"/>
                </a:highlight>
              </a:rPr>
              <a:t>black boxes</a:t>
            </a:r>
            <a:r>
              <a:rPr lang="en-US" sz="3200" dirty="0"/>
              <a:t> are shown </a:t>
            </a:r>
            <a:r>
              <a:rPr lang="en-US" sz="3200" b="1" u="sng" dirty="0">
                <a:highlight>
                  <a:srgbClr val="FF00FF"/>
                </a:highlight>
              </a:rPr>
              <a:t>interconnected</a:t>
            </a:r>
            <a:r>
              <a:rPr lang="en-US" sz="3200" dirty="0"/>
              <a:t> without describing the functionality of each block. </a:t>
            </a:r>
          </a:p>
          <a:p>
            <a:pPr marL="342900" indent="-342900" algn="just">
              <a:buFont typeface="Wingdings" panose="05000000000000000000" pitchFamily="2" charset="2"/>
              <a:buChar char="§"/>
            </a:pPr>
            <a:r>
              <a:rPr lang="en-US" sz="3200" b="1" u="sng" dirty="0">
                <a:highlight>
                  <a:srgbClr val="00FF00"/>
                </a:highlight>
              </a:rPr>
              <a:t>The third one is a physical representation</a:t>
            </a:r>
            <a:r>
              <a:rPr lang="en-US" sz="3200" dirty="0"/>
              <a:t> where </a:t>
            </a:r>
            <a:r>
              <a:rPr lang="en-US" sz="3200" b="1" u="sng" dirty="0">
                <a:highlight>
                  <a:srgbClr val="FF00FF"/>
                </a:highlight>
              </a:rPr>
              <a:t>physically</a:t>
            </a:r>
            <a:r>
              <a:rPr lang="en-US" sz="3200" dirty="0"/>
              <a:t> the organization and connectivity are described. </a:t>
            </a:r>
          </a:p>
        </p:txBody>
      </p:sp>
    </p:spTree>
    <p:extLst>
      <p:ext uri="{BB962C8B-B14F-4D97-AF65-F5344CB8AC3E}">
        <p14:creationId xmlns:p14="http://schemas.microsoft.com/office/powerpoint/2010/main" val="23145364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A89CAE2-CA7B-401C-99DC-B14A6CD939BE}"/>
              </a:ext>
            </a:extLst>
          </p:cNvPr>
          <p:cNvSpPr>
            <a:spLocks noGrp="1"/>
          </p:cNvSpPr>
          <p:nvPr>
            <p:ph idx="1"/>
          </p:nvPr>
        </p:nvSpPr>
        <p:spPr>
          <a:xfrm>
            <a:off x="568036" y="595744"/>
            <a:ext cx="11069781" cy="5763491"/>
          </a:xfrm>
        </p:spPr>
        <p:txBody>
          <a:bodyPr/>
          <a:lstStyle/>
          <a:p>
            <a:pPr marL="0" indent="0">
              <a:buNone/>
            </a:pPr>
            <a:r>
              <a:rPr lang="en-US" b="1" u="sng" dirty="0">
                <a:highlight>
                  <a:srgbClr val="FFFF00"/>
                </a:highlight>
              </a:rPr>
              <a:t>Heterogeneous Models </a:t>
            </a:r>
            <a:endParaRPr lang="ar-EG" b="1" u="sng" dirty="0">
              <a:highlight>
                <a:srgbClr val="FFFF00"/>
              </a:highlight>
            </a:endParaRPr>
          </a:p>
          <a:p>
            <a:pPr algn="just">
              <a:lnSpc>
                <a:spcPct val="150000"/>
              </a:lnSpc>
              <a:spcBef>
                <a:spcPts val="600"/>
              </a:spcBef>
              <a:spcAft>
                <a:spcPts val="600"/>
              </a:spcAft>
              <a:buFont typeface="Wingdings" panose="05000000000000000000" pitchFamily="2" charset="2"/>
              <a:buChar char="§"/>
            </a:pPr>
            <a:r>
              <a:rPr lang="en-US" dirty="0"/>
              <a:t>These </a:t>
            </a:r>
            <a:r>
              <a:rPr lang="en-US" b="1" u="sng" dirty="0">
                <a:highlight>
                  <a:srgbClr val="00FF00"/>
                </a:highlight>
              </a:rPr>
              <a:t>models represent the data entities as objects</a:t>
            </a:r>
            <a:r>
              <a:rPr lang="en-US" dirty="0"/>
              <a:t>. It associates the object’s behavior for input events and </a:t>
            </a:r>
            <a:r>
              <a:rPr lang="en-US" b="1" u="sng" dirty="0"/>
              <a:t>the way the objects are related to each other. </a:t>
            </a:r>
            <a:endParaRPr lang="ar-EG" b="1" u="sng" dirty="0"/>
          </a:p>
          <a:p>
            <a:pPr algn="just">
              <a:lnSpc>
                <a:spcPct val="150000"/>
              </a:lnSpc>
              <a:spcBef>
                <a:spcPts val="600"/>
              </a:spcBef>
              <a:spcAft>
                <a:spcPts val="600"/>
              </a:spcAft>
              <a:buFont typeface="Wingdings" panose="05000000000000000000" pitchFamily="2" charset="2"/>
              <a:buChar char="§"/>
            </a:pPr>
            <a:r>
              <a:rPr lang="en-US" dirty="0">
                <a:highlight>
                  <a:srgbClr val="FF00FF"/>
                </a:highlight>
              </a:rPr>
              <a:t>A very good example of this is </a:t>
            </a:r>
            <a:r>
              <a:rPr lang="en-US" b="1" u="sng" dirty="0">
                <a:highlight>
                  <a:srgbClr val="FF00FF"/>
                </a:highlight>
              </a:rPr>
              <a:t>object-oriented paradigm</a:t>
            </a:r>
            <a:r>
              <a:rPr lang="en-US" dirty="0"/>
              <a:t>, control/data flow graphs, program state machine, etc. </a:t>
            </a:r>
            <a:r>
              <a:rPr lang="en-US" b="1" u="sng" dirty="0">
                <a:highlight>
                  <a:srgbClr val="FFFF00"/>
                </a:highlight>
              </a:rPr>
              <a:t>Every system has three basic properties</a:t>
            </a:r>
            <a:r>
              <a:rPr lang="en-US" dirty="0">
                <a:highlight>
                  <a:srgbClr val="FFFF00"/>
                </a:highlight>
              </a:rPr>
              <a:t>, i.e., </a:t>
            </a:r>
            <a:r>
              <a:rPr lang="en-US" b="1" u="sng" dirty="0">
                <a:highlight>
                  <a:srgbClr val="FFFF00"/>
                </a:highlight>
              </a:rPr>
              <a:t>data</a:t>
            </a:r>
            <a:r>
              <a:rPr lang="en-US" dirty="0">
                <a:highlight>
                  <a:srgbClr val="FFFF00"/>
                </a:highlight>
              </a:rPr>
              <a:t>, </a:t>
            </a:r>
            <a:r>
              <a:rPr lang="en-US" b="1" u="sng" dirty="0">
                <a:highlight>
                  <a:srgbClr val="FFFF00"/>
                </a:highlight>
              </a:rPr>
              <a:t>activity</a:t>
            </a:r>
            <a:r>
              <a:rPr lang="en-US" dirty="0">
                <a:highlight>
                  <a:srgbClr val="FFFF00"/>
                </a:highlight>
              </a:rPr>
              <a:t>, and </a:t>
            </a:r>
            <a:r>
              <a:rPr lang="en-US" b="1" u="sng" dirty="0">
                <a:highlight>
                  <a:srgbClr val="FFFF00"/>
                </a:highlight>
              </a:rPr>
              <a:t>control</a:t>
            </a:r>
            <a:r>
              <a:rPr lang="en-US" dirty="0">
                <a:highlight>
                  <a:srgbClr val="FFFF00"/>
                </a:highlight>
              </a:rPr>
              <a:t>. This </a:t>
            </a:r>
            <a:r>
              <a:rPr lang="en-US" b="1" u="sng" dirty="0">
                <a:highlight>
                  <a:srgbClr val="FF00FF"/>
                </a:highlight>
              </a:rPr>
              <a:t>model is closer to real-world entities and is hence used in modeling very frequently</a:t>
            </a:r>
            <a:r>
              <a:rPr lang="en-US" dirty="0">
                <a:highlight>
                  <a:srgbClr val="FFFF00"/>
                </a:highlight>
              </a:rPr>
              <a:t>.</a:t>
            </a:r>
          </a:p>
        </p:txBody>
      </p:sp>
    </p:spTree>
    <p:extLst>
      <p:ext uri="{BB962C8B-B14F-4D97-AF65-F5344CB8AC3E}">
        <p14:creationId xmlns:p14="http://schemas.microsoft.com/office/powerpoint/2010/main" val="12163254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BC4B7-032F-481F-8494-0BC21935A283}"/>
              </a:ext>
            </a:extLst>
          </p:cNvPr>
          <p:cNvSpPr>
            <a:spLocks noGrp="1"/>
          </p:cNvSpPr>
          <p:nvPr>
            <p:ph type="title"/>
          </p:nvPr>
        </p:nvSpPr>
        <p:spPr>
          <a:xfrm>
            <a:off x="540327" y="365125"/>
            <a:ext cx="10813473" cy="798657"/>
          </a:xfrm>
        </p:spPr>
        <p:txBody>
          <a:bodyPr>
            <a:normAutofit/>
          </a:bodyPr>
          <a:lstStyle/>
          <a:p>
            <a:r>
              <a:rPr lang="en-US" sz="3600" b="1" u="sng" dirty="0">
                <a:solidFill>
                  <a:prstClr val="black"/>
                </a:solidFill>
                <a:latin typeface="Calibri" panose="020F0502020204030204"/>
                <a:ea typeface="+mn-ea"/>
                <a:cs typeface="+mn-cs"/>
              </a:rPr>
              <a:t>The Raspberry Pi</a:t>
            </a:r>
            <a:endParaRPr lang="en-US" sz="5400" b="1" u="sng" dirty="0"/>
          </a:p>
        </p:txBody>
      </p:sp>
      <p:sp>
        <p:nvSpPr>
          <p:cNvPr id="3" name="Content Placeholder 2">
            <a:extLst>
              <a:ext uri="{FF2B5EF4-FFF2-40B4-BE49-F238E27FC236}">
                <a16:creationId xmlns:a16="http://schemas.microsoft.com/office/drawing/2014/main" id="{20DCF51C-5B59-4655-B74E-44343531F1AF}"/>
              </a:ext>
            </a:extLst>
          </p:cNvPr>
          <p:cNvSpPr>
            <a:spLocks noGrp="1"/>
          </p:cNvSpPr>
          <p:nvPr>
            <p:ph idx="1"/>
          </p:nvPr>
        </p:nvSpPr>
        <p:spPr>
          <a:xfrm>
            <a:off x="540327" y="1163782"/>
            <a:ext cx="11208328" cy="5195454"/>
          </a:xfrm>
        </p:spPr>
        <p:txBody>
          <a:bodyPr>
            <a:normAutofit fontScale="92500"/>
          </a:bodyPr>
          <a:lstStyle/>
          <a:p>
            <a:pPr algn="just">
              <a:lnSpc>
                <a:spcPct val="150000"/>
              </a:lnSpc>
              <a:spcBef>
                <a:spcPts val="600"/>
              </a:spcBef>
              <a:spcAft>
                <a:spcPts val="600"/>
              </a:spcAft>
              <a:buFont typeface="Wingdings" panose="05000000000000000000" pitchFamily="2" charset="2"/>
              <a:buChar char="§"/>
            </a:pPr>
            <a:r>
              <a:rPr lang="en-US" dirty="0"/>
              <a:t>The Raspberry Pi is a small, </a:t>
            </a:r>
            <a:r>
              <a:rPr lang="en-US" b="1" u="sng" dirty="0">
                <a:highlight>
                  <a:srgbClr val="FFFF00"/>
                </a:highlight>
              </a:rPr>
              <a:t>single-board computer (SBC). </a:t>
            </a:r>
            <a:r>
              <a:rPr lang="en-US" dirty="0"/>
              <a:t>All that means that unlike your home desktop PC that might have a motherboard with slots or connectors for a processor, memory, video processor, and other components that you can swap and customize at will, </a:t>
            </a:r>
            <a:r>
              <a:rPr lang="en-US" b="1" u="sng" dirty="0">
                <a:highlight>
                  <a:srgbClr val="FF00FF"/>
                </a:highlight>
              </a:rPr>
              <a:t>an SBC is manufactured with these all permanently fixed to a single board. </a:t>
            </a:r>
          </a:p>
          <a:p>
            <a:pPr algn="just">
              <a:lnSpc>
                <a:spcPct val="150000"/>
              </a:lnSpc>
              <a:spcBef>
                <a:spcPts val="600"/>
              </a:spcBef>
              <a:spcAft>
                <a:spcPts val="600"/>
              </a:spcAft>
              <a:buFont typeface="Wingdings" panose="05000000000000000000" pitchFamily="2" charset="2"/>
              <a:buChar char="§"/>
            </a:pPr>
            <a:r>
              <a:rPr lang="en-US" dirty="0"/>
              <a:t>There is </a:t>
            </a:r>
            <a:r>
              <a:rPr lang="en-US" b="1" u="sng" dirty="0">
                <a:highlight>
                  <a:srgbClr val="FFFF00"/>
                </a:highlight>
              </a:rPr>
              <a:t>no changing or upgrading them without </a:t>
            </a:r>
            <a:r>
              <a:rPr lang="en-US" dirty="0"/>
              <a:t>replacing the </a:t>
            </a:r>
            <a:r>
              <a:rPr lang="en-US" b="1" u="sng" dirty="0"/>
              <a:t>whole board</a:t>
            </a:r>
            <a:r>
              <a:rPr lang="en-US" dirty="0"/>
              <a:t>. </a:t>
            </a:r>
          </a:p>
          <a:p>
            <a:pPr algn="just">
              <a:lnSpc>
                <a:spcPct val="150000"/>
              </a:lnSpc>
              <a:spcBef>
                <a:spcPts val="600"/>
              </a:spcBef>
              <a:spcAft>
                <a:spcPts val="600"/>
              </a:spcAft>
              <a:buFont typeface="Wingdings" panose="05000000000000000000" pitchFamily="2" charset="2"/>
              <a:buChar char="§"/>
            </a:pPr>
            <a:r>
              <a:rPr lang="en-US" dirty="0"/>
              <a:t>They </a:t>
            </a:r>
            <a:r>
              <a:rPr lang="en-US" b="1" u="sng" dirty="0">
                <a:highlight>
                  <a:srgbClr val="FFFF00"/>
                </a:highlight>
              </a:rPr>
              <a:t>don’t have or run from a hard drive </a:t>
            </a:r>
            <a:r>
              <a:rPr lang="en-US" dirty="0">
                <a:highlight>
                  <a:srgbClr val="FFFF00"/>
                </a:highlight>
              </a:rPr>
              <a:t>- the operating system </a:t>
            </a:r>
            <a:r>
              <a:rPr lang="en-US" b="1" u="sng" dirty="0">
                <a:highlight>
                  <a:srgbClr val="FFFF00"/>
                </a:highlight>
              </a:rPr>
              <a:t>runs from a micro SD card. </a:t>
            </a:r>
          </a:p>
        </p:txBody>
      </p:sp>
    </p:spTree>
    <p:extLst>
      <p:ext uri="{BB962C8B-B14F-4D97-AF65-F5344CB8AC3E}">
        <p14:creationId xmlns:p14="http://schemas.microsoft.com/office/powerpoint/2010/main" val="41999464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6ADE148-AE9B-4031-AB61-F4AF76DBC56F}"/>
              </a:ext>
            </a:extLst>
          </p:cNvPr>
          <p:cNvSpPr>
            <a:spLocks noGrp="1"/>
          </p:cNvSpPr>
          <p:nvPr>
            <p:ph idx="1"/>
          </p:nvPr>
        </p:nvSpPr>
        <p:spPr>
          <a:xfrm>
            <a:off x="457199" y="997527"/>
            <a:ext cx="11416145" cy="5153891"/>
          </a:xfrm>
        </p:spPr>
        <p:txBody>
          <a:bodyPr>
            <a:normAutofit/>
          </a:bodyPr>
          <a:lstStyle/>
          <a:p>
            <a:pPr algn="just">
              <a:lnSpc>
                <a:spcPct val="150000"/>
              </a:lnSpc>
              <a:spcBef>
                <a:spcPts val="600"/>
              </a:spcBef>
              <a:spcAft>
                <a:spcPts val="600"/>
              </a:spcAft>
              <a:buFont typeface="Wingdings" panose="05000000000000000000" pitchFamily="2" charset="2"/>
              <a:buChar char="§"/>
            </a:pPr>
            <a:r>
              <a:rPr lang="en-US" b="1" u="sng" dirty="0">
                <a:highlight>
                  <a:srgbClr val="FFFF00"/>
                </a:highlight>
              </a:rPr>
              <a:t>Despite their minimal size Raspberry Pi </a:t>
            </a:r>
            <a:r>
              <a:rPr lang="en-US" dirty="0">
                <a:highlight>
                  <a:srgbClr val="FFFF00"/>
                </a:highlight>
              </a:rPr>
              <a:t>is are </a:t>
            </a:r>
            <a:r>
              <a:rPr lang="en-US" b="1" u="sng" dirty="0">
                <a:highlight>
                  <a:srgbClr val="FFFF00"/>
                </a:highlight>
              </a:rPr>
              <a:t>fully functioning computers running a complete operating system</a:t>
            </a:r>
            <a:r>
              <a:rPr lang="en-US" dirty="0">
                <a:highlight>
                  <a:srgbClr val="FFFF00"/>
                </a:highlight>
              </a:rPr>
              <a:t> </a:t>
            </a:r>
            <a:r>
              <a:rPr lang="en-US" dirty="0"/>
              <a:t>(usually Linux).</a:t>
            </a:r>
          </a:p>
          <a:p>
            <a:pPr algn="just">
              <a:lnSpc>
                <a:spcPct val="150000"/>
              </a:lnSpc>
              <a:spcBef>
                <a:spcPts val="600"/>
              </a:spcBef>
              <a:spcAft>
                <a:spcPts val="600"/>
              </a:spcAft>
              <a:buFont typeface="Wingdings" panose="05000000000000000000" pitchFamily="2" charset="2"/>
              <a:buChar char="§"/>
            </a:pPr>
            <a:r>
              <a:rPr lang="en-US" b="1" u="sng" dirty="0">
                <a:highlight>
                  <a:srgbClr val="FFFF00"/>
                </a:highlight>
              </a:rPr>
              <a:t>Capable</a:t>
            </a:r>
            <a:r>
              <a:rPr lang="en-US" dirty="0"/>
              <a:t> of doing much of what your desktop PC can do such as web browsing, playing videos, connecting to printers and cameras, emailing, etc., as well as several things your desktop PC can’t do without adding extra hardware like directly reading buttons, sensors or </a:t>
            </a:r>
            <a:r>
              <a:rPr lang="en-US" dirty="0" err="1"/>
              <a:t>signalling</a:t>
            </a:r>
            <a:r>
              <a:rPr lang="en-US" dirty="0"/>
              <a:t> the most common motor-controllers directly.</a:t>
            </a:r>
          </a:p>
          <a:p>
            <a:endParaRPr lang="en-US" dirty="0"/>
          </a:p>
        </p:txBody>
      </p:sp>
    </p:spTree>
    <p:extLst>
      <p:ext uri="{BB962C8B-B14F-4D97-AF65-F5344CB8AC3E}">
        <p14:creationId xmlns:p14="http://schemas.microsoft.com/office/powerpoint/2010/main" val="38715303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484CEA8-CECC-4791-9DDD-3A471AD6C21E}"/>
              </a:ext>
            </a:extLst>
          </p:cNvPr>
          <p:cNvSpPr>
            <a:spLocks noGrp="1"/>
          </p:cNvSpPr>
          <p:nvPr>
            <p:ph idx="1"/>
          </p:nvPr>
        </p:nvSpPr>
        <p:spPr>
          <a:xfrm>
            <a:off x="734291" y="471055"/>
            <a:ext cx="10848109" cy="5943600"/>
          </a:xfrm>
        </p:spPr>
        <p:txBody>
          <a:bodyPr/>
          <a:lstStyle/>
          <a:p>
            <a:pPr marL="0" indent="0" algn="just">
              <a:lnSpc>
                <a:spcPct val="150000"/>
              </a:lnSpc>
              <a:spcBef>
                <a:spcPts val="600"/>
              </a:spcBef>
              <a:spcAft>
                <a:spcPts val="600"/>
              </a:spcAft>
              <a:buNone/>
            </a:pPr>
            <a:r>
              <a:rPr lang="en-US" b="1" u="sng" dirty="0">
                <a:highlight>
                  <a:srgbClr val="00FF00"/>
                </a:highlight>
              </a:rPr>
              <a:t>Model</a:t>
            </a:r>
            <a:r>
              <a:rPr lang="en-US" b="1" dirty="0"/>
              <a:t> </a:t>
            </a:r>
            <a:r>
              <a:rPr lang="en-US" dirty="0"/>
              <a:t>is an </a:t>
            </a:r>
            <a:r>
              <a:rPr lang="en-US" b="1" u="sng" dirty="0">
                <a:highlight>
                  <a:srgbClr val="00FF00"/>
                </a:highlight>
              </a:rPr>
              <a:t>abstract version of representing the physical problem</a:t>
            </a:r>
            <a:r>
              <a:rPr lang="en-US" dirty="0"/>
              <a:t>, do any analysis, and derive results. You can transform a </a:t>
            </a:r>
            <a:r>
              <a:rPr lang="en-US" b="1" u="sng" dirty="0"/>
              <a:t>physical model into </a:t>
            </a:r>
            <a:r>
              <a:rPr lang="en-US" dirty="0"/>
              <a:t>an </a:t>
            </a:r>
            <a:r>
              <a:rPr lang="en-US" b="1" u="sng" dirty="0"/>
              <a:t>abstract model</a:t>
            </a:r>
            <a:r>
              <a:rPr lang="en-US" dirty="0"/>
              <a:t>, </a:t>
            </a:r>
            <a:r>
              <a:rPr lang="en-US" b="1" u="sng" dirty="0"/>
              <a:t>do the analysis</a:t>
            </a:r>
            <a:r>
              <a:rPr lang="en-US" dirty="0"/>
              <a:t>, </a:t>
            </a:r>
            <a:r>
              <a:rPr lang="en-US" b="1" u="sng" dirty="0"/>
              <a:t>and transform it back to the physical </a:t>
            </a:r>
            <a:r>
              <a:rPr lang="en-US" dirty="0"/>
              <a:t>model. </a:t>
            </a:r>
          </a:p>
          <a:p>
            <a:pPr marL="0" indent="0" algn="just">
              <a:lnSpc>
                <a:spcPct val="150000"/>
              </a:lnSpc>
              <a:spcBef>
                <a:spcPts val="600"/>
              </a:spcBef>
              <a:spcAft>
                <a:spcPts val="600"/>
              </a:spcAft>
              <a:buNone/>
            </a:pPr>
            <a:r>
              <a:rPr lang="en-US" b="1" u="sng" dirty="0">
                <a:highlight>
                  <a:srgbClr val="FFFF00"/>
                </a:highlight>
              </a:rPr>
              <a:t>Modeling</a:t>
            </a:r>
            <a:r>
              <a:rPr lang="en-US" dirty="0"/>
              <a:t> is an </a:t>
            </a:r>
            <a:r>
              <a:rPr lang="en-US" b="1" u="sng" dirty="0">
                <a:highlight>
                  <a:srgbClr val="FFFF00"/>
                </a:highlight>
              </a:rPr>
              <a:t>excellent mechanism for problem-solving</a:t>
            </a:r>
            <a:r>
              <a:rPr lang="en-US" dirty="0"/>
              <a:t>. Once the design </a:t>
            </a:r>
            <a:r>
              <a:rPr lang="en-US" b="1" u="sng" dirty="0">
                <a:highlight>
                  <a:srgbClr val="FF00FF"/>
                </a:highlight>
              </a:rPr>
              <a:t>is modeled and proven</a:t>
            </a:r>
            <a:r>
              <a:rPr lang="en-US" dirty="0"/>
              <a:t>, the system is </a:t>
            </a:r>
            <a:r>
              <a:rPr lang="en-US" b="1" u="sng" dirty="0">
                <a:highlight>
                  <a:srgbClr val="FF00FF"/>
                </a:highlight>
              </a:rPr>
              <a:t>implemented using appropriate architecture.</a:t>
            </a:r>
          </a:p>
        </p:txBody>
      </p:sp>
    </p:spTree>
    <p:extLst>
      <p:ext uri="{BB962C8B-B14F-4D97-AF65-F5344CB8AC3E}">
        <p14:creationId xmlns:p14="http://schemas.microsoft.com/office/powerpoint/2010/main" val="208120604"/>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1D5FD9-8503-460A-BAE6-EC8A8D0462F4}"/>
              </a:ext>
            </a:extLst>
          </p:cNvPr>
          <p:cNvSpPr>
            <a:spLocks noGrp="1"/>
          </p:cNvSpPr>
          <p:nvPr>
            <p:ph type="title"/>
          </p:nvPr>
        </p:nvSpPr>
        <p:spPr>
          <a:xfrm>
            <a:off x="609600" y="365125"/>
            <a:ext cx="10744200" cy="895639"/>
          </a:xfrm>
        </p:spPr>
        <p:txBody>
          <a:bodyPr/>
          <a:lstStyle/>
          <a:p>
            <a:r>
              <a:rPr lang="en-US" b="1" u="sng" dirty="0"/>
              <a:t>Representation of a Design</a:t>
            </a:r>
          </a:p>
        </p:txBody>
      </p:sp>
      <p:sp>
        <p:nvSpPr>
          <p:cNvPr id="3" name="Content Placeholder 2">
            <a:extLst>
              <a:ext uri="{FF2B5EF4-FFF2-40B4-BE49-F238E27FC236}">
                <a16:creationId xmlns:a16="http://schemas.microsoft.com/office/drawing/2014/main" id="{2BABDEE6-2EB8-428F-8704-7B9A5455F439}"/>
              </a:ext>
            </a:extLst>
          </p:cNvPr>
          <p:cNvSpPr>
            <a:spLocks noGrp="1"/>
          </p:cNvSpPr>
          <p:nvPr>
            <p:ph idx="1"/>
          </p:nvPr>
        </p:nvSpPr>
        <p:spPr>
          <a:xfrm>
            <a:off x="609600" y="1260764"/>
            <a:ext cx="10972800" cy="5098472"/>
          </a:xfrm>
        </p:spPr>
        <p:txBody>
          <a:bodyPr/>
          <a:lstStyle/>
          <a:p>
            <a:pPr marL="0" indent="0">
              <a:buNone/>
            </a:pPr>
            <a:r>
              <a:rPr lang="en-US" b="1" u="sng" dirty="0">
                <a:highlight>
                  <a:srgbClr val="FFFF00"/>
                </a:highlight>
              </a:rPr>
              <a:t>Behavioral Representation </a:t>
            </a:r>
          </a:p>
          <a:p>
            <a:pPr marL="290513" indent="0" algn="just">
              <a:buNone/>
            </a:pPr>
            <a:r>
              <a:rPr lang="en-US" dirty="0"/>
              <a:t>In this representation, the design is viewed as a black box. However, </a:t>
            </a:r>
            <a:r>
              <a:rPr lang="en-US" dirty="0">
                <a:highlight>
                  <a:srgbClr val="FF00FF"/>
                </a:highlight>
              </a:rPr>
              <a:t>the behavior of the box is represented as a function of inputs and outputs.</a:t>
            </a:r>
          </a:p>
          <a:p>
            <a:pPr marL="290513" indent="0" algn="just">
              <a:buNone/>
            </a:pPr>
            <a:endParaRPr lang="en-US" dirty="0"/>
          </a:p>
        </p:txBody>
      </p:sp>
      <p:pic>
        <p:nvPicPr>
          <p:cNvPr id="4" name="Picture 3">
            <a:extLst>
              <a:ext uri="{FF2B5EF4-FFF2-40B4-BE49-F238E27FC236}">
                <a16:creationId xmlns:a16="http://schemas.microsoft.com/office/drawing/2014/main" id="{F73657FA-FD97-4BE3-BEF1-742E3017E28B}"/>
              </a:ext>
            </a:extLst>
          </p:cNvPr>
          <p:cNvPicPr>
            <a:picLocks noChangeAspect="1"/>
          </p:cNvPicPr>
          <p:nvPr/>
        </p:nvPicPr>
        <p:blipFill>
          <a:blip r:embed="rId2"/>
          <a:stretch>
            <a:fillRect/>
          </a:stretch>
        </p:blipFill>
        <p:spPr>
          <a:xfrm>
            <a:off x="2964873" y="2701636"/>
            <a:ext cx="6331527" cy="3791239"/>
          </a:xfrm>
          <a:prstGeom prst="rect">
            <a:avLst/>
          </a:prstGeom>
        </p:spPr>
      </p:pic>
    </p:spTree>
    <p:extLst>
      <p:ext uri="{BB962C8B-B14F-4D97-AF65-F5344CB8AC3E}">
        <p14:creationId xmlns:p14="http://schemas.microsoft.com/office/powerpoint/2010/main" val="12858239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6A8AB34-98CE-4F16-9967-2133E9A43F04}"/>
              </a:ext>
            </a:extLst>
          </p:cNvPr>
          <p:cNvSpPr>
            <a:spLocks noGrp="1"/>
          </p:cNvSpPr>
          <p:nvPr>
            <p:ph idx="1"/>
          </p:nvPr>
        </p:nvSpPr>
        <p:spPr>
          <a:xfrm>
            <a:off x="554182" y="484909"/>
            <a:ext cx="11139054" cy="5902036"/>
          </a:xfrm>
        </p:spPr>
        <p:txBody>
          <a:bodyPr/>
          <a:lstStyle/>
          <a:p>
            <a:pPr marL="0" indent="0">
              <a:buNone/>
            </a:pPr>
            <a:r>
              <a:rPr lang="en-US" b="1" u="sng" dirty="0">
                <a:highlight>
                  <a:srgbClr val="FFFF00"/>
                </a:highlight>
              </a:rPr>
              <a:t>Structural Representation </a:t>
            </a:r>
          </a:p>
          <a:p>
            <a:pPr marL="346075" indent="0" algn="just">
              <a:buNone/>
            </a:pPr>
            <a:r>
              <a:rPr lang="en-US" dirty="0"/>
              <a:t>In this representation, the </a:t>
            </a:r>
            <a:r>
              <a:rPr lang="en-US" b="1" u="sng" dirty="0">
                <a:highlight>
                  <a:srgbClr val="FF00FF"/>
                </a:highlight>
              </a:rPr>
              <a:t>black boxes</a:t>
            </a:r>
            <a:r>
              <a:rPr lang="en-US" b="1" dirty="0"/>
              <a:t> </a:t>
            </a:r>
            <a:r>
              <a:rPr lang="en-US" dirty="0"/>
              <a:t>are shown </a:t>
            </a:r>
            <a:r>
              <a:rPr lang="en-US" b="1" u="sng" dirty="0">
                <a:highlight>
                  <a:srgbClr val="FF00FF"/>
                </a:highlight>
              </a:rPr>
              <a:t>interconnected</a:t>
            </a:r>
            <a:r>
              <a:rPr lang="en-US" dirty="0"/>
              <a:t> without describing the functionality of each block.</a:t>
            </a:r>
          </a:p>
          <a:p>
            <a:pPr marL="346075" indent="0" algn="just">
              <a:buNone/>
            </a:pPr>
            <a:endParaRPr lang="en-US" dirty="0"/>
          </a:p>
        </p:txBody>
      </p:sp>
      <p:pic>
        <p:nvPicPr>
          <p:cNvPr id="4" name="Picture 3">
            <a:extLst>
              <a:ext uri="{FF2B5EF4-FFF2-40B4-BE49-F238E27FC236}">
                <a16:creationId xmlns:a16="http://schemas.microsoft.com/office/drawing/2014/main" id="{46556EA4-059C-4A88-A1D3-4ACC793C8329}"/>
              </a:ext>
            </a:extLst>
          </p:cNvPr>
          <p:cNvPicPr>
            <a:picLocks noChangeAspect="1"/>
          </p:cNvPicPr>
          <p:nvPr/>
        </p:nvPicPr>
        <p:blipFill>
          <a:blip r:embed="rId3"/>
          <a:stretch>
            <a:fillRect/>
          </a:stretch>
        </p:blipFill>
        <p:spPr>
          <a:xfrm>
            <a:off x="2400383" y="1844150"/>
            <a:ext cx="6920179" cy="4776826"/>
          </a:xfrm>
          <a:prstGeom prst="rect">
            <a:avLst/>
          </a:prstGeom>
        </p:spPr>
      </p:pic>
    </p:spTree>
    <p:extLst>
      <p:ext uri="{BB962C8B-B14F-4D97-AF65-F5344CB8AC3E}">
        <p14:creationId xmlns:p14="http://schemas.microsoft.com/office/powerpoint/2010/main" val="1212376742"/>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5131A19-7886-44D1-88C0-67073AA22CDD}"/>
              </a:ext>
            </a:extLst>
          </p:cNvPr>
          <p:cNvSpPr>
            <a:spLocks noGrp="1"/>
          </p:cNvSpPr>
          <p:nvPr>
            <p:ph idx="1"/>
          </p:nvPr>
        </p:nvSpPr>
        <p:spPr>
          <a:xfrm>
            <a:off x="609600" y="512618"/>
            <a:ext cx="10972800" cy="5818909"/>
          </a:xfrm>
        </p:spPr>
        <p:txBody>
          <a:bodyPr/>
          <a:lstStyle/>
          <a:p>
            <a:pPr marL="0" indent="0">
              <a:buNone/>
            </a:pPr>
            <a:r>
              <a:rPr lang="en-US" b="1" u="sng" dirty="0">
                <a:highlight>
                  <a:srgbClr val="FFFF00"/>
                </a:highlight>
              </a:rPr>
              <a:t>Physical Representation </a:t>
            </a:r>
          </a:p>
          <a:p>
            <a:pPr marL="234950" indent="0">
              <a:buNone/>
            </a:pPr>
            <a:r>
              <a:rPr lang="en-US" dirty="0"/>
              <a:t>In a system, all electronic and mechanical components are physically organized and connected.</a:t>
            </a:r>
          </a:p>
          <a:p>
            <a:pPr marL="234950" indent="0">
              <a:buNone/>
            </a:pPr>
            <a:endParaRPr lang="en-US" dirty="0"/>
          </a:p>
        </p:txBody>
      </p:sp>
      <p:pic>
        <p:nvPicPr>
          <p:cNvPr id="4" name="Picture 3">
            <a:extLst>
              <a:ext uri="{FF2B5EF4-FFF2-40B4-BE49-F238E27FC236}">
                <a16:creationId xmlns:a16="http://schemas.microsoft.com/office/drawing/2014/main" id="{3951CDF4-7E16-400F-BBA6-D1FCA856C9ED}"/>
              </a:ext>
            </a:extLst>
          </p:cNvPr>
          <p:cNvPicPr>
            <a:picLocks noChangeAspect="1"/>
          </p:cNvPicPr>
          <p:nvPr/>
        </p:nvPicPr>
        <p:blipFill>
          <a:blip r:embed="rId3"/>
          <a:stretch>
            <a:fillRect/>
          </a:stretch>
        </p:blipFill>
        <p:spPr>
          <a:xfrm>
            <a:off x="2392292" y="2119744"/>
            <a:ext cx="6964070" cy="4350329"/>
          </a:xfrm>
          <a:prstGeom prst="rect">
            <a:avLst/>
          </a:prstGeom>
        </p:spPr>
      </p:pic>
    </p:spTree>
    <p:extLst>
      <p:ext uri="{BB962C8B-B14F-4D97-AF65-F5344CB8AC3E}">
        <p14:creationId xmlns:p14="http://schemas.microsoft.com/office/powerpoint/2010/main" val="3942100871"/>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6DC9F2-7AC4-493A-834E-CD32D8367F8A}"/>
              </a:ext>
            </a:extLst>
          </p:cNvPr>
          <p:cNvSpPr>
            <a:spLocks noGrp="1"/>
          </p:cNvSpPr>
          <p:nvPr>
            <p:ph type="title"/>
          </p:nvPr>
        </p:nvSpPr>
        <p:spPr>
          <a:xfrm>
            <a:off x="595745" y="586798"/>
            <a:ext cx="10758055" cy="895639"/>
          </a:xfrm>
        </p:spPr>
        <p:txBody>
          <a:bodyPr/>
          <a:lstStyle/>
          <a:p>
            <a:r>
              <a:rPr lang="en-US" b="1" u="sng" dirty="0">
                <a:highlight>
                  <a:srgbClr val="FFFF00"/>
                </a:highlight>
              </a:rPr>
              <a:t>What Is a Model?</a:t>
            </a:r>
          </a:p>
        </p:txBody>
      </p:sp>
      <p:sp>
        <p:nvSpPr>
          <p:cNvPr id="3" name="Content Placeholder 2">
            <a:extLst>
              <a:ext uri="{FF2B5EF4-FFF2-40B4-BE49-F238E27FC236}">
                <a16:creationId xmlns:a16="http://schemas.microsoft.com/office/drawing/2014/main" id="{53732E16-7A69-4BBB-8A18-6215DEDB9854}"/>
              </a:ext>
            </a:extLst>
          </p:cNvPr>
          <p:cNvSpPr>
            <a:spLocks noGrp="1"/>
          </p:cNvSpPr>
          <p:nvPr>
            <p:ph idx="1"/>
          </p:nvPr>
        </p:nvSpPr>
        <p:spPr>
          <a:xfrm>
            <a:off x="692727" y="1731818"/>
            <a:ext cx="10903528" cy="3435927"/>
          </a:xfrm>
        </p:spPr>
        <p:txBody>
          <a:bodyPr/>
          <a:lstStyle/>
          <a:p>
            <a:pPr marL="0" indent="0" algn="just">
              <a:lnSpc>
                <a:spcPct val="150000"/>
              </a:lnSpc>
              <a:spcBef>
                <a:spcPts val="600"/>
              </a:spcBef>
              <a:spcAft>
                <a:spcPts val="600"/>
              </a:spcAft>
              <a:buNone/>
            </a:pPr>
            <a:r>
              <a:rPr lang="en-US" b="1" u="sng" dirty="0">
                <a:highlight>
                  <a:srgbClr val="FFFF00"/>
                </a:highlight>
              </a:rPr>
              <a:t>Model is an </a:t>
            </a:r>
            <a:r>
              <a:rPr lang="en-US" b="1" u="sng" dirty="0">
                <a:highlight>
                  <a:srgbClr val="FF00FF"/>
                </a:highlight>
              </a:rPr>
              <a:t>abstract version</a:t>
            </a:r>
            <a:r>
              <a:rPr lang="en-US" b="1" u="sng" dirty="0">
                <a:highlight>
                  <a:srgbClr val="FFFF00"/>
                </a:highlight>
              </a:rPr>
              <a:t> of representing the physical problem</a:t>
            </a:r>
            <a:r>
              <a:rPr lang="en-US" dirty="0"/>
              <a:t>, do any analysis, and derive results. You can transform a physical model into an abstract model, do the analysis, and transform it back to the physical model. </a:t>
            </a:r>
            <a:r>
              <a:rPr lang="en-US" b="1" u="sng" dirty="0">
                <a:highlight>
                  <a:srgbClr val="FFFF00"/>
                </a:highlight>
              </a:rPr>
              <a:t>Hence modeling is an excellent mechanism for problem-solving architecture. </a:t>
            </a:r>
          </a:p>
        </p:txBody>
      </p:sp>
    </p:spTree>
    <p:extLst>
      <p:ext uri="{BB962C8B-B14F-4D97-AF65-F5344CB8AC3E}">
        <p14:creationId xmlns:p14="http://schemas.microsoft.com/office/powerpoint/2010/main" val="8324372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79FC0-DC01-4E25-B133-76FA6B609E76}"/>
              </a:ext>
            </a:extLst>
          </p:cNvPr>
          <p:cNvSpPr>
            <a:spLocks noGrp="1"/>
          </p:cNvSpPr>
          <p:nvPr>
            <p:ph type="title"/>
          </p:nvPr>
        </p:nvSpPr>
        <p:spPr>
          <a:xfrm>
            <a:off x="581891" y="193964"/>
            <a:ext cx="10771909" cy="803563"/>
          </a:xfrm>
        </p:spPr>
        <p:txBody>
          <a:bodyPr>
            <a:normAutofit/>
          </a:bodyPr>
          <a:lstStyle/>
          <a:p>
            <a:r>
              <a:rPr lang="en-US" b="1" u="sng" dirty="0"/>
              <a:t>What Is Architecture?</a:t>
            </a:r>
          </a:p>
        </p:txBody>
      </p:sp>
      <p:sp>
        <p:nvSpPr>
          <p:cNvPr id="3" name="Content Placeholder 2">
            <a:extLst>
              <a:ext uri="{FF2B5EF4-FFF2-40B4-BE49-F238E27FC236}">
                <a16:creationId xmlns:a16="http://schemas.microsoft.com/office/drawing/2014/main" id="{7FDDA498-C196-4EE3-8BCE-3E7153FFBAB9}"/>
              </a:ext>
            </a:extLst>
          </p:cNvPr>
          <p:cNvSpPr>
            <a:spLocks noGrp="1"/>
          </p:cNvSpPr>
          <p:nvPr>
            <p:ph idx="1"/>
          </p:nvPr>
        </p:nvSpPr>
        <p:spPr>
          <a:xfrm>
            <a:off x="581891" y="997527"/>
            <a:ext cx="11028218" cy="5361709"/>
          </a:xfrm>
        </p:spPr>
        <p:txBody>
          <a:bodyPr>
            <a:normAutofit fontScale="77500" lnSpcReduction="20000"/>
          </a:bodyPr>
          <a:lstStyle/>
          <a:p>
            <a:pPr marL="0" indent="0">
              <a:lnSpc>
                <a:spcPct val="150000"/>
              </a:lnSpc>
              <a:spcBef>
                <a:spcPts val="600"/>
              </a:spcBef>
              <a:spcAft>
                <a:spcPts val="600"/>
              </a:spcAft>
              <a:buNone/>
            </a:pPr>
            <a:r>
              <a:rPr lang="en-US" dirty="0"/>
              <a:t>While a </a:t>
            </a:r>
            <a:r>
              <a:rPr lang="en-US" b="1" u="sng" dirty="0">
                <a:highlight>
                  <a:srgbClr val="FFFF00"/>
                </a:highlight>
              </a:rPr>
              <a:t>model is an </a:t>
            </a:r>
            <a:r>
              <a:rPr lang="en-US" b="1" u="sng" dirty="0">
                <a:highlight>
                  <a:srgbClr val="FF00FF"/>
                </a:highlight>
              </a:rPr>
              <a:t>abstract way</a:t>
            </a:r>
            <a:r>
              <a:rPr lang="en-US" b="1" u="sng" dirty="0">
                <a:highlight>
                  <a:srgbClr val="FFFF00"/>
                </a:highlight>
              </a:rPr>
              <a:t> of analyzing the problem </a:t>
            </a:r>
            <a:r>
              <a:rPr lang="en-US" dirty="0"/>
              <a:t>in a domain, the </a:t>
            </a:r>
            <a:r>
              <a:rPr lang="en-US" b="1" u="sng" dirty="0">
                <a:highlight>
                  <a:srgbClr val="FF00FF"/>
                </a:highlight>
              </a:rPr>
              <a:t>real implementation</a:t>
            </a:r>
            <a:r>
              <a:rPr lang="en-US" b="1" u="sng" dirty="0">
                <a:highlight>
                  <a:srgbClr val="FFFF00"/>
                </a:highlight>
              </a:rPr>
              <a:t> is done by selecting </a:t>
            </a:r>
            <a:r>
              <a:rPr lang="en-US" b="1" u="sng" dirty="0">
                <a:highlight>
                  <a:srgbClr val="FF00FF"/>
                </a:highlight>
              </a:rPr>
              <a:t>suitable architecture</a:t>
            </a:r>
            <a:r>
              <a:rPr lang="en-US" dirty="0"/>
              <a:t>. </a:t>
            </a:r>
          </a:p>
          <a:p>
            <a:pPr marL="0" indent="0">
              <a:lnSpc>
                <a:spcPct val="150000"/>
              </a:lnSpc>
              <a:spcBef>
                <a:spcPts val="600"/>
              </a:spcBef>
              <a:spcAft>
                <a:spcPts val="600"/>
              </a:spcAft>
              <a:buNone/>
            </a:pPr>
            <a:r>
              <a:rPr lang="en-US" b="1" u="sng" dirty="0"/>
              <a:t>Relation Between Model and Architecture </a:t>
            </a:r>
          </a:p>
          <a:p>
            <a:pPr algn="just">
              <a:lnSpc>
                <a:spcPct val="150000"/>
              </a:lnSpc>
              <a:spcBef>
                <a:spcPts val="600"/>
              </a:spcBef>
              <a:spcAft>
                <a:spcPts val="600"/>
              </a:spcAft>
              <a:buFont typeface="Wingdings" panose="05000000000000000000" pitchFamily="2" charset="2"/>
              <a:buChar char="§"/>
            </a:pPr>
            <a:r>
              <a:rPr lang="en-US" b="1" u="sng" dirty="0">
                <a:highlight>
                  <a:srgbClr val="FFFF00"/>
                </a:highlight>
              </a:rPr>
              <a:t>Model</a:t>
            </a:r>
            <a:r>
              <a:rPr lang="en-US" dirty="0"/>
              <a:t> provides a </a:t>
            </a:r>
            <a:r>
              <a:rPr lang="en-US" b="1" u="sng" dirty="0">
                <a:highlight>
                  <a:srgbClr val="FFFF00"/>
                </a:highlight>
              </a:rPr>
              <a:t>way to analyze the problem and design</a:t>
            </a:r>
            <a:r>
              <a:rPr lang="en-US" b="1" dirty="0"/>
              <a:t> </a:t>
            </a:r>
            <a:r>
              <a:rPr lang="en-US" dirty="0"/>
              <a:t>in an </a:t>
            </a:r>
            <a:r>
              <a:rPr lang="en-US" b="1" u="sng" dirty="0">
                <a:highlight>
                  <a:srgbClr val="FF00FF"/>
                </a:highlight>
              </a:rPr>
              <a:t>abstract way</a:t>
            </a:r>
            <a:r>
              <a:rPr lang="en-US" dirty="0"/>
              <a:t>. </a:t>
            </a:r>
            <a:r>
              <a:rPr lang="en-US" b="1" u="sng" dirty="0">
                <a:highlight>
                  <a:srgbClr val="FF00FF"/>
                </a:highlight>
              </a:rPr>
              <a:t>Each type of problem</a:t>
            </a:r>
            <a:r>
              <a:rPr lang="en-US" dirty="0"/>
              <a:t> needs a </a:t>
            </a:r>
            <a:r>
              <a:rPr lang="en-US" b="1" u="sng" dirty="0">
                <a:highlight>
                  <a:srgbClr val="FF00FF"/>
                </a:highlight>
              </a:rPr>
              <a:t>specific type of model</a:t>
            </a:r>
            <a:r>
              <a:rPr lang="en-US" dirty="0"/>
              <a:t> to analyze and get the results.</a:t>
            </a:r>
            <a:endParaRPr lang="ar-EG" dirty="0"/>
          </a:p>
          <a:p>
            <a:pPr algn="just">
              <a:lnSpc>
                <a:spcPct val="150000"/>
              </a:lnSpc>
              <a:spcBef>
                <a:spcPts val="600"/>
              </a:spcBef>
              <a:spcAft>
                <a:spcPts val="600"/>
              </a:spcAft>
              <a:buFont typeface="Wingdings" panose="05000000000000000000" pitchFamily="2" charset="2"/>
              <a:buChar char="§"/>
            </a:pPr>
            <a:r>
              <a:rPr lang="en-US" b="1" u="sng" dirty="0">
                <a:highlight>
                  <a:srgbClr val="00FF00"/>
                </a:highlight>
              </a:rPr>
              <a:t>Models</a:t>
            </a:r>
            <a:r>
              <a:rPr lang="ar-EG" b="1" u="sng" dirty="0">
                <a:highlight>
                  <a:srgbClr val="00FF00"/>
                </a:highlight>
              </a:rPr>
              <a:t> </a:t>
            </a:r>
            <a:r>
              <a:rPr lang="en-US" b="1" u="sng" dirty="0">
                <a:highlight>
                  <a:srgbClr val="00FF00"/>
                </a:highlight>
              </a:rPr>
              <a:t>are a set of functional objects and rules for composing these objects</a:t>
            </a:r>
            <a:r>
              <a:rPr lang="en-US" dirty="0">
                <a:highlight>
                  <a:srgbClr val="00FF00"/>
                </a:highlight>
              </a:rPr>
              <a:t>.</a:t>
            </a:r>
            <a:r>
              <a:rPr lang="ar-EG" dirty="0"/>
              <a:t> </a:t>
            </a:r>
            <a:r>
              <a:rPr lang="en-US" dirty="0"/>
              <a:t>They are used for describing the system. </a:t>
            </a:r>
            <a:r>
              <a:rPr lang="en-US" b="1" u="sng" dirty="0"/>
              <a:t>Different</a:t>
            </a:r>
            <a:r>
              <a:rPr lang="en-US" dirty="0"/>
              <a:t> models </a:t>
            </a:r>
            <a:r>
              <a:rPr lang="en-US" b="1" u="sng" dirty="0"/>
              <a:t>represent different</a:t>
            </a:r>
            <a:r>
              <a:rPr lang="ar-EG" b="1" u="sng" dirty="0"/>
              <a:t> </a:t>
            </a:r>
            <a:r>
              <a:rPr lang="en-US" b="1" u="sng" dirty="0"/>
              <a:t>views</a:t>
            </a:r>
            <a:r>
              <a:rPr lang="en-US" dirty="0"/>
              <a:t> of the system, </a:t>
            </a:r>
            <a:r>
              <a:rPr lang="en-US" b="1" u="sng" dirty="0"/>
              <a:t>thereby exposing different characteristics</a:t>
            </a:r>
            <a:r>
              <a:rPr lang="en-US" dirty="0"/>
              <a:t>.</a:t>
            </a:r>
          </a:p>
          <a:p>
            <a:pPr marL="723900" indent="-457200" algn="just">
              <a:lnSpc>
                <a:spcPct val="120000"/>
              </a:lnSpc>
              <a:spcBef>
                <a:spcPts val="0"/>
              </a:spcBef>
              <a:buFont typeface="Wingdings" panose="05000000000000000000" pitchFamily="2" charset="2"/>
              <a:buChar char="q"/>
            </a:pPr>
            <a:r>
              <a:rPr lang="en-US" dirty="0"/>
              <a:t>As an example, if a PCB is designed, the thermal model gives a view of the heat generated and the way it gets dissipated. The testability model provides the extent to which a system can be testable.</a:t>
            </a:r>
          </a:p>
        </p:txBody>
      </p:sp>
    </p:spTree>
    <p:extLst>
      <p:ext uri="{BB962C8B-B14F-4D97-AF65-F5344CB8AC3E}">
        <p14:creationId xmlns:p14="http://schemas.microsoft.com/office/powerpoint/2010/main" val="34513726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6BDC7-6583-4256-83C3-3C595E032FE9}"/>
              </a:ext>
            </a:extLst>
          </p:cNvPr>
          <p:cNvSpPr>
            <a:spLocks noGrp="1"/>
          </p:cNvSpPr>
          <p:nvPr>
            <p:ph type="title"/>
          </p:nvPr>
        </p:nvSpPr>
        <p:spPr>
          <a:xfrm>
            <a:off x="415636" y="365125"/>
            <a:ext cx="10938164" cy="798657"/>
          </a:xfrm>
        </p:spPr>
        <p:txBody>
          <a:bodyPr/>
          <a:lstStyle/>
          <a:p>
            <a:r>
              <a:rPr lang="en-US" b="1" u="sng" dirty="0">
                <a:highlight>
                  <a:srgbClr val="FFFF00"/>
                </a:highlight>
              </a:rPr>
              <a:t>Model Taxonomy</a:t>
            </a:r>
          </a:p>
        </p:txBody>
      </p:sp>
      <p:sp>
        <p:nvSpPr>
          <p:cNvPr id="3" name="Content Placeholder 2">
            <a:extLst>
              <a:ext uri="{FF2B5EF4-FFF2-40B4-BE49-F238E27FC236}">
                <a16:creationId xmlns:a16="http://schemas.microsoft.com/office/drawing/2014/main" id="{77FC58D4-E1FC-49F1-9512-57FE618D6657}"/>
              </a:ext>
            </a:extLst>
          </p:cNvPr>
          <p:cNvSpPr>
            <a:spLocks noGrp="1"/>
          </p:cNvSpPr>
          <p:nvPr>
            <p:ph idx="1"/>
          </p:nvPr>
        </p:nvSpPr>
        <p:spPr>
          <a:xfrm>
            <a:off x="415636" y="1163782"/>
            <a:ext cx="11360728" cy="5329093"/>
          </a:xfrm>
        </p:spPr>
        <p:txBody>
          <a:bodyPr>
            <a:normAutofit/>
          </a:bodyPr>
          <a:lstStyle/>
          <a:p>
            <a:pPr marL="0" indent="0">
              <a:buNone/>
            </a:pPr>
            <a:r>
              <a:rPr lang="en-US" b="1" u="sng" dirty="0">
                <a:highlight>
                  <a:srgbClr val="FFFF00"/>
                </a:highlight>
              </a:rPr>
              <a:t>State-Oriented Models </a:t>
            </a:r>
            <a:endParaRPr lang="ar-EG" b="1" u="sng" dirty="0">
              <a:highlight>
                <a:srgbClr val="FFFF00"/>
              </a:highlight>
            </a:endParaRPr>
          </a:p>
          <a:p>
            <a:pPr algn="just">
              <a:buFont typeface="Wingdings" panose="05000000000000000000" pitchFamily="2" charset="2"/>
              <a:buChar char="§"/>
            </a:pPr>
            <a:r>
              <a:rPr lang="en-US" dirty="0"/>
              <a:t>A system will always be in </a:t>
            </a:r>
            <a:r>
              <a:rPr lang="en-US" b="1" u="sng" dirty="0">
                <a:highlight>
                  <a:srgbClr val="FF00FF"/>
                </a:highlight>
              </a:rPr>
              <a:t>one stable state</a:t>
            </a:r>
            <a:r>
              <a:rPr lang="en-US" dirty="0"/>
              <a:t>. The system </a:t>
            </a:r>
            <a:r>
              <a:rPr lang="en-US" b="1" u="sng" dirty="0">
                <a:highlight>
                  <a:srgbClr val="FF00FF"/>
                </a:highlight>
              </a:rPr>
              <a:t>switches from one stable state to another based on an allowable input event</a:t>
            </a:r>
            <a:r>
              <a:rPr lang="en-US" dirty="0"/>
              <a:t>. The system generates output based on the input, during this state transition and switches to the next state. </a:t>
            </a:r>
            <a:r>
              <a:rPr lang="en-US" b="1" u="sng" dirty="0"/>
              <a:t>A finite-state machine (FSM) is an example of this type of model.</a:t>
            </a:r>
            <a:endParaRPr lang="ar-EG" b="1" u="sng" dirty="0"/>
          </a:p>
          <a:p>
            <a:pPr marL="0" indent="0">
              <a:buNone/>
            </a:pPr>
            <a:r>
              <a:rPr lang="en-US" b="1" u="sng" dirty="0">
                <a:highlight>
                  <a:srgbClr val="FFFF00"/>
                </a:highlight>
              </a:rPr>
              <a:t>Activity-Oriented Models</a:t>
            </a:r>
          </a:p>
          <a:p>
            <a:pPr algn="just">
              <a:buFont typeface="Wingdings" panose="05000000000000000000" pitchFamily="2" charset="2"/>
              <a:buChar char="§"/>
            </a:pPr>
            <a:r>
              <a:rPr lang="en-US" dirty="0"/>
              <a:t>The whole system is </a:t>
            </a:r>
            <a:r>
              <a:rPr lang="en-US" u="sng" dirty="0"/>
              <a:t>modeled as a set of activities</a:t>
            </a:r>
            <a:r>
              <a:rPr lang="en-US" dirty="0"/>
              <a:t>. An </a:t>
            </a:r>
            <a:r>
              <a:rPr lang="en-US" b="1" u="sng" dirty="0"/>
              <a:t>activity accepts </a:t>
            </a:r>
            <a:r>
              <a:rPr lang="en-US" dirty="0"/>
              <a:t>the given</a:t>
            </a:r>
            <a:r>
              <a:rPr lang="ar-EG" dirty="0"/>
              <a:t> </a:t>
            </a:r>
            <a:r>
              <a:rPr lang="en-US" b="1" u="sng" dirty="0"/>
              <a:t>data</a:t>
            </a:r>
            <a:r>
              <a:rPr lang="en-US" dirty="0"/>
              <a:t>, </a:t>
            </a:r>
            <a:r>
              <a:rPr lang="en-US" b="1" u="sng" dirty="0"/>
              <a:t>processes</a:t>
            </a:r>
            <a:r>
              <a:rPr lang="en-US" dirty="0"/>
              <a:t>, and </a:t>
            </a:r>
            <a:r>
              <a:rPr lang="en-US" b="1" u="sng" dirty="0"/>
              <a:t>generates</a:t>
            </a:r>
            <a:r>
              <a:rPr lang="en-US" dirty="0"/>
              <a:t> the </a:t>
            </a:r>
            <a:r>
              <a:rPr lang="en-US" b="1" u="sng" dirty="0"/>
              <a:t>output</a:t>
            </a:r>
            <a:r>
              <a:rPr lang="en-US" dirty="0"/>
              <a:t>. The </a:t>
            </a:r>
            <a:r>
              <a:rPr lang="en-US" b="1" u="sng" dirty="0"/>
              <a:t>output data </a:t>
            </a:r>
            <a:r>
              <a:rPr lang="en-US" dirty="0"/>
              <a:t>is </a:t>
            </a:r>
            <a:r>
              <a:rPr lang="en-US" b="1" u="sng" dirty="0"/>
              <a:t>input to other activities</a:t>
            </a:r>
            <a:r>
              <a:rPr lang="en-US" dirty="0"/>
              <a:t>.</a:t>
            </a:r>
            <a:r>
              <a:rPr lang="ar-EG" dirty="0"/>
              <a:t> </a:t>
            </a:r>
            <a:r>
              <a:rPr lang="en-US" dirty="0"/>
              <a:t>Effectively the activities are organized in such a way that the input to the system gets</a:t>
            </a:r>
            <a:r>
              <a:rPr lang="ar-EG" dirty="0"/>
              <a:t> </a:t>
            </a:r>
            <a:r>
              <a:rPr lang="en-US" dirty="0"/>
              <a:t>processed by orchestrated set of activities and finally generates the output. </a:t>
            </a:r>
          </a:p>
        </p:txBody>
      </p:sp>
    </p:spTree>
    <p:extLst>
      <p:ext uri="{BB962C8B-B14F-4D97-AF65-F5344CB8AC3E}">
        <p14:creationId xmlns:p14="http://schemas.microsoft.com/office/powerpoint/2010/main" val="32793669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A28F0FD-C228-43A6-B605-CA2F853005E9}"/>
              </a:ext>
            </a:extLst>
          </p:cNvPr>
          <p:cNvSpPr>
            <a:spLocks noGrp="1"/>
          </p:cNvSpPr>
          <p:nvPr>
            <p:ph idx="1"/>
          </p:nvPr>
        </p:nvSpPr>
        <p:spPr>
          <a:xfrm>
            <a:off x="429491" y="374073"/>
            <a:ext cx="11291454" cy="6109854"/>
          </a:xfrm>
        </p:spPr>
        <p:txBody>
          <a:bodyPr>
            <a:normAutofit lnSpcReduction="10000"/>
          </a:bodyPr>
          <a:lstStyle/>
          <a:p>
            <a:pPr marL="0" indent="0">
              <a:lnSpc>
                <a:spcPct val="150000"/>
              </a:lnSpc>
              <a:spcBef>
                <a:spcPts val="600"/>
              </a:spcBef>
              <a:spcAft>
                <a:spcPts val="600"/>
              </a:spcAft>
              <a:buNone/>
            </a:pPr>
            <a:r>
              <a:rPr lang="en-US" b="1" u="sng" dirty="0">
                <a:highlight>
                  <a:srgbClr val="FFFF00"/>
                </a:highlight>
              </a:rPr>
              <a:t>Structure-Oriented Models</a:t>
            </a:r>
            <a:r>
              <a:rPr lang="en-US" b="1" u="sng" dirty="0"/>
              <a:t> </a:t>
            </a:r>
            <a:endParaRPr lang="ar-EG" b="1" u="sng" dirty="0"/>
          </a:p>
          <a:p>
            <a:pPr algn="just">
              <a:lnSpc>
                <a:spcPct val="150000"/>
              </a:lnSpc>
              <a:spcBef>
                <a:spcPts val="600"/>
              </a:spcBef>
              <a:spcAft>
                <a:spcPts val="600"/>
              </a:spcAft>
              <a:buFont typeface="Wingdings" panose="05000000000000000000" pitchFamily="2" charset="2"/>
              <a:buChar char="§"/>
            </a:pPr>
            <a:r>
              <a:rPr lang="en-US" dirty="0"/>
              <a:t>These models </a:t>
            </a:r>
            <a:r>
              <a:rPr lang="en-US" b="1" u="sng" dirty="0">
                <a:highlight>
                  <a:srgbClr val="00FF00"/>
                </a:highlight>
              </a:rPr>
              <a:t>explain the structure</a:t>
            </a:r>
            <a:r>
              <a:rPr lang="en-US" dirty="0"/>
              <a:t> of the system. It explains how the </a:t>
            </a:r>
            <a:r>
              <a:rPr lang="en-US" b="1" u="sng" dirty="0">
                <a:highlight>
                  <a:srgbClr val="00FF00"/>
                </a:highlight>
              </a:rPr>
              <a:t>internal subsystems are interconnected to achieve the desired</a:t>
            </a:r>
            <a:r>
              <a:rPr lang="ar-EG" b="1" u="sng" dirty="0">
                <a:highlight>
                  <a:srgbClr val="00FF00"/>
                </a:highlight>
              </a:rPr>
              <a:t> </a:t>
            </a:r>
            <a:r>
              <a:rPr lang="en-US" b="1" u="sng" dirty="0">
                <a:highlight>
                  <a:srgbClr val="00FF00"/>
                </a:highlight>
              </a:rPr>
              <a:t>functionality</a:t>
            </a:r>
            <a:r>
              <a:rPr lang="en-US" dirty="0"/>
              <a:t>. It does not explain the activity of each internal subsystem. The behavior of the system is not defined.</a:t>
            </a:r>
            <a:endParaRPr lang="ar-EG" dirty="0"/>
          </a:p>
          <a:p>
            <a:pPr marL="0" indent="0" algn="just">
              <a:lnSpc>
                <a:spcPct val="150000"/>
              </a:lnSpc>
              <a:spcBef>
                <a:spcPts val="600"/>
              </a:spcBef>
              <a:spcAft>
                <a:spcPts val="600"/>
              </a:spcAft>
              <a:buNone/>
            </a:pPr>
            <a:r>
              <a:rPr lang="en-US" b="1" u="sng" dirty="0">
                <a:highlight>
                  <a:srgbClr val="FFFF00"/>
                </a:highlight>
              </a:rPr>
              <a:t>Data-Oriented Models </a:t>
            </a:r>
            <a:endParaRPr lang="ar-EG" b="1" u="sng" dirty="0">
              <a:highlight>
                <a:srgbClr val="FFFF00"/>
              </a:highlight>
            </a:endParaRPr>
          </a:p>
          <a:p>
            <a:pPr algn="just">
              <a:lnSpc>
                <a:spcPct val="150000"/>
              </a:lnSpc>
              <a:spcBef>
                <a:spcPts val="600"/>
              </a:spcBef>
              <a:spcAft>
                <a:spcPts val="600"/>
              </a:spcAft>
              <a:buFont typeface="Wingdings" panose="05000000000000000000" pitchFamily="2" charset="2"/>
              <a:buChar char="§"/>
            </a:pPr>
            <a:r>
              <a:rPr lang="en-US" dirty="0"/>
              <a:t>Defines </a:t>
            </a:r>
            <a:r>
              <a:rPr lang="en-US" b="1" u="sng" dirty="0"/>
              <a:t>all the data entities in the system</a:t>
            </a:r>
            <a:r>
              <a:rPr lang="en-US" dirty="0"/>
              <a:t>, </a:t>
            </a:r>
            <a:r>
              <a:rPr lang="en-US" b="1" u="sng" dirty="0"/>
              <a:t>their relation</a:t>
            </a:r>
            <a:r>
              <a:rPr lang="en-US" dirty="0"/>
              <a:t>, and the </a:t>
            </a:r>
            <a:r>
              <a:rPr lang="en-US" b="1" u="sng" dirty="0"/>
              <a:t>properties of each entity</a:t>
            </a:r>
            <a:r>
              <a:rPr lang="en-US" dirty="0"/>
              <a:t>. These models are useful in data definitions of the entire system from the specifications. </a:t>
            </a:r>
          </a:p>
        </p:txBody>
      </p:sp>
    </p:spTree>
    <p:extLst>
      <p:ext uri="{BB962C8B-B14F-4D97-AF65-F5344CB8AC3E}">
        <p14:creationId xmlns:p14="http://schemas.microsoft.com/office/powerpoint/2010/main" val="3476217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2505</TotalTime>
  <Words>931</Words>
  <Application>Microsoft Office PowerPoint</Application>
  <PresentationFormat>Widescreen</PresentationFormat>
  <Paragraphs>40</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Wingdings</vt:lpstr>
      <vt:lpstr>Office Theme</vt:lpstr>
      <vt:lpstr>PowerPoint Presentation</vt:lpstr>
      <vt:lpstr>PowerPoint Presentation</vt:lpstr>
      <vt:lpstr>Representation of a Design</vt:lpstr>
      <vt:lpstr>PowerPoint Presentation</vt:lpstr>
      <vt:lpstr>PowerPoint Presentation</vt:lpstr>
      <vt:lpstr>What Is a Model?</vt:lpstr>
      <vt:lpstr>What Is Architecture?</vt:lpstr>
      <vt:lpstr>Model Taxonomy</vt:lpstr>
      <vt:lpstr>PowerPoint Presentation</vt:lpstr>
      <vt:lpstr>PowerPoint Presentation</vt:lpstr>
      <vt:lpstr>The Raspberry Pi</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Hussein Elshafie</dc:creator>
  <cp:lastModifiedBy>Dr Hussein Elshafie</cp:lastModifiedBy>
  <cp:revision>62</cp:revision>
  <dcterms:created xsi:type="dcterms:W3CDTF">2021-11-01T11:51:12Z</dcterms:created>
  <dcterms:modified xsi:type="dcterms:W3CDTF">2023-01-03T23:44:05Z</dcterms:modified>
</cp:coreProperties>
</file>