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391" r:id="rId3"/>
    <p:sldId id="403" r:id="rId4"/>
    <p:sldId id="404" r:id="rId5"/>
    <p:sldId id="385" r:id="rId6"/>
    <p:sldId id="387" r:id="rId7"/>
    <p:sldId id="405" r:id="rId8"/>
    <p:sldId id="406" r:id="rId9"/>
    <p:sldId id="407" r:id="rId10"/>
    <p:sldId id="40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39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C339B-8A71-4A97-97EA-D09463F22487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6F6F-8AF8-4D49-8C8B-117578BAE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dead states and inaccessible states from the given DFA (if any).</a:t>
            </a:r>
          </a:p>
          <a:p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State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those non-final states which transit to itself for all input symbols in ∑ are called as dead states.</a:t>
            </a:r>
          </a:p>
          <a:p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Inaccessible State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those states which can never be reached from the initial state are called as inaccessible states.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26F6F-8AF8-4D49-8C8B-117578BAE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1430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itchFamily="18" charset="0"/>
                <a:cs typeface="Arial" pitchFamily="34" charset="0"/>
              </a:rPr>
              <a:t>Automata and Language Theory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962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>
                <a:latin typeface="Book Antiqua" pitchFamily="18" charset="0"/>
                <a:cs typeface="Arial" pitchFamily="34" charset="0"/>
              </a:rPr>
              <a:t>DFA Minimization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5029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Dr. Mohamed </a:t>
            </a:r>
            <a:r>
              <a:rPr lang="en-US" b="1" smtClean="0"/>
              <a:t>Nour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5" y="661697"/>
            <a:ext cx="7230805" cy="52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8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19375" t="24000" r="53125" b="57000"/>
          <a:stretch>
            <a:fillRect/>
          </a:stretch>
        </p:blipFill>
        <p:spPr bwMode="auto">
          <a:xfrm>
            <a:off x="1752600" y="1657350"/>
            <a:ext cx="58674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22"/>
          <p:cNvGrpSpPr/>
          <p:nvPr/>
        </p:nvGrpSpPr>
        <p:grpSpPr>
          <a:xfrm>
            <a:off x="4332024" y="4114800"/>
            <a:ext cx="4354776" cy="1981200"/>
            <a:chOff x="3189024" y="3962400"/>
            <a:chExt cx="4354776" cy="1981200"/>
          </a:xfrm>
        </p:grpSpPr>
        <p:sp>
          <p:nvSpPr>
            <p:cNvPr id="3" name="Oval 2"/>
            <p:cNvSpPr/>
            <p:nvPr/>
          </p:nvSpPr>
          <p:spPr>
            <a:xfrm>
              <a:off x="6019800" y="4038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581400" y="5486400"/>
              <a:ext cx="9906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a,b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715000" y="5486400"/>
              <a:ext cx="10668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c,d,e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4572000" y="5715000"/>
              <a:ext cx="1143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3" idx="4"/>
            </p:cNvCxnSpPr>
            <p:nvPr/>
          </p:nvCxnSpPr>
          <p:spPr>
            <a:xfrm flipV="1">
              <a:off x="6248400" y="4495800"/>
              <a:ext cx="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771864" y="5540992"/>
              <a:ext cx="968992" cy="3537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20970721">
              <a:off x="6354726" y="40088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0800000">
              <a:off x="3189024" y="54864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20970721">
              <a:off x="6587898" y="55162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8000" y="3962400"/>
              <a:ext cx="6858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0,1</a:t>
              </a:r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8400" y="4919246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29200" y="5452646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6600" y="5222544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US" sz="16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0" y="5257800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US" sz="16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4400" y="474327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{a, b, f}   {c, d, e}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8200" y="4572000"/>
            <a:ext cx="2819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" y="467380"/>
            <a:ext cx="8038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</a:rPr>
              <a:t>DFA Minimization </a:t>
            </a:r>
            <a:r>
              <a:rPr lang="en-US" sz="2800" b="1" dirty="0">
                <a:solidFill>
                  <a:prstClr val="black"/>
                </a:solidFill>
              </a:rPr>
              <a:t>using Equivalence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19375" t="24000" r="53125" b="57000"/>
          <a:stretch>
            <a:fillRect/>
          </a:stretch>
        </p:blipFill>
        <p:spPr bwMode="auto">
          <a:xfrm>
            <a:off x="1752600" y="1657350"/>
            <a:ext cx="58674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/>
          <p:nvPr/>
        </p:nvGrpSpPr>
        <p:grpSpPr>
          <a:xfrm>
            <a:off x="4332024" y="4114800"/>
            <a:ext cx="4354776" cy="1981200"/>
            <a:chOff x="3189024" y="3962400"/>
            <a:chExt cx="4354776" cy="1981200"/>
          </a:xfrm>
        </p:grpSpPr>
        <p:sp>
          <p:nvSpPr>
            <p:cNvPr id="3" name="Oval 2"/>
            <p:cNvSpPr/>
            <p:nvPr/>
          </p:nvSpPr>
          <p:spPr>
            <a:xfrm>
              <a:off x="6019800" y="4038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581400" y="5486400"/>
              <a:ext cx="9906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a,b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715000" y="5486400"/>
              <a:ext cx="10668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c,d,e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4572000" y="5715000"/>
              <a:ext cx="1143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3" idx="4"/>
            </p:cNvCxnSpPr>
            <p:nvPr/>
          </p:nvCxnSpPr>
          <p:spPr>
            <a:xfrm flipV="1">
              <a:off x="6248400" y="4495800"/>
              <a:ext cx="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771864" y="5540992"/>
              <a:ext cx="968992" cy="3537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20970721">
              <a:off x="6354726" y="40088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0800000">
              <a:off x="3189024" y="54864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20970721">
              <a:off x="6587898" y="55162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8000" y="3962400"/>
              <a:ext cx="6858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0,1</a:t>
              </a:r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8400" y="4919246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29200" y="5452646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6600" y="5222544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US" sz="16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0" y="5257800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US" sz="16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4400" y="4743271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{a, b, f}   {c, d, e}</a:t>
            </a:r>
          </a:p>
          <a:p>
            <a:r>
              <a:rPr lang="en-US" sz="2400" b="1" dirty="0" smtClean="0"/>
              <a:t>{a, b} {f} {c, d, e}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8200" y="4572000"/>
            <a:ext cx="2819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24056" y="417493"/>
            <a:ext cx="316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</a:rPr>
              <a:t>DFA Minimization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19375" t="24000" r="53125" b="57000"/>
          <a:stretch>
            <a:fillRect/>
          </a:stretch>
        </p:blipFill>
        <p:spPr bwMode="auto">
          <a:xfrm>
            <a:off x="1752600" y="1657350"/>
            <a:ext cx="58674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/>
          <p:nvPr/>
        </p:nvGrpSpPr>
        <p:grpSpPr>
          <a:xfrm>
            <a:off x="4332024" y="4114800"/>
            <a:ext cx="4354776" cy="1981200"/>
            <a:chOff x="3189024" y="3962400"/>
            <a:chExt cx="4354776" cy="1981200"/>
          </a:xfrm>
        </p:grpSpPr>
        <p:sp>
          <p:nvSpPr>
            <p:cNvPr id="3" name="Oval 2"/>
            <p:cNvSpPr/>
            <p:nvPr/>
          </p:nvSpPr>
          <p:spPr>
            <a:xfrm>
              <a:off x="6019800" y="4038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581400" y="5486400"/>
              <a:ext cx="9906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a,b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715000" y="5486400"/>
              <a:ext cx="10668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c,d,e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4572000" y="5715000"/>
              <a:ext cx="1143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3" idx="4"/>
            </p:cNvCxnSpPr>
            <p:nvPr/>
          </p:nvCxnSpPr>
          <p:spPr>
            <a:xfrm flipV="1">
              <a:off x="6248400" y="4495800"/>
              <a:ext cx="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771864" y="5540992"/>
              <a:ext cx="968992" cy="3537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20970721">
              <a:off x="6354726" y="40088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0800000">
              <a:off x="3189024" y="54864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20970721">
              <a:off x="6587898" y="5516200"/>
              <a:ext cx="544776" cy="381000"/>
            </a:xfrm>
            <a:prstGeom prst="arc">
              <a:avLst>
                <a:gd name="adj1" fmla="val 13180980"/>
                <a:gd name="adj2" fmla="val 9015256"/>
              </a:avLst>
            </a:prstGeom>
            <a:ln w="19050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8000" y="3962400"/>
              <a:ext cx="6858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0,1</a:t>
              </a:r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8400" y="4919246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29200" y="5452646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6600" y="5222544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US" sz="16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0" y="5257800"/>
              <a:ext cx="457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US" sz="16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4400" y="47432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{a, b, f}   {c, d, e}</a:t>
            </a:r>
          </a:p>
          <a:p>
            <a:r>
              <a:rPr lang="en-US" sz="2400" b="1" dirty="0" smtClean="0"/>
              <a:t>{a, b} {f} {c, d, e}</a:t>
            </a:r>
          </a:p>
          <a:p>
            <a:r>
              <a:rPr lang="en-US" sz="2400" b="1" dirty="0" smtClean="0"/>
              <a:t>{a, b} {f} {c, d, e}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838200" y="4572000"/>
            <a:ext cx="2819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24056" y="417493"/>
            <a:ext cx="316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</a:rPr>
              <a:t>DFA Minimization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876800" y="3810000"/>
          <a:ext cx="37338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4600"/>
                <a:gridCol w="1244600"/>
                <a:gridCol w="12446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q,letter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q,digit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3200400" y="2971800"/>
            <a:ext cx="1295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3518043" y="3277837"/>
            <a:ext cx="697523" cy="1097616"/>
          </a:xfrm>
          <a:prstGeom prst="arc">
            <a:avLst>
              <a:gd name="adj1" fmla="val 21480362"/>
              <a:gd name="adj2" fmla="val 1071179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00400" y="1384479"/>
            <a:ext cx="1295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486400" y="1460679"/>
            <a:ext cx="1143000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</a:t>
            </a:r>
            <a:endParaRPr lang="en-US" sz="2400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410200" y="1384479"/>
            <a:ext cx="1295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10800000">
            <a:off x="5670025" y="941193"/>
            <a:ext cx="697523" cy="1097616"/>
          </a:xfrm>
          <a:prstGeom prst="arc">
            <a:avLst>
              <a:gd name="adj1" fmla="val 21480362"/>
              <a:gd name="adj2" fmla="val 1071179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95800" y="1841679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5988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Letter,digit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149485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letter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200400" y="4355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Letter,digit</a:t>
            </a:r>
            <a:endParaRPr lang="en-US" b="1" dirty="0"/>
          </a:p>
        </p:txBody>
      </p:sp>
      <p:cxnSp>
        <p:nvCxnSpPr>
          <p:cNvPr id="52" name="Straight Arrow Connector 51"/>
          <p:cNvCxnSpPr>
            <a:stCxn id="42" idx="4"/>
            <a:endCxn id="37" idx="0"/>
          </p:cNvCxnSpPr>
          <p:nvPr/>
        </p:nvCxnSpPr>
        <p:spPr>
          <a:xfrm>
            <a:off x="3848100" y="2298879"/>
            <a:ext cx="0" cy="6729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100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09600" y="1892121"/>
            <a:ext cx="3810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90600" y="2958921"/>
            <a:ext cx="1295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>
            <a:off x="1308243" y="3264958"/>
            <a:ext cx="697523" cy="1097616"/>
          </a:xfrm>
          <a:prstGeom prst="arc">
            <a:avLst>
              <a:gd name="adj1" fmla="val 21480362"/>
              <a:gd name="adj2" fmla="val 1071179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90600" y="1371600"/>
            <a:ext cx="1295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286000" y="18288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62200" y="14819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letter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90600" y="434218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Letter,digit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7" idx="4"/>
            <a:endCxn id="55" idx="0"/>
          </p:cNvCxnSpPr>
          <p:nvPr/>
        </p:nvCxnSpPr>
        <p:spPr>
          <a:xfrm>
            <a:off x="1638300" y="2286000"/>
            <a:ext cx="0" cy="6729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00200" y="24255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3276600" y="1447800"/>
            <a:ext cx="1143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276600" y="3048000"/>
            <a:ext cx="1143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Example: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876800" y="3810000"/>
          <a:ext cx="37338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4600"/>
                <a:gridCol w="1244600"/>
                <a:gridCol w="12446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q,letter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q,digit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09600" y="1830948"/>
            <a:ext cx="3962400" cy="4112652"/>
            <a:chOff x="609600" y="598869"/>
            <a:chExt cx="3962400" cy="4112652"/>
          </a:xfrm>
        </p:grpSpPr>
        <p:sp>
          <p:nvSpPr>
            <p:cNvPr id="44" name="Oval 43"/>
            <p:cNvSpPr/>
            <p:nvPr/>
          </p:nvSpPr>
          <p:spPr>
            <a:xfrm>
              <a:off x="3276600" y="1460679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B,D,E</a:t>
              </a:r>
              <a:endParaRPr lang="en-US" b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200400" y="1384479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0800000">
              <a:off x="3460225" y="941193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59886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Letter,digit</a:t>
              </a:r>
              <a:endParaRPr lang="en-US" b="1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609600" y="1892121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990600" y="2958921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6" name="Arc 55"/>
            <p:cNvSpPr/>
            <p:nvPr/>
          </p:nvSpPr>
          <p:spPr>
            <a:xfrm>
              <a:off x="1308243" y="3264958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90600" y="1371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baseline="-25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2286000" y="1828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62200" y="148197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letter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0600" y="434218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Letter,digit</a:t>
              </a:r>
              <a:endParaRPr lang="en-US" b="1" dirty="0"/>
            </a:p>
          </p:txBody>
        </p:sp>
        <p:cxnSp>
          <p:nvCxnSpPr>
            <p:cNvPr id="61" name="Straight Arrow Connector 60"/>
            <p:cNvCxnSpPr>
              <a:stCxn id="57" idx="4"/>
              <a:endCxn id="55" idx="0"/>
            </p:cNvCxnSpPr>
            <p:nvPr/>
          </p:nvCxnSpPr>
          <p:spPr>
            <a:xfrm>
              <a:off x="1638300" y="2286000"/>
              <a:ext cx="0" cy="672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600200" y="242552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digit</a:t>
              </a:r>
              <a:endParaRPr lang="en-US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10200" y="1447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{A, C}   {B, D, E}</a:t>
            </a:r>
          </a:p>
          <a:p>
            <a:r>
              <a:rPr lang="en-US" sz="2400" b="1" dirty="0" smtClean="0"/>
              <a:t>{A} {C} {B, D, E}</a:t>
            </a:r>
          </a:p>
          <a:p>
            <a:r>
              <a:rPr lang="en-US" sz="2400" b="1" dirty="0" smtClean="0"/>
              <a:t>{A} {C} {B, D, E}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57800" y="1219200"/>
            <a:ext cx="2743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05000" y="457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DFA Minimization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Example 2</a:t>
            </a:r>
          </a:p>
          <a:p>
            <a:r>
              <a:rPr lang="en-US" dirty="0"/>
              <a:t>Minimize the following DFA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667000" y="1984375"/>
            <a:ext cx="4038600" cy="3654425"/>
            <a:chOff x="1524000" y="1590260"/>
            <a:chExt cx="4038600" cy="3653892"/>
          </a:xfrm>
        </p:grpSpPr>
        <p:sp>
          <p:nvSpPr>
            <p:cNvPr id="4" name="Oval 3"/>
            <p:cNvSpPr/>
            <p:nvPr/>
          </p:nvSpPr>
          <p:spPr>
            <a:xfrm>
              <a:off x="2667000" y="2390243"/>
              <a:ext cx="533400" cy="5333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q</a:t>
              </a:r>
              <a:r>
                <a:rPr lang="en-US" sz="15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029200" y="2390243"/>
              <a:ext cx="533400" cy="5333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q</a:t>
              </a:r>
              <a:r>
                <a:rPr lang="en-US" sz="15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67000" y="3961639"/>
              <a:ext cx="533400" cy="5349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q</a:t>
              </a:r>
              <a:r>
                <a:rPr lang="en-US" sz="15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00400" y="2666428"/>
              <a:ext cx="1828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029200" y="4010845"/>
              <a:ext cx="533400" cy="5333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q</a:t>
              </a:r>
              <a:r>
                <a:rPr lang="en-US" sz="15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3199750"/>
              <a:ext cx="533400" cy="5333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q</a:t>
              </a:r>
              <a:r>
                <a:rPr lang="en-US" sz="15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105400" y="4087034"/>
              <a:ext cx="381000" cy="380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4087504" y="3212068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</a:p>
          </p:txBody>
        </p:sp>
        <p:sp>
          <p:nvSpPr>
            <p:cNvPr id="12" name="TextBox 29"/>
            <p:cNvSpPr txBox="1">
              <a:spLocks noChangeArrowheads="1"/>
            </p:cNvSpPr>
            <p:nvPr/>
          </p:nvSpPr>
          <p:spPr bwMode="auto">
            <a:xfrm>
              <a:off x="2057400" y="2698004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</a:p>
          </p:txBody>
        </p:sp>
        <p:sp>
          <p:nvSpPr>
            <p:cNvPr id="13" name="TextBox 31"/>
            <p:cNvSpPr txBox="1">
              <a:spLocks noChangeArrowheads="1"/>
            </p:cNvSpPr>
            <p:nvPr/>
          </p:nvSpPr>
          <p:spPr bwMode="auto">
            <a:xfrm>
              <a:off x="4980296" y="3288268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14" name="Arc 13"/>
            <p:cNvSpPr/>
            <p:nvPr/>
          </p:nvSpPr>
          <p:spPr>
            <a:xfrm rot="16200000">
              <a:off x="3733878" y="1294861"/>
              <a:ext cx="1066644" cy="2286000"/>
            </a:xfrm>
            <a:prstGeom prst="arc">
              <a:avLst>
                <a:gd name="adj1" fmla="val 16200000"/>
                <a:gd name="adj2" fmla="val 5291170"/>
              </a:avLst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3962400" y="159026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00400" y="4267982"/>
              <a:ext cx="1828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4"/>
              <a:endCxn id="8" idx="0"/>
            </p:cNvCxnSpPr>
            <p:nvPr/>
          </p:nvCxnSpPr>
          <p:spPr>
            <a:xfrm>
              <a:off x="5295900" y="2923566"/>
              <a:ext cx="0" cy="1087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922588" y="2894995"/>
              <a:ext cx="0" cy="10888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1"/>
              <a:endCxn id="4" idx="5"/>
            </p:cNvCxnSpPr>
            <p:nvPr/>
          </p:nvCxnSpPr>
          <p:spPr>
            <a:xfrm flipH="1" flipV="1">
              <a:off x="3122613" y="2844202"/>
              <a:ext cx="1984375" cy="12460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7"/>
              <a:endCxn id="4" idx="2"/>
            </p:cNvCxnSpPr>
            <p:nvPr/>
          </p:nvCxnSpPr>
          <p:spPr>
            <a:xfrm flipV="1">
              <a:off x="1979613" y="2656904"/>
              <a:ext cx="687387" cy="6222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5"/>
              <a:endCxn id="6" idx="2"/>
            </p:cNvCxnSpPr>
            <p:nvPr/>
          </p:nvCxnSpPr>
          <p:spPr>
            <a:xfrm>
              <a:off x="1979613" y="3655297"/>
              <a:ext cx="687387" cy="574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962400" y="23622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962400" y="4218296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2057400" y="3821668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2618096" y="32766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</a:p>
          </p:txBody>
        </p:sp>
        <p:sp>
          <p:nvSpPr>
            <p:cNvPr id="26" name="Arc 25"/>
            <p:cNvSpPr/>
            <p:nvPr/>
          </p:nvSpPr>
          <p:spPr>
            <a:xfrm rot="2560027">
              <a:off x="2746375" y="4467978"/>
              <a:ext cx="457200" cy="457133"/>
            </a:xfrm>
            <a:prstGeom prst="arc">
              <a:avLst>
                <a:gd name="adj1" fmla="val 15090527"/>
                <a:gd name="adj2" fmla="val 1218085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 rot="18617195" flipV="1">
              <a:off x="2532096" y="2129898"/>
              <a:ext cx="457133" cy="457200"/>
            </a:xfrm>
            <a:prstGeom prst="arc">
              <a:avLst>
                <a:gd name="adj1" fmla="val 18258971"/>
                <a:gd name="adj2" fmla="val 1218085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2514600" y="183478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a</a:t>
              </a:r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2819400" y="487482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5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305800" cy="60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1478"/>
            <a:ext cx="8092224" cy="58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40859</TotalTime>
  <Words>311</Words>
  <Application>Microsoft Office PowerPoint</Application>
  <PresentationFormat>On-screen Show (4:3)</PresentationFormat>
  <Paragraphs>119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goal of lexical analyzer is:</dc:title>
  <dc:creator>Enas</dc:creator>
  <cp:lastModifiedBy>Mohamed Nour</cp:lastModifiedBy>
  <cp:revision>915</cp:revision>
  <dcterms:created xsi:type="dcterms:W3CDTF">2014-11-05T22:32:05Z</dcterms:created>
  <dcterms:modified xsi:type="dcterms:W3CDTF">2024-03-23T14:44:39Z</dcterms:modified>
</cp:coreProperties>
</file>