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sldIdLst>
    <p:sldId id="256" r:id="rId2"/>
    <p:sldId id="335" r:id="rId3"/>
    <p:sldId id="336" r:id="rId4"/>
    <p:sldId id="350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52" r:id="rId18"/>
    <p:sldId id="367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3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54" r:id="rId36"/>
    <p:sldId id="364" r:id="rId37"/>
    <p:sldId id="36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C339B-8A71-4A97-97EA-D09463F22487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26F6F-8AF8-4D49-8C8B-117578BAE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7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2192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Book Antiqua" pitchFamily="18" charset="0"/>
                <a:cs typeface="Arial" pitchFamily="34" charset="0"/>
              </a:rPr>
              <a:t>Automata and Language Theory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3962400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Book Antiqua" pitchFamily="18" charset="0"/>
                <a:cs typeface="Arial" pitchFamily="34" charset="0"/>
              </a:rPr>
              <a:t>Equivalence of NFA &amp; </a:t>
            </a:r>
            <a:r>
              <a:rPr lang="en-US" sz="4400" b="1" dirty="0">
                <a:latin typeface="Book Antiqua" pitchFamily="18" charset="0"/>
                <a:cs typeface="Arial" pitchFamily="34" charset="0"/>
              </a:rPr>
              <a:t>DFA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5029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Dr. Mohamed </a:t>
            </a:r>
            <a:r>
              <a:rPr lang="en-US" b="1" smtClean="0"/>
              <a:t>Nour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79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    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            Transition table</a:t>
            </a:r>
            <a:endParaRPr lang="en-US" sz="2000" dirty="0"/>
          </a:p>
        </p:txBody>
      </p:sp>
      <p:graphicFrame>
        <p:nvGraphicFramePr>
          <p:cNvPr id="52227" name="Group 3"/>
          <p:cNvGraphicFramePr>
            <a:graphicFrameLocks noGrp="1"/>
          </p:cNvGraphicFramePr>
          <p:nvPr/>
        </p:nvGraphicFramePr>
        <p:xfrm>
          <a:off x="609600" y="241808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57" name="Group 33"/>
          <p:cNvGraphicFramePr>
            <a:graphicFrameLocks noGrp="1"/>
          </p:cNvGraphicFramePr>
          <p:nvPr/>
        </p:nvGraphicFramePr>
        <p:xfrm>
          <a:off x="4953000" y="1219200"/>
          <a:ext cx="3733800" cy="521208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09" name="Text Box 85"/>
          <p:cNvSpPr txBox="1">
            <a:spLocks noChangeArrowheads="1"/>
          </p:cNvSpPr>
          <p:nvPr/>
        </p:nvSpPr>
        <p:spPr bwMode="auto">
          <a:xfrm>
            <a:off x="3886200" y="854075"/>
            <a:ext cx="1143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Starts with</a:t>
            </a:r>
          </a:p>
          <a:p>
            <a:r>
              <a:rPr lang="en-US" sz="1400" dirty="0"/>
              <a:t>Initial state</a:t>
            </a:r>
          </a:p>
        </p:txBody>
      </p:sp>
      <p:sp>
        <p:nvSpPr>
          <p:cNvPr id="52310" name="Rectangle 86"/>
          <p:cNvSpPr>
            <a:spLocks noChangeArrowheads="1"/>
          </p:cNvSpPr>
          <p:nvPr/>
        </p:nvSpPr>
        <p:spPr bwMode="auto">
          <a:xfrm>
            <a:off x="5562600" y="838200"/>
            <a:ext cx="2826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10199"/>
                  </a:outerShdw>
                </a:effectLst>
              </a:rPr>
              <a:t>Subset </a:t>
            </a:r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Construction table</a:t>
            </a:r>
          </a:p>
        </p:txBody>
      </p:sp>
      <p:sp>
        <p:nvSpPr>
          <p:cNvPr id="9" name="Bent Arrow 8"/>
          <p:cNvSpPr/>
          <p:nvPr/>
        </p:nvSpPr>
        <p:spPr>
          <a:xfrm flipV="1">
            <a:off x="4343400" y="1371600"/>
            <a:ext cx="5334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utoShape 84"/>
          <p:cNvSpPr>
            <a:spLocks noChangeArrowheads="1"/>
          </p:cNvSpPr>
          <p:nvPr/>
        </p:nvSpPr>
        <p:spPr bwMode="auto">
          <a:xfrm rot="1889516">
            <a:off x="6214424" y="3759024"/>
            <a:ext cx="152400" cy="1371600"/>
          </a:xfrm>
          <a:prstGeom prst="downArrow">
            <a:avLst>
              <a:gd name="adj1" fmla="val 50000"/>
              <a:gd name="adj2" fmla="val 2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87"/>
          <p:cNvSpPr>
            <a:spLocks noChangeArrowheads="1"/>
          </p:cNvSpPr>
          <p:nvPr/>
        </p:nvSpPr>
        <p:spPr bwMode="auto">
          <a:xfrm rot="3517168">
            <a:off x="6982775" y="3209749"/>
            <a:ext cx="163512" cy="2478087"/>
          </a:xfrm>
          <a:prstGeom prst="downArrow">
            <a:avLst>
              <a:gd name="adj1" fmla="val 50000"/>
              <a:gd name="adj2" fmla="val 3788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79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    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            Transition table</a:t>
            </a:r>
            <a:endParaRPr lang="en-US" sz="2000" dirty="0"/>
          </a:p>
        </p:txBody>
      </p:sp>
      <p:graphicFrame>
        <p:nvGraphicFramePr>
          <p:cNvPr id="52227" name="Group 3"/>
          <p:cNvGraphicFramePr>
            <a:graphicFrameLocks noGrp="1"/>
          </p:cNvGraphicFramePr>
          <p:nvPr/>
        </p:nvGraphicFramePr>
        <p:xfrm>
          <a:off x="609600" y="241808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57" name="Group 33"/>
          <p:cNvGraphicFramePr>
            <a:graphicFrameLocks noGrp="1"/>
          </p:cNvGraphicFramePr>
          <p:nvPr/>
        </p:nvGraphicFramePr>
        <p:xfrm>
          <a:off x="4953000" y="1219200"/>
          <a:ext cx="3733800" cy="521208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09" name="Text Box 85"/>
          <p:cNvSpPr txBox="1">
            <a:spLocks noChangeArrowheads="1"/>
          </p:cNvSpPr>
          <p:nvPr/>
        </p:nvSpPr>
        <p:spPr bwMode="auto">
          <a:xfrm>
            <a:off x="3886200" y="854075"/>
            <a:ext cx="1143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Starts with</a:t>
            </a:r>
          </a:p>
          <a:p>
            <a:r>
              <a:rPr lang="en-US" sz="1400" dirty="0"/>
              <a:t>Initial state</a:t>
            </a:r>
          </a:p>
        </p:txBody>
      </p:sp>
      <p:sp>
        <p:nvSpPr>
          <p:cNvPr id="52310" name="Rectangle 86"/>
          <p:cNvSpPr>
            <a:spLocks noChangeArrowheads="1"/>
          </p:cNvSpPr>
          <p:nvPr/>
        </p:nvSpPr>
        <p:spPr bwMode="auto">
          <a:xfrm>
            <a:off x="5562600" y="838200"/>
            <a:ext cx="2826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10199"/>
                  </a:outerShdw>
                </a:effectLst>
              </a:rPr>
              <a:t>Subset </a:t>
            </a:r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Construction table</a:t>
            </a:r>
          </a:p>
        </p:txBody>
      </p:sp>
      <p:sp>
        <p:nvSpPr>
          <p:cNvPr id="9" name="Bent Arrow 8"/>
          <p:cNvSpPr/>
          <p:nvPr/>
        </p:nvSpPr>
        <p:spPr>
          <a:xfrm flipV="1">
            <a:off x="4343400" y="1371600"/>
            <a:ext cx="5334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79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    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            Transition table</a:t>
            </a:r>
            <a:endParaRPr lang="en-US" sz="2000" dirty="0"/>
          </a:p>
        </p:txBody>
      </p:sp>
      <p:graphicFrame>
        <p:nvGraphicFramePr>
          <p:cNvPr id="52227" name="Group 3"/>
          <p:cNvGraphicFramePr>
            <a:graphicFrameLocks noGrp="1"/>
          </p:cNvGraphicFramePr>
          <p:nvPr/>
        </p:nvGraphicFramePr>
        <p:xfrm>
          <a:off x="609600" y="241808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57" name="Group 33"/>
          <p:cNvGraphicFramePr>
            <a:graphicFrameLocks noGrp="1"/>
          </p:cNvGraphicFramePr>
          <p:nvPr/>
        </p:nvGraphicFramePr>
        <p:xfrm>
          <a:off x="4953000" y="1219200"/>
          <a:ext cx="3733800" cy="521208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09" name="Text Box 85"/>
          <p:cNvSpPr txBox="1">
            <a:spLocks noChangeArrowheads="1"/>
          </p:cNvSpPr>
          <p:nvPr/>
        </p:nvSpPr>
        <p:spPr bwMode="auto">
          <a:xfrm>
            <a:off x="3886200" y="854075"/>
            <a:ext cx="1143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Starts with</a:t>
            </a:r>
          </a:p>
          <a:p>
            <a:r>
              <a:rPr lang="en-US" sz="1400" dirty="0"/>
              <a:t>Initial state</a:t>
            </a:r>
          </a:p>
        </p:txBody>
      </p:sp>
      <p:sp>
        <p:nvSpPr>
          <p:cNvPr id="52310" name="Rectangle 86"/>
          <p:cNvSpPr>
            <a:spLocks noChangeArrowheads="1"/>
          </p:cNvSpPr>
          <p:nvPr/>
        </p:nvSpPr>
        <p:spPr bwMode="auto">
          <a:xfrm>
            <a:off x="5562600" y="838200"/>
            <a:ext cx="2826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10199"/>
                  </a:outerShdw>
                </a:effectLst>
              </a:rPr>
              <a:t>Subset </a:t>
            </a:r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Construction table</a:t>
            </a:r>
          </a:p>
        </p:txBody>
      </p:sp>
      <p:sp>
        <p:nvSpPr>
          <p:cNvPr id="9" name="Bent Arrow 8"/>
          <p:cNvSpPr/>
          <p:nvPr/>
        </p:nvSpPr>
        <p:spPr>
          <a:xfrm flipV="1">
            <a:off x="4343400" y="1371600"/>
            <a:ext cx="5334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utoShape 84"/>
          <p:cNvSpPr>
            <a:spLocks noChangeArrowheads="1"/>
          </p:cNvSpPr>
          <p:nvPr/>
        </p:nvSpPr>
        <p:spPr bwMode="auto">
          <a:xfrm rot="3647155">
            <a:off x="6741772" y="4266107"/>
            <a:ext cx="152400" cy="1752600"/>
          </a:xfrm>
          <a:prstGeom prst="downArrow">
            <a:avLst>
              <a:gd name="adj1" fmla="val 50000"/>
              <a:gd name="adj2" fmla="val 2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79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    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            Transition table</a:t>
            </a:r>
            <a:endParaRPr lang="en-US" sz="2000" dirty="0"/>
          </a:p>
        </p:txBody>
      </p:sp>
      <p:graphicFrame>
        <p:nvGraphicFramePr>
          <p:cNvPr id="52227" name="Group 3"/>
          <p:cNvGraphicFramePr>
            <a:graphicFrameLocks noGrp="1"/>
          </p:cNvGraphicFramePr>
          <p:nvPr/>
        </p:nvGraphicFramePr>
        <p:xfrm>
          <a:off x="609600" y="241808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57" name="Group 33"/>
          <p:cNvGraphicFramePr>
            <a:graphicFrameLocks noGrp="1"/>
          </p:cNvGraphicFramePr>
          <p:nvPr/>
        </p:nvGraphicFramePr>
        <p:xfrm>
          <a:off x="4953000" y="1219200"/>
          <a:ext cx="3733800" cy="509016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09" name="Text Box 85"/>
          <p:cNvSpPr txBox="1">
            <a:spLocks noChangeArrowheads="1"/>
          </p:cNvSpPr>
          <p:nvPr/>
        </p:nvSpPr>
        <p:spPr bwMode="auto">
          <a:xfrm>
            <a:off x="3886200" y="854075"/>
            <a:ext cx="1143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Starts with</a:t>
            </a:r>
          </a:p>
          <a:p>
            <a:r>
              <a:rPr lang="en-US" sz="1400" dirty="0"/>
              <a:t>Initial state</a:t>
            </a:r>
          </a:p>
        </p:txBody>
      </p:sp>
      <p:sp>
        <p:nvSpPr>
          <p:cNvPr id="52310" name="Rectangle 86"/>
          <p:cNvSpPr>
            <a:spLocks noChangeArrowheads="1"/>
          </p:cNvSpPr>
          <p:nvPr/>
        </p:nvSpPr>
        <p:spPr bwMode="auto">
          <a:xfrm>
            <a:off x="5562600" y="838200"/>
            <a:ext cx="2826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10199"/>
                  </a:outerShdw>
                </a:effectLst>
              </a:rPr>
              <a:t>Subset </a:t>
            </a:r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Construction table</a:t>
            </a:r>
          </a:p>
        </p:txBody>
      </p:sp>
      <p:sp>
        <p:nvSpPr>
          <p:cNvPr id="9" name="Bent Arrow 8"/>
          <p:cNvSpPr/>
          <p:nvPr/>
        </p:nvSpPr>
        <p:spPr>
          <a:xfrm flipV="1">
            <a:off x="4343400" y="1371600"/>
            <a:ext cx="5334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79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    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            Transition table</a:t>
            </a:r>
            <a:endParaRPr lang="en-US" sz="2000" dirty="0"/>
          </a:p>
        </p:txBody>
      </p:sp>
      <p:graphicFrame>
        <p:nvGraphicFramePr>
          <p:cNvPr id="52227" name="Group 3"/>
          <p:cNvGraphicFramePr>
            <a:graphicFrameLocks noGrp="1"/>
          </p:cNvGraphicFramePr>
          <p:nvPr/>
        </p:nvGraphicFramePr>
        <p:xfrm>
          <a:off x="609600" y="241808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57" name="Group 33"/>
          <p:cNvGraphicFramePr>
            <a:graphicFrameLocks noGrp="1"/>
          </p:cNvGraphicFramePr>
          <p:nvPr/>
        </p:nvGraphicFramePr>
        <p:xfrm>
          <a:off x="4953000" y="1219200"/>
          <a:ext cx="3733800" cy="509016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09" name="Text Box 85"/>
          <p:cNvSpPr txBox="1">
            <a:spLocks noChangeArrowheads="1"/>
          </p:cNvSpPr>
          <p:nvPr/>
        </p:nvSpPr>
        <p:spPr bwMode="auto">
          <a:xfrm>
            <a:off x="3886200" y="854075"/>
            <a:ext cx="1143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Starts with</a:t>
            </a:r>
          </a:p>
          <a:p>
            <a:r>
              <a:rPr lang="en-US" sz="1400" dirty="0"/>
              <a:t>Initial state</a:t>
            </a:r>
          </a:p>
        </p:txBody>
      </p:sp>
      <p:sp>
        <p:nvSpPr>
          <p:cNvPr id="52310" name="Rectangle 86"/>
          <p:cNvSpPr>
            <a:spLocks noChangeArrowheads="1"/>
          </p:cNvSpPr>
          <p:nvPr/>
        </p:nvSpPr>
        <p:spPr bwMode="auto">
          <a:xfrm>
            <a:off x="5562600" y="838200"/>
            <a:ext cx="2826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10199"/>
                  </a:outerShdw>
                </a:effectLst>
              </a:rPr>
              <a:t>Subset </a:t>
            </a:r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Construction table</a:t>
            </a:r>
          </a:p>
        </p:txBody>
      </p:sp>
      <p:sp>
        <p:nvSpPr>
          <p:cNvPr id="9" name="Bent Arrow 8"/>
          <p:cNvSpPr/>
          <p:nvPr/>
        </p:nvSpPr>
        <p:spPr>
          <a:xfrm flipV="1">
            <a:off x="4343400" y="1371600"/>
            <a:ext cx="5334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utoShape 85"/>
          <p:cNvSpPr>
            <a:spLocks noChangeArrowheads="1"/>
          </p:cNvSpPr>
          <p:nvPr/>
        </p:nvSpPr>
        <p:spPr bwMode="auto">
          <a:xfrm rot="3246540">
            <a:off x="6098234" y="5490338"/>
            <a:ext cx="152400" cy="6477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79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    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            Transition table</a:t>
            </a:r>
            <a:endParaRPr lang="en-US" sz="2000" dirty="0"/>
          </a:p>
        </p:txBody>
      </p:sp>
      <p:graphicFrame>
        <p:nvGraphicFramePr>
          <p:cNvPr id="52227" name="Group 3"/>
          <p:cNvGraphicFramePr>
            <a:graphicFrameLocks noGrp="1"/>
          </p:cNvGraphicFramePr>
          <p:nvPr/>
        </p:nvGraphicFramePr>
        <p:xfrm>
          <a:off x="609600" y="241808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57" name="Group 33"/>
          <p:cNvGraphicFramePr>
            <a:graphicFrameLocks noGrp="1"/>
          </p:cNvGraphicFramePr>
          <p:nvPr/>
        </p:nvGraphicFramePr>
        <p:xfrm>
          <a:off x="4953000" y="1219200"/>
          <a:ext cx="3733800" cy="509016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09" name="Text Box 85"/>
          <p:cNvSpPr txBox="1">
            <a:spLocks noChangeArrowheads="1"/>
          </p:cNvSpPr>
          <p:nvPr/>
        </p:nvSpPr>
        <p:spPr bwMode="auto">
          <a:xfrm>
            <a:off x="3886200" y="854075"/>
            <a:ext cx="1143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Starts with</a:t>
            </a:r>
          </a:p>
          <a:p>
            <a:r>
              <a:rPr lang="en-US" sz="1400" dirty="0"/>
              <a:t>Initial state</a:t>
            </a:r>
          </a:p>
        </p:txBody>
      </p:sp>
      <p:sp>
        <p:nvSpPr>
          <p:cNvPr id="52310" name="Rectangle 86"/>
          <p:cNvSpPr>
            <a:spLocks noChangeArrowheads="1"/>
          </p:cNvSpPr>
          <p:nvPr/>
        </p:nvSpPr>
        <p:spPr bwMode="auto">
          <a:xfrm>
            <a:off x="5562600" y="838200"/>
            <a:ext cx="2826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10199"/>
                  </a:outerShdw>
                </a:effectLst>
              </a:rPr>
              <a:t>Subset </a:t>
            </a:r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Construction table</a:t>
            </a:r>
          </a:p>
        </p:txBody>
      </p:sp>
      <p:sp>
        <p:nvSpPr>
          <p:cNvPr id="9" name="Bent Arrow 8"/>
          <p:cNvSpPr/>
          <p:nvPr/>
        </p:nvSpPr>
        <p:spPr>
          <a:xfrm flipV="1">
            <a:off x="4343400" y="1371600"/>
            <a:ext cx="5334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utoShape 85"/>
          <p:cNvSpPr>
            <a:spLocks noChangeArrowheads="1"/>
          </p:cNvSpPr>
          <p:nvPr/>
        </p:nvSpPr>
        <p:spPr bwMode="auto">
          <a:xfrm rot="3246540">
            <a:off x="6098234" y="5566538"/>
            <a:ext cx="152400" cy="6477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86"/>
          <p:cNvSpPr>
            <a:spLocks noChangeArrowheads="1"/>
          </p:cNvSpPr>
          <p:nvPr/>
        </p:nvSpPr>
        <p:spPr bwMode="auto">
          <a:xfrm>
            <a:off x="3810000" y="6096000"/>
            <a:ext cx="1143000" cy="152400"/>
          </a:xfrm>
          <a:prstGeom prst="rightArrow">
            <a:avLst>
              <a:gd name="adj1" fmla="val 50000"/>
              <a:gd name="adj2" fmla="val 1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7"/>
          <p:cNvSpPr txBox="1">
            <a:spLocks noChangeArrowheads="1"/>
          </p:cNvSpPr>
          <p:nvPr/>
        </p:nvSpPr>
        <p:spPr bwMode="auto">
          <a:xfrm>
            <a:off x="990600" y="5616714"/>
            <a:ext cx="3886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Stops here as there are no more reachable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72" name="Group 56"/>
          <p:cNvGraphicFramePr>
            <a:graphicFrameLocks noGrp="1"/>
          </p:cNvGraphicFramePr>
          <p:nvPr>
            <p:ph type="body" idx="4294967295"/>
          </p:nvPr>
        </p:nvGraphicFramePr>
        <p:xfrm>
          <a:off x="304800" y="1143000"/>
          <a:ext cx="3733800" cy="512064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 {2,4,5}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74" name="Oval 58"/>
          <p:cNvSpPr>
            <a:spLocks noChangeArrowheads="1"/>
          </p:cNvSpPr>
          <p:nvPr/>
        </p:nvSpPr>
        <p:spPr bwMode="auto">
          <a:xfrm>
            <a:off x="4648200" y="3200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76" name="Oval 60"/>
          <p:cNvSpPr>
            <a:spLocks noChangeArrowheads="1"/>
          </p:cNvSpPr>
          <p:nvPr/>
        </p:nvSpPr>
        <p:spPr bwMode="auto">
          <a:xfrm>
            <a:off x="6096000" y="4953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77" name="Oval 61"/>
          <p:cNvSpPr>
            <a:spLocks noChangeArrowheads="1"/>
          </p:cNvSpPr>
          <p:nvPr/>
        </p:nvSpPr>
        <p:spPr bwMode="auto">
          <a:xfrm>
            <a:off x="8534400" y="4191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78" name="Oval 62"/>
          <p:cNvSpPr>
            <a:spLocks noChangeArrowheads="1"/>
          </p:cNvSpPr>
          <p:nvPr/>
        </p:nvSpPr>
        <p:spPr bwMode="auto">
          <a:xfrm>
            <a:off x="76200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83" name="Oval 67"/>
          <p:cNvSpPr>
            <a:spLocks noChangeArrowheads="1"/>
          </p:cNvSpPr>
          <p:nvPr/>
        </p:nvSpPr>
        <p:spPr bwMode="auto">
          <a:xfrm>
            <a:off x="6324600" y="1524000"/>
            <a:ext cx="9144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84" name="Oval 68"/>
          <p:cNvSpPr>
            <a:spLocks noChangeArrowheads="1"/>
          </p:cNvSpPr>
          <p:nvPr/>
        </p:nvSpPr>
        <p:spPr bwMode="auto">
          <a:xfrm>
            <a:off x="4572000" y="1524000"/>
            <a:ext cx="990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85" name="Oval 69"/>
          <p:cNvSpPr>
            <a:spLocks noChangeArrowheads="1"/>
          </p:cNvSpPr>
          <p:nvPr/>
        </p:nvSpPr>
        <p:spPr bwMode="auto">
          <a:xfrm>
            <a:off x="4648200" y="16002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87" name="Oval 71"/>
          <p:cNvSpPr>
            <a:spLocks noChangeArrowheads="1"/>
          </p:cNvSpPr>
          <p:nvPr/>
        </p:nvSpPr>
        <p:spPr bwMode="auto">
          <a:xfrm>
            <a:off x="48768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88" name="Oval 72"/>
          <p:cNvSpPr>
            <a:spLocks noChangeArrowheads="1"/>
          </p:cNvSpPr>
          <p:nvPr/>
        </p:nvSpPr>
        <p:spPr bwMode="auto">
          <a:xfrm>
            <a:off x="49530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89" name="Oval 73"/>
          <p:cNvSpPr>
            <a:spLocks noChangeArrowheads="1"/>
          </p:cNvSpPr>
          <p:nvPr/>
        </p:nvSpPr>
        <p:spPr bwMode="auto">
          <a:xfrm>
            <a:off x="6400800" y="1600200"/>
            <a:ext cx="7620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0" name="Oval 74"/>
          <p:cNvSpPr>
            <a:spLocks noChangeArrowheads="1"/>
          </p:cNvSpPr>
          <p:nvPr/>
        </p:nvSpPr>
        <p:spPr bwMode="auto">
          <a:xfrm>
            <a:off x="8001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1" name="Oval 75"/>
          <p:cNvSpPr>
            <a:spLocks noChangeArrowheads="1"/>
          </p:cNvSpPr>
          <p:nvPr/>
        </p:nvSpPr>
        <p:spPr bwMode="auto">
          <a:xfrm>
            <a:off x="7924800" y="1981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2" name="Oval 76"/>
          <p:cNvSpPr>
            <a:spLocks noChangeArrowheads="1"/>
          </p:cNvSpPr>
          <p:nvPr/>
        </p:nvSpPr>
        <p:spPr bwMode="auto">
          <a:xfrm>
            <a:off x="8001000" y="205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3" name="Oval 77"/>
          <p:cNvSpPr>
            <a:spLocks noChangeArrowheads="1"/>
          </p:cNvSpPr>
          <p:nvPr/>
        </p:nvSpPr>
        <p:spPr bwMode="auto">
          <a:xfrm>
            <a:off x="69342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5" name="Oval 79"/>
          <p:cNvSpPr>
            <a:spLocks noChangeArrowheads="1"/>
          </p:cNvSpPr>
          <p:nvPr/>
        </p:nvSpPr>
        <p:spPr bwMode="auto">
          <a:xfrm>
            <a:off x="70104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6" name="Oval 80"/>
          <p:cNvSpPr>
            <a:spLocks noChangeArrowheads="1"/>
          </p:cNvSpPr>
          <p:nvPr/>
        </p:nvSpPr>
        <p:spPr bwMode="auto">
          <a:xfrm>
            <a:off x="67056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97" name="Text Box 81"/>
          <p:cNvSpPr txBox="1">
            <a:spLocks noChangeArrowheads="1"/>
          </p:cNvSpPr>
          <p:nvPr/>
        </p:nvSpPr>
        <p:spPr bwMode="auto">
          <a:xfrm>
            <a:off x="4718050" y="3276600"/>
            <a:ext cx="311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1"/>
              <a:t>1</a:t>
            </a:r>
          </a:p>
        </p:txBody>
      </p:sp>
      <p:sp>
        <p:nvSpPr>
          <p:cNvPr id="34898" name="Text Box 82"/>
          <p:cNvSpPr txBox="1">
            <a:spLocks noChangeArrowheads="1"/>
          </p:cNvSpPr>
          <p:nvPr/>
        </p:nvSpPr>
        <p:spPr bwMode="auto">
          <a:xfrm>
            <a:off x="5029200" y="4525963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45</a:t>
            </a:r>
          </a:p>
        </p:txBody>
      </p:sp>
      <p:sp>
        <p:nvSpPr>
          <p:cNvPr id="34899" name="Text Box 83"/>
          <p:cNvSpPr txBox="1">
            <a:spLocks noChangeArrowheads="1"/>
          </p:cNvSpPr>
          <p:nvPr/>
        </p:nvSpPr>
        <p:spPr bwMode="auto">
          <a:xfrm>
            <a:off x="4805363" y="1676400"/>
            <a:ext cx="6048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12345</a:t>
            </a:r>
          </a:p>
        </p:txBody>
      </p:sp>
      <p:sp>
        <p:nvSpPr>
          <p:cNvPr id="34900" name="Text Box 84"/>
          <p:cNvSpPr txBox="1">
            <a:spLocks noChangeArrowheads="1"/>
          </p:cNvSpPr>
          <p:nvPr/>
        </p:nvSpPr>
        <p:spPr bwMode="auto">
          <a:xfrm>
            <a:off x="6573838" y="1676400"/>
            <a:ext cx="4365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245</a:t>
            </a:r>
          </a:p>
        </p:txBody>
      </p:sp>
      <p:sp>
        <p:nvSpPr>
          <p:cNvPr id="34901" name="Text Box 85"/>
          <p:cNvSpPr txBox="1">
            <a:spLocks noChangeArrowheads="1"/>
          </p:cNvSpPr>
          <p:nvPr/>
        </p:nvSpPr>
        <p:spPr bwMode="auto">
          <a:xfrm>
            <a:off x="8077200" y="2163763"/>
            <a:ext cx="352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35</a:t>
            </a:r>
          </a:p>
        </p:txBody>
      </p:sp>
      <p:sp>
        <p:nvSpPr>
          <p:cNvPr id="34902" name="Text Box 86"/>
          <p:cNvSpPr txBox="1">
            <a:spLocks noChangeArrowheads="1"/>
          </p:cNvSpPr>
          <p:nvPr/>
        </p:nvSpPr>
        <p:spPr bwMode="auto">
          <a:xfrm>
            <a:off x="7123113" y="452596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5</a:t>
            </a:r>
          </a:p>
        </p:txBody>
      </p:sp>
      <p:sp>
        <p:nvSpPr>
          <p:cNvPr id="34905" name="Text Box 89"/>
          <p:cNvSpPr txBox="1">
            <a:spLocks noChangeArrowheads="1"/>
          </p:cNvSpPr>
          <p:nvPr/>
        </p:nvSpPr>
        <p:spPr bwMode="auto">
          <a:xfrm>
            <a:off x="6132513" y="498316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4</a:t>
            </a:r>
          </a:p>
        </p:txBody>
      </p:sp>
      <p:sp>
        <p:nvSpPr>
          <p:cNvPr id="34906" name="Text Box 90"/>
          <p:cNvSpPr txBox="1">
            <a:spLocks noChangeArrowheads="1"/>
          </p:cNvSpPr>
          <p:nvPr/>
        </p:nvSpPr>
        <p:spPr bwMode="auto">
          <a:xfrm>
            <a:off x="5867400" y="27432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907" name="Text Box 91"/>
          <p:cNvSpPr txBox="1">
            <a:spLocks noChangeArrowheads="1"/>
          </p:cNvSpPr>
          <p:nvPr/>
        </p:nvSpPr>
        <p:spPr bwMode="auto">
          <a:xfrm>
            <a:off x="6705600" y="31083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/>
              <a:t>∅</a:t>
            </a:r>
          </a:p>
        </p:txBody>
      </p:sp>
      <p:sp>
        <p:nvSpPr>
          <p:cNvPr id="34908" name="Text Box 92"/>
          <p:cNvSpPr txBox="1">
            <a:spLocks noChangeArrowheads="1"/>
          </p:cNvSpPr>
          <p:nvPr/>
        </p:nvSpPr>
        <p:spPr bwMode="auto">
          <a:xfrm>
            <a:off x="7696200" y="33528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3</a:t>
            </a:r>
          </a:p>
        </p:txBody>
      </p:sp>
      <p:sp>
        <p:nvSpPr>
          <p:cNvPr id="34909" name="Text Box 93"/>
          <p:cNvSpPr txBox="1">
            <a:spLocks noChangeArrowheads="1"/>
          </p:cNvSpPr>
          <p:nvPr/>
        </p:nvSpPr>
        <p:spPr bwMode="auto">
          <a:xfrm>
            <a:off x="8570913" y="422116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/>
              <a:t>2</a:t>
            </a:r>
          </a:p>
        </p:txBody>
      </p:sp>
      <p:sp>
        <p:nvSpPr>
          <p:cNvPr id="34910" name="Line 94"/>
          <p:cNvSpPr>
            <a:spLocks noChangeShapeType="1"/>
          </p:cNvSpPr>
          <p:nvPr/>
        </p:nvSpPr>
        <p:spPr bwMode="auto">
          <a:xfrm flipV="1">
            <a:off x="4800600" y="2057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11" name="Line 95"/>
          <p:cNvSpPr>
            <a:spLocks noChangeShapeType="1"/>
          </p:cNvSpPr>
          <p:nvPr/>
        </p:nvSpPr>
        <p:spPr bwMode="auto">
          <a:xfrm>
            <a:off x="4800600" y="3581400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12" name="Line 96"/>
          <p:cNvSpPr>
            <a:spLocks noChangeShapeType="1"/>
          </p:cNvSpPr>
          <p:nvPr/>
        </p:nvSpPr>
        <p:spPr bwMode="auto">
          <a:xfrm>
            <a:off x="4114800" y="3429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13" name="Line 97"/>
          <p:cNvSpPr>
            <a:spLocks noChangeShapeType="1"/>
          </p:cNvSpPr>
          <p:nvPr/>
        </p:nvSpPr>
        <p:spPr bwMode="auto">
          <a:xfrm>
            <a:off x="5562600" y="182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14" name="Line 98"/>
          <p:cNvSpPr>
            <a:spLocks noChangeShapeType="1"/>
          </p:cNvSpPr>
          <p:nvPr/>
        </p:nvSpPr>
        <p:spPr bwMode="auto">
          <a:xfrm flipH="1">
            <a:off x="5334000" y="2133600"/>
            <a:ext cx="12192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15" name="Line 99"/>
          <p:cNvSpPr>
            <a:spLocks noChangeShapeType="1"/>
          </p:cNvSpPr>
          <p:nvPr/>
        </p:nvSpPr>
        <p:spPr bwMode="auto">
          <a:xfrm>
            <a:off x="5486400" y="4800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16" name="Line 100"/>
          <p:cNvSpPr>
            <a:spLocks noChangeShapeType="1"/>
          </p:cNvSpPr>
          <p:nvPr/>
        </p:nvSpPr>
        <p:spPr bwMode="auto">
          <a:xfrm>
            <a:off x="5486400" y="4572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17" name="Line 101"/>
          <p:cNvSpPr>
            <a:spLocks noChangeShapeType="1"/>
          </p:cNvSpPr>
          <p:nvPr/>
        </p:nvSpPr>
        <p:spPr bwMode="auto">
          <a:xfrm flipV="1">
            <a:off x="6477000" y="4724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18" name="Line 102"/>
          <p:cNvSpPr>
            <a:spLocks noChangeShapeType="1"/>
          </p:cNvSpPr>
          <p:nvPr/>
        </p:nvSpPr>
        <p:spPr bwMode="auto">
          <a:xfrm flipH="1">
            <a:off x="7543800" y="44196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19" name="Line 103"/>
          <p:cNvSpPr>
            <a:spLocks noChangeShapeType="1"/>
          </p:cNvSpPr>
          <p:nvPr/>
        </p:nvSpPr>
        <p:spPr bwMode="auto">
          <a:xfrm>
            <a:off x="8458200" y="2514600"/>
            <a:ext cx="228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20" name="Line 104"/>
          <p:cNvSpPr>
            <a:spLocks noChangeShapeType="1"/>
          </p:cNvSpPr>
          <p:nvPr/>
        </p:nvSpPr>
        <p:spPr bwMode="auto">
          <a:xfrm>
            <a:off x="7239000" y="1828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21" name="Line 105"/>
          <p:cNvSpPr>
            <a:spLocks noChangeShapeType="1"/>
          </p:cNvSpPr>
          <p:nvPr/>
        </p:nvSpPr>
        <p:spPr bwMode="auto">
          <a:xfrm flipH="1">
            <a:off x="7010400" y="2438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24" name="Line 108"/>
          <p:cNvSpPr>
            <a:spLocks noChangeShapeType="1"/>
          </p:cNvSpPr>
          <p:nvPr/>
        </p:nvSpPr>
        <p:spPr bwMode="auto">
          <a:xfrm flipH="1" flipV="1">
            <a:off x="7086600" y="33528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25" name="Line 109"/>
          <p:cNvSpPr>
            <a:spLocks noChangeShapeType="1"/>
          </p:cNvSpPr>
          <p:nvPr/>
        </p:nvSpPr>
        <p:spPr bwMode="auto">
          <a:xfrm flipH="1" flipV="1">
            <a:off x="6934200" y="3505200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34932" name="AutoShape 116"/>
          <p:cNvCxnSpPr>
            <a:cxnSpLocks noChangeShapeType="1"/>
          </p:cNvCxnSpPr>
          <p:nvPr/>
        </p:nvCxnSpPr>
        <p:spPr bwMode="auto">
          <a:xfrm rot="16200000" flipH="1">
            <a:off x="6306344" y="5123656"/>
            <a:ext cx="1588" cy="269875"/>
          </a:xfrm>
          <a:prstGeom prst="curvedConnector3">
            <a:avLst>
              <a:gd name="adj1" fmla="val 31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ffectLst/>
        </p:spPr>
      </p:cxnSp>
      <p:cxnSp>
        <p:nvCxnSpPr>
          <p:cNvPr id="34933" name="AutoShape 117"/>
          <p:cNvCxnSpPr>
            <a:cxnSpLocks noChangeShapeType="1"/>
          </p:cNvCxnSpPr>
          <p:nvPr/>
        </p:nvCxnSpPr>
        <p:spPr bwMode="auto">
          <a:xfrm rot="16200000" flipH="1">
            <a:off x="5010944" y="1389856"/>
            <a:ext cx="1588" cy="269875"/>
          </a:xfrm>
          <a:prstGeom prst="curvedConnector3">
            <a:avLst>
              <a:gd name="adj1" fmla="val -30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ffectLst/>
        </p:spPr>
      </p:cxnSp>
      <p:cxnSp>
        <p:nvCxnSpPr>
          <p:cNvPr id="34934" name="AutoShape 118"/>
          <p:cNvCxnSpPr>
            <a:cxnSpLocks noChangeShapeType="1"/>
            <a:stCxn id="34907" idx="0"/>
            <a:endCxn id="34907" idx="1"/>
          </p:cNvCxnSpPr>
          <p:nvPr/>
        </p:nvCxnSpPr>
        <p:spPr bwMode="auto">
          <a:xfrm rot="16200000" flipH="1" flipV="1">
            <a:off x="6684169" y="3129756"/>
            <a:ext cx="198438" cy="155575"/>
          </a:xfrm>
          <a:prstGeom prst="curvedConnector4">
            <a:avLst>
              <a:gd name="adj1" fmla="val -115199"/>
              <a:gd name="adj2" fmla="val 2469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sm"/>
          </a:ln>
          <a:effectLst/>
        </p:spPr>
      </p:cxnSp>
      <p:sp>
        <p:nvSpPr>
          <p:cNvPr id="34936" name="Line 120"/>
          <p:cNvSpPr>
            <a:spLocks noChangeShapeType="1"/>
          </p:cNvSpPr>
          <p:nvPr/>
        </p:nvSpPr>
        <p:spPr bwMode="auto">
          <a:xfrm>
            <a:off x="7848600" y="3657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37" name="Line 121"/>
          <p:cNvSpPr>
            <a:spLocks noChangeShapeType="1"/>
          </p:cNvSpPr>
          <p:nvPr/>
        </p:nvSpPr>
        <p:spPr bwMode="auto">
          <a:xfrm>
            <a:off x="8001000" y="3581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939" name="Text Box 123"/>
          <p:cNvSpPr txBox="1">
            <a:spLocks noChangeArrowheads="1"/>
          </p:cNvSpPr>
          <p:nvPr/>
        </p:nvSpPr>
        <p:spPr bwMode="auto">
          <a:xfrm>
            <a:off x="7232650" y="30622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34940" name="Text Box 124"/>
          <p:cNvSpPr txBox="1">
            <a:spLocks noChangeArrowheads="1"/>
          </p:cNvSpPr>
          <p:nvPr/>
        </p:nvSpPr>
        <p:spPr bwMode="auto">
          <a:xfrm>
            <a:off x="4495800" y="2376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34941" name="Text Box 125"/>
          <p:cNvSpPr txBox="1">
            <a:spLocks noChangeArrowheads="1"/>
          </p:cNvSpPr>
          <p:nvPr/>
        </p:nvSpPr>
        <p:spPr bwMode="auto">
          <a:xfrm>
            <a:off x="4648200" y="990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34942" name="Text Box 126"/>
          <p:cNvSpPr txBox="1">
            <a:spLocks noChangeArrowheads="1"/>
          </p:cNvSpPr>
          <p:nvPr/>
        </p:nvSpPr>
        <p:spPr bwMode="auto">
          <a:xfrm>
            <a:off x="6553200" y="48910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34943" name="Text Box 127"/>
          <p:cNvSpPr txBox="1">
            <a:spLocks noChangeArrowheads="1"/>
          </p:cNvSpPr>
          <p:nvPr/>
        </p:nvSpPr>
        <p:spPr bwMode="auto">
          <a:xfrm>
            <a:off x="6019800" y="4281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34944" name="Text Box 128"/>
          <p:cNvSpPr txBox="1">
            <a:spLocks noChangeArrowheads="1"/>
          </p:cNvSpPr>
          <p:nvPr/>
        </p:nvSpPr>
        <p:spPr bwMode="auto">
          <a:xfrm>
            <a:off x="7461250" y="1600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34945" name="Text Box 129"/>
          <p:cNvSpPr txBox="1">
            <a:spLocks noChangeArrowheads="1"/>
          </p:cNvSpPr>
          <p:nvPr/>
        </p:nvSpPr>
        <p:spPr bwMode="auto">
          <a:xfrm>
            <a:off x="7842250" y="3733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34946" name="Text Box 130"/>
          <p:cNvSpPr txBox="1">
            <a:spLocks noChangeArrowheads="1"/>
          </p:cNvSpPr>
          <p:nvPr/>
        </p:nvSpPr>
        <p:spPr bwMode="auto">
          <a:xfrm>
            <a:off x="7315200" y="2528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34947" name="Text Box 131"/>
          <p:cNvSpPr txBox="1">
            <a:spLocks noChangeArrowheads="1"/>
          </p:cNvSpPr>
          <p:nvPr/>
        </p:nvSpPr>
        <p:spPr bwMode="auto">
          <a:xfrm>
            <a:off x="6076950" y="5653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34948" name="Text Box 132"/>
          <p:cNvSpPr txBox="1">
            <a:spLocks noChangeArrowheads="1"/>
          </p:cNvSpPr>
          <p:nvPr/>
        </p:nvSpPr>
        <p:spPr bwMode="auto">
          <a:xfrm>
            <a:off x="4572000" y="36718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34949" name="Text Box 133"/>
          <p:cNvSpPr txBox="1">
            <a:spLocks noChangeArrowheads="1"/>
          </p:cNvSpPr>
          <p:nvPr/>
        </p:nvSpPr>
        <p:spPr bwMode="auto">
          <a:xfrm>
            <a:off x="5715000" y="2833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34950" name="Text Box 134"/>
          <p:cNvSpPr txBox="1">
            <a:spLocks noChangeArrowheads="1"/>
          </p:cNvSpPr>
          <p:nvPr/>
        </p:nvSpPr>
        <p:spPr bwMode="auto">
          <a:xfrm>
            <a:off x="5695950" y="1524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34951" name="Text Box 135"/>
          <p:cNvSpPr txBox="1">
            <a:spLocks noChangeArrowheads="1"/>
          </p:cNvSpPr>
          <p:nvPr/>
        </p:nvSpPr>
        <p:spPr bwMode="auto">
          <a:xfrm>
            <a:off x="5543550" y="4891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34952" name="Text Box 136"/>
          <p:cNvSpPr txBox="1">
            <a:spLocks noChangeArrowheads="1"/>
          </p:cNvSpPr>
          <p:nvPr/>
        </p:nvSpPr>
        <p:spPr bwMode="auto">
          <a:xfrm>
            <a:off x="7829550" y="4510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34953" name="Text Box 137"/>
          <p:cNvSpPr txBox="1">
            <a:spLocks noChangeArrowheads="1"/>
          </p:cNvSpPr>
          <p:nvPr/>
        </p:nvSpPr>
        <p:spPr bwMode="auto">
          <a:xfrm>
            <a:off x="8515350" y="2986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34954" name="Text Box 138"/>
          <p:cNvSpPr txBox="1">
            <a:spLocks noChangeArrowheads="1"/>
          </p:cNvSpPr>
          <p:nvPr/>
        </p:nvSpPr>
        <p:spPr bwMode="auto">
          <a:xfrm>
            <a:off x="8134350" y="35194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34955" name="Text Box 139"/>
          <p:cNvSpPr txBox="1">
            <a:spLocks noChangeArrowheads="1"/>
          </p:cNvSpPr>
          <p:nvPr/>
        </p:nvSpPr>
        <p:spPr bwMode="auto">
          <a:xfrm>
            <a:off x="6419850" y="2528888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a,b</a:t>
            </a:r>
          </a:p>
        </p:txBody>
      </p:sp>
      <p:sp>
        <p:nvSpPr>
          <p:cNvPr id="34956" name="Text Box 140"/>
          <p:cNvSpPr txBox="1">
            <a:spLocks noChangeArrowheads="1"/>
          </p:cNvSpPr>
          <p:nvPr/>
        </p:nvSpPr>
        <p:spPr bwMode="auto">
          <a:xfrm>
            <a:off x="6553200" y="3595688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a,b</a:t>
            </a:r>
          </a:p>
        </p:txBody>
      </p:sp>
      <p:sp>
        <p:nvSpPr>
          <p:cNvPr id="34957" name="Rectangle 141"/>
          <p:cNvSpPr>
            <a:spLocks noChangeArrowheads="1"/>
          </p:cNvSpPr>
          <p:nvPr/>
        </p:nvSpPr>
        <p:spPr bwMode="auto">
          <a:xfrm>
            <a:off x="450185" y="697468"/>
            <a:ext cx="30572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 smtClean="0"/>
              <a:t>Subset </a:t>
            </a:r>
            <a:r>
              <a:rPr lang="en-US" b="1" dirty="0"/>
              <a:t>Construction table</a:t>
            </a:r>
          </a:p>
        </p:txBody>
      </p:sp>
      <p:sp>
        <p:nvSpPr>
          <p:cNvPr id="34958" name="Rectangle 142"/>
          <p:cNvSpPr>
            <a:spLocks noChangeArrowheads="1"/>
          </p:cNvSpPr>
          <p:nvPr/>
        </p:nvSpPr>
        <p:spPr bwMode="auto">
          <a:xfrm>
            <a:off x="4953000" y="425450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b="1" dirty="0" smtClean="0"/>
              <a:t>Resulting DFA </a:t>
            </a:r>
            <a:r>
              <a:rPr lang="en-US" b="1" dirty="0"/>
              <a:t>after applying Subset Construction </a:t>
            </a:r>
            <a:r>
              <a:rPr lang="en-US" b="1" dirty="0" smtClean="0"/>
              <a:t>Algorithm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524000" y="914400"/>
            <a:ext cx="6629400" cy="3450316"/>
            <a:chOff x="1219200" y="603912"/>
            <a:chExt cx="6629400" cy="3450316"/>
          </a:xfrm>
        </p:grpSpPr>
        <p:grpSp>
          <p:nvGrpSpPr>
            <p:cNvPr id="2" name="Group 49"/>
            <p:cNvGrpSpPr/>
            <p:nvPr/>
          </p:nvGrpSpPr>
          <p:grpSpPr>
            <a:xfrm>
              <a:off x="1219200" y="644855"/>
              <a:ext cx="6629400" cy="3393745"/>
              <a:chOff x="1371600" y="609601"/>
              <a:chExt cx="6629400" cy="3393745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1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B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8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G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434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E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434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F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3528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C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528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24" idx="6"/>
                <a:endCxn id="22" idx="2"/>
              </p:cNvCxnSpPr>
              <p:nvPr/>
            </p:nvCxnSpPr>
            <p:spPr>
              <a:xfrm>
                <a:off x="3886200" y="17770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886200" y="29581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0" idx="7"/>
                <a:endCxn id="24" idx="2"/>
              </p:cNvCxnSpPr>
              <p:nvPr/>
            </p:nvCxnSpPr>
            <p:spPr>
              <a:xfrm flipV="1">
                <a:off x="2969885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2" idx="6"/>
                <a:endCxn id="21" idx="1"/>
              </p:cNvCxnSpPr>
              <p:nvPr/>
            </p:nvCxnSpPr>
            <p:spPr>
              <a:xfrm>
                <a:off x="4876800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0" idx="5"/>
                <a:endCxn id="25" idx="2"/>
              </p:cNvCxnSpPr>
              <p:nvPr/>
            </p:nvCxnSpPr>
            <p:spPr>
              <a:xfrm>
                <a:off x="2969885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6"/>
                <a:endCxn id="21" idx="3"/>
              </p:cNvCxnSpPr>
              <p:nvPr/>
            </p:nvCxnSpPr>
            <p:spPr>
              <a:xfrm flipV="1">
                <a:off x="4876800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632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H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21" idx="6"/>
                <a:endCxn id="32" idx="2"/>
              </p:cNvCxnSpPr>
              <p:nvPr/>
            </p:nvCxnSpPr>
            <p:spPr>
              <a:xfrm>
                <a:off x="5715000" y="2310452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7467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6858000" y="2334904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137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A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1905000" y="2299648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7543800" y="2119952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35104" y="14750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35104" y="26377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934200" y="202016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02808" y="197922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5600" y="169573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73992" y="25808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15552" y="17036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53000" y="26533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91200" y="19675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8" name="Arc 47"/>
              <p:cNvSpPr/>
              <p:nvPr/>
            </p:nvSpPr>
            <p:spPr>
              <a:xfrm rot="16200000">
                <a:off x="2647952" y="704851"/>
                <a:ext cx="2895602" cy="2705101"/>
              </a:xfrm>
              <a:prstGeom prst="arc">
                <a:avLst>
                  <a:gd name="adj1" fmla="val 16200000"/>
                  <a:gd name="adj2" fmla="val 5291170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/>
              <p:cNvSpPr/>
              <p:nvPr/>
            </p:nvSpPr>
            <p:spPr>
              <a:xfrm rot="5400000">
                <a:off x="2691450" y="79044"/>
                <a:ext cx="2819404" cy="5029200"/>
              </a:xfrm>
              <a:prstGeom prst="arc">
                <a:avLst>
                  <a:gd name="adj1" fmla="val 16200000"/>
                  <a:gd name="adj2" fmla="val 5403244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886200" y="368489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60391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524000" y="381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NFA with </a:t>
            </a:r>
            <a:r>
              <a:rPr lang="az-Cyrl-AZ" sz="2800" b="1" dirty="0" smtClean="0"/>
              <a:t>Є</a:t>
            </a:r>
            <a:r>
              <a:rPr lang="en-US" sz="2800" b="1" dirty="0" smtClean="0"/>
              <a:t>-moves</a:t>
            </a:r>
            <a:endParaRPr lang="en-US" sz="28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9600" y="4495800"/>
            <a:ext cx="8229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IF the NFA contains </a:t>
            </a:r>
            <a:r>
              <a:rPr lang="az-Cyrl-AZ" sz="2000" dirty="0" smtClean="0"/>
              <a:t>Є</a:t>
            </a:r>
            <a:r>
              <a:rPr lang="en-US" sz="2000" dirty="0" smtClean="0"/>
              <a:t>-moves </a:t>
            </a:r>
            <a:r>
              <a:rPr lang="en-US" sz="2000" dirty="0" smtClean="0">
                <a:cs typeface="Times New Roman" pitchFamily="18" charset="0"/>
              </a:rPr>
              <a:t>we must compute </a:t>
            </a:r>
            <a:r>
              <a:rPr lang="az-Cyrl-AZ" sz="2000" dirty="0" smtClean="0"/>
              <a:t>Є</a:t>
            </a:r>
            <a:r>
              <a:rPr lang="en-US" sz="2000" dirty="0" smtClean="0">
                <a:cs typeface="Times New Roman" pitchFamily="18" charset="0"/>
              </a:rPr>
              <a:t>-closure(q) which</a:t>
            </a:r>
          </a:p>
          <a:p>
            <a:r>
              <a:rPr lang="en-US" sz="2000" dirty="0" smtClean="0">
                <a:cs typeface="Times New Roman" pitchFamily="18" charset="0"/>
              </a:rPr>
              <a:t>is the set of states reachable from the state q on </a:t>
            </a:r>
            <a:r>
              <a:rPr lang="az-Cyrl-AZ" sz="2000" dirty="0" smtClean="0"/>
              <a:t>Є</a:t>
            </a:r>
            <a:r>
              <a:rPr lang="en-US" sz="2000" dirty="0" smtClean="0">
                <a:cs typeface="Times New Roman" pitchFamily="18" charset="0"/>
              </a:rPr>
              <a:t>–transition.</a:t>
            </a:r>
          </a:p>
          <a:p>
            <a:endParaRPr lang="en-US" sz="2000" dirty="0" smtClean="0">
              <a:cs typeface="Times New Roman" pitchFamily="18" charset="0"/>
            </a:endParaRPr>
          </a:p>
          <a:p>
            <a:r>
              <a:rPr lang="en-US" sz="2000" b="1" u="sng" dirty="0" smtClean="0">
                <a:cs typeface="Times New Roman" pitchFamily="18" charset="0"/>
              </a:rPr>
              <a:t>Example: </a:t>
            </a:r>
          </a:p>
          <a:p>
            <a:r>
              <a:rPr lang="az-Cyrl-AZ" sz="2000" dirty="0" smtClean="0"/>
              <a:t>Є</a:t>
            </a:r>
            <a:r>
              <a:rPr lang="en-US" sz="2000" dirty="0" smtClean="0">
                <a:cs typeface="Times New Roman" pitchFamily="18" charset="0"/>
              </a:rPr>
              <a:t>-closure (A) = {A,B,C,D,H}</a:t>
            </a:r>
          </a:p>
          <a:p>
            <a:r>
              <a:rPr lang="az-Cyrl-AZ" sz="2000" dirty="0" smtClean="0"/>
              <a:t>Є</a:t>
            </a:r>
            <a:r>
              <a:rPr lang="en-US" sz="2000" dirty="0" smtClean="0">
                <a:cs typeface="Times New Roman" pitchFamily="18" charset="0"/>
              </a:rPr>
              <a:t>-closure (G) = {G,B,C,D,H}</a:t>
            </a:r>
          </a:p>
          <a:p>
            <a:endParaRPr lang="en-US" sz="2000" dirty="0" smtClean="0"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1524000" y="914400"/>
            <a:ext cx="6629400" cy="3450316"/>
            <a:chOff x="1219200" y="603912"/>
            <a:chExt cx="6629400" cy="3450316"/>
          </a:xfrm>
        </p:grpSpPr>
        <p:grpSp>
          <p:nvGrpSpPr>
            <p:cNvPr id="3" name="Group 49"/>
            <p:cNvGrpSpPr/>
            <p:nvPr/>
          </p:nvGrpSpPr>
          <p:grpSpPr>
            <a:xfrm>
              <a:off x="1219200" y="644855"/>
              <a:ext cx="6629400" cy="3393745"/>
              <a:chOff x="1371600" y="609601"/>
              <a:chExt cx="6629400" cy="3393745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1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B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8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G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434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E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434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F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3528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C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528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24" idx="6"/>
                <a:endCxn id="22" idx="2"/>
              </p:cNvCxnSpPr>
              <p:nvPr/>
            </p:nvCxnSpPr>
            <p:spPr>
              <a:xfrm>
                <a:off x="3886200" y="17770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886200" y="29581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0" idx="7"/>
                <a:endCxn id="24" idx="2"/>
              </p:cNvCxnSpPr>
              <p:nvPr/>
            </p:nvCxnSpPr>
            <p:spPr>
              <a:xfrm flipV="1">
                <a:off x="2969885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2" idx="6"/>
                <a:endCxn id="21" idx="1"/>
              </p:cNvCxnSpPr>
              <p:nvPr/>
            </p:nvCxnSpPr>
            <p:spPr>
              <a:xfrm>
                <a:off x="4876800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0" idx="5"/>
                <a:endCxn id="25" idx="2"/>
              </p:cNvCxnSpPr>
              <p:nvPr/>
            </p:nvCxnSpPr>
            <p:spPr>
              <a:xfrm>
                <a:off x="2969885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6"/>
                <a:endCxn id="21" idx="3"/>
              </p:cNvCxnSpPr>
              <p:nvPr/>
            </p:nvCxnSpPr>
            <p:spPr>
              <a:xfrm flipV="1">
                <a:off x="4876800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632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H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21" idx="6"/>
                <a:endCxn id="32" idx="2"/>
              </p:cNvCxnSpPr>
              <p:nvPr/>
            </p:nvCxnSpPr>
            <p:spPr>
              <a:xfrm>
                <a:off x="5715000" y="2310452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7467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6858000" y="2334904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137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A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1905000" y="2299648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7543800" y="2119952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35104" y="14750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35104" y="26377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934200" y="202016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02808" y="197922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5600" y="169573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73992" y="25808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15552" y="17036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53000" y="26533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91200" y="19675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8" name="Arc 47"/>
              <p:cNvSpPr/>
              <p:nvPr/>
            </p:nvSpPr>
            <p:spPr>
              <a:xfrm rot="16200000">
                <a:off x="2647952" y="704851"/>
                <a:ext cx="2895602" cy="2705101"/>
              </a:xfrm>
              <a:prstGeom prst="arc">
                <a:avLst>
                  <a:gd name="adj1" fmla="val 16200000"/>
                  <a:gd name="adj2" fmla="val 5291170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/>
              <p:cNvSpPr/>
              <p:nvPr/>
            </p:nvSpPr>
            <p:spPr>
              <a:xfrm rot="5400000">
                <a:off x="2691450" y="79044"/>
                <a:ext cx="2819404" cy="5029200"/>
              </a:xfrm>
              <a:prstGeom prst="arc">
                <a:avLst>
                  <a:gd name="adj1" fmla="val 16200000"/>
                  <a:gd name="adj2" fmla="val 5403244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886200" y="368489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60391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524000" y="381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NFA with </a:t>
            </a:r>
            <a:r>
              <a:rPr lang="az-Cyrl-AZ" sz="2800" b="1" dirty="0" smtClean="0"/>
              <a:t>Є</a:t>
            </a:r>
            <a:r>
              <a:rPr lang="en-US" sz="2800" b="1" dirty="0" smtClean="0"/>
              <a:t>-moves</a:t>
            </a:r>
            <a:endParaRPr lang="en-US" sz="2800" b="1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295400" y="464820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1524000" y="914400"/>
            <a:ext cx="6629400" cy="3450316"/>
            <a:chOff x="1219200" y="603912"/>
            <a:chExt cx="6629400" cy="3450316"/>
          </a:xfrm>
        </p:grpSpPr>
        <p:grpSp>
          <p:nvGrpSpPr>
            <p:cNvPr id="3" name="Group 49"/>
            <p:cNvGrpSpPr/>
            <p:nvPr/>
          </p:nvGrpSpPr>
          <p:grpSpPr>
            <a:xfrm>
              <a:off x="1219200" y="644855"/>
              <a:ext cx="6629400" cy="3393745"/>
              <a:chOff x="1371600" y="609601"/>
              <a:chExt cx="6629400" cy="3393745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1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B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8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G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434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E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434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F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3528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C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528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24" idx="6"/>
                <a:endCxn id="22" idx="2"/>
              </p:cNvCxnSpPr>
              <p:nvPr/>
            </p:nvCxnSpPr>
            <p:spPr>
              <a:xfrm>
                <a:off x="3886200" y="17770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886200" y="29581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0" idx="7"/>
                <a:endCxn id="24" idx="2"/>
              </p:cNvCxnSpPr>
              <p:nvPr/>
            </p:nvCxnSpPr>
            <p:spPr>
              <a:xfrm flipV="1">
                <a:off x="2969885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2" idx="6"/>
                <a:endCxn id="21" idx="1"/>
              </p:cNvCxnSpPr>
              <p:nvPr/>
            </p:nvCxnSpPr>
            <p:spPr>
              <a:xfrm>
                <a:off x="4876800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0" idx="5"/>
                <a:endCxn id="25" idx="2"/>
              </p:cNvCxnSpPr>
              <p:nvPr/>
            </p:nvCxnSpPr>
            <p:spPr>
              <a:xfrm>
                <a:off x="2969885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6"/>
                <a:endCxn id="21" idx="3"/>
              </p:cNvCxnSpPr>
              <p:nvPr/>
            </p:nvCxnSpPr>
            <p:spPr>
              <a:xfrm flipV="1">
                <a:off x="4876800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632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H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21" idx="6"/>
                <a:endCxn id="32" idx="2"/>
              </p:cNvCxnSpPr>
              <p:nvPr/>
            </p:nvCxnSpPr>
            <p:spPr>
              <a:xfrm>
                <a:off x="5715000" y="2310452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7467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6858000" y="2334904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137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A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1905000" y="2299648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7543800" y="2119952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35104" y="14750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35104" y="26377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934200" y="202016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02808" y="197922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5600" y="169573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73992" y="25808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15552" y="17036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53000" y="26533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91200" y="19675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8" name="Arc 47"/>
              <p:cNvSpPr/>
              <p:nvPr/>
            </p:nvSpPr>
            <p:spPr>
              <a:xfrm rot="16200000">
                <a:off x="2647952" y="704851"/>
                <a:ext cx="2895602" cy="2705101"/>
              </a:xfrm>
              <a:prstGeom prst="arc">
                <a:avLst>
                  <a:gd name="adj1" fmla="val 16200000"/>
                  <a:gd name="adj2" fmla="val 5291170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/>
              <p:cNvSpPr/>
              <p:nvPr/>
            </p:nvSpPr>
            <p:spPr>
              <a:xfrm rot="5400000">
                <a:off x="2691450" y="79044"/>
                <a:ext cx="2819404" cy="5029200"/>
              </a:xfrm>
              <a:prstGeom prst="arc">
                <a:avLst>
                  <a:gd name="adj1" fmla="val 16200000"/>
                  <a:gd name="adj2" fmla="val 5403244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886200" y="368489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60391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524000" y="381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NFA with </a:t>
            </a:r>
            <a:r>
              <a:rPr lang="az-Cyrl-AZ" sz="2800" b="1" dirty="0" smtClean="0"/>
              <a:t>Є</a:t>
            </a:r>
            <a:r>
              <a:rPr lang="en-US" sz="2800" b="1" dirty="0" smtClean="0"/>
              <a:t>-moves</a:t>
            </a:r>
            <a:endParaRPr lang="en-US" sz="2800" b="1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295400" y="464820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81323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The Story So Far</a:t>
            </a:r>
          </a:p>
          <a:p>
            <a:endParaRPr lang="en-US" sz="3200" b="1" dirty="0" smtClean="0"/>
          </a:p>
          <a:p>
            <a:r>
              <a:rPr lang="en-US" sz="2400" dirty="0" smtClean="0"/>
              <a:t>• We want to convert a NFA into DFA</a:t>
            </a:r>
          </a:p>
          <a:p>
            <a:r>
              <a:rPr lang="en-US" sz="2400" dirty="0" smtClean="0"/>
              <a:t>• The DFA can be mapped into a Transition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1524000" y="914400"/>
            <a:ext cx="6629400" cy="3450316"/>
            <a:chOff x="1219200" y="603912"/>
            <a:chExt cx="6629400" cy="3450316"/>
          </a:xfrm>
        </p:grpSpPr>
        <p:grpSp>
          <p:nvGrpSpPr>
            <p:cNvPr id="3" name="Group 49"/>
            <p:cNvGrpSpPr/>
            <p:nvPr/>
          </p:nvGrpSpPr>
          <p:grpSpPr>
            <a:xfrm>
              <a:off x="1219200" y="644855"/>
              <a:ext cx="6629400" cy="3393745"/>
              <a:chOff x="1371600" y="609601"/>
              <a:chExt cx="6629400" cy="3393745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1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B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8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G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434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E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434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F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3528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C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528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24" idx="6"/>
                <a:endCxn id="22" idx="2"/>
              </p:cNvCxnSpPr>
              <p:nvPr/>
            </p:nvCxnSpPr>
            <p:spPr>
              <a:xfrm>
                <a:off x="3886200" y="17770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886200" y="29581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0" idx="7"/>
                <a:endCxn id="24" idx="2"/>
              </p:cNvCxnSpPr>
              <p:nvPr/>
            </p:nvCxnSpPr>
            <p:spPr>
              <a:xfrm flipV="1">
                <a:off x="2969885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2" idx="6"/>
                <a:endCxn id="21" idx="1"/>
              </p:cNvCxnSpPr>
              <p:nvPr/>
            </p:nvCxnSpPr>
            <p:spPr>
              <a:xfrm>
                <a:off x="4876800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0" idx="5"/>
                <a:endCxn id="25" idx="2"/>
              </p:cNvCxnSpPr>
              <p:nvPr/>
            </p:nvCxnSpPr>
            <p:spPr>
              <a:xfrm>
                <a:off x="2969885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6"/>
                <a:endCxn id="21" idx="3"/>
              </p:cNvCxnSpPr>
              <p:nvPr/>
            </p:nvCxnSpPr>
            <p:spPr>
              <a:xfrm flipV="1">
                <a:off x="4876800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632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H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21" idx="6"/>
                <a:endCxn id="32" idx="2"/>
              </p:cNvCxnSpPr>
              <p:nvPr/>
            </p:nvCxnSpPr>
            <p:spPr>
              <a:xfrm>
                <a:off x="5715000" y="2310452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7467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6858000" y="2334904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137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A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1905000" y="2299648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7543800" y="2119952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35104" y="14750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35104" y="26377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934200" y="202016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02808" y="197922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5600" y="169573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73992" y="25808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15552" y="17036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53000" y="26533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91200" y="19675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8" name="Arc 47"/>
              <p:cNvSpPr/>
              <p:nvPr/>
            </p:nvSpPr>
            <p:spPr>
              <a:xfrm rot="16200000">
                <a:off x="2647952" y="704851"/>
                <a:ext cx="2895602" cy="2705101"/>
              </a:xfrm>
              <a:prstGeom prst="arc">
                <a:avLst>
                  <a:gd name="adj1" fmla="val 16200000"/>
                  <a:gd name="adj2" fmla="val 5291170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/>
              <p:cNvSpPr/>
              <p:nvPr/>
            </p:nvSpPr>
            <p:spPr>
              <a:xfrm rot="5400000">
                <a:off x="2691450" y="79044"/>
                <a:ext cx="2819404" cy="5029200"/>
              </a:xfrm>
              <a:prstGeom prst="arc">
                <a:avLst>
                  <a:gd name="adj1" fmla="val 16200000"/>
                  <a:gd name="adj2" fmla="val 5403244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886200" y="368489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60391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524000" y="381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NFA with </a:t>
            </a:r>
            <a:r>
              <a:rPr lang="az-Cyrl-AZ" sz="2800" b="1" dirty="0" smtClean="0"/>
              <a:t>Є</a:t>
            </a:r>
            <a:r>
              <a:rPr lang="en-US" sz="2800" b="1" dirty="0" smtClean="0"/>
              <a:t>-moves</a:t>
            </a:r>
            <a:endParaRPr lang="en-US" sz="2800" b="1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295400" y="464820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{EGHIBCD}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1524000" y="914400"/>
            <a:ext cx="6629400" cy="3450316"/>
            <a:chOff x="1219200" y="603912"/>
            <a:chExt cx="6629400" cy="3450316"/>
          </a:xfrm>
        </p:grpSpPr>
        <p:grpSp>
          <p:nvGrpSpPr>
            <p:cNvPr id="3" name="Group 49"/>
            <p:cNvGrpSpPr/>
            <p:nvPr/>
          </p:nvGrpSpPr>
          <p:grpSpPr>
            <a:xfrm>
              <a:off x="1219200" y="644855"/>
              <a:ext cx="6629400" cy="3393745"/>
              <a:chOff x="1371600" y="609601"/>
              <a:chExt cx="6629400" cy="3393745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1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B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8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G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434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E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434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F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3528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C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528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24" idx="6"/>
                <a:endCxn id="22" idx="2"/>
              </p:cNvCxnSpPr>
              <p:nvPr/>
            </p:nvCxnSpPr>
            <p:spPr>
              <a:xfrm>
                <a:off x="3886200" y="17770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886200" y="29581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0" idx="7"/>
                <a:endCxn id="24" idx="2"/>
              </p:cNvCxnSpPr>
              <p:nvPr/>
            </p:nvCxnSpPr>
            <p:spPr>
              <a:xfrm flipV="1">
                <a:off x="2969885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2" idx="6"/>
                <a:endCxn id="21" idx="1"/>
              </p:cNvCxnSpPr>
              <p:nvPr/>
            </p:nvCxnSpPr>
            <p:spPr>
              <a:xfrm>
                <a:off x="4876800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0" idx="5"/>
                <a:endCxn id="25" idx="2"/>
              </p:cNvCxnSpPr>
              <p:nvPr/>
            </p:nvCxnSpPr>
            <p:spPr>
              <a:xfrm>
                <a:off x="2969885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6"/>
                <a:endCxn id="21" idx="3"/>
              </p:cNvCxnSpPr>
              <p:nvPr/>
            </p:nvCxnSpPr>
            <p:spPr>
              <a:xfrm flipV="1">
                <a:off x="4876800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632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H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21" idx="6"/>
                <a:endCxn id="32" idx="2"/>
              </p:cNvCxnSpPr>
              <p:nvPr/>
            </p:nvCxnSpPr>
            <p:spPr>
              <a:xfrm>
                <a:off x="5715000" y="2310452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7467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6858000" y="2334904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137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A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1905000" y="2299648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7543800" y="2119952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35104" y="14750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35104" y="26377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934200" y="202016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02808" y="197922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5600" y="169573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73992" y="25808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15552" y="17036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53000" y="26533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91200" y="19675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8" name="Arc 47"/>
              <p:cNvSpPr/>
              <p:nvPr/>
            </p:nvSpPr>
            <p:spPr>
              <a:xfrm rot="16200000">
                <a:off x="2647952" y="704851"/>
                <a:ext cx="2895602" cy="2705101"/>
              </a:xfrm>
              <a:prstGeom prst="arc">
                <a:avLst>
                  <a:gd name="adj1" fmla="val 16200000"/>
                  <a:gd name="adj2" fmla="val 5291170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/>
              <p:cNvSpPr/>
              <p:nvPr/>
            </p:nvSpPr>
            <p:spPr>
              <a:xfrm rot="5400000">
                <a:off x="2691450" y="79044"/>
                <a:ext cx="2819404" cy="5029200"/>
              </a:xfrm>
              <a:prstGeom prst="arc">
                <a:avLst>
                  <a:gd name="adj1" fmla="val 16200000"/>
                  <a:gd name="adj2" fmla="val 5403244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886200" y="368489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60391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524000" y="381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NFA with </a:t>
            </a:r>
            <a:r>
              <a:rPr lang="az-Cyrl-AZ" sz="2800" b="1" dirty="0" smtClean="0"/>
              <a:t>Є</a:t>
            </a:r>
            <a:r>
              <a:rPr lang="en-US" sz="2800" b="1" dirty="0" smtClean="0"/>
              <a:t>-moves</a:t>
            </a:r>
            <a:endParaRPr lang="en-US" sz="2800" b="1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295400" y="464820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{EGHIBCD}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Oval 52"/>
          <p:cNvSpPr/>
          <p:nvPr/>
        </p:nvSpPr>
        <p:spPr>
          <a:xfrm>
            <a:off x="3643952" y="5015552"/>
            <a:ext cx="1385248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82016" y="5015552"/>
            <a:ext cx="1385248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3" idx="2"/>
          </p:cNvCxnSpPr>
          <p:nvPr/>
        </p:nvCxnSpPr>
        <p:spPr>
          <a:xfrm flipH="1">
            <a:off x="2971800" y="5206052"/>
            <a:ext cx="672152" cy="356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2"/>
          </p:cNvCxnSpPr>
          <p:nvPr/>
        </p:nvCxnSpPr>
        <p:spPr>
          <a:xfrm flipH="1">
            <a:off x="2971800" y="5206052"/>
            <a:ext cx="2710216" cy="737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1524000" y="914400"/>
            <a:ext cx="6629400" cy="3450316"/>
            <a:chOff x="1219200" y="603912"/>
            <a:chExt cx="6629400" cy="3450316"/>
          </a:xfrm>
        </p:grpSpPr>
        <p:grpSp>
          <p:nvGrpSpPr>
            <p:cNvPr id="3" name="Group 49"/>
            <p:cNvGrpSpPr/>
            <p:nvPr/>
          </p:nvGrpSpPr>
          <p:grpSpPr>
            <a:xfrm>
              <a:off x="1219200" y="644855"/>
              <a:ext cx="6629400" cy="3393745"/>
              <a:chOff x="1371600" y="609601"/>
              <a:chExt cx="6629400" cy="3393745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1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B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8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G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434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E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434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F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3528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C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528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24" idx="6"/>
                <a:endCxn id="22" idx="2"/>
              </p:cNvCxnSpPr>
              <p:nvPr/>
            </p:nvCxnSpPr>
            <p:spPr>
              <a:xfrm>
                <a:off x="3886200" y="17770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886200" y="29581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0" idx="7"/>
                <a:endCxn id="24" idx="2"/>
              </p:cNvCxnSpPr>
              <p:nvPr/>
            </p:nvCxnSpPr>
            <p:spPr>
              <a:xfrm flipV="1">
                <a:off x="2969885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2" idx="6"/>
                <a:endCxn id="21" idx="1"/>
              </p:cNvCxnSpPr>
              <p:nvPr/>
            </p:nvCxnSpPr>
            <p:spPr>
              <a:xfrm>
                <a:off x="4876800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0" idx="5"/>
                <a:endCxn id="25" idx="2"/>
              </p:cNvCxnSpPr>
              <p:nvPr/>
            </p:nvCxnSpPr>
            <p:spPr>
              <a:xfrm>
                <a:off x="2969885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6"/>
                <a:endCxn id="21" idx="3"/>
              </p:cNvCxnSpPr>
              <p:nvPr/>
            </p:nvCxnSpPr>
            <p:spPr>
              <a:xfrm flipV="1">
                <a:off x="4876800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632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H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21" idx="6"/>
                <a:endCxn id="32" idx="2"/>
              </p:cNvCxnSpPr>
              <p:nvPr/>
            </p:nvCxnSpPr>
            <p:spPr>
              <a:xfrm>
                <a:off x="5715000" y="2310452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7467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6858000" y="2334904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137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A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1905000" y="2299648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7543800" y="2119952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35104" y="14750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35104" y="26377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934200" y="202016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02808" y="197922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5600" y="169573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73992" y="25808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15552" y="17036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53000" y="26533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91200" y="19675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8" name="Arc 47"/>
              <p:cNvSpPr/>
              <p:nvPr/>
            </p:nvSpPr>
            <p:spPr>
              <a:xfrm rot="16200000">
                <a:off x="2647952" y="704851"/>
                <a:ext cx="2895602" cy="2705101"/>
              </a:xfrm>
              <a:prstGeom prst="arc">
                <a:avLst>
                  <a:gd name="adj1" fmla="val 16200000"/>
                  <a:gd name="adj2" fmla="val 5291170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/>
              <p:cNvSpPr/>
              <p:nvPr/>
            </p:nvSpPr>
            <p:spPr>
              <a:xfrm rot="5400000">
                <a:off x="2691450" y="79044"/>
                <a:ext cx="2819404" cy="5029200"/>
              </a:xfrm>
              <a:prstGeom prst="arc">
                <a:avLst>
                  <a:gd name="adj1" fmla="val 16200000"/>
                  <a:gd name="adj2" fmla="val 5403244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886200" y="368489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60391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524000" y="381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NFA with </a:t>
            </a:r>
            <a:r>
              <a:rPr lang="az-Cyrl-AZ" sz="2800" b="1" dirty="0" smtClean="0"/>
              <a:t>Є</a:t>
            </a:r>
            <a:r>
              <a:rPr lang="en-US" sz="2800" b="1" dirty="0" smtClean="0"/>
              <a:t>-moves</a:t>
            </a:r>
            <a:endParaRPr lang="en-US" sz="2800" b="1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295400" y="464820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{EGHIBCD}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1524000" y="914400"/>
            <a:ext cx="6629400" cy="3450316"/>
            <a:chOff x="1219200" y="603912"/>
            <a:chExt cx="6629400" cy="3450316"/>
          </a:xfrm>
        </p:grpSpPr>
        <p:grpSp>
          <p:nvGrpSpPr>
            <p:cNvPr id="3" name="Group 49"/>
            <p:cNvGrpSpPr/>
            <p:nvPr/>
          </p:nvGrpSpPr>
          <p:grpSpPr>
            <a:xfrm>
              <a:off x="1219200" y="644855"/>
              <a:ext cx="6629400" cy="3393745"/>
              <a:chOff x="1371600" y="609601"/>
              <a:chExt cx="6629400" cy="3393745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1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B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8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G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434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E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434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F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3528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C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528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24" idx="6"/>
                <a:endCxn id="22" idx="2"/>
              </p:cNvCxnSpPr>
              <p:nvPr/>
            </p:nvCxnSpPr>
            <p:spPr>
              <a:xfrm>
                <a:off x="3886200" y="17770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886200" y="29581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0" idx="7"/>
                <a:endCxn id="24" idx="2"/>
              </p:cNvCxnSpPr>
              <p:nvPr/>
            </p:nvCxnSpPr>
            <p:spPr>
              <a:xfrm flipV="1">
                <a:off x="2969885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2" idx="6"/>
                <a:endCxn id="21" idx="1"/>
              </p:cNvCxnSpPr>
              <p:nvPr/>
            </p:nvCxnSpPr>
            <p:spPr>
              <a:xfrm>
                <a:off x="4876800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0" idx="5"/>
                <a:endCxn id="25" idx="2"/>
              </p:cNvCxnSpPr>
              <p:nvPr/>
            </p:nvCxnSpPr>
            <p:spPr>
              <a:xfrm>
                <a:off x="2969885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6"/>
                <a:endCxn id="21" idx="3"/>
              </p:cNvCxnSpPr>
              <p:nvPr/>
            </p:nvCxnSpPr>
            <p:spPr>
              <a:xfrm flipV="1">
                <a:off x="4876800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632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H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21" idx="6"/>
                <a:endCxn id="32" idx="2"/>
              </p:cNvCxnSpPr>
              <p:nvPr/>
            </p:nvCxnSpPr>
            <p:spPr>
              <a:xfrm>
                <a:off x="5715000" y="2310452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7467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6858000" y="2334904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137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A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1905000" y="2299648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7543800" y="2119952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35104" y="14750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35104" y="26377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934200" y="202016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02808" y="197922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5600" y="169573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73992" y="25808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15552" y="17036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53000" y="26533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91200" y="19675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8" name="Arc 47"/>
              <p:cNvSpPr/>
              <p:nvPr/>
            </p:nvSpPr>
            <p:spPr>
              <a:xfrm rot="16200000">
                <a:off x="2647952" y="704851"/>
                <a:ext cx="2895602" cy="2705101"/>
              </a:xfrm>
              <a:prstGeom prst="arc">
                <a:avLst>
                  <a:gd name="adj1" fmla="val 16200000"/>
                  <a:gd name="adj2" fmla="val 5291170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/>
              <p:cNvSpPr/>
              <p:nvPr/>
            </p:nvSpPr>
            <p:spPr>
              <a:xfrm rot="5400000">
                <a:off x="2691450" y="79044"/>
                <a:ext cx="2819404" cy="5029200"/>
              </a:xfrm>
              <a:prstGeom prst="arc">
                <a:avLst>
                  <a:gd name="adj1" fmla="val 16200000"/>
                  <a:gd name="adj2" fmla="val 5403244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886200" y="368489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60391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524000" y="381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NFA with </a:t>
            </a:r>
            <a:r>
              <a:rPr lang="az-Cyrl-AZ" sz="2800" b="1" dirty="0" smtClean="0"/>
              <a:t>Є</a:t>
            </a:r>
            <a:r>
              <a:rPr lang="en-US" sz="2800" b="1" dirty="0" smtClean="0"/>
              <a:t>-moves</a:t>
            </a:r>
            <a:endParaRPr lang="en-US" sz="2800" b="1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295400" y="464820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{EGHIBCD}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1524000" y="914400"/>
            <a:ext cx="6629400" cy="3450316"/>
            <a:chOff x="1219200" y="603912"/>
            <a:chExt cx="6629400" cy="3450316"/>
          </a:xfrm>
        </p:grpSpPr>
        <p:grpSp>
          <p:nvGrpSpPr>
            <p:cNvPr id="3" name="Group 49"/>
            <p:cNvGrpSpPr/>
            <p:nvPr/>
          </p:nvGrpSpPr>
          <p:grpSpPr>
            <a:xfrm>
              <a:off x="1219200" y="644855"/>
              <a:ext cx="6629400" cy="3393745"/>
              <a:chOff x="1371600" y="609601"/>
              <a:chExt cx="6629400" cy="3393745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1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B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8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G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434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E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434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F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3528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C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528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24" idx="6"/>
                <a:endCxn id="22" idx="2"/>
              </p:cNvCxnSpPr>
              <p:nvPr/>
            </p:nvCxnSpPr>
            <p:spPr>
              <a:xfrm>
                <a:off x="3886200" y="17770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886200" y="29581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0" idx="7"/>
                <a:endCxn id="24" idx="2"/>
              </p:cNvCxnSpPr>
              <p:nvPr/>
            </p:nvCxnSpPr>
            <p:spPr>
              <a:xfrm flipV="1">
                <a:off x="2969885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2" idx="6"/>
                <a:endCxn id="21" idx="1"/>
              </p:cNvCxnSpPr>
              <p:nvPr/>
            </p:nvCxnSpPr>
            <p:spPr>
              <a:xfrm>
                <a:off x="4876800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0" idx="5"/>
                <a:endCxn id="25" idx="2"/>
              </p:cNvCxnSpPr>
              <p:nvPr/>
            </p:nvCxnSpPr>
            <p:spPr>
              <a:xfrm>
                <a:off x="2969885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6"/>
                <a:endCxn id="21" idx="3"/>
              </p:cNvCxnSpPr>
              <p:nvPr/>
            </p:nvCxnSpPr>
            <p:spPr>
              <a:xfrm flipV="1">
                <a:off x="4876800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632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H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21" idx="6"/>
                <a:endCxn id="32" idx="2"/>
              </p:cNvCxnSpPr>
              <p:nvPr/>
            </p:nvCxnSpPr>
            <p:spPr>
              <a:xfrm>
                <a:off x="5715000" y="2310452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7467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6858000" y="2334904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137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A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1905000" y="2299648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7543800" y="2119952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35104" y="14750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35104" y="26377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934200" y="202016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02808" y="197922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5600" y="169573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73992" y="25808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15552" y="17036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53000" y="26533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91200" y="19675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8" name="Arc 47"/>
              <p:cNvSpPr/>
              <p:nvPr/>
            </p:nvSpPr>
            <p:spPr>
              <a:xfrm rot="16200000">
                <a:off x="2647952" y="704851"/>
                <a:ext cx="2895602" cy="2705101"/>
              </a:xfrm>
              <a:prstGeom prst="arc">
                <a:avLst>
                  <a:gd name="adj1" fmla="val 16200000"/>
                  <a:gd name="adj2" fmla="val 5291170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/>
              <p:cNvSpPr/>
              <p:nvPr/>
            </p:nvSpPr>
            <p:spPr>
              <a:xfrm rot="5400000">
                <a:off x="2691450" y="79044"/>
                <a:ext cx="2819404" cy="5029200"/>
              </a:xfrm>
              <a:prstGeom prst="arc">
                <a:avLst>
                  <a:gd name="adj1" fmla="val 16200000"/>
                  <a:gd name="adj2" fmla="val 5403244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886200" y="368489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60391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524000" y="381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NFA with </a:t>
            </a:r>
            <a:r>
              <a:rPr lang="az-Cyrl-AZ" sz="2800" b="1" dirty="0" smtClean="0"/>
              <a:t>Є</a:t>
            </a:r>
            <a:r>
              <a:rPr lang="en-US" sz="2800" b="1" dirty="0" smtClean="0"/>
              <a:t>-moves</a:t>
            </a:r>
            <a:endParaRPr lang="en-US" sz="2800" b="1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295400" y="464820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{EGHIBCD}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2"/>
          <p:cNvGrpSpPr/>
          <p:nvPr/>
        </p:nvGrpSpPr>
        <p:grpSpPr>
          <a:xfrm>
            <a:off x="1524000" y="914400"/>
            <a:ext cx="6629400" cy="3450316"/>
            <a:chOff x="1219200" y="603912"/>
            <a:chExt cx="6629400" cy="3450316"/>
          </a:xfrm>
        </p:grpSpPr>
        <p:grpSp>
          <p:nvGrpSpPr>
            <p:cNvPr id="3" name="Group 49"/>
            <p:cNvGrpSpPr/>
            <p:nvPr/>
          </p:nvGrpSpPr>
          <p:grpSpPr>
            <a:xfrm>
              <a:off x="1219200" y="644855"/>
              <a:ext cx="6629400" cy="3393745"/>
              <a:chOff x="1371600" y="609601"/>
              <a:chExt cx="6629400" cy="3393745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251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B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8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G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3434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E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434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F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352800" y="15103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C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352800" y="26533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D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24" idx="6"/>
                <a:endCxn id="22" idx="2"/>
              </p:cNvCxnSpPr>
              <p:nvPr/>
            </p:nvCxnSpPr>
            <p:spPr>
              <a:xfrm>
                <a:off x="3886200" y="17770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3886200" y="2958152"/>
                <a:ext cx="457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0" idx="7"/>
                <a:endCxn id="24" idx="2"/>
              </p:cNvCxnSpPr>
              <p:nvPr/>
            </p:nvCxnSpPr>
            <p:spPr>
              <a:xfrm flipV="1">
                <a:off x="2969885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22" idx="6"/>
                <a:endCxn id="21" idx="1"/>
              </p:cNvCxnSpPr>
              <p:nvPr/>
            </p:nvCxnSpPr>
            <p:spPr>
              <a:xfrm>
                <a:off x="4876800" y="1777052"/>
                <a:ext cx="382915" cy="3448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0" idx="5"/>
                <a:endCxn id="25" idx="2"/>
              </p:cNvCxnSpPr>
              <p:nvPr/>
            </p:nvCxnSpPr>
            <p:spPr>
              <a:xfrm>
                <a:off x="2969885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6"/>
                <a:endCxn id="21" idx="3"/>
              </p:cNvCxnSpPr>
              <p:nvPr/>
            </p:nvCxnSpPr>
            <p:spPr>
              <a:xfrm flipV="1">
                <a:off x="4876800" y="2499037"/>
                <a:ext cx="382915" cy="421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6324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H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21" idx="6"/>
                <a:endCxn id="32" idx="2"/>
              </p:cNvCxnSpPr>
              <p:nvPr/>
            </p:nvCxnSpPr>
            <p:spPr>
              <a:xfrm>
                <a:off x="5715000" y="2310452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7467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I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6858000" y="2334904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1371600" y="2043752"/>
                <a:ext cx="5334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</a:rPr>
                  <a:t>A</a:t>
                </a:r>
                <a:endParaRPr lang="en-US" sz="14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1905000" y="2299648"/>
                <a:ext cx="609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7543800" y="2119952"/>
                <a:ext cx="381000" cy="381000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935104" y="14750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35104" y="263772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934200" y="202016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002808" y="197922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95600" y="169573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873992" y="258086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015552" y="170369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53000" y="26533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791200" y="1967552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z-Cyrl-AZ" b="1" dirty="0" smtClean="0"/>
                  <a:t>Є</a:t>
                </a:r>
                <a:endParaRPr lang="en-US" b="1" dirty="0"/>
              </a:p>
            </p:txBody>
          </p:sp>
          <p:sp>
            <p:nvSpPr>
              <p:cNvPr id="48" name="Arc 47"/>
              <p:cNvSpPr/>
              <p:nvPr/>
            </p:nvSpPr>
            <p:spPr>
              <a:xfrm rot="16200000">
                <a:off x="2647952" y="704851"/>
                <a:ext cx="2895602" cy="2705101"/>
              </a:xfrm>
              <a:prstGeom prst="arc">
                <a:avLst>
                  <a:gd name="adj1" fmla="val 16200000"/>
                  <a:gd name="adj2" fmla="val 5291170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/>
              <p:cNvSpPr/>
              <p:nvPr/>
            </p:nvSpPr>
            <p:spPr>
              <a:xfrm rot="5400000">
                <a:off x="2691450" y="79044"/>
                <a:ext cx="2819404" cy="5029200"/>
              </a:xfrm>
              <a:prstGeom prst="arc">
                <a:avLst>
                  <a:gd name="adj1" fmla="val 16200000"/>
                  <a:gd name="adj2" fmla="val 5403244"/>
                </a:avLst>
              </a:prstGeom>
              <a:ln w="28575">
                <a:solidFill>
                  <a:schemeClr val="tx1"/>
                </a:solidFill>
                <a:head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886200" y="368489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3800" y="60391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z-Cyrl-AZ" b="1" dirty="0" smtClean="0"/>
                <a:t>Є</a:t>
              </a:r>
              <a:endParaRPr lang="en-US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524000" y="381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NFA with </a:t>
            </a:r>
            <a:r>
              <a:rPr lang="az-Cyrl-AZ" sz="2800" b="1" dirty="0" smtClean="0"/>
              <a:t>Є</a:t>
            </a:r>
            <a:r>
              <a:rPr lang="en-US" sz="2800" b="1" dirty="0" smtClean="0"/>
              <a:t>-moves</a:t>
            </a:r>
            <a:endParaRPr lang="en-US" sz="2800" b="1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295400" y="464820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{EGHIBCD}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>
          <a:xfrm>
            <a:off x="1600200" y="1971688"/>
            <a:ext cx="5257800" cy="2295512"/>
            <a:chOff x="1219200" y="609600"/>
            <a:chExt cx="5257800" cy="2295512"/>
          </a:xfrm>
        </p:grpSpPr>
        <p:grpSp>
          <p:nvGrpSpPr>
            <p:cNvPr id="3" name="Group 16"/>
            <p:cNvGrpSpPr/>
            <p:nvPr/>
          </p:nvGrpSpPr>
          <p:grpSpPr>
            <a:xfrm>
              <a:off x="1219200" y="609600"/>
              <a:ext cx="5257800" cy="2295512"/>
              <a:chOff x="1219200" y="4306471"/>
              <a:chExt cx="5257800" cy="229551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219200" y="5181600"/>
                <a:ext cx="19812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q</a:t>
                </a:r>
                <a:r>
                  <a:rPr lang="en-US" sz="1600" b="1" baseline="-25000" dirty="0" smtClean="0">
                    <a:solidFill>
                      <a:schemeClr val="tx1"/>
                    </a:solidFill>
                  </a:rPr>
                  <a:t>0</a:t>
                </a:r>
                <a:endParaRPr lang="en-US" sz="16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2"/>
              <p:cNvSpPr/>
              <p:nvPr/>
            </p:nvSpPr>
            <p:spPr>
              <a:xfrm>
                <a:off x="3733800" y="4419600"/>
                <a:ext cx="19812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q</a:t>
                </a:r>
                <a:r>
                  <a:rPr lang="en-US" sz="16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3"/>
              <p:cNvSpPr/>
              <p:nvPr/>
            </p:nvSpPr>
            <p:spPr>
              <a:xfrm>
                <a:off x="3733800" y="5943600"/>
                <a:ext cx="19812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q</a:t>
                </a:r>
                <a:r>
                  <a:rPr lang="en-US" sz="1600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4"/>
              <p:cNvCxnSpPr>
                <a:stCxn id="7" idx="7"/>
              </p:cNvCxnSpPr>
              <p:nvPr/>
            </p:nvCxnSpPr>
            <p:spPr>
              <a:xfrm flipV="1">
                <a:off x="2910260" y="4686300"/>
                <a:ext cx="823540" cy="5734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5"/>
              <p:cNvCxnSpPr>
                <a:stCxn id="7" idx="5"/>
                <a:endCxn id="8" idx="2"/>
              </p:cNvCxnSpPr>
              <p:nvPr/>
            </p:nvCxnSpPr>
            <p:spPr>
              <a:xfrm>
                <a:off x="2910260" y="5636885"/>
                <a:ext cx="823540" cy="5734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6"/>
              <p:cNvSpPr/>
              <p:nvPr/>
            </p:nvSpPr>
            <p:spPr>
              <a:xfrm rot="18145569">
                <a:off x="5395151" y="4307003"/>
                <a:ext cx="745511" cy="744447"/>
              </a:xfrm>
              <a:prstGeom prst="arc">
                <a:avLst>
                  <a:gd name="adj1" fmla="val 16200000"/>
                  <a:gd name="adj2" fmla="val 12159313"/>
                </a:avLst>
              </a:prstGeom>
              <a:ln w="28575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7"/>
              <p:cNvSpPr/>
              <p:nvPr/>
            </p:nvSpPr>
            <p:spPr>
              <a:xfrm rot="18145569">
                <a:off x="5385461" y="5857004"/>
                <a:ext cx="745511" cy="744447"/>
              </a:xfrm>
              <a:prstGeom prst="arc">
                <a:avLst>
                  <a:gd name="adj1" fmla="val 16200000"/>
                  <a:gd name="adj2" fmla="val 12159313"/>
                </a:avLst>
              </a:prstGeom>
              <a:ln w="28575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8"/>
              <p:cNvCxnSpPr/>
              <p:nvPr/>
            </p:nvCxnSpPr>
            <p:spPr>
              <a:xfrm>
                <a:off x="4267200" y="4953000"/>
                <a:ext cx="0" cy="1066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9"/>
              <p:cNvCxnSpPr/>
              <p:nvPr/>
            </p:nvCxnSpPr>
            <p:spPr>
              <a:xfrm flipV="1">
                <a:off x="5029200" y="4953000"/>
                <a:ext cx="0" cy="990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0"/>
              <p:cNvSpPr txBox="1"/>
              <p:nvPr/>
            </p:nvSpPr>
            <p:spPr>
              <a:xfrm>
                <a:off x="2971800" y="58028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17" name="TextBox 11"/>
              <p:cNvSpPr txBox="1"/>
              <p:nvPr/>
            </p:nvSpPr>
            <p:spPr>
              <a:xfrm>
                <a:off x="3962400" y="53340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18" name="TextBox 12"/>
              <p:cNvSpPr txBox="1"/>
              <p:nvPr/>
            </p:nvSpPr>
            <p:spPr>
              <a:xfrm>
                <a:off x="6096000" y="60314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19" name="TextBox 13"/>
              <p:cNvSpPr txBox="1"/>
              <p:nvPr/>
            </p:nvSpPr>
            <p:spPr>
              <a:xfrm>
                <a:off x="2971800" y="4736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20" name="TextBox 14"/>
              <p:cNvSpPr txBox="1"/>
              <p:nvPr/>
            </p:nvSpPr>
            <p:spPr>
              <a:xfrm>
                <a:off x="5029200" y="53456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21" name="TextBox 15"/>
              <p:cNvSpPr txBox="1"/>
              <p:nvPr/>
            </p:nvSpPr>
            <p:spPr>
              <a:xfrm>
                <a:off x="6096000" y="44958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3858904" y="2326944"/>
              <a:ext cx="1752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81200" y="685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Resulting DFA</a:t>
            </a:r>
            <a:endParaRPr lang="en-US" sz="2800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8757"/>
              </p:ext>
            </p:extLst>
          </p:nvPr>
        </p:nvGraphicFramePr>
        <p:xfrm>
          <a:off x="1295400" y="464820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752600" y="881085"/>
          <a:ext cx="5181600" cy="37061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358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</a:t>
                      </a:r>
                      <a:r>
                        <a:rPr lang="az-Cyrl-AZ" sz="1800" b="1" dirty="0" smtClean="0">
                          <a:solidFill>
                            <a:srgbClr val="C00000"/>
                          </a:solidFill>
                        </a:rPr>
                        <a:t> Є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{BCDH}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31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295400" y="483108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914400" y="1371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752600" y="881085"/>
          <a:ext cx="5181600" cy="37061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358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</a:t>
                      </a:r>
                      <a:r>
                        <a:rPr lang="az-Cyrl-AZ" sz="1800" b="1" dirty="0" smtClean="0">
                          <a:solidFill>
                            <a:srgbClr val="C00000"/>
                          </a:solidFill>
                        </a:rPr>
                        <a:t> Є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{BCDH}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31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295400" y="483108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914400" y="1371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40456" y="23622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09800" y="31242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72752" y="3102592"/>
            <a:ext cx="1600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752600" y="881085"/>
          <a:ext cx="5181600" cy="37061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358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</a:t>
                      </a:r>
                      <a:r>
                        <a:rPr lang="az-Cyrl-AZ" sz="1800" b="1" dirty="0" smtClean="0">
                          <a:solidFill>
                            <a:srgbClr val="C00000"/>
                          </a:solidFill>
                        </a:rPr>
                        <a:t> Є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{BCDH}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31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295400" y="483108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914400" y="1371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7896" y="1994848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37096" y="27432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72752" y="2720448"/>
            <a:ext cx="1600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37096" y="38862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27896" y="38862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86400" y="4226256"/>
            <a:ext cx="1600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81000"/>
            <a:ext cx="6934200" cy="685800"/>
          </a:xfrm>
        </p:spPr>
        <p:txBody>
          <a:bodyPr/>
          <a:lstStyle/>
          <a:p>
            <a:r>
              <a:rPr lang="en-US" sz="3600" dirty="0"/>
              <a:t>Subset Construction </a:t>
            </a:r>
            <a:r>
              <a:rPr lang="en-US" sz="3600" dirty="0" smtClean="0"/>
              <a:t>Method</a:t>
            </a:r>
            <a:endParaRPr lang="en-US" sz="3600" dirty="0"/>
          </a:p>
        </p:txBody>
      </p:sp>
      <p:sp>
        <p:nvSpPr>
          <p:cNvPr id="21548" name="Rectangle 4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524000"/>
            <a:ext cx="3276600" cy="99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1800" dirty="0"/>
              <a:t>            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 Transition </a:t>
            </a:r>
            <a:r>
              <a:rPr lang="en-US" sz="2000" dirty="0"/>
              <a:t>table 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grpSp>
        <p:nvGrpSpPr>
          <p:cNvPr id="2" name="Group 33"/>
          <p:cNvGrpSpPr/>
          <p:nvPr/>
        </p:nvGrpSpPr>
        <p:grpSpPr>
          <a:xfrm>
            <a:off x="457200" y="2452687"/>
            <a:ext cx="3657600" cy="3186113"/>
            <a:chOff x="457200" y="1524000"/>
            <a:chExt cx="3657600" cy="3186113"/>
          </a:xfrm>
        </p:grpSpPr>
        <p:sp>
          <p:nvSpPr>
            <p:cNvPr id="21508" name="Oval 4"/>
            <p:cNvSpPr>
              <a:spLocks noChangeArrowheads="1"/>
            </p:cNvSpPr>
            <p:nvPr/>
          </p:nvSpPr>
          <p:spPr bwMode="auto">
            <a:xfrm>
              <a:off x="838200" y="2971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2209800" y="15240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2209800" y="2362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2209800" y="3733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V="1">
              <a:off x="1143000" y="1905000"/>
              <a:ext cx="1066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 flipV="1">
              <a:off x="1295400" y="2590800"/>
              <a:ext cx="914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1295400" y="3200400"/>
              <a:ext cx="2209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1219200" y="3429000"/>
              <a:ext cx="990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2667000" y="2590800"/>
              <a:ext cx="914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V="1">
              <a:off x="2667000" y="3352800"/>
              <a:ext cx="914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457200" y="3200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2362200" y="1981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V="1">
              <a:off x="2452048" y="1981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21528" name="AutoShape 24"/>
            <p:cNvCxnSpPr>
              <a:cxnSpLocks noChangeShapeType="1"/>
            </p:cNvCxnSpPr>
            <p:nvPr/>
          </p:nvCxnSpPr>
          <p:spPr bwMode="auto">
            <a:xfrm rot="5400000" flipH="1">
              <a:off x="1038225" y="2924175"/>
              <a:ext cx="66675" cy="161925"/>
            </a:xfrm>
            <a:prstGeom prst="curvedConnector3">
              <a:avLst>
                <a:gd name="adj1" fmla="val 65713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531" name="AutoShape 27"/>
            <p:cNvCxnSpPr>
              <a:cxnSpLocks noChangeShapeType="1"/>
              <a:stCxn id="21512" idx="5"/>
              <a:endCxn id="21512" idx="3"/>
            </p:cNvCxnSpPr>
            <p:nvPr/>
          </p:nvCxnSpPr>
          <p:spPr bwMode="auto">
            <a:xfrm rot="5400000">
              <a:off x="2437606" y="3963194"/>
              <a:ext cx="1588" cy="323850"/>
            </a:xfrm>
            <a:prstGeom prst="curvedConnector3">
              <a:avLst>
                <a:gd name="adj1" fmla="val 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1533" name="Oval 29"/>
            <p:cNvSpPr>
              <a:spLocks noChangeArrowheads="1"/>
            </p:cNvSpPr>
            <p:nvPr/>
          </p:nvSpPr>
          <p:spPr bwMode="auto">
            <a:xfrm>
              <a:off x="3505200" y="2895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Oval 30"/>
            <p:cNvSpPr>
              <a:spLocks noChangeArrowheads="1"/>
            </p:cNvSpPr>
            <p:nvPr/>
          </p:nvSpPr>
          <p:spPr bwMode="auto">
            <a:xfrm>
              <a:off x="3581400" y="2971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1536" name="Text Box 32"/>
            <p:cNvSpPr txBox="1">
              <a:spLocks noChangeArrowheads="1"/>
            </p:cNvSpPr>
            <p:nvPr/>
          </p:nvSpPr>
          <p:spPr bwMode="auto">
            <a:xfrm>
              <a:off x="914400" y="22860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>
              <a:off x="1447800" y="21336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1539" name="Text Box 35"/>
            <p:cNvSpPr txBox="1">
              <a:spLocks noChangeArrowheads="1"/>
            </p:cNvSpPr>
            <p:nvPr/>
          </p:nvSpPr>
          <p:spPr bwMode="auto">
            <a:xfrm>
              <a:off x="1752600" y="24384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1541" name="Text Box 37"/>
            <p:cNvSpPr txBox="1">
              <a:spLocks noChangeArrowheads="1"/>
            </p:cNvSpPr>
            <p:nvPr/>
          </p:nvSpPr>
          <p:spPr bwMode="auto">
            <a:xfrm>
              <a:off x="2133600" y="1981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1542" name="Text Box 38"/>
            <p:cNvSpPr txBox="1">
              <a:spLocks noChangeArrowheads="1"/>
            </p:cNvSpPr>
            <p:nvPr/>
          </p:nvSpPr>
          <p:spPr bwMode="auto">
            <a:xfrm>
              <a:off x="2971800" y="35814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1543" name="Text Box 39"/>
            <p:cNvSpPr txBox="1">
              <a:spLocks noChangeArrowheads="1"/>
            </p:cNvSpPr>
            <p:nvPr/>
          </p:nvSpPr>
          <p:spPr bwMode="auto">
            <a:xfrm>
              <a:off x="2971800" y="25146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1544" name="Text Box 40"/>
            <p:cNvSpPr txBox="1">
              <a:spLocks noChangeArrowheads="1"/>
            </p:cNvSpPr>
            <p:nvPr/>
          </p:nvSpPr>
          <p:spPr bwMode="auto">
            <a:xfrm>
              <a:off x="2286000" y="43434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2438400" y="1981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1981200" y="2895600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a,b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1371600" y="3657600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a,b</a:t>
              </a:r>
            </a:p>
          </p:txBody>
        </p:sp>
      </p:grpSp>
      <p:graphicFrame>
        <p:nvGraphicFramePr>
          <p:cNvPr id="21597" name="Group 93"/>
          <p:cNvGraphicFramePr>
            <a:graphicFrameLocks noGrp="1"/>
          </p:cNvGraphicFramePr>
          <p:nvPr/>
        </p:nvGraphicFramePr>
        <p:xfrm>
          <a:off x="4648200" y="2305050"/>
          <a:ext cx="4038600" cy="3068320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85" name="AutoShape 81"/>
          <p:cNvSpPr>
            <a:spLocks noChangeArrowheads="1"/>
          </p:cNvSpPr>
          <p:nvPr/>
        </p:nvSpPr>
        <p:spPr bwMode="auto">
          <a:xfrm>
            <a:off x="3505200" y="28956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743200" y="1066800"/>
            <a:ext cx="3322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NFA with </a:t>
            </a:r>
            <a:r>
              <a:rPr lang="az-Cyrl-AZ" sz="2800" b="1" dirty="0" smtClean="0"/>
              <a:t>Є</a:t>
            </a:r>
            <a:r>
              <a:rPr lang="en-US" sz="2800" b="1" dirty="0" smtClean="0"/>
              <a:t>-moves</a:t>
            </a:r>
            <a:endParaRPr 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752600" y="881085"/>
          <a:ext cx="5181600" cy="37061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358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</a:t>
                      </a:r>
                      <a:r>
                        <a:rPr lang="az-Cyrl-AZ" sz="1800" b="1" dirty="0" smtClean="0">
                          <a:solidFill>
                            <a:srgbClr val="C00000"/>
                          </a:solidFill>
                        </a:rPr>
                        <a:t> Є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{BCDH}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31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295400" y="483108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{EGHJBCD}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914400" y="1371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27896" y="1994848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37096" y="27432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72752" y="2720448"/>
            <a:ext cx="1600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37096" y="38862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827896" y="38862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486400" y="4231944"/>
            <a:ext cx="1600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752600" y="881085"/>
          <a:ext cx="5181600" cy="37061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358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</a:t>
                      </a:r>
                      <a:r>
                        <a:rPr lang="az-Cyrl-AZ" sz="1800" b="1" dirty="0" smtClean="0">
                          <a:solidFill>
                            <a:srgbClr val="C00000"/>
                          </a:solidFill>
                        </a:rPr>
                        <a:t> Є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{BCDH}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31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295400" y="483108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{EGHJBCD}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914400" y="1371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26808" y="2375848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72752" y="3110552"/>
            <a:ext cx="1600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45056" y="3129888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752600" y="881085"/>
          <a:ext cx="5181600" cy="37061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358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</a:t>
                      </a:r>
                      <a:r>
                        <a:rPr lang="az-Cyrl-AZ" sz="1800" b="1" dirty="0" smtClean="0">
                          <a:solidFill>
                            <a:srgbClr val="C00000"/>
                          </a:solidFill>
                        </a:rPr>
                        <a:t> Є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{BCDH}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31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295400" y="483108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{EGHIBCD}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914400" y="1371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27896" y="1994848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72752" y="2729552"/>
            <a:ext cx="1600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31408" y="3872552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37096" y="273524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7896" y="38862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6400" y="4191000"/>
            <a:ext cx="1600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752600" y="881085"/>
          <a:ext cx="5181600" cy="37061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358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</a:t>
                      </a:r>
                      <a:r>
                        <a:rPr lang="az-Cyrl-AZ" sz="1800" b="1" dirty="0" smtClean="0">
                          <a:solidFill>
                            <a:srgbClr val="C00000"/>
                          </a:solidFill>
                        </a:rPr>
                        <a:t> Є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{BCDH}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31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295400" y="483108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{EGHIBCD}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914400" y="1371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18848" y="23622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72752" y="3124200"/>
            <a:ext cx="1600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37096" y="31242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752600" y="881085"/>
          <a:ext cx="5181600" cy="37061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358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</a:t>
                      </a:r>
                      <a:r>
                        <a:rPr lang="az-Cyrl-AZ" sz="1800" b="1" dirty="0" smtClean="0">
                          <a:solidFill>
                            <a:srgbClr val="C00000"/>
                          </a:solidFill>
                        </a:rPr>
                        <a:t> Є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{BCDH}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31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295400" y="483108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{EGHIBCD}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{EGHIBCD}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914400" y="1371600"/>
            <a:ext cx="685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27896" y="1994848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72752" y="2729552"/>
            <a:ext cx="1600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31408" y="3872552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37096" y="273524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27896" y="38862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752600" y="881085"/>
          <a:ext cx="5181600" cy="37061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5400"/>
                <a:gridCol w="1295400"/>
                <a:gridCol w="1295400"/>
                <a:gridCol w="1295400"/>
              </a:tblGrid>
              <a:tr h="3586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</a:t>
                      </a:r>
                      <a:r>
                        <a:rPr lang="az-Cyrl-AZ" sz="1800" b="1" dirty="0" smtClean="0">
                          <a:solidFill>
                            <a:srgbClr val="C00000"/>
                          </a:solidFill>
                        </a:rPr>
                        <a:t> Є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{BCDH}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431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{GHBCD}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{HBCD}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8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∅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295400" y="483108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{EGHIBCD}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{EGHIBCD}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{EGHJBCD}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{EGHIBCD}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46976"/>
              </p:ext>
            </p:extLst>
          </p:nvPr>
        </p:nvGraphicFramePr>
        <p:xfrm>
          <a:off x="1295400" y="4831080"/>
          <a:ext cx="6096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δ(q,1)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{ABCDH}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{EGHIBCD}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{EGHIBCD}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{EGHIBCD}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{FGHBCD}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{EGHIBCD}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" name="Group 21"/>
          <p:cNvGrpSpPr/>
          <p:nvPr/>
        </p:nvGrpSpPr>
        <p:grpSpPr>
          <a:xfrm>
            <a:off x="1600200" y="1971688"/>
            <a:ext cx="5257800" cy="2295512"/>
            <a:chOff x="1219200" y="609600"/>
            <a:chExt cx="5257800" cy="2295512"/>
          </a:xfrm>
        </p:grpSpPr>
        <p:grpSp>
          <p:nvGrpSpPr>
            <p:cNvPr id="5" name="Group 16"/>
            <p:cNvGrpSpPr/>
            <p:nvPr/>
          </p:nvGrpSpPr>
          <p:grpSpPr>
            <a:xfrm>
              <a:off x="1219200" y="609600"/>
              <a:ext cx="5257800" cy="2295512"/>
              <a:chOff x="1219200" y="4306471"/>
              <a:chExt cx="5257800" cy="229551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219200" y="5181600"/>
                <a:ext cx="19812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ABCDH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2"/>
              <p:cNvSpPr/>
              <p:nvPr/>
            </p:nvSpPr>
            <p:spPr>
              <a:xfrm>
                <a:off x="3733800" y="4419600"/>
                <a:ext cx="19812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FGHBCD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3"/>
              <p:cNvSpPr/>
              <p:nvPr/>
            </p:nvSpPr>
            <p:spPr>
              <a:xfrm>
                <a:off x="3733800" y="5943600"/>
                <a:ext cx="19812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EGHIBCD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4"/>
              <p:cNvCxnSpPr>
                <a:stCxn id="7" idx="7"/>
              </p:cNvCxnSpPr>
              <p:nvPr/>
            </p:nvCxnSpPr>
            <p:spPr>
              <a:xfrm flipV="1">
                <a:off x="2910260" y="4686300"/>
                <a:ext cx="823540" cy="5734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5"/>
              <p:cNvCxnSpPr>
                <a:stCxn id="7" idx="5"/>
                <a:endCxn id="8" idx="2"/>
              </p:cNvCxnSpPr>
              <p:nvPr/>
            </p:nvCxnSpPr>
            <p:spPr>
              <a:xfrm>
                <a:off x="2910260" y="5636885"/>
                <a:ext cx="823540" cy="5734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6"/>
              <p:cNvSpPr/>
              <p:nvPr/>
            </p:nvSpPr>
            <p:spPr>
              <a:xfrm rot="18145569">
                <a:off x="5395151" y="4307003"/>
                <a:ext cx="745511" cy="744447"/>
              </a:xfrm>
              <a:prstGeom prst="arc">
                <a:avLst>
                  <a:gd name="adj1" fmla="val 16200000"/>
                  <a:gd name="adj2" fmla="val 12159313"/>
                </a:avLst>
              </a:prstGeom>
              <a:ln w="28575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7"/>
              <p:cNvSpPr/>
              <p:nvPr/>
            </p:nvSpPr>
            <p:spPr>
              <a:xfrm rot="18145569">
                <a:off x="5385461" y="5857004"/>
                <a:ext cx="745511" cy="744447"/>
              </a:xfrm>
              <a:prstGeom prst="arc">
                <a:avLst>
                  <a:gd name="adj1" fmla="val 16200000"/>
                  <a:gd name="adj2" fmla="val 12159313"/>
                </a:avLst>
              </a:prstGeom>
              <a:ln w="28575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8"/>
              <p:cNvCxnSpPr/>
              <p:nvPr/>
            </p:nvCxnSpPr>
            <p:spPr>
              <a:xfrm>
                <a:off x="4267200" y="4953000"/>
                <a:ext cx="0" cy="1066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9"/>
              <p:cNvCxnSpPr/>
              <p:nvPr/>
            </p:nvCxnSpPr>
            <p:spPr>
              <a:xfrm flipV="1">
                <a:off x="5029200" y="4953000"/>
                <a:ext cx="0" cy="990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0"/>
              <p:cNvSpPr txBox="1"/>
              <p:nvPr/>
            </p:nvSpPr>
            <p:spPr>
              <a:xfrm>
                <a:off x="2971800" y="58028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17" name="TextBox 11"/>
              <p:cNvSpPr txBox="1"/>
              <p:nvPr/>
            </p:nvSpPr>
            <p:spPr>
              <a:xfrm>
                <a:off x="3962400" y="53340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18" name="TextBox 12"/>
              <p:cNvSpPr txBox="1"/>
              <p:nvPr/>
            </p:nvSpPr>
            <p:spPr>
              <a:xfrm>
                <a:off x="6096000" y="60314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19" name="TextBox 13"/>
              <p:cNvSpPr txBox="1"/>
              <p:nvPr/>
            </p:nvSpPr>
            <p:spPr>
              <a:xfrm>
                <a:off x="2971800" y="4736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20" name="TextBox 14"/>
              <p:cNvSpPr txBox="1"/>
              <p:nvPr/>
            </p:nvSpPr>
            <p:spPr>
              <a:xfrm>
                <a:off x="5029200" y="53456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21" name="TextBox 15"/>
              <p:cNvSpPr txBox="1"/>
              <p:nvPr/>
            </p:nvSpPr>
            <p:spPr>
              <a:xfrm>
                <a:off x="6096000" y="44958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3858904" y="2326944"/>
              <a:ext cx="1752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81200" y="685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Resulting DFA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5257800" y="4724400"/>
          <a:ext cx="32004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6800"/>
                <a:gridCol w="1066800"/>
                <a:gridCol w="1066800"/>
              </a:tblGrid>
              <a:tr h="359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q,a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δ(</a:t>
                      </a:r>
                      <a:r>
                        <a:rPr kumimoji="0" lang="en-US" sz="1800" b="1" i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q,b</a:t>
                      </a:r>
                      <a:r>
                        <a:rPr kumimoji="0" lang="en-US" sz="1800" b="1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941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1"/>
          <p:cNvGrpSpPr/>
          <p:nvPr/>
        </p:nvGrpSpPr>
        <p:grpSpPr>
          <a:xfrm>
            <a:off x="1600200" y="1971688"/>
            <a:ext cx="5257800" cy="2295512"/>
            <a:chOff x="1219200" y="609600"/>
            <a:chExt cx="5257800" cy="2295512"/>
          </a:xfrm>
        </p:grpSpPr>
        <p:grpSp>
          <p:nvGrpSpPr>
            <p:cNvPr id="3" name="Group 16"/>
            <p:cNvGrpSpPr/>
            <p:nvPr/>
          </p:nvGrpSpPr>
          <p:grpSpPr>
            <a:xfrm>
              <a:off x="1219200" y="609600"/>
              <a:ext cx="5257800" cy="2295512"/>
              <a:chOff x="1219200" y="4306471"/>
              <a:chExt cx="5257800" cy="229551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219200" y="5181600"/>
                <a:ext cx="19812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q</a:t>
                </a:r>
                <a:r>
                  <a:rPr lang="en-US" sz="1600" b="1" baseline="-25000" dirty="0" smtClean="0">
                    <a:solidFill>
                      <a:schemeClr val="tx1"/>
                    </a:solidFill>
                  </a:rPr>
                  <a:t>0</a:t>
                </a:r>
                <a:endParaRPr lang="en-US" sz="16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2"/>
              <p:cNvSpPr/>
              <p:nvPr/>
            </p:nvSpPr>
            <p:spPr>
              <a:xfrm>
                <a:off x="3733800" y="4419600"/>
                <a:ext cx="19812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q</a:t>
                </a:r>
                <a:r>
                  <a:rPr lang="en-US" sz="16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3"/>
              <p:cNvSpPr/>
              <p:nvPr/>
            </p:nvSpPr>
            <p:spPr>
              <a:xfrm>
                <a:off x="3733800" y="5943600"/>
                <a:ext cx="1981200" cy="5334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solidFill>
                      <a:schemeClr val="tx1"/>
                    </a:solidFill>
                  </a:rPr>
                  <a:t>q</a:t>
                </a:r>
                <a:r>
                  <a:rPr lang="en-US" sz="1600" b="1" baseline="-25000" dirty="0" smtClean="0">
                    <a:solidFill>
                      <a:schemeClr val="tx1"/>
                    </a:solidFill>
                  </a:rPr>
                  <a:t>2</a:t>
                </a:r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4"/>
              <p:cNvCxnSpPr>
                <a:stCxn id="7" idx="7"/>
              </p:cNvCxnSpPr>
              <p:nvPr/>
            </p:nvCxnSpPr>
            <p:spPr>
              <a:xfrm flipV="1">
                <a:off x="2910260" y="4686300"/>
                <a:ext cx="823540" cy="5734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5"/>
              <p:cNvCxnSpPr>
                <a:stCxn id="7" idx="5"/>
                <a:endCxn id="8" idx="2"/>
              </p:cNvCxnSpPr>
              <p:nvPr/>
            </p:nvCxnSpPr>
            <p:spPr>
              <a:xfrm>
                <a:off x="2910260" y="5636885"/>
                <a:ext cx="823540" cy="5734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Arc 6"/>
              <p:cNvSpPr/>
              <p:nvPr/>
            </p:nvSpPr>
            <p:spPr>
              <a:xfrm rot="18145569">
                <a:off x="5395151" y="4307003"/>
                <a:ext cx="745511" cy="744447"/>
              </a:xfrm>
              <a:prstGeom prst="arc">
                <a:avLst>
                  <a:gd name="adj1" fmla="val 16200000"/>
                  <a:gd name="adj2" fmla="val 12159313"/>
                </a:avLst>
              </a:prstGeom>
              <a:ln w="28575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7"/>
              <p:cNvSpPr/>
              <p:nvPr/>
            </p:nvSpPr>
            <p:spPr>
              <a:xfrm rot="18145569">
                <a:off x="5385461" y="5857004"/>
                <a:ext cx="745511" cy="744447"/>
              </a:xfrm>
              <a:prstGeom prst="arc">
                <a:avLst>
                  <a:gd name="adj1" fmla="val 16200000"/>
                  <a:gd name="adj2" fmla="val 12159313"/>
                </a:avLst>
              </a:prstGeom>
              <a:ln w="28575">
                <a:solidFill>
                  <a:schemeClr val="tx1"/>
                </a:solidFill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8"/>
              <p:cNvCxnSpPr/>
              <p:nvPr/>
            </p:nvCxnSpPr>
            <p:spPr>
              <a:xfrm>
                <a:off x="4267200" y="4953000"/>
                <a:ext cx="0" cy="1066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9"/>
              <p:cNvCxnSpPr/>
              <p:nvPr/>
            </p:nvCxnSpPr>
            <p:spPr>
              <a:xfrm flipV="1">
                <a:off x="5029200" y="4953000"/>
                <a:ext cx="0" cy="990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0"/>
              <p:cNvSpPr txBox="1"/>
              <p:nvPr/>
            </p:nvSpPr>
            <p:spPr>
              <a:xfrm>
                <a:off x="2971800" y="58028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17" name="TextBox 11"/>
              <p:cNvSpPr txBox="1"/>
              <p:nvPr/>
            </p:nvSpPr>
            <p:spPr>
              <a:xfrm>
                <a:off x="3962400" y="53340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18" name="TextBox 12"/>
              <p:cNvSpPr txBox="1"/>
              <p:nvPr/>
            </p:nvSpPr>
            <p:spPr>
              <a:xfrm>
                <a:off x="6096000" y="60314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</a:t>
                </a:r>
                <a:endParaRPr lang="en-US" b="1" dirty="0"/>
              </a:p>
            </p:txBody>
          </p:sp>
          <p:sp>
            <p:nvSpPr>
              <p:cNvPr id="19" name="TextBox 13"/>
              <p:cNvSpPr txBox="1"/>
              <p:nvPr/>
            </p:nvSpPr>
            <p:spPr>
              <a:xfrm>
                <a:off x="2971800" y="47360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20" name="TextBox 14"/>
              <p:cNvSpPr txBox="1"/>
              <p:nvPr/>
            </p:nvSpPr>
            <p:spPr>
              <a:xfrm>
                <a:off x="5029200" y="53456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  <p:sp>
            <p:nvSpPr>
              <p:cNvPr id="21" name="TextBox 15"/>
              <p:cNvSpPr txBox="1"/>
              <p:nvPr/>
            </p:nvSpPr>
            <p:spPr>
              <a:xfrm>
                <a:off x="6096000" y="44958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0</a:t>
                </a:r>
                <a:endParaRPr lang="en-US" b="1" dirty="0"/>
              </a:p>
            </p:txBody>
          </p:sp>
        </p:grpSp>
        <p:sp>
          <p:nvSpPr>
            <p:cNvPr id="6" name="Oval 5"/>
            <p:cNvSpPr/>
            <p:nvPr/>
          </p:nvSpPr>
          <p:spPr>
            <a:xfrm>
              <a:off x="3858904" y="2326944"/>
              <a:ext cx="1752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81200" y="68580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The Resulting DFA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1838" y="1524000"/>
            <a:ext cx="3230562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Transition </a:t>
            </a:r>
            <a:r>
              <a:rPr lang="en-US" sz="2000" dirty="0"/>
              <a:t>table</a:t>
            </a:r>
          </a:p>
        </p:txBody>
      </p:sp>
      <p:graphicFrame>
        <p:nvGraphicFramePr>
          <p:cNvPr id="20556" name="Group 76"/>
          <p:cNvGraphicFramePr>
            <a:graphicFrameLocks noGrp="1"/>
          </p:cNvGraphicFramePr>
          <p:nvPr/>
        </p:nvGraphicFramePr>
        <p:xfrm>
          <a:off x="381000" y="203835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632" name="AutoShape 152"/>
          <p:cNvSpPr>
            <a:spLocks noChangeArrowheads="1"/>
          </p:cNvSpPr>
          <p:nvPr/>
        </p:nvSpPr>
        <p:spPr bwMode="auto">
          <a:xfrm>
            <a:off x="4191000" y="3352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34" name="Rectangle 154"/>
          <p:cNvSpPr>
            <a:spLocks noChangeArrowheads="1"/>
          </p:cNvSpPr>
          <p:nvPr/>
        </p:nvSpPr>
        <p:spPr bwMode="auto">
          <a:xfrm>
            <a:off x="1328133" y="311150"/>
            <a:ext cx="64940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Subset Construction Method</a:t>
            </a:r>
          </a:p>
        </p:txBody>
      </p:sp>
      <p:sp>
        <p:nvSpPr>
          <p:cNvPr id="20635" name="Rectangle 155"/>
          <p:cNvSpPr>
            <a:spLocks noChangeArrowheads="1"/>
          </p:cNvSpPr>
          <p:nvPr/>
        </p:nvSpPr>
        <p:spPr bwMode="auto">
          <a:xfrm>
            <a:off x="6054804" y="1600200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Step 1</a:t>
            </a:r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637" name="Text Box 157"/>
          <p:cNvSpPr txBox="1">
            <a:spLocks noChangeArrowheads="1"/>
          </p:cNvSpPr>
          <p:nvPr/>
        </p:nvSpPr>
        <p:spPr bwMode="auto">
          <a:xfrm>
            <a:off x="4953000" y="2057400"/>
            <a:ext cx="3886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The set of states resulting from every transition function constitutes a new state. Calculate all reachable states for every such state for every input signal.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4495800"/>
            <a:ext cx="342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Step 2</a:t>
            </a:r>
          </a:p>
          <a:p>
            <a:r>
              <a:rPr lang="en-US" sz="2000" b="1" dirty="0" smtClean="0"/>
              <a:t>Repeat this process(step1) until no more new states are reachable.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79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    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            Transition table</a:t>
            </a:r>
            <a:endParaRPr lang="en-US" sz="2000" dirty="0"/>
          </a:p>
        </p:txBody>
      </p:sp>
      <p:graphicFrame>
        <p:nvGraphicFramePr>
          <p:cNvPr id="52227" name="Group 3"/>
          <p:cNvGraphicFramePr>
            <a:graphicFrameLocks noGrp="1"/>
          </p:cNvGraphicFramePr>
          <p:nvPr/>
        </p:nvGraphicFramePr>
        <p:xfrm>
          <a:off x="609600" y="241808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57" name="Group 33"/>
          <p:cNvGraphicFramePr>
            <a:graphicFrameLocks noGrp="1"/>
          </p:cNvGraphicFramePr>
          <p:nvPr/>
        </p:nvGraphicFramePr>
        <p:xfrm>
          <a:off x="4953000" y="1219200"/>
          <a:ext cx="3733800" cy="524256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09" name="Text Box 85"/>
          <p:cNvSpPr txBox="1">
            <a:spLocks noChangeArrowheads="1"/>
          </p:cNvSpPr>
          <p:nvPr/>
        </p:nvSpPr>
        <p:spPr bwMode="auto">
          <a:xfrm>
            <a:off x="3886200" y="854075"/>
            <a:ext cx="1143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Starts with</a:t>
            </a:r>
          </a:p>
          <a:p>
            <a:r>
              <a:rPr lang="en-US" sz="1400" dirty="0"/>
              <a:t>Initial state</a:t>
            </a:r>
          </a:p>
        </p:txBody>
      </p:sp>
      <p:sp>
        <p:nvSpPr>
          <p:cNvPr id="52310" name="Rectangle 86"/>
          <p:cNvSpPr>
            <a:spLocks noChangeArrowheads="1"/>
          </p:cNvSpPr>
          <p:nvPr/>
        </p:nvSpPr>
        <p:spPr bwMode="auto">
          <a:xfrm>
            <a:off x="5562600" y="838200"/>
            <a:ext cx="2826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10199"/>
                  </a:outerShdw>
                </a:effectLst>
              </a:rPr>
              <a:t>Subset </a:t>
            </a:r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Construction table</a:t>
            </a:r>
          </a:p>
        </p:txBody>
      </p:sp>
      <p:sp>
        <p:nvSpPr>
          <p:cNvPr id="9" name="Bent Arrow 8"/>
          <p:cNvSpPr/>
          <p:nvPr/>
        </p:nvSpPr>
        <p:spPr>
          <a:xfrm flipV="1">
            <a:off x="4343400" y="1371600"/>
            <a:ext cx="5334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79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    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            Transition table</a:t>
            </a:r>
            <a:endParaRPr lang="en-US" sz="2000" dirty="0"/>
          </a:p>
        </p:txBody>
      </p:sp>
      <p:graphicFrame>
        <p:nvGraphicFramePr>
          <p:cNvPr id="52227" name="Group 3"/>
          <p:cNvGraphicFramePr>
            <a:graphicFrameLocks noGrp="1"/>
          </p:cNvGraphicFramePr>
          <p:nvPr/>
        </p:nvGraphicFramePr>
        <p:xfrm>
          <a:off x="609600" y="241808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57" name="Group 33"/>
          <p:cNvGraphicFramePr>
            <a:graphicFrameLocks noGrp="1"/>
          </p:cNvGraphicFramePr>
          <p:nvPr/>
        </p:nvGraphicFramePr>
        <p:xfrm>
          <a:off x="4953000" y="1219200"/>
          <a:ext cx="3733800" cy="524256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09" name="Text Box 85"/>
          <p:cNvSpPr txBox="1">
            <a:spLocks noChangeArrowheads="1"/>
          </p:cNvSpPr>
          <p:nvPr/>
        </p:nvSpPr>
        <p:spPr bwMode="auto">
          <a:xfrm>
            <a:off x="3886200" y="854075"/>
            <a:ext cx="1143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Starts with</a:t>
            </a:r>
          </a:p>
          <a:p>
            <a:r>
              <a:rPr lang="en-US" sz="1400" dirty="0"/>
              <a:t>Initial state</a:t>
            </a:r>
          </a:p>
        </p:txBody>
      </p:sp>
      <p:sp>
        <p:nvSpPr>
          <p:cNvPr id="52310" name="Rectangle 86"/>
          <p:cNvSpPr>
            <a:spLocks noChangeArrowheads="1"/>
          </p:cNvSpPr>
          <p:nvPr/>
        </p:nvSpPr>
        <p:spPr bwMode="auto">
          <a:xfrm>
            <a:off x="5562600" y="838200"/>
            <a:ext cx="2826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10199"/>
                  </a:outerShdw>
                </a:effectLst>
              </a:rPr>
              <a:t>Subset </a:t>
            </a:r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Construction table</a:t>
            </a:r>
          </a:p>
        </p:txBody>
      </p:sp>
      <p:sp>
        <p:nvSpPr>
          <p:cNvPr id="9" name="Bent Arrow 8"/>
          <p:cNvSpPr/>
          <p:nvPr/>
        </p:nvSpPr>
        <p:spPr>
          <a:xfrm flipV="1">
            <a:off x="4343400" y="1371600"/>
            <a:ext cx="5334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utoShape 146"/>
          <p:cNvSpPr>
            <a:spLocks noChangeArrowheads="1"/>
          </p:cNvSpPr>
          <p:nvPr/>
        </p:nvSpPr>
        <p:spPr bwMode="auto">
          <a:xfrm rot="14761011">
            <a:off x="6360299" y="1879971"/>
            <a:ext cx="152400" cy="609600"/>
          </a:xfrm>
          <a:prstGeom prst="up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147"/>
          <p:cNvSpPr>
            <a:spLocks noChangeArrowheads="1"/>
          </p:cNvSpPr>
          <p:nvPr/>
        </p:nvSpPr>
        <p:spPr bwMode="auto">
          <a:xfrm rot="14909993">
            <a:off x="6969899" y="1575171"/>
            <a:ext cx="152400" cy="1828800"/>
          </a:xfrm>
          <a:prstGeom prst="upArrow">
            <a:avLst>
              <a:gd name="adj1" fmla="val 50000"/>
              <a:gd name="adj2" fmla="val 3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79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    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            Transition table</a:t>
            </a:r>
            <a:endParaRPr lang="en-US" sz="2000" dirty="0"/>
          </a:p>
        </p:txBody>
      </p:sp>
      <p:graphicFrame>
        <p:nvGraphicFramePr>
          <p:cNvPr id="52227" name="Group 3"/>
          <p:cNvGraphicFramePr>
            <a:graphicFrameLocks noGrp="1"/>
          </p:cNvGraphicFramePr>
          <p:nvPr/>
        </p:nvGraphicFramePr>
        <p:xfrm>
          <a:off x="609600" y="241808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57" name="Group 33"/>
          <p:cNvGraphicFramePr>
            <a:graphicFrameLocks noGrp="1"/>
          </p:cNvGraphicFramePr>
          <p:nvPr/>
        </p:nvGraphicFramePr>
        <p:xfrm>
          <a:off x="4953000" y="1219200"/>
          <a:ext cx="3733800" cy="521208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09" name="Text Box 85"/>
          <p:cNvSpPr txBox="1">
            <a:spLocks noChangeArrowheads="1"/>
          </p:cNvSpPr>
          <p:nvPr/>
        </p:nvSpPr>
        <p:spPr bwMode="auto">
          <a:xfrm>
            <a:off x="3886200" y="854075"/>
            <a:ext cx="1143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Starts with</a:t>
            </a:r>
          </a:p>
          <a:p>
            <a:r>
              <a:rPr lang="en-US" sz="1400" dirty="0"/>
              <a:t>Initial state</a:t>
            </a:r>
          </a:p>
        </p:txBody>
      </p:sp>
      <p:sp>
        <p:nvSpPr>
          <p:cNvPr id="52310" name="Rectangle 86"/>
          <p:cNvSpPr>
            <a:spLocks noChangeArrowheads="1"/>
          </p:cNvSpPr>
          <p:nvPr/>
        </p:nvSpPr>
        <p:spPr bwMode="auto">
          <a:xfrm>
            <a:off x="5562600" y="838200"/>
            <a:ext cx="2826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10199"/>
                  </a:outerShdw>
                </a:effectLst>
              </a:rPr>
              <a:t>Subset </a:t>
            </a:r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Construction table</a:t>
            </a:r>
          </a:p>
        </p:txBody>
      </p:sp>
      <p:sp>
        <p:nvSpPr>
          <p:cNvPr id="9" name="Bent Arrow 8"/>
          <p:cNvSpPr/>
          <p:nvPr/>
        </p:nvSpPr>
        <p:spPr>
          <a:xfrm flipV="1">
            <a:off x="4343400" y="1371600"/>
            <a:ext cx="5334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utoShape 86"/>
          <p:cNvSpPr>
            <a:spLocks noChangeArrowheads="1"/>
          </p:cNvSpPr>
          <p:nvPr/>
        </p:nvSpPr>
        <p:spPr bwMode="auto">
          <a:xfrm rot="4038482">
            <a:off x="6820988" y="1945593"/>
            <a:ext cx="152400" cy="1833563"/>
          </a:xfrm>
          <a:prstGeom prst="downArrow">
            <a:avLst>
              <a:gd name="adj1" fmla="val 50000"/>
              <a:gd name="adj2" fmla="val 3007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79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    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            Transition table</a:t>
            </a:r>
            <a:endParaRPr lang="en-US" sz="2000" dirty="0"/>
          </a:p>
        </p:txBody>
      </p:sp>
      <p:graphicFrame>
        <p:nvGraphicFramePr>
          <p:cNvPr id="52227" name="Group 3"/>
          <p:cNvGraphicFramePr>
            <a:graphicFrameLocks noGrp="1"/>
          </p:cNvGraphicFramePr>
          <p:nvPr/>
        </p:nvGraphicFramePr>
        <p:xfrm>
          <a:off x="609600" y="241808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5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2340"/>
              </p:ext>
            </p:extLst>
          </p:nvPr>
        </p:nvGraphicFramePr>
        <p:xfrm>
          <a:off x="4876800" y="1219200"/>
          <a:ext cx="3810000" cy="521208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09" name="Text Box 85"/>
          <p:cNvSpPr txBox="1">
            <a:spLocks noChangeArrowheads="1"/>
          </p:cNvSpPr>
          <p:nvPr/>
        </p:nvSpPr>
        <p:spPr bwMode="auto">
          <a:xfrm>
            <a:off x="3886200" y="854075"/>
            <a:ext cx="1143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Starts with</a:t>
            </a:r>
          </a:p>
          <a:p>
            <a:r>
              <a:rPr lang="en-US" sz="1400" dirty="0"/>
              <a:t>Initial state</a:t>
            </a:r>
          </a:p>
        </p:txBody>
      </p:sp>
      <p:sp>
        <p:nvSpPr>
          <p:cNvPr id="52310" name="Rectangle 86"/>
          <p:cNvSpPr>
            <a:spLocks noChangeArrowheads="1"/>
          </p:cNvSpPr>
          <p:nvPr/>
        </p:nvSpPr>
        <p:spPr bwMode="auto">
          <a:xfrm>
            <a:off x="5562600" y="838200"/>
            <a:ext cx="2826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10199"/>
                  </a:outerShdw>
                </a:effectLst>
              </a:rPr>
              <a:t>Subset </a:t>
            </a:r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Construction table</a:t>
            </a:r>
          </a:p>
        </p:txBody>
      </p:sp>
      <p:sp>
        <p:nvSpPr>
          <p:cNvPr id="9" name="Bent Arrow 8"/>
          <p:cNvSpPr/>
          <p:nvPr/>
        </p:nvSpPr>
        <p:spPr>
          <a:xfrm flipV="1">
            <a:off x="4343400" y="1371600"/>
            <a:ext cx="5334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utoShape 85"/>
          <p:cNvSpPr>
            <a:spLocks noChangeArrowheads="1"/>
          </p:cNvSpPr>
          <p:nvPr/>
        </p:nvSpPr>
        <p:spPr bwMode="auto">
          <a:xfrm rot="3091884">
            <a:off x="6878376" y="2510188"/>
            <a:ext cx="203200" cy="2057400"/>
          </a:xfrm>
          <a:prstGeom prst="downArrow">
            <a:avLst>
              <a:gd name="adj1" fmla="val 50000"/>
              <a:gd name="adj2" fmla="val 253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87"/>
          <p:cNvSpPr>
            <a:spLocks noChangeArrowheads="1"/>
          </p:cNvSpPr>
          <p:nvPr/>
        </p:nvSpPr>
        <p:spPr bwMode="auto">
          <a:xfrm rot="2444465">
            <a:off x="6270364" y="2679258"/>
            <a:ext cx="214312" cy="1104900"/>
          </a:xfrm>
          <a:prstGeom prst="downArrow">
            <a:avLst>
              <a:gd name="adj1" fmla="val 50000"/>
              <a:gd name="adj2" fmla="val 128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79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    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               Transition table</a:t>
            </a:r>
            <a:endParaRPr lang="en-US" sz="2000" dirty="0"/>
          </a:p>
        </p:txBody>
      </p:sp>
      <p:graphicFrame>
        <p:nvGraphicFramePr>
          <p:cNvPr id="52227" name="Group 3"/>
          <p:cNvGraphicFramePr>
            <a:graphicFrameLocks noGrp="1"/>
          </p:cNvGraphicFramePr>
          <p:nvPr/>
        </p:nvGraphicFramePr>
        <p:xfrm>
          <a:off x="609600" y="2418080"/>
          <a:ext cx="3733800" cy="306832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257" name="Group 33"/>
          <p:cNvGraphicFramePr>
            <a:graphicFrameLocks noGrp="1"/>
          </p:cNvGraphicFramePr>
          <p:nvPr/>
        </p:nvGraphicFramePr>
        <p:xfrm>
          <a:off x="4953000" y="1219200"/>
          <a:ext cx="3733800" cy="5212080"/>
        </p:xfrm>
        <a:graphic>
          <a:graphicData uri="http://schemas.openxmlformats.org/drawingml/2006/table">
            <a:tbl>
              <a:tblPr/>
              <a:tblGrid>
                <a:gridCol w="1244600"/>
                <a:gridCol w="1244600"/>
                <a:gridCol w="12446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q,a)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δ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q,b)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{1,2,3,4,5}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 {2,4,5}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{2,4,5}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{4,5}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10199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{3,5}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10199"/>
                          </a:outerShdw>
                        </a:effectLst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09" name="Text Box 85"/>
          <p:cNvSpPr txBox="1">
            <a:spLocks noChangeArrowheads="1"/>
          </p:cNvSpPr>
          <p:nvPr/>
        </p:nvSpPr>
        <p:spPr bwMode="auto">
          <a:xfrm>
            <a:off x="3886200" y="854075"/>
            <a:ext cx="1143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Starts with</a:t>
            </a:r>
          </a:p>
          <a:p>
            <a:r>
              <a:rPr lang="en-US" sz="1400" dirty="0"/>
              <a:t>Initial state</a:t>
            </a:r>
          </a:p>
        </p:txBody>
      </p:sp>
      <p:sp>
        <p:nvSpPr>
          <p:cNvPr id="52310" name="Rectangle 86"/>
          <p:cNvSpPr>
            <a:spLocks noChangeArrowheads="1"/>
          </p:cNvSpPr>
          <p:nvPr/>
        </p:nvSpPr>
        <p:spPr bwMode="auto">
          <a:xfrm>
            <a:off x="5562600" y="838200"/>
            <a:ext cx="28264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10199"/>
                  </a:outerShdw>
                </a:effectLst>
              </a:rPr>
              <a:t>Subset </a:t>
            </a:r>
            <a:r>
              <a:rPr lang="en-US" dirty="0">
                <a:effectLst>
                  <a:outerShdw blurRad="38100" dist="38100" dir="2700000" algn="tl">
                    <a:srgbClr val="010199"/>
                  </a:outerShdw>
                </a:effectLst>
              </a:rPr>
              <a:t>Construction table</a:t>
            </a:r>
          </a:p>
        </p:txBody>
      </p:sp>
      <p:sp>
        <p:nvSpPr>
          <p:cNvPr id="9" name="Bent Arrow 8"/>
          <p:cNvSpPr/>
          <p:nvPr/>
        </p:nvSpPr>
        <p:spPr>
          <a:xfrm flipV="1">
            <a:off x="4343400" y="1371600"/>
            <a:ext cx="5334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utoShape 84"/>
          <p:cNvSpPr>
            <a:spLocks noChangeArrowheads="1"/>
          </p:cNvSpPr>
          <p:nvPr/>
        </p:nvSpPr>
        <p:spPr bwMode="auto">
          <a:xfrm rot="1349181">
            <a:off x="6129912" y="3192550"/>
            <a:ext cx="153988" cy="1403350"/>
          </a:xfrm>
          <a:prstGeom prst="downArrow">
            <a:avLst>
              <a:gd name="adj1" fmla="val 50000"/>
              <a:gd name="adj2" fmla="val 2278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40868</TotalTime>
  <Words>2415</Words>
  <Application>Microsoft Office PowerPoint</Application>
  <PresentationFormat>On-screen Show (4:3)</PresentationFormat>
  <Paragraphs>1390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Aspect</vt:lpstr>
      <vt:lpstr>PowerPoint Presentation</vt:lpstr>
      <vt:lpstr>PowerPoint Presentation</vt:lpstr>
      <vt:lpstr>Subset Construction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goal of lexical analyzer is:</dc:title>
  <dc:creator>Enas</dc:creator>
  <cp:lastModifiedBy>Mohamed Nour</cp:lastModifiedBy>
  <cp:revision>907</cp:revision>
  <dcterms:created xsi:type="dcterms:W3CDTF">2014-11-05T22:32:05Z</dcterms:created>
  <dcterms:modified xsi:type="dcterms:W3CDTF">2024-03-23T14:35:20Z</dcterms:modified>
</cp:coreProperties>
</file>