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74" r:id="rId3"/>
    <p:sldId id="272" r:id="rId4"/>
    <p:sldId id="273" r:id="rId5"/>
    <p:sldId id="26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339B-8A71-4A97-97EA-D09463F22487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6F6F-8AF8-4D49-8C8B-117578BAE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39624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Finite Automata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219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itchFamily="18" charset="0"/>
                <a:cs typeface="Arial" pitchFamily="34" charset="0"/>
              </a:rPr>
              <a:t>Automata and Language Theory 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819400" y="5334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Dr. Mohamed </a:t>
            </a:r>
            <a:r>
              <a:rPr lang="en-US" b="1" smtClean="0"/>
              <a:t>Nour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>
          <a:xfrm>
            <a:off x="1447800" y="1371600"/>
            <a:ext cx="6096000" cy="1765479"/>
            <a:chOff x="1447800" y="1282521"/>
            <a:chExt cx="6096000" cy="1765479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14478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18288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0886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86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324600" y="2209800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248400" y="2133600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65082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" idx="6"/>
              <a:endCxn id="36" idx="2"/>
            </p:cNvCxnSpPr>
            <p:nvPr/>
          </p:nvCxnSpPr>
          <p:spPr>
            <a:xfrm>
              <a:off x="31242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128359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205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209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343400" y="1677435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4575" y="128252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1600200" y="4267200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0100011	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</a:p>
          <a:p>
            <a:r>
              <a:rPr lang="en-US" sz="2400" b="1" dirty="0" smtClean="0"/>
              <a:t>1010101	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</a:p>
          <a:p>
            <a:r>
              <a:rPr lang="en-US" sz="2400" b="1" dirty="0" smtClean="0"/>
              <a:t>1001111	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</a:p>
          <a:p>
            <a:r>
              <a:rPr lang="en-US" sz="2400" b="1" dirty="0" smtClean="0"/>
              <a:t>0100000</a:t>
            </a:r>
            <a:r>
              <a:rPr lang="en-US" sz="2400" b="1" smtClean="0"/>
              <a:t>	Rejected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85800"/>
            <a:ext cx="838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Deterministic versus Non-Deterministic FA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Deterministic Finite Automata (DFA)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For every state there is exactly one transition per input per state that the machine can make.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400" dirty="0" smtClean="0">
                <a:ea typeface="宋体" pitchFamily="2" charset="-122"/>
              </a:rPr>
              <a:t> Є-moves are not allowed.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Non-Deterministic Finite Automata (NFA)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 Can have multiple transitions for one input in a given state to move to other states.</a:t>
            </a:r>
          </a:p>
          <a:p>
            <a:pPr lvl="1">
              <a:buFont typeface="Wingdings" pitchFamily="2" charset="2"/>
              <a:buChar char="q"/>
            </a:pPr>
            <a:r>
              <a:rPr lang="en-US" altLang="zh-CN" sz="2400" dirty="0" smtClean="0">
                <a:ea typeface="宋体" pitchFamily="2" charset="-122"/>
              </a:rPr>
              <a:t> Є-moves are allowed.</a:t>
            </a:r>
          </a:p>
          <a:p>
            <a:endParaRPr lang="en-US" sz="2400" dirty="0" smtClean="0"/>
          </a:p>
          <a:p>
            <a:r>
              <a:rPr lang="en-US" altLang="zh-CN" sz="2400" b="1" u="sng" dirty="0" smtClean="0">
                <a:ea typeface="宋体" pitchFamily="2" charset="-122"/>
              </a:rPr>
              <a:t>Є-moves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sz="2400" dirty="0" smtClean="0"/>
              <a:t>Makes the machine move from state to state without consuming input symbols. The machine can choose whether to make the </a:t>
            </a:r>
            <a:r>
              <a:rPr lang="en-US" altLang="zh-CN" sz="2400" dirty="0" smtClean="0">
                <a:ea typeface="宋体" pitchFamily="2" charset="-122"/>
              </a:rPr>
              <a:t>Є-move </a:t>
            </a:r>
            <a:r>
              <a:rPr lang="en-US" sz="2400" dirty="0" smtClean="0"/>
              <a:t>or not.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447800" y="1295400"/>
            <a:ext cx="6096000" cy="4419600"/>
            <a:chOff x="1447800" y="228600"/>
            <a:chExt cx="6096000" cy="4419600"/>
          </a:xfrm>
        </p:grpSpPr>
        <p:cxnSp>
          <p:nvCxnSpPr>
            <p:cNvPr id="3" name="Straight Arrow Connector 2"/>
            <p:cNvCxnSpPr>
              <a:endCxn id="4" idx="2"/>
            </p:cNvCxnSpPr>
            <p:nvPr/>
          </p:nvCxnSpPr>
          <p:spPr>
            <a:xfrm flipV="1">
              <a:off x="1447800" y="2679879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828800" y="22226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4038600" y="16002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324600" y="1154805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1078605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0800000">
              <a:off x="6508225" y="635319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4" idx="6"/>
              <a:endCxn id="6" idx="2"/>
            </p:cNvCxnSpPr>
            <p:nvPr/>
          </p:nvCxnSpPr>
          <p:spPr>
            <a:xfrm flipV="1">
              <a:off x="3124200" y="2057400"/>
              <a:ext cx="914400" cy="6224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200400" y="20529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200" y="2286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86400" y="1443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962400" y="29718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25" name="Straight Arrow Connector 24"/>
            <p:cNvCxnSpPr>
              <a:stCxn id="4" idx="6"/>
            </p:cNvCxnSpPr>
            <p:nvPr/>
          </p:nvCxnSpPr>
          <p:spPr>
            <a:xfrm>
              <a:off x="3124200" y="2679879"/>
              <a:ext cx="838200" cy="749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172200" y="23622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7" name="Straight Arrow Connector 26"/>
            <p:cNvCxnSpPr>
              <a:endCxn id="26" idx="2"/>
            </p:cNvCxnSpPr>
            <p:nvPr/>
          </p:nvCxnSpPr>
          <p:spPr>
            <a:xfrm flipV="1">
              <a:off x="5257800" y="2819400"/>
              <a:ext cx="914400" cy="6224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334000" y="28149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0" y="3653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096000" y="37338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257800" y="3441879"/>
              <a:ext cx="838200" cy="749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6" idx="6"/>
            </p:cNvCxnSpPr>
            <p:nvPr/>
          </p:nvCxnSpPr>
          <p:spPr>
            <a:xfrm flipV="1">
              <a:off x="5334000" y="1600200"/>
              <a:ext cx="9144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248400" y="2438400"/>
              <a:ext cx="1143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172200" y="3810000"/>
              <a:ext cx="1143000" cy="76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baseline="-25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905000" y="619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Example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1447800" y="1143000"/>
            <a:ext cx="6096000" cy="1765479"/>
            <a:chOff x="1447800" y="1282521"/>
            <a:chExt cx="6096000" cy="1765479"/>
          </a:xfrm>
        </p:grpSpPr>
        <p:cxnSp>
          <p:nvCxnSpPr>
            <p:cNvPr id="3" name="Straight Arrow Connector 2"/>
            <p:cNvCxnSpPr>
              <a:endCxn id="4" idx="2"/>
            </p:cNvCxnSpPr>
            <p:nvPr/>
          </p:nvCxnSpPr>
          <p:spPr>
            <a:xfrm flipV="1">
              <a:off x="14478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8288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 rot="10800000">
              <a:off x="20886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0386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324600" y="2209800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2133600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0800000">
              <a:off x="65082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4" idx="6"/>
              <a:endCxn id="6" idx="2"/>
            </p:cNvCxnSpPr>
            <p:nvPr/>
          </p:nvCxnSpPr>
          <p:spPr>
            <a:xfrm>
              <a:off x="31242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3340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53200" y="128359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2600" y="2205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2800" y="2209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6" name="Arc 15"/>
            <p:cNvSpPr/>
            <p:nvPr/>
          </p:nvSpPr>
          <p:spPr>
            <a:xfrm rot="10800000">
              <a:off x="4343400" y="1677435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64575" y="128252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47800" y="3568521"/>
            <a:ext cx="6096000" cy="1765479"/>
            <a:chOff x="1447800" y="1282521"/>
            <a:chExt cx="6096000" cy="1765479"/>
          </a:xfrm>
        </p:grpSpPr>
        <p:cxnSp>
          <p:nvCxnSpPr>
            <p:cNvPr id="19" name="Straight Arrow Connector 18"/>
            <p:cNvCxnSpPr>
              <a:endCxn id="20" idx="2"/>
            </p:cNvCxnSpPr>
            <p:nvPr/>
          </p:nvCxnSpPr>
          <p:spPr>
            <a:xfrm flipV="1">
              <a:off x="14478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8288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Arc 20"/>
            <p:cNvSpPr/>
            <p:nvPr/>
          </p:nvSpPr>
          <p:spPr>
            <a:xfrm rot="10800000">
              <a:off x="20886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0386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6324600" y="2209800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248400" y="2133600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0800000">
              <a:off x="65082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>
              <a:stCxn id="20" idx="6"/>
              <a:endCxn id="22" idx="2"/>
            </p:cNvCxnSpPr>
            <p:nvPr/>
          </p:nvCxnSpPr>
          <p:spPr>
            <a:xfrm>
              <a:off x="31242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340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098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53200" y="128359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2600" y="2205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2209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2" name="Arc 31"/>
            <p:cNvSpPr/>
            <p:nvPr/>
          </p:nvSpPr>
          <p:spPr>
            <a:xfrm rot="10800000">
              <a:off x="4343400" y="1677435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64575" y="128252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</p:grpSp>
      <p:sp>
        <p:nvSpPr>
          <p:cNvPr id="34" name="Arc 33"/>
          <p:cNvSpPr/>
          <p:nvPr/>
        </p:nvSpPr>
        <p:spPr>
          <a:xfrm>
            <a:off x="2133600" y="4725089"/>
            <a:ext cx="697523" cy="1097616"/>
          </a:xfrm>
          <a:prstGeom prst="arc">
            <a:avLst>
              <a:gd name="adj1" fmla="val 21480362"/>
              <a:gd name="adj2" fmla="val 10711792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6000" y="5786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6197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Example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" y="22053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DFA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200" y="4719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NFA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NFA 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1443335"/>
            <a:ext cx="8243553" cy="2138065"/>
            <a:chOff x="457200" y="1214735"/>
            <a:chExt cx="8243553" cy="2138065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4572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8382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10980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00400" y="15368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481553" y="2235558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405353" y="2159358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6" idx="2"/>
            </p:cNvCxnSpPr>
            <p:nvPr/>
          </p:nvCxnSpPr>
          <p:spPr>
            <a:xfrm flipV="1">
              <a:off x="2057400" y="1994079"/>
              <a:ext cx="1143000" cy="368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92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1676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3886200" y="1219200"/>
              <a:ext cx="1905000" cy="838200"/>
            </a:xfrm>
            <a:prstGeom prst="arc">
              <a:avLst>
                <a:gd name="adj1" fmla="val 431674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12147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15240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3962400" y="1879242"/>
              <a:ext cx="1905000" cy="838200"/>
            </a:xfrm>
            <a:prstGeom prst="arc">
              <a:avLst>
                <a:gd name="adj1" fmla="val 431674"/>
                <a:gd name="adj2" fmla="val 1034302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>
              <a:off x="6781800" y="19812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43893" y="2832279"/>
              <a:ext cx="5523707" cy="81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4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NFA 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grpSp>
        <p:nvGrpSpPr>
          <p:cNvPr id="4" name="Group 43"/>
          <p:cNvGrpSpPr/>
          <p:nvPr/>
        </p:nvGrpSpPr>
        <p:grpSpPr>
          <a:xfrm>
            <a:off x="457200" y="1443335"/>
            <a:ext cx="8243553" cy="2138065"/>
            <a:chOff x="457200" y="1214735"/>
            <a:chExt cx="8243553" cy="2138065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4572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8382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10980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00400" y="15368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481553" y="2235558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405353" y="2159358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6" idx="2"/>
            </p:cNvCxnSpPr>
            <p:nvPr/>
          </p:nvCxnSpPr>
          <p:spPr>
            <a:xfrm flipV="1">
              <a:off x="2057400" y="1994079"/>
              <a:ext cx="1143000" cy="368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92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1676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3886200" y="1219200"/>
              <a:ext cx="1905000" cy="838200"/>
            </a:xfrm>
            <a:prstGeom prst="arc">
              <a:avLst>
                <a:gd name="adj1" fmla="val 431674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12147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15240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3962400" y="1879242"/>
              <a:ext cx="1905000" cy="838200"/>
            </a:xfrm>
            <a:prstGeom prst="arc">
              <a:avLst>
                <a:gd name="adj1" fmla="val 431674"/>
                <a:gd name="adj2" fmla="val 1034302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>
              <a:off x="6781800" y="19812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43893" y="2832279"/>
              <a:ext cx="5523707" cy="81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4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838200" y="23622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1219200" y="5105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4438471"/>
            <a:ext cx="6096000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Epsilon transition:</a:t>
            </a:r>
          </a:p>
          <a:p>
            <a:r>
              <a:rPr lang="en-US" sz="2400" dirty="0" smtClean="0"/>
              <a:t>Can transition from </a:t>
            </a:r>
            <a:r>
              <a:rPr lang="en-US" sz="2400" b="1" dirty="0" smtClean="0"/>
              <a:t>State q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 to State q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</a:t>
            </a:r>
            <a:r>
              <a:rPr lang="en-US" sz="2400" dirty="0" smtClean="0"/>
              <a:t>without consuming any input.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NFA 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grpSp>
        <p:nvGrpSpPr>
          <p:cNvPr id="4" name="Group 43"/>
          <p:cNvGrpSpPr/>
          <p:nvPr/>
        </p:nvGrpSpPr>
        <p:grpSpPr>
          <a:xfrm>
            <a:off x="457200" y="1443335"/>
            <a:ext cx="8243553" cy="2138065"/>
            <a:chOff x="457200" y="1214735"/>
            <a:chExt cx="8243553" cy="2138065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4572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8382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10980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00400" y="15368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481553" y="2235558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405353" y="2159358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6" idx="2"/>
            </p:cNvCxnSpPr>
            <p:nvPr/>
          </p:nvCxnSpPr>
          <p:spPr>
            <a:xfrm flipV="1">
              <a:off x="2057400" y="1994079"/>
              <a:ext cx="1143000" cy="368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92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1676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3886200" y="1219200"/>
              <a:ext cx="1905000" cy="838200"/>
            </a:xfrm>
            <a:prstGeom prst="arc">
              <a:avLst>
                <a:gd name="adj1" fmla="val 431674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12147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15240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3962400" y="1879242"/>
              <a:ext cx="1905000" cy="838200"/>
            </a:xfrm>
            <a:prstGeom prst="arc">
              <a:avLst>
                <a:gd name="adj1" fmla="val 431674"/>
                <a:gd name="adj2" fmla="val 1034302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>
              <a:off x="6781800" y="19812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43893" y="2832279"/>
              <a:ext cx="5523707" cy="81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4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</p:grpSp>
      <p:sp>
        <p:nvSpPr>
          <p:cNvPr id="25" name="Oval 24"/>
          <p:cNvSpPr/>
          <p:nvPr/>
        </p:nvSpPr>
        <p:spPr>
          <a:xfrm>
            <a:off x="3200400" y="17526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26" name="Up Arrow 25"/>
          <p:cNvSpPr/>
          <p:nvPr/>
        </p:nvSpPr>
        <p:spPr>
          <a:xfrm>
            <a:off x="1676400" y="5105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4438471"/>
            <a:ext cx="6096000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 transition:</a:t>
            </a:r>
          </a:p>
          <a:p>
            <a:r>
              <a:rPr lang="en-US" sz="2400" dirty="0" smtClean="0"/>
              <a:t>Can transition from </a:t>
            </a:r>
            <a:r>
              <a:rPr lang="en-US" sz="2400" b="1" dirty="0" smtClean="0"/>
              <a:t>State q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to State q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</a:t>
            </a:r>
            <a:r>
              <a:rPr lang="en-US" sz="2400" dirty="0" smtClean="0"/>
              <a:t>which consumes the first </a:t>
            </a:r>
            <a:r>
              <a:rPr lang="en-US" sz="2400" b="1" dirty="0" err="1" smtClean="0"/>
              <a:t>ʻaʼ</a:t>
            </a:r>
            <a:r>
              <a:rPr lang="en-US" sz="2400" b="1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NFA 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grpSp>
        <p:nvGrpSpPr>
          <p:cNvPr id="4" name="Group 43"/>
          <p:cNvGrpSpPr/>
          <p:nvPr/>
        </p:nvGrpSpPr>
        <p:grpSpPr>
          <a:xfrm>
            <a:off x="457200" y="1443335"/>
            <a:ext cx="8243553" cy="2138065"/>
            <a:chOff x="457200" y="1214735"/>
            <a:chExt cx="8243553" cy="2138065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4572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8382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10980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00400" y="15368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481553" y="2235558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405353" y="2159358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6" idx="2"/>
            </p:cNvCxnSpPr>
            <p:nvPr/>
          </p:nvCxnSpPr>
          <p:spPr>
            <a:xfrm flipV="1">
              <a:off x="2057400" y="1994079"/>
              <a:ext cx="1143000" cy="368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92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1676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3886200" y="1219200"/>
              <a:ext cx="1905000" cy="838200"/>
            </a:xfrm>
            <a:prstGeom prst="arc">
              <a:avLst>
                <a:gd name="adj1" fmla="val 431674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12147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15240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3962400" y="1879242"/>
              <a:ext cx="1905000" cy="838200"/>
            </a:xfrm>
            <a:prstGeom prst="arc">
              <a:avLst>
                <a:gd name="adj1" fmla="val 431674"/>
                <a:gd name="adj2" fmla="val 1034302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>
              <a:off x="6781800" y="19812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43893" y="2832279"/>
              <a:ext cx="5523707" cy="81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4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</p:grpSp>
      <p:sp>
        <p:nvSpPr>
          <p:cNvPr id="26" name="Up Arrow 25"/>
          <p:cNvSpPr/>
          <p:nvPr/>
        </p:nvSpPr>
        <p:spPr>
          <a:xfrm>
            <a:off x="1676400" y="5105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4438471"/>
            <a:ext cx="6096000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Epsilon transition:</a:t>
            </a:r>
          </a:p>
          <a:p>
            <a:r>
              <a:rPr lang="en-US" sz="2400" dirty="0" smtClean="0"/>
              <a:t>Can transition from </a:t>
            </a:r>
            <a:r>
              <a:rPr lang="en-US" sz="2400" b="1" dirty="0" smtClean="0"/>
              <a:t>State q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to State q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</a:t>
            </a:r>
            <a:r>
              <a:rPr lang="en-US" sz="2400" dirty="0" smtClean="0"/>
              <a:t>without consuming any input.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5486400" y="17526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NFA 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grpSp>
        <p:nvGrpSpPr>
          <p:cNvPr id="4" name="Group 43"/>
          <p:cNvGrpSpPr/>
          <p:nvPr/>
        </p:nvGrpSpPr>
        <p:grpSpPr>
          <a:xfrm>
            <a:off x="457200" y="1443335"/>
            <a:ext cx="8243553" cy="2138065"/>
            <a:chOff x="457200" y="1214735"/>
            <a:chExt cx="8243553" cy="2138065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4572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8382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10980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00400" y="15368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481553" y="2235558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405353" y="2159358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6" idx="2"/>
            </p:cNvCxnSpPr>
            <p:nvPr/>
          </p:nvCxnSpPr>
          <p:spPr>
            <a:xfrm flipV="1">
              <a:off x="2057400" y="1994079"/>
              <a:ext cx="1143000" cy="368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92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1676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3886200" y="1219200"/>
              <a:ext cx="1905000" cy="838200"/>
            </a:xfrm>
            <a:prstGeom prst="arc">
              <a:avLst>
                <a:gd name="adj1" fmla="val 431674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12147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15240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3962400" y="1879242"/>
              <a:ext cx="1905000" cy="838200"/>
            </a:xfrm>
            <a:prstGeom prst="arc">
              <a:avLst>
                <a:gd name="adj1" fmla="val 431674"/>
                <a:gd name="adj2" fmla="val 1034302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>
              <a:off x="6781800" y="19812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43893" y="2832279"/>
              <a:ext cx="5523707" cy="81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4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</p:grpSp>
      <p:sp>
        <p:nvSpPr>
          <p:cNvPr id="26" name="Up Arrow 25"/>
          <p:cNvSpPr/>
          <p:nvPr/>
        </p:nvSpPr>
        <p:spPr>
          <a:xfrm>
            <a:off x="1676400" y="5105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4438471"/>
            <a:ext cx="6096000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Regular transition:</a:t>
            </a:r>
          </a:p>
          <a:p>
            <a:r>
              <a:rPr lang="en-US" sz="2400" dirty="0" smtClean="0"/>
              <a:t>Can transition from </a:t>
            </a:r>
            <a:r>
              <a:rPr lang="en-US" sz="2400" b="1" dirty="0" smtClean="0"/>
              <a:t>State q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to State q</a:t>
            </a:r>
            <a:r>
              <a:rPr lang="en-US" sz="2400" b="1" baseline="-25000" dirty="0" smtClean="0"/>
              <a:t>2</a:t>
            </a:r>
            <a:endParaRPr lang="en-US" sz="2400" b="1" dirty="0" smtClean="0"/>
          </a:p>
          <a:p>
            <a:r>
              <a:rPr lang="en-US" sz="2400" dirty="0" smtClean="0"/>
              <a:t>which consumes the second </a:t>
            </a:r>
            <a:r>
              <a:rPr lang="en-US" sz="2400" dirty="0" err="1" smtClean="0"/>
              <a:t>ʻ</a:t>
            </a:r>
            <a:r>
              <a:rPr lang="en-US" sz="2400" b="1" dirty="0" err="1" smtClean="0"/>
              <a:t>aʼ</a:t>
            </a:r>
            <a:r>
              <a:rPr lang="en-US" sz="2400" b="1" dirty="0" smtClean="0"/>
              <a:t>.</a:t>
            </a:r>
            <a:endParaRPr lang="en-US" sz="2400" dirty="0"/>
          </a:p>
        </p:txBody>
      </p:sp>
      <p:sp>
        <p:nvSpPr>
          <p:cNvPr id="30" name="Oval 29"/>
          <p:cNvSpPr/>
          <p:nvPr/>
        </p:nvSpPr>
        <p:spPr>
          <a:xfrm>
            <a:off x="3200400" y="17526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NFA 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grpSp>
        <p:nvGrpSpPr>
          <p:cNvPr id="4" name="Group 43"/>
          <p:cNvGrpSpPr/>
          <p:nvPr/>
        </p:nvGrpSpPr>
        <p:grpSpPr>
          <a:xfrm>
            <a:off x="457200" y="1443335"/>
            <a:ext cx="8243553" cy="2138065"/>
            <a:chOff x="457200" y="1214735"/>
            <a:chExt cx="8243553" cy="2138065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4572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8382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10980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00400" y="15368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481553" y="2235558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405353" y="2159358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6" idx="2"/>
            </p:cNvCxnSpPr>
            <p:nvPr/>
          </p:nvCxnSpPr>
          <p:spPr>
            <a:xfrm flipV="1">
              <a:off x="2057400" y="1994079"/>
              <a:ext cx="1143000" cy="368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92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1676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3886200" y="1219200"/>
              <a:ext cx="1905000" cy="838200"/>
            </a:xfrm>
            <a:prstGeom prst="arc">
              <a:avLst>
                <a:gd name="adj1" fmla="val 431674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12147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15240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3962400" y="1879242"/>
              <a:ext cx="1905000" cy="838200"/>
            </a:xfrm>
            <a:prstGeom prst="arc">
              <a:avLst>
                <a:gd name="adj1" fmla="val 431674"/>
                <a:gd name="adj2" fmla="val 1034302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>
              <a:off x="6781800" y="19812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43893" y="2832279"/>
              <a:ext cx="5523707" cy="81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4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</p:grpSp>
      <p:sp>
        <p:nvSpPr>
          <p:cNvPr id="26" name="Up Arrow 25"/>
          <p:cNvSpPr/>
          <p:nvPr/>
        </p:nvSpPr>
        <p:spPr>
          <a:xfrm>
            <a:off x="1676400" y="5105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4438471"/>
            <a:ext cx="6096000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Epsilon transition from State q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to q</a:t>
            </a:r>
            <a:r>
              <a:rPr lang="en-US" sz="2400" b="1" baseline="-25000" dirty="0" smtClean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486400" y="17526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62000" y="3124200"/>
            <a:ext cx="28194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Regular Expressions</a:t>
            </a:r>
            <a:endParaRPr lang="en-US" sz="24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638800" y="3124200"/>
            <a:ext cx="2819400" cy="1371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Finite</a:t>
            </a:r>
          </a:p>
          <a:p>
            <a:pPr algn="ctr"/>
            <a:r>
              <a:rPr lang="en-US" sz="2400" b="1" dirty="0" smtClean="0"/>
              <a:t>Automata</a:t>
            </a:r>
            <a:endParaRPr lang="en-US" sz="2400" b="1" dirty="0"/>
          </a:p>
        </p:txBody>
      </p:sp>
      <p:sp>
        <p:nvSpPr>
          <p:cNvPr id="5" name="Right Arrow 4"/>
          <p:cNvSpPr/>
          <p:nvPr/>
        </p:nvSpPr>
        <p:spPr>
          <a:xfrm>
            <a:off x="3733800" y="3505200"/>
            <a:ext cx="1752600" cy="6858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NFA 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 smtClean="0"/>
          </a:p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572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</a:t>
            </a:r>
            <a:endParaRPr lang="en-US" sz="2400" b="1" dirty="0"/>
          </a:p>
        </p:txBody>
      </p:sp>
      <p:grpSp>
        <p:nvGrpSpPr>
          <p:cNvPr id="4" name="Group 43"/>
          <p:cNvGrpSpPr/>
          <p:nvPr/>
        </p:nvGrpSpPr>
        <p:grpSpPr>
          <a:xfrm>
            <a:off x="457200" y="1443335"/>
            <a:ext cx="8243553" cy="2138065"/>
            <a:chOff x="457200" y="1214735"/>
            <a:chExt cx="8243553" cy="2138065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4572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8382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10980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200400" y="1536879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7481553" y="2235558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7405353" y="2159358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endCxn id="36" idx="2"/>
            </p:cNvCxnSpPr>
            <p:nvPr/>
          </p:nvCxnSpPr>
          <p:spPr>
            <a:xfrm flipV="1">
              <a:off x="2057400" y="1994079"/>
              <a:ext cx="1143000" cy="3681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2192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1676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22860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62200" y="1824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3886200" y="1219200"/>
              <a:ext cx="1905000" cy="838200"/>
            </a:xfrm>
            <a:prstGeom prst="arc">
              <a:avLst>
                <a:gd name="adj1" fmla="val 431674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48200" y="12147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86400" y="15240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9" name="Arc 28"/>
            <p:cNvSpPr/>
            <p:nvPr/>
          </p:nvSpPr>
          <p:spPr>
            <a:xfrm>
              <a:off x="3962400" y="1879242"/>
              <a:ext cx="1905000" cy="838200"/>
            </a:xfrm>
            <a:prstGeom prst="arc">
              <a:avLst>
                <a:gd name="adj1" fmla="val 431674"/>
                <a:gd name="adj2" fmla="val 1034302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6"/>
            </p:cNvCxnSpPr>
            <p:nvPr/>
          </p:nvCxnSpPr>
          <p:spPr>
            <a:xfrm>
              <a:off x="6781800" y="1981200"/>
              <a:ext cx="9906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943893" y="2832279"/>
              <a:ext cx="5523707" cy="818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4400" y="28911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sz="2400" b="1" dirty="0" smtClean="0"/>
                <a:t>Є</a:t>
              </a:r>
              <a:endParaRPr lang="en-US" sz="2400" b="1" dirty="0"/>
            </a:p>
          </p:txBody>
        </p:sp>
      </p:grpSp>
      <p:sp>
        <p:nvSpPr>
          <p:cNvPr id="26" name="Up Arrow 25"/>
          <p:cNvSpPr/>
          <p:nvPr/>
        </p:nvSpPr>
        <p:spPr>
          <a:xfrm>
            <a:off x="1676400" y="5105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4438471"/>
            <a:ext cx="6096000" cy="1569660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Input Accepted:</a:t>
            </a:r>
          </a:p>
          <a:p>
            <a:r>
              <a:rPr lang="en-US" sz="2400" dirty="0" smtClean="0"/>
              <a:t>There exists a sequence of transitions</a:t>
            </a:r>
          </a:p>
          <a:p>
            <a:r>
              <a:rPr lang="en-US" sz="2400" dirty="0" smtClean="0"/>
              <a:t>such that the NFA is in a </a:t>
            </a:r>
            <a:r>
              <a:rPr lang="en-US" sz="2400" b="1" dirty="0" smtClean="0"/>
              <a:t>final state at the</a:t>
            </a:r>
          </a:p>
          <a:p>
            <a:r>
              <a:rPr lang="en-US" sz="2400" b="1" dirty="0" smtClean="0"/>
              <a:t>end of input.</a:t>
            </a:r>
            <a:endParaRPr lang="en-US" sz="2400" b="1" baseline="-25000" dirty="0" smtClean="0"/>
          </a:p>
        </p:txBody>
      </p:sp>
      <p:sp>
        <p:nvSpPr>
          <p:cNvPr id="30" name="Oval 29"/>
          <p:cNvSpPr/>
          <p:nvPr/>
        </p:nvSpPr>
        <p:spPr>
          <a:xfrm>
            <a:off x="7404279" y="2387958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Finite Automata</a:t>
            </a:r>
          </a:p>
          <a:p>
            <a:endParaRPr lang="en-US" sz="2400" dirty="0" smtClean="0"/>
          </a:p>
          <a:p>
            <a:r>
              <a:rPr lang="en-US" sz="2400" b="1" dirty="0" smtClean="0"/>
              <a:t>Automaton </a:t>
            </a:r>
            <a:r>
              <a:rPr lang="en-US" sz="2400" dirty="0" smtClean="0"/>
              <a:t>is an abstract model of a machine that performs computations on an input by moving through a series of states or configurations. At each state of the computation, a transition function determines the next configuration on the basis of a finite portion of the present configuration. As a result, once the computation reaches an accepting configuration, it accepts that input.</a:t>
            </a:r>
          </a:p>
          <a:p>
            <a:pPr algn="just"/>
            <a:endParaRPr lang="en-US" sz="2400" dirty="0" smtClean="0"/>
          </a:p>
          <a:p>
            <a:r>
              <a:rPr lang="en-US" sz="2400" b="1" dirty="0" smtClean="0"/>
              <a:t>Finite Automata (FA) </a:t>
            </a:r>
            <a:r>
              <a:rPr lang="en-US" sz="2400" dirty="0" smtClean="0"/>
              <a:t>consists of a finite number of states and a finite number of transitions, and these transitions are defined on specific symbols called input symbols.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90014"/>
            <a:ext cx="8305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finite Automata is a five-</a:t>
            </a:r>
            <a:r>
              <a:rPr lang="en-US" sz="2400" dirty="0" err="1" smtClean="0"/>
              <a:t>tuple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algn="ctr"/>
            <a:r>
              <a:rPr lang="en-US" sz="2400" b="1" dirty="0" smtClean="0"/>
              <a:t>M = (Q, </a:t>
            </a:r>
            <a:r>
              <a:rPr lang="en-US" sz="2400" b="1" dirty="0" smtClean="0">
                <a:cs typeface="Times New Roman" pitchFamily="18" charset="0"/>
                <a:sym typeface="Symbol"/>
              </a:rPr>
              <a:t>, , </a:t>
            </a:r>
            <a:r>
              <a:rPr lang="en-US" sz="2400" b="1" dirty="0" smtClean="0">
                <a:cs typeface="Times New Roman" pitchFamily="18" charset="0"/>
              </a:rPr>
              <a:t>q</a:t>
            </a:r>
            <a:r>
              <a:rPr lang="en-US" sz="2400" b="1" baseline="-25000" dirty="0" smtClean="0">
                <a:cs typeface="Times New Roman" pitchFamily="18" charset="0"/>
              </a:rPr>
              <a:t>0</a:t>
            </a:r>
            <a:r>
              <a:rPr lang="en-US" sz="2400" b="1" dirty="0" smtClean="0">
                <a:cs typeface="Times New Roman" pitchFamily="18" charset="0"/>
                <a:sym typeface="Symbol"/>
              </a:rPr>
              <a:t>, F</a:t>
            </a:r>
            <a:r>
              <a:rPr lang="en-US" sz="2400" b="1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Where,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Q	A finite set of states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  <a:sym typeface="Symbol"/>
              </a:rPr>
              <a:t></a:t>
            </a:r>
            <a:r>
              <a:rPr lang="en-US" sz="2400" dirty="0" smtClean="0">
                <a:cs typeface="Times New Roman" pitchFamily="18" charset="0"/>
              </a:rPr>
              <a:t>	A finite input alphabet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cs typeface="Times New Roman" pitchFamily="18" charset="0"/>
                <a:sym typeface="Symbol"/>
              </a:rPr>
              <a:t></a:t>
            </a:r>
            <a:r>
              <a:rPr lang="en-US" sz="2400" dirty="0" smtClean="0">
                <a:cs typeface="Times New Roman" pitchFamily="18" charset="0"/>
              </a:rPr>
              <a:t>	A transition function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q</a:t>
            </a:r>
            <a:r>
              <a:rPr lang="en-US" sz="2400" baseline="-25000" dirty="0" smtClean="0">
                <a:cs typeface="Times New Roman" pitchFamily="18" charset="0"/>
              </a:rPr>
              <a:t>0	</a:t>
            </a:r>
            <a:r>
              <a:rPr lang="en-US" sz="2400" dirty="0" smtClean="0">
                <a:cs typeface="Times New Roman" pitchFamily="18" charset="0"/>
              </a:rPr>
              <a:t>The initial/starting state, q</a:t>
            </a:r>
            <a:r>
              <a:rPr lang="en-US" sz="2400" baseline="-25000" dirty="0" smtClean="0">
                <a:cs typeface="Times New Roman" pitchFamily="18" charset="0"/>
              </a:rPr>
              <a:t>0</a:t>
            </a:r>
            <a:r>
              <a:rPr lang="en-US" sz="2400" dirty="0" smtClean="0">
                <a:cs typeface="Times New Roman" pitchFamily="18" charset="0"/>
              </a:rPr>
              <a:t> is in Q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cs typeface="Times New Roman" pitchFamily="18" charset="0"/>
              </a:rPr>
              <a:t>F	A set of final/accepting states, which is a subset of Q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1295400"/>
            <a:ext cx="3352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914400" y="9144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Finite Automata Symbols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600" y="1828800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State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Start State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Final State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 Transition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495800" y="1828800"/>
            <a:ext cx="762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2895600"/>
            <a:ext cx="762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495800" y="3962400"/>
            <a:ext cx="762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9600" y="3886200"/>
            <a:ext cx="9144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572000" y="5029200"/>
            <a:ext cx="762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72200" y="5029200"/>
            <a:ext cx="7620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34000" y="5334000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2"/>
          </p:cNvCxnSpPr>
          <p:nvPr/>
        </p:nvCxnSpPr>
        <p:spPr>
          <a:xfrm flipV="1">
            <a:off x="4114800" y="3162300"/>
            <a:ext cx="381000" cy="2667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47800" y="1371600"/>
            <a:ext cx="6096000" cy="1765479"/>
            <a:chOff x="1447800" y="1282521"/>
            <a:chExt cx="6096000" cy="1765479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14478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18288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0886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86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324600" y="2209800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248400" y="2133600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65082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" idx="6"/>
              <a:endCxn id="36" idx="2"/>
            </p:cNvCxnSpPr>
            <p:nvPr/>
          </p:nvCxnSpPr>
          <p:spPr>
            <a:xfrm>
              <a:off x="31242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128359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205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209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343400" y="1677435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4575" y="128252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FA String Processing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➡ Initially in start state.</a:t>
            </a:r>
          </a:p>
          <a:p>
            <a:r>
              <a:rPr lang="en-US" sz="2400" dirty="0" smtClean="0"/>
              <a:t>➡ Sequentially make transitions by reading each character in input string.</a:t>
            </a:r>
          </a:p>
          <a:p>
            <a:r>
              <a:rPr lang="en-US" sz="2400" dirty="0" smtClean="0"/>
              <a:t>➡ </a:t>
            </a:r>
            <a:r>
              <a:rPr lang="en-US" sz="2400" b="1" dirty="0" smtClean="0">
                <a:solidFill>
                  <a:srgbClr val="C00000"/>
                </a:solidFill>
              </a:rPr>
              <a:t>Reject</a:t>
            </a:r>
            <a:r>
              <a:rPr lang="en-US" sz="2400" dirty="0" smtClean="0"/>
              <a:t> if a character is encountered for which no transition is defined in the current state.</a:t>
            </a:r>
          </a:p>
          <a:p>
            <a:r>
              <a:rPr lang="en-US" sz="2400" dirty="0" smtClean="0"/>
              <a:t>➡ </a:t>
            </a:r>
            <a:r>
              <a:rPr lang="en-US" sz="2400" b="1" dirty="0" smtClean="0">
                <a:solidFill>
                  <a:srgbClr val="C00000"/>
                </a:solidFill>
              </a:rPr>
              <a:t>Reject</a:t>
            </a:r>
            <a:r>
              <a:rPr lang="en-US" sz="2400" dirty="0" smtClean="0"/>
              <a:t> if end of input is reached and FA is not in a final state.</a:t>
            </a:r>
          </a:p>
          <a:p>
            <a:r>
              <a:rPr lang="en-US" sz="2400" dirty="0" smtClean="0"/>
              <a:t>➡ </a:t>
            </a:r>
            <a:r>
              <a:rPr lang="en-US" sz="2400" b="1" dirty="0" smtClean="0">
                <a:solidFill>
                  <a:srgbClr val="C00000"/>
                </a:solidFill>
              </a:rPr>
              <a:t>Accept</a:t>
            </a:r>
            <a:r>
              <a:rPr lang="en-US" sz="2400" dirty="0" smtClean="0"/>
              <a:t> if end of input is reached and FA is in final state.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>
          <a:xfrm>
            <a:off x="1447800" y="1371600"/>
            <a:ext cx="6096000" cy="1765479"/>
            <a:chOff x="1447800" y="1282521"/>
            <a:chExt cx="6096000" cy="1765479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14478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18288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0886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86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324600" y="2209800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248400" y="2133600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65082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" idx="6"/>
              <a:endCxn id="36" idx="2"/>
            </p:cNvCxnSpPr>
            <p:nvPr/>
          </p:nvCxnSpPr>
          <p:spPr>
            <a:xfrm>
              <a:off x="31242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128359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205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209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343400" y="1677435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4575" y="128252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1828800" y="22098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24" name="Up Arrow 23"/>
          <p:cNvSpPr/>
          <p:nvPr/>
        </p:nvSpPr>
        <p:spPr>
          <a:xfrm>
            <a:off x="1219200" y="4724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590800" y="4286071"/>
            <a:ext cx="6096000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Initially, Automaton is in the </a:t>
            </a:r>
            <a:r>
              <a:rPr lang="en-US" sz="2400" b="1" dirty="0" smtClean="0"/>
              <a:t>start</a:t>
            </a:r>
            <a:r>
              <a:rPr lang="en-US" sz="2400" dirty="0" smtClean="0"/>
              <a:t> </a:t>
            </a:r>
            <a:r>
              <a:rPr lang="en-US" sz="2400" b="1" dirty="0" smtClean="0"/>
              <a:t>State q</a:t>
            </a:r>
            <a:r>
              <a:rPr lang="en-US" sz="2400" b="1" baseline="-25000" dirty="0" smtClean="0"/>
              <a:t>0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/>
              <a:t>The first input character is ʻ1ʼ.</a:t>
            </a:r>
          </a:p>
          <a:p>
            <a:r>
              <a:rPr lang="en-US" sz="2400" dirty="0" smtClean="0"/>
              <a:t>This causes a transition to </a:t>
            </a:r>
            <a:r>
              <a:rPr lang="en-US" sz="2400" b="1" dirty="0" smtClean="0"/>
              <a:t>State q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>
          <a:xfrm>
            <a:off x="1447800" y="1371600"/>
            <a:ext cx="6096000" cy="1765479"/>
            <a:chOff x="1447800" y="1282521"/>
            <a:chExt cx="6096000" cy="1765479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14478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18288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0886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86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324600" y="2209800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248400" y="2133600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65082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" idx="6"/>
              <a:endCxn id="36" idx="2"/>
            </p:cNvCxnSpPr>
            <p:nvPr/>
          </p:nvCxnSpPr>
          <p:spPr>
            <a:xfrm>
              <a:off x="31242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128359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205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209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343400" y="1677435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4575" y="128252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4038600" y="22098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25" name="Up Arrow 24"/>
          <p:cNvSpPr/>
          <p:nvPr/>
        </p:nvSpPr>
        <p:spPr>
          <a:xfrm>
            <a:off x="1600200" y="4724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90800" y="4350603"/>
            <a:ext cx="6096000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next input character is ʻ0ʼ.</a:t>
            </a:r>
          </a:p>
          <a:p>
            <a:r>
              <a:rPr lang="en-US" sz="2400" dirty="0" smtClean="0"/>
              <a:t>This causes a </a:t>
            </a:r>
            <a:r>
              <a:rPr lang="en-US" sz="2400" b="1" dirty="0" smtClean="0"/>
              <a:t>self transition </a:t>
            </a:r>
            <a:r>
              <a:rPr lang="en-US" sz="2400" dirty="0" smtClean="0"/>
              <a:t>in</a:t>
            </a:r>
            <a:r>
              <a:rPr lang="en-US" sz="2400" b="1" dirty="0" smtClean="0"/>
              <a:t> State q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/>
          <p:nvPr/>
        </p:nvGrpSpPr>
        <p:grpSpPr>
          <a:xfrm>
            <a:off x="1447800" y="1371600"/>
            <a:ext cx="6096000" cy="1765479"/>
            <a:chOff x="1447800" y="1282521"/>
            <a:chExt cx="6096000" cy="1765479"/>
          </a:xfrm>
        </p:grpSpPr>
        <p:cxnSp>
          <p:nvCxnSpPr>
            <p:cNvPr id="3" name="Straight Arrow Connector 2"/>
            <p:cNvCxnSpPr>
              <a:endCxn id="2" idx="2"/>
            </p:cNvCxnSpPr>
            <p:nvPr/>
          </p:nvCxnSpPr>
          <p:spPr>
            <a:xfrm flipV="1">
              <a:off x="1447800" y="2590800"/>
              <a:ext cx="3810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18288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Arc 34"/>
            <p:cNvSpPr/>
            <p:nvPr/>
          </p:nvSpPr>
          <p:spPr>
            <a:xfrm rot="10800000">
              <a:off x="20886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038600" y="2133600"/>
              <a:ext cx="1295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324600" y="2209800"/>
              <a:ext cx="1143000" cy="762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q</a:t>
              </a:r>
              <a:r>
                <a:rPr lang="en-US" sz="2400" b="1" baseline="-250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248400" y="2133600"/>
              <a:ext cx="1295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/>
            <p:cNvSpPr/>
            <p:nvPr/>
          </p:nvSpPr>
          <p:spPr>
            <a:xfrm rot="10800000">
              <a:off x="6508225" y="1690314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>
              <a:stCxn id="2" idx="6"/>
              <a:endCxn id="36" idx="2"/>
            </p:cNvCxnSpPr>
            <p:nvPr/>
          </p:nvCxnSpPr>
          <p:spPr>
            <a:xfrm>
              <a:off x="31242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0" y="2590800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209800" y="12954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3200" y="128359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0,1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205335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2098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4343400" y="1677435"/>
              <a:ext cx="697523" cy="1097616"/>
            </a:xfrm>
            <a:prstGeom prst="arc">
              <a:avLst>
                <a:gd name="adj1" fmla="val 21480362"/>
                <a:gd name="adj2" fmla="val 10711792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64575" y="128252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0</a:t>
              </a:r>
              <a:endParaRPr lang="en-US" sz="2400" b="1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4038600" y="2209800"/>
            <a:ext cx="1295400" cy="914400"/>
          </a:xfrm>
          <a:prstGeom prst="ellipse">
            <a:avLst/>
          </a:prstGeom>
          <a:noFill/>
          <a:ln w="762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baseline="-250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9400" y="605135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3429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Input String</a:t>
            </a:r>
            <a:endParaRPr lang="en-US" sz="2400" u="sng" dirty="0"/>
          </a:p>
        </p:txBody>
      </p:sp>
      <p:sp>
        <p:nvSpPr>
          <p:cNvPr id="21" name="Rectangle 20"/>
          <p:cNvSpPr/>
          <p:nvPr/>
        </p:nvSpPr>
        <p:spPr>
          <a:xfrm>
            <a:off x="12192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1676400" y="4191000"/>
            <a:ext cx="3810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0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4438471"/>
            <a:ext cx="6096000" cy="1200329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end of the input is reached,</a:t>
            </a:r>
          </a:p>
          <a:p>
            <a:r>
              <a:rPr lang="en-US" sz="2400" dirty="0" smtClean="0"/>
              <a:t>but the Automaton is not in a final state</a:t>
            </a:r>
          </a:p>
          <a:p>
            <a:r>
              <a:rPr lang="en-US" sz="2400" b="1" dirty="0" smtClean="0"/>
              <a:t>Thus string ʼ10ʼ is rejected!</a:t>
            </a:r>
            <a:endParaRPr lang="en-US" sz="2400" dirty="0"/>
          </a:p>
        </p:txBody>
      </p:sp>
      <p:sp>
        <p:nvSpPr>
          <p:cNvPr id="29" name="Up Arrow 28"/>
          <p:cNvSpPr/>
          <p:nvPr/>
        </p:nvSpPr>
        <p:spPr>
          <a:xfrm>
            <a:off x="1981200" y="4724400"/>
            <a:ext cx="457200" cy="838200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114800" y="2209800"/>
            <a:ext cx="11430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22499</TotalTime>
  <Words>581</Words>
  <Application>Microsoft Office PowerPoint</Application>
  <PresentationFormat>On-screen Show (4:3)</PresentationFormat>
  <Paragraphs>267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goal of lexical analyzer is:</dc:title>
  <dc:creator>Enas</dc:creator>
  <cp:lastModifiedBy>Mohamed Nour</cp:lastModifiedBy>
  <cp:revision>445</cp:revision>
  <dcterms:created xsi:type="dcterms:W3CDTF">2014-11-05T22:32:05Z</dcterms:created>
  <dcterms:modified xsi:type="dcterms:W3CDTF">2024-03-23T14:35:07Z</dcterms:modified>
</cp:coreProperties>
</file>