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56" r:id="rId2"/>
    <p:sldId id="264" r:id="rId3"/>
    <p:sldId id="265" r:id="rId4"/>
    <p:sldId id="272" r:id="rId5"/>
    <p:sldId id="273" r:id="rId6"/>
    <p:sldId id="274" r:id="rId7"/>
    <p:sldId id="277" r:id="rId8"/>
    <p:sldId id="275" r:id="rId9"/>
    <p:sldId id="280" r:id="rId10"/>
    <p:sldId id="281" r:id="rId11"/>
    <p:sldId id="282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C339B-8A71-4A97-97EA-D09463F22487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26F6F-8AF8-4D49-8C8B-117578BAE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5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C831A3E-22BE-47AB-AC32-E561195F2DA6}" type="datetimeFigureOut">
              <a:rPr lang="en-US" smtClean="0"/>
              <a:pPr/>
              <a:t>3/23/2024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B3B4E14-D561-4561-A405-544A1B3FE0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0600" y="39624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Book Antiqua" pitchFamily="18" charset="0"/>
                <a:cs typeface="Arial" pitchFamily="34" charset="0"/>
              </a:rPr>
              <a:t>Strings &amp; Languages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498937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Book Antiqua" pitchFamily="18" charset="0"/>
                <a:cs typeface="Arial" pitchFamily="34" charset="0"/>
              </a:rPr>
              <a:t>Automata and Language Theory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95600" y="5029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Dr. Mohamed </a:t>
            </a:r>
            <a:r>
              <a:rPr lang="en-US" b="1" smtClean="0"/>
              <a:t>Nour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8382000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Examples</a:t>
            </a:r>
            <a:r>
              <a:rPr lang="en-US" sz="2400" b="1" dirty="0" smtClean="0"/>
              <a:t>:</a:t>
            </a:r>
            <a:r>
              <a:rPr lang="en-US" sz="2400" dirty="0" smtClean="0"/>
              <a:t>  </a:t>
            </a:r>
          </a:p>
          <a:p>
            <a:endParaRPr lang="en-US" sz="2400" dirty="0"/>
          </a:p>
          <a:p>
            <a:r>
              <a:rPr lang="en-US" sz="2400" dirty="0" smtClean="0"/>
              <a:t>Let </a:t>
            </a:r>
            <a:r>
              <a:rPr lang="en-US" sz="2400" b="1" dirty="0" smtClean="0">
                <a:sym typeface="Symbol"/>
              </a:rPr>
              <a:t> = {a, b}</a:t>
            </a:r>
          </a:p>
          <a:p>
            <a:endParaRPr lang="en-US" sz="2400" dirty="0" smtClean="0"/>
          </a:p>
          <a:p>
            <a:pPr marL="457200" indent="-457200"/>
            <a:r>
              <a:rPr lang="en-US" sz="2400" dirty="0" smtClean="0"/>
              <a:t>3)  The regular expression </a:t>
            </a:r>
            <a:r>
              <a:rPr lang="en-US" sz="2400" b="1" dirty="0" smtClean="0"/>
              <a:t>r = </a:t>
            </a:r>
            <a:r>
              <a:rPr lang="en-US" sz="2400" b="1" dirty="0" err="1" smtClean="0"/>
              <a:t>a|a</a:t>
            </a:r>
            <a:r>
              <a:rPr lang="en-US" sz="2400" b="1" baseline="30000" dirty="0" smtClean="0"/>
              <a:t>*</a:t>
            </a:r>
            <a:r>
              <a:rPr lang="en-US" sz="2400" b="1" dirty="0" smtClean="0"/>
              <a:t>b </a:t>
            </a:r>
            <a:r>
              <a:rPr lang="en-US" sz="2400" dirty="0" smtClean="0"/>
              <a:t>defines the language consisting of the string </a:t>
            </a:r>
            <a:r>
              <a:rPr lang="en-US" sz="2400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/>
              <a:t> and all strings of zero or more </a:t>
            </a:r>
            <a:r>
              <a:rPr lang="en-US" sz="2400" dirty="0" err="1" smtClean="0">
                <a:solidFill>
                  <a:srgbClr val="C00000"/>
                </a:solidFill>
              </a:rPr>
              <a:t>a’s</a:t>
            </a:r>
            <a:r>
              <a:rPr lang="en-US" sz="2400" dirty="0" smtClean="0"/>
              <a:t> and ending with </a:t>
            </a:r>
            <a:r>
              <a:rPr lang="en-US" sz="2400" dirty="0" smtClean="0">
                <a:solidFill>
                  <a:srgbClr val="C00000"/>
                </a:solidFill>
              </a:rPr>
              <a:t>b</a:t>
            </a:r>
            <a:r>
              <a:rPr lang="en-US" sz="2400" dirty="0" smtClean="0"/>
              <a:t>, that is: </a:t>
            </a:r>
          </a:p>
          <a:p>
            <a:pPr marL="457200" indent="-457200">
              <a:buFont typeface="+mj-lt"/>
              <a:buAutoNum type="arabicParenR"/>
            </a:pPr>
            <a:endParaRPr lang="en-US" sz="1100" dirty="0" smtClean="0"/>
          </a:p>
          <a:p>
            <a:pPr marL="457200" indent="-457200" algn="ctr"/>
            <a:r>
              <a:rPr lang="en-US" sz="2400" b="1" dirty="0" smtClean="0"/>
              <a:t>L(r) = {a, b, </a:t>
            </a:r>
            <a:r>
              <a:rPr lang="en-US" sz="2400" b="1" dirty="0" err="1" smtClean="0">
                <a:sym typeface="Symbol"/>
              </a:rPr>
              <a:t>ab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aab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aaab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aaaab</a:t>
            </a:r>
            <a:r>
              <a:rPr lang="en-US" sz="2400" b="1" dirty="0" smtClean="0">
                <a:sym typeface="Symbol"/>
              </a:rPr>
              <a:t>, … }</a:t>
            </a:r>
            <a:r>
              <a:rPr lang="en-US" sz="2400" b="1" dirty="0" smtClean="0"/>
              <a:t> </a:t>
            </a:r>
          </a:p>
          <a:p>
            <a:pPr marL="457200" indent="-457200"/>
            <a:endParaRPr lang="en-US" sz="1100" dirty="0" smtClean="0"/>
          </a:p>
          <a:p>
            <a:pPr marL="457200" indent="-457200"/>
            <a:r>
              <a:rPr lang="en-US" sz="2400" dirty="0" smtClean="0"/>
              <a:t>4)  The regular expression </a:t>
            </a:r>
            <a:r>
              <a:rPr lang="en-US" sz="2400" b="1" dirty="0" smtClean="0"/>
              <a:t>r = (</a:t>
            </a:r>
            <a:r>
              <a:rPr lang="en-US" sz="2400" b="1" dirty="0" err="1" smtClean="0"/>
              <a:t>a|b</a:t>
            </a:r>
            <a:r>
              <a:rPr lang="en-US" sz="2400" b="1" dirty="0" smtClean="0"/>
              <a:t>)(</a:t>
            </a:r>
            <a:r>
              <a:rPr lang="en-US" sz="2400" b="1" dirty="0" err="1" smtClean="0"/>
              <a:t>a|b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 </a:t>
            </a:r>
            <a:r>
              <a:rPr lang="en-US" sz="2400" b="1" dirty="0" smtClean="0"/>
              <a:t> </a:t>
            </a:r>
            <a:r>
              <a:rPr lang="en-US" sz="2400" dirty="0" smtClean="0"/>
              <a:t>defines the language consisting of all strings of length two, that is:</a:t>
            </a:r>
          </a:p>
          <a:p>
            <a:endParaRPr lang="en-US" sz="1100" dirty="0"/>
          </a:p>
          <a:p>
            <a:pPr algn="ctr"/>
            <a:r>
              <a:rPr lang="en-US" sz="2400" b="1" dirty="0" smtClean="0"/>
              <a:t>L(r) = {</a:t>
            </a:r>
            <a:r>
              <a:rPr lang="en-US" sz="2400" b="1" dirty="0" err="1" smtClean="0">
                <a:sym typeface="Symbol"/>
              </a:rPr>
              <a:t>aa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ab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ba</a:t>
            </a:r>
            <a:r>
              <a:rPr lang="en-US" sz="2400" b="1" dirty="0" smtClean="0">
                <a:sym typeface="Symbol"/>
              </a:rPr>
              <a:t>, bb}</a:t>
            </a:r>
            <a:r>
              <a:rPr lang="en-US" sz="2400" b="1" dirty="0" smtClean="0"/>
              <a:t> </a:t>
            </a:r>
          </a:p>
          <a:p>
            <a:r>
              <a:rPr lang="en-US" sz="2400" dirty="0" smtClean="0"/>
              <a:t>     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Another regular expression for the same language is: </a:t>
            </a:r>
          </a:p>
          <a:p>
            <a:pPr algn="ctr"/>
            <a:r>
              <a:rPr lang="en-US" sz="2400" b="1" dirty="0" err="1" smtClean="0"/>
              <a:t>aa|ab|ba|bb</a:t>
            </a:r>
            <a:endParaRPr lang="en-US" sz="2400" b="1" dirty="0"/>
          </a:p>
          <a:p>
            <a:pPr marL="457200" indent="-457200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838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Examples</a:t>
            </a:r>
            <a:r>
              <a:rPr lang="en-US" sz="2400" b="1" dirty="0" smtClean="0"/>
              <a:t>:</a:t>
            </a:r>
            <a:r>
              <a:rPr lang="en-US" sz="2400" dirty="0" smtClean="0"/>
              <a:t>  </a:t>
            </a:r>
          </a:p>
          <a:p>
            <a:endParaRPr lang="en-US" sz="2400" dirty="0"/>
          </a:p>
          <a:p>
            <a:r>
              <a:rPr lang="en-US" sz="2400" dirty="0" smtClean="0"/>
              <a:t>Let </a:t>
            </a:r>
            <a:r>
              <a:rPr lang="en-US" sz="2400" b="1" dirty="0" smtClean="0">
                <a:sym typeface="Symbol"/>
              </a:rPr>
              <a:t> = {a, b}</a:t>
            </a:r>
          </a:p>
          <a:p>
            <a:endParaRPr lang="en-US" sz="2400" dirty="0" smtClean="0"/>
          </a:p>
          <a:p>
            <a:pPr marL="457200" indent="-457200"/>
            <a:r>
              <a:rPr lang="en-US" sz="2400" dirty="0" smtClean="0"/>
              <a:t>5)  The regular expression </a:t>
            </a:r>
            <a:r>
              <a:rPr lang="en-US" sz="2400" b="1" dirty="0" smtClean="0"/>
              <a:t>r = (</a:t>
            </a:r>
            <a:r>
              <a:rPr lang="en-US" sz="2400" b="1" dirty="0" err="1" smtClean="0"/>
              <a:t>a|b</a:t>
            </a:r>
            <a:r>
              <a:rPr lang="en-US" sz="2400" b="1" dirty="0" smtClean="0"/>
              <a:t>)(</a:t>
            </a:r>
            <a:r>
              <a:rPr lang="en-US" sz="2400" b="1" dirty="0" err="1" smtClean="0"/>
              <a:t>a|b</a:t>
            </a:r>
            <a:r>
              <a:rPr lang="en-US" sz="2400" b="1" dirty="0" smtClean="0"/>
              <a:t>)(</a:t>
            </a:r>
            <a:r>
              <a:rPr lang="en-US" sz="2400" b="1" dirty="0" err="1" smtClean="0"/>
              <a:t>a|b</a:t>
            </a:r>
            <a:r>
              <a:rPr lang="en-US" sz="2400" b="1" dirty="0" smtClean="0"/>
              <a:t>) = (</a:t>
            </a:r>
            <a:r>
              <a:rPr lang="en-US" sz="2400" b="1" dirty="0" err="1" smtClean="0"/>
              <a:t>a|b</a:t>
            </a:r>
            <a:r>
              <a:rPr lang="en-US" sz="2400" b="1" dirty="0" smtClean="0"/>
              <a:t>)</a:t>
            </a:r>
            <a:r>
              <a:rPr lang="en-US" sz="2400" b="1" baseline="30000" dirty="0" smtClean="0"/>
              <a:t>3 </a:t>
            </a:r>
            <a:r>
              <a:rPr lang="en-US" sz="2400" b="1" dirty="0" smtClean="0"/>
              <a:t> </a:t>
            </a:r>
            <a:r>
              <a:rPr lang="en-US" sz="2400" dirty="0" smtClean="0"/>
              <a:t>defines the language of all strings of length three, that is: 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 smtClean="0"/>
          </a:p>
          <a:p>
            <a:pPr marL="457200" indent="-457200" algn="ctr"/>
            <a:r>
              <a:rPr lang="en-US" sz="2400" b="1" dirty="0" smtClean="0"/>
              <a:t>L(r) = {</a:t>
            </a:r>
            <a:r>
              <a:rPr lang="en-US" sz="2400" b="1" dirty="0" err="1" smtClean="0">
                <a:sym typeface="Symbol"/>
              </a:rPr>
              <a:t>aaa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aab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aba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abb</a:t>
            </a:r>
            <a:r>
              <a:rPr lang="en-US" sz="2400" b="1" dirty="0" smtClean="0">
                <a:sym typeface="Symbol"/>
              </a:rPr>
              <a:t>, baa, </a:t>
            </a:r>
            <a:r>
              <a:rPr lang="en-US" sz="2400" b="1" dirty="0" err="1" smtClean="0">
                <a:sym typeface="Symbol"/>
              </a:rPr>
              <a:t>bab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bba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bbb</a:t>
            </a:r>
            <a:r>
              <a:rPr lang="en-US" sz="2400" b="1" dirty="0" smtClean="0">
                <a:sym typeface="Symbol"/>
              </a:rPr>
              <a:t>}</a:t>
            </a:r>
            <a:r>
              <a:rPr lang="en-US" sz="2400" b="1" dirty="0" smtClean="0"/>
              <a:t> 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6)  The regular expression </a:t>
            </a:r>
            <a:r>
              <a:rPr lang="en-US" sz="2400" b="1" dirty="0" smtClean="0"/>
              <a:t>r = </a:t>
            </a:r>
            <a:r>
              <a:rPr lang="en-US" sz="2400" b="1" dirty="0" err="1" smtClean="0"/>
              <a:t>abb</a:t>
            </a:r>
            <a:r>
              <a:rPr lang="en-US" sz="2400" b="1" baseline="30000" dirty="0" smtClean="0"/>
              <a:t>* </a:t>
            </a:r>
            <a:r>
              <a:rPr lang="en-US" sz="2400" b="1" dirty="0" smtClean="0"/>
              <a:t> = </a:t>
            </a:r>
            <a:r>
              <a:rPr lang="en-US" sz="2400" b="1" dirty="0" err="1" smtClean="0"/>
              <a:t>ab</a:t>
            </a:r>
            <a:r>
              <a:rPr lang="en-US" sz="2400" b="1" baseline="30000" dirty="0" smtClean="0"/>
              <a:t>+  </a:t>
            </a:r>
            <a:r>
              <a:rPr lang="en-US" sz="2400" dirty="0" smtClean="0"/>
              <a:t>defines the language consisting of all strings starting with </a:t>
            </a:r>
            <a:r>
              <a:rPr lang="en-US" sz="2400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/>
              <a:t> followed by one or more </a:t>
            </a:r>
            <a:r>
              <a:rPr lang="en-US" sz="2400" dirty="0" err="1">
                <a:solidFill>
                  <a:srgbClr val="C00000"/>
                </a:solidFill>
              </a:rPr>
              <a:t>b</a:t>
            </a:r>
            <a:r>
              <a:rPr lang="en-US" sz="2400" dirty="0" err="1" smtClean="0">
                <a:solidFill>
                  <a:srgbClr val="C00000"/>
                </a:solidFill>
              </a:rPr>
              <a:t>’s</a:t>
            </a:r>
            <a:r>
              <a:rPr lang="en-US" sz="2400" dirty="0" smtClean="0"/>
              <a:t>, that is:</a:t>
            </a:r>
          </a:p>
          <a:p>
            <a:endParaRPr lang="en-US" sz="2400" dirty="0"/>
          </a:p>
          <a:p>
            <a:pPr algn="ctr"/>
            <a:r>
              <a:rPr lang="en-US" sz="2400" b="1" dirty="0" smtClean="0"/>
              <a:t>L(r) = {</a:t>
            </a:r>
            <a:r>
              <a:rPr lang="en-US" sz="2400" b="1" dirty="0" err="1" smtClean="0">
                <a:sym typeface="Symbol"/>
              </a:rPr>
              <a:t>ab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abb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abbb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abbbb</a:t>
            </a:r>
            <a:r>
              <a:rPr lang="en-US" sz="2400" b="1" dirty="0" smtClean="0">
                <a:sym typeface="Symbol"/>
              </a:rPr>
              <a:t>, … }</a:t>
            </a:r>
            <a:r>
              <a:rPr lang="en-US" sz="2400" b="1" dirty="0" smtClean="0"/>
              <a:t> </a:t>
            </a:r>
          </a:p>
          <a:p>
            <a:endParaRPr lang="en-US" sz="2400" dirty="0"/>
          </a:p>
          <a:p>
            <a:pPr marL="457200" indent="-457200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838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Examples</a:t>
            </a:r>
            <a:r>
              <a:rPr lang="en-US" sz="2400" b="1" dirty="0" smtClean="0"/>
              <a:t>:</a:t>
            </a:r>
            <a:r>
              <a:rPr lang="en-US" sz="2400" dirty="0" smtClean="0"/>
              <a:t>  </a:t>
            </a:r>
          </a:p>
          <a:p>
            <a:endParaRPr lang="en-US" sz="2400" dirty="0"/>
          </a:p>
          <a:p>
            <a:r>
              <a:rPr lang="en-US" sz="2400" dirty="0" smtClean="0"/>
              <a:t>Let </a:t>
            </a:r>
            <a:r>
              <a:rPr lang="en-US" sz="2400" b="1" dirty="0" smtClean="0">
                <a:sym typeface="Symbol"/>
              </a:rPr>
              <a:t> = {a, b, c}</a:t>
            </a:r>
          </a:p>
          <a:p>
            <a:endParaRPr lang="en-US" sz="2400" dirty="0" smtClean="0"/>
          </a:p>
          <a:p>
            <a:pPr marL="457200" indent="-457200"/>
            <a:r>
              <a:rPr lang="en-US" sz="2400" dirty="0"/>
              <a:t>7</a:t>
            </a:r>
            <a:r>
              <a:rPr lang="en-US" sz="2400" dirty="0" smtClean="0"/>
              <a:t>)  The regular expression </a:t>
            </a:r>
            <a:r>
              <a:rPr lang="en-US" sz="2400" b="1" dirty="0" smtClean="0"/>
              <a:t>r = </a:t>
            </a:r>
            <a:r>
              <a:rPr lang="en-US" sz="2400" b="1" dirty="0" err="1" smtClean="0"/>
              <a:t>ab</a:t>
            </a:r>
            <a:r>
              <a:rPr lang="en-US" sz="2400" b="1" baseline="30000" dirty="0" smtClean="0"/>
              <a:t>*</a:t>
            </a:r>
            <a:r>
              <a:rPr lang="en-US" sz="2400" b="1" dirty="0" smtClean="0"/>
              <a:t>c </a:t>
            </a:r>
            <a:r>
              <a:rPr lang="en-US" sz="2400" dirty="0" smtClean="0"/>
              <a:t>defines the language of all strings that start with </a:t>
            </a:r>
            <a:r>
              <a:rPr lang="en-US" sz="2400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/>
              <a:t> followed by any number of </a:t>
            </a:r>
            <a:r>
              <a:rPr lang="en-US" sz="2400" dirty="0" smtClean="0">
                <a:solidFill>
                  <a:srgbClr val="C00000"/>
                </a:solidFill>
              </a:rPr>
              <a:t>b’s</a:t>
            </a:r>
            <a:r>
              <a:rPr lang="en-US" sz="2400" dirty="0" smtClean="0"/>
              <a:t> and then end with </a:t>
            </a:r>
            <a:r>
              <a:rPr lang="en-US" sz="2400" dirty="0" smtClean="0">
                <a:solidFill>
                  <a:srgbClr val="C00000"/>
                </a:solidFill>
              </a:rPr>
              <a:t>c</a:t>
            </a:r>
            <a:r>
              <a:rPr lang="en-US" sz="2400" dirty="0" smtClean="0"/>
              <a:t>, that is: 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 smtClean="0"/>
          </a:p>
          <a:p>
            <a:pPr marL="457200" indent="-457200" algn="ctr"/>
            <a:r>
              <a:rPr lang="en-US" sz="2400" b="1" dirty="0" smtClean="0"/>
              <a:t>L(r) = {</a:t>
            </a:r>
            <a:r>
              <a:rPr lang="en-US" sz="2400" b="1" dirty="0" smtClean="0">
                <a:sym typeface="Symbol"/>
              </a:rPr>
              <a:t>ac, </a:t>
            </a:r>
            <a:r>
              <a:rPr lang="en-US" sz="2400" b="1" dirty="0" err="1" smtClean="0">
                <a:sym typeface="Symbol"/>
              </a:rPr>
              <a:t>abc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abbc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abbbc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abbbbc</a:t>
            </a:r>
            <a:r>
              <a:rPr lang="en-US" sz="2400" b="1" dirty="0" smtClean="0">
                <a:sym typeface="Symbol"/>
              </a:rPr>
              <a:t>, … }</a:t>
            </a:r>
            <a:r>
              <a:rPr lang="en-US" sz="2400" b="1" dirty="0" smtClean="0"/>
              <a:t> 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/>
              <a:t>8</a:t>
            </a:r>
            <a:r>
              <a:rPr lang="en-US" sz="2400" dirty="0" smtClean="0"/>
              <a:t>)  The regular expression </a:t>
            </a:r>
            <a:r>
              <a:rPr lang="en-US" sz="2400" b="1" dirty="0" smtClean="0"/>
              <a:t>r = (</a:t>
            </a:r>
            <a:r>
              <a:rPr lang="en-US" sz="2400" b="1" dirty="0" err="1" smtClean="0"/>
              <a:t>a|c</a:t>
            </a:r>
            <a:r>
              <a:rPr lang="en-US" sz="2400" b="1" dirty="0" smtClean="0"/>
              <a:t>)b(bb)</a:t>
            </a:r>
            <a:r>
              <a:rPr lang="en-US" sz="2400" b="1" baseline="30000" dirty="0" smtClean="0"/>
              <a:t>* </a:t>
            </a:r>
            <a:r>
              <a:rPr lang="en-US" sz="2400" b="1" dirty="0" smtClean="0"/>
              <a:t> </a:t>
            </a:r>
            <a:r>
              <a:rPr lang="en-US" sz="2400" b="1" baseline="30000" dirty="0" smtClean="0"/>
              <a:t> </a:t>
            </a:r>
            <a:r>
              <a:rPr lang="en-US" sz="2400" dirty="0" smtClean="0"/>
              <a:t>defines the language of all strings starting with </a:t>
            </a:r>
            <a:r>
              <a:rPr lang="en-US" sz="2400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C00000"/>
                </a:solidFill>
              </a:rPr>
              <a:t>c</a:t>
            </a:r>
            <a:r>
              <a:rPr lang="en-US" sz="2400" dirty="0" smtClean="0"/>
              <a:t> followed by odd number of </a:t>
            </a:r>
            <a:r>
              <a:rPr lang="en-US" sz="2400" dirty="0">
                <a:solidFill>
                  <a:srgbClr val="C00000"/>
                </a:solidFill>
              </a:rPr>
              <a:t>b</a:t>
            </a:r>
            <a:r>
              <a:rPr lang="en-US" sz="2400" dirty="0" smtClean="0">
                <a:solidFill>
                  <a:srgbClr val="C00000"/>
                </a:solidFill>
              </a:rPr>
              <a:t>’s</a:t>
            </a:r>
            <a:r>
              <a:rPr lang="en-US" sz="2400" dirty="0" smtClean="0"/>
              <a:t>, that is:</a:t>
            </a:r>
          </a:p>
          <a:p>
            <a:endParaRPr lang="en-US" sz="2400" dirty="0"/>
          </a:p>
          <a:p>
            <a:pPr algn="ctr"/>
            <a:r>
              <a:rPr lang="en-US" sz="2400" b="1" dirty="0" smtClean="0"/>
              <a:t>L(r) = {</a:t>
            </a:r>
            <a:r>
              <a:rPr lang="en-US" sz="2400" b="1" dirty="0" err="1" smtClean="0">
                <a:sym typeface="Symbol"/>
              </a:rPr>
              <a:t>ab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cb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abbb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cbbb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abbbbb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cbbbbb</a:t>
            </a:r>
            <a:r>
              <a:rPr lang="en-US" sz="2400" b="1" dirty="0" smtClean="0">
                <a:sym typeface="Symbol"/>
              </a:rPr>
              <a:t>, … }</a:t>
            </a:r>
            <a:r>
              <a:rPr lang="en-US" sz="2400" b="1" dirty="0" smtClean="0"/>
              <a:t> </a:t>
            </a:r>
          </a:p>
          <a:p>
            <a:endParaRPr lang="en-US" sz="2400" dirty="0"/>
          </a:p>
          <a:p>
            <a:pPr marL="457200" indent="-457200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6106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Regular Expression Terms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 string is a finite sequence of symbols. If w is a string, then the length of string is denoted by |w|, and it is defined as the number of symbols of w.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b="1" u="sng" dirty="0" smtClean="0">
                <a:latin typeface="Arial" pitchFamily="34" charset="0"/>
                <a:cs typeface="Arial" pitchFamily="34" charset="0"/>
              </a:rPr>
              <a:t>Example: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If w = “xyz”, then |w| = 3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If w = “”     , then |w| = 0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Then the string is called an empty string, and </a:t>
            </a:r>
            <a:r>
              <a:rPr lang="az-Cyrl-AZ" sz="2400" dirty="0" smtClean="0">
                <a:latin typeface="Arial" pitchFamily="34" charset="0"/>
                <a:cs typeface="Arial" pitchFamily="34" charset="0"/>
              </a:rPr>
              <a:t>Є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is used to denote an empty string.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Alphabet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An alphabet is a finite set of symbols denoted by the symbol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. And t</a:t>
            </a:r>
            <a:r>
              <a:rPr lang="en-US" sz="2400" dirty="0" smtClean="0"/>
              <a:t>he collection of all strings over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en-US" sz="2400" dirty="0" smtClean="0"/>
              <a:t> is denoted by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*.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304800"/>
            <a:ext cx="8153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Language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A language is a set of strings formed by using the symbols belonging to some previously chosen alphabet.</a:t>
            </a:r>
          </a:p>
          <a:p>
            <a:pPr algn="just"/>
            <a:endParaRPr lang="en-US" sz="2400" dirty="0" smtClean="0">
              <a:latin typeface="Arial" pitchFamily="34" charset="0"/>
              <a:cs typeface="Arial" pitchFamily="34" charset="0"/>
              <a:sym typeface="Symbol"/>
            </a:endParaRPr>
          </a:p>
          <a:p>
            <a:pPr algn="just"/>
            <a:r>
              <a:rPr lang="en-US" sz="2400" b="1" u="sng" dirty="0" smtClean="0">
                <a:latin typeface="Arial" pitchFamily="34" charset="0"/>
                <a:cs typeface="Arial" pitchFamily="34" charset="0"/>
                <a:sym typeface="Symbol"/>
              </a:rPr>
              <a:t>Example: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If  = {0, 1}, then one of the languages that can be defined over  is L = {</a:t>
            </a:r>
            <a:r>
              <a:rPr lang="az-Cyrl-AZ" sz="2400" dirty="0" smtClean="0">
                <a:latin typeface="Arial" pitchFamily="34" charset="0"/>
                <a:cs typeface="Arial" pitchFamily="34" charset="0"/>
              </a:rPr>
              <a:t>Є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, 0, 00, 000, 1, 11, 111, …. }</a:t>
            </a:r>
          </a:p>
          <a:p>
            <a:pPr algn="just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lvl="1" algn="just"/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 = {a, b, c}</a:t>
            </a:r>
          </a:p>
          <a:p>
            <a:pPr marL="0" lvl="1" algn="just"/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L = </a:t>
            </a:r>
            <a:r>
              <a:rPr lang="en-US" altLang="zh-CN" sz="2400" dirty="0" smtClean="0">
                <a:ea typeface="宋体" pitchFamily="2" charset="-122"/>
              </a:rPr>
              <a:t>{</a:t>
            </a:r>
            <a:r>
              <a:rPr lang="en-US" altLang="zh-CN" sz="2400" dirty="0" err="1" smtClean="0">
                <a:ea typeface="宋体" pitchFamily="2" charset="-122"/>
              </a:rPr>
              <a:t>abc,aabbcc,aaabbbccc</a:t>
            </a:r>
            <a:r>
              <a:rPr lang="en-US" altLang="zh-CN" sz="2400" dirty="0" smtClean="0">
                <a:ea typeface="宋体" pitchFamily="2" charset="-122"/>
              </a:rPr>
              <a:t>,…}</a:t>
            </a:r>
          </a:p>
          <a:p>
            <a:pPr marL="0" lvl="1" algn="just"/>
            <a:endParaRPr lang="en-US" altLang="zh-CN" sz="2400" dirty="0">
              <a:ea typeface="宋体" pitchFamily="2" charset="-122"/>
            </a:endParaRPr>
          </a:p>
          <a:p>
            <a:pPr marL="0" lvl="1" algn="just"/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 = {A, B, … , Z}</a:t>
            </a:r>
          </a:p>
          <a:p>
            <a:pPr marL="0" lvl="1" algn="just"/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L = {CAT, BALL, SCHOOL, …}</a:t>
            </a:r>
          </a:p>
          <a:p>
            <a:pPr marL="0" lvl="1" algn="just"/>
            <a:endParaRPr lang="en-US" sz="2400" dirty="0">
              <a:ea typeface="宋体" pitchFamily="2" charset="-122"/>
              <a:sym typeface="Symbol"/>
            </a:endParaRPr>
          </a:p>
          <a:p>
            <a:pPr marL="0" lvl="1" algn="just"/>
            <a:r>
              <a:rPr lang="en-US" altLang="zh-CN" sz="2400" b="1" u="sng" dirty="0" smtClean="0">
                <a:ea typeface="宋体" pitchFamily="2" charset="-122"/>
              </a:rPr>
              <a:t>Special Languages:</a:t>
            </a:r>
          </a:p>
          <a:p>
            <a:pPr marL="0" lvl="1" algn="just"/>
            <a:r>
              <a:rPr lang="el-GR" altLang="zh-CN" sz="2400" dirty="0" smtClean="0"/>
              <a:t>Φ</a:t>
            </a:r>
            <a:r>
              <a:rPr lang="en-US" altLang="zh-CN" sz="2400" dirty="0" smtClean="0">
                <a:ea typeface="宋体" pitchFamily="2" charset="-122"/>
              </a:rPr>
              <a:t> – Empty Language</a:t>
            </a:r>
          </a:p>
          <a:p>
            <a:pPr marL="0" lvl="1" algn="just"/>
            <a:r>
              <a:rPr lang="az-Cyrl-AZ" sz="2400" dirty="0" smtClean="0">
                <a:latin typeface="Arial" pitchFamily="34" charset="0"/>
                <a:cs typeface="Arial" pitchFamily="34" charset="0"/>
              </a:rPr>
              <a:t>Є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– </a:t>
            </a:r>
            <a:r>
              <a:rPr lang="en-US" altLang="zh-CN" sz="2400" dirty="0">
                <a:ea typeface="宋体" pitchFamily="2" charset="-122"/>
              </a:rPr>
              <a:t>E</a:t>
            </a:r>
            <a:r>
              <a:rPr lang="en-US" altLang="zh-CN" sz="2400" dirty="0" smtClean="0">
                <a:ea typeface="宋体" pitchFamily="2" charset="-122"/>
              </a:rPr>
              <a:t>mpty String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1668078"/>
            <a:ext cx="8534400" cy="3527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  <a:tabLst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1219200" algn="l"/>
                <a:tab pos="1390650" algn="l"/>
                <a:tab pos="2305050" algn="l"/>
                <a:tab pos="3219450" algn="l"/>
                <a:tab pos="4133850" algn="l"/>
                <a:tab pos="5048250" algn="l"/>
                <a:tab pos="5962650" algn="l"/>
                <a:tab pos="6877050" algn="l"/>
                <a:tab pos="7791450" algn="l"/>
                <a:tab pos="8705850" algn="l"/>
                <a:tab pos="1219200" algn="l"/>
                <a:tab pos="1390650" algn="l"/>
                <a:tab pos="2305050" algn="l"/>
                <a:tab pos="3219450" algn="l"/>
                <a:tab pos="4133850" algn="l"/>
                <a:tab pos="5048250" algn="l"/>
                <a:tab pos="5962650" algn="l"/>
                <a:tab pos="6877050" algn="l"/>
                <a:tab pos="7791450" algn="l"/>
                <a:tab pos="8705850" algn="l"/>
                <a:tab pos="306388" algn="l"/>
                <a:tab pos="877888" algn="l"/>
              </a:tabLst>
            </a:pPr>
            <a:r>
              <a:rPr lang="en-US" altLang="zh-CN" sz="2400" dirty="0" smtClean="0">
                <a:ea typeface="宋体" pitchFamily="2" charset="-122"/>
              </a:rPr>
              <a:t>Thus, </a:t>
            </a:r>
          </a:p>
          <a:p>
            <a:pPr>
              <a:lnSpc>
                <a:spcPct val="105000"/>
              </a:lnSpc>
              <a:tabLst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1219200" algn="l"/>
                <a:tab pos="1390650" algn="l"/>
                <a:tab pos="2305050" algn="l"/>
                <a:tab pos="3219450" algn="l"/>
                <a:tab pos="4133850" algn="l"/>
                <a:tab pos="5048250" algn="l"/>
                <a:tab pos="5962650" algn="l"/>
                <a:tab pos="6877050" algn="l"/>
                <a:tab pos="7791450" algn="l"/>
                <a:tab pos="8705850" algn="l"/>
                <a:tab pos="1219200" algn="l"/>
                <a:tab pos="1390650" algn="l"/>
                <a:tab pos="2305050" algn="l"/>
                <a:tab pos="3219450" algn="l"/>
                <a:tab pos="4133850" algn="l"/>
                <a:tab pos="5048250" algn="l"/>
                <a:tab pos="5962650" algn="l"/>
                <a:tab pos="6877050" algn="l"/>
                <a:tab pos="7791450" algn="l"/>
                <a:tab pos="8705850" algn="l"/>
                <a:tab pos="306388" algn="l"/>
                <a:tab pos="877888" algn="l"/>
              </a:tabLst>
            </a:pPr>
            <a:endParaRPr lang="en-US" altLang="zh-CN" sz="2400" dirty="0">
              <a:ea typeface="宋体" pitchFamily="2" charset="-122"/>
            </a:endParaRPr>
          </a:p>
          <a:p>
            <a:pPr algn="ctr">
              <a:lnSpc>
                <a:spcPct val="105000"/>
              </a:lnSpc>
              <a:tabLst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1219200" algn="l"/>
                <a:tab pos="1390650" algn="l"/>
                <a:tab pos="2305050" algn="l"/>
                <a:tab pos="3219450" algn="l"/>
                <a:tab pos="4133850" algn="l"/>
                <a:tab pos="5048250" algn="l"/>
                <a:tab pos="5962650" algn="l"/>
                <a:tab pos="6877050" algn="l"/>
                <a:tab pos="7791450" algn="l"/>
                <a:tab pos="8705850" algn="l"/>
                <a:tab pos="1219200" algn="l"/>
                <a:tab pos="1390650" algn="l"/>
                <a:tab pos="2305050" algn="l"/>
                <a:tab pos="3219450" algn="l"/>
                <a:tab pos="4133850" algn="l"/>
                <a:tab pos="5048250" algn="l"/>
                <a:tab pos="5962650" algn="l"/>
                <a:tab pos="6877050" algn="l"/>
                <a:tab pos="7791450" algn="l"/>
                <a:tab pos="8705850" algn="l"/>
                <a:tab pos="306388" algn="l"/>
                <a:tab pos="877888" algn="l"/>
              </a:tabLst>
            </a:pPr>
            <a:r>
              <a:rPr lang="en-US" altLang="zh-CN" sz="2400" dirty="0" smtClean="0">
                <a:ea typeface="宋体" pitchFamily="2" charset="-122"/>
              </a:rPr>
              <a:t>A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Regular Expression </a:t>
            </a:r>
            <a:r>
              <a:rPr lang="en-US" altLang="zh-CN" sz="2400" dirty="0" smtClean="0">
                <a:ea typeface="宋体" pitchFamily="2" charset="-122"/>
              </a:rPr>
              <a:t>is a set of rules for constructing </a:t>
            </a:r>
            <a:r>
              <a:rPr lang="en-US" altLang="zh-CN" sz="2400" dirty="0">
                <a:ea typeface="宋体" pitchFamily="2" charset="-122"/>
              </a:rPr>
              <a:t>s</a:t>
            </a:r>
            <a:r>
              <a:rPr lang="en-US" altLang="zh-CN" sz="2400" dirty="0" smtClean="0">
                <a:ea typeface="宋体" pitchFamily="2" charset="-122"/>
              </a:rPr>
              <a:t>equences of symbols (strings) from an Alphabet.</a:t>
            </a:r>
          </a:p>
          <a:p>
            <a:pPr>
              <a:lnSpc>
                <a:spcPct val="105000"/>
              </a:lnSpc>
              <a:tabLst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1219200" algn="l"/>
                <a:tab pos="1390650" algn="l"/>
                <a:tab pos="2305050" algn="l"/>
                <a:tab pos="3219450" algn="l"/>
                <a:tab pos="4133850" algn="l"/>
                <a:tab pos="5048250" algn="l"/>
                <a:tab pos="5962650" algn="l"/>
                <a:tab pos="6877050" algn="l"/>
                <a:tab pos="7791450" algn="l"/>
                <a:tab pos="8705850" algn="l"/>
                <a:tab pos="1219200" algn="l"/>
                <a:tab pos="1390650" algn="l"/>
                <a:tab pos="2305050" algn="l"/>
                <a:tab pos="3219450" algn="l"/>
                <a:tab pos="4133850" algn="l"/>
                <a:tab pos="5048250" algn="l"/>
                <a:tab pos="5962650" algn="l"/>
                <a:tab pos="6877050" algn="l"/>
                <a:tab pos="7791450" algn="l"/>
                <a:tab pos="8705850" algn="l"/>
                <a:tab pos="306388" algn="l"/>
                <a:tab pos="877888" algn="l"/>
              </a:tabLst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105000"/>
              </a:lnSpc>
              <a:tabLst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1219200" algn="l"/>
                <a:tab pos="1390650" algn="l"/>
                <a:tab pos="2305050" algn="l"/>
                <a:tab pos="3219450" algn="l"/>
                <a:tab pos="4133850" algn="l"/>
                <a:tab pos="5048250" algn="l"/>
                <a:tab pos="5962650" algn="l"/>
                <a:tab pos="6877050" algn="l"/>
                <a:tab pos="7791450" algn="l"/>
                <a:tab pos="8705850" algn="l"/>
                <a:tab pos="1219200" algn="l"/>
                <a:tab pos="1390650" algn="l"/>
                <a:tab pos="2305050" algn="l"/>
                <a:tab pos="3219450" algn="l"/>
                <a:tab pos="4133850" algn="l"/>
                <a:tab pos="5048250" algn="l"/>
                <a:tab pos="5962650" algn="l"/>
                <a:tab pos="6877050" algn="l"/>
                <a:tab pos="7791450" algn="l"/>
                <a:tab pos="8705850" algn="l"/>
                <a:tab pos="306388" algn="l"/>
                <a:tab pos="877888" algn="l"/>
              </a:tabLst>
            </a:pPr>
            <a:endParaRPr lang="en-US" altLang="zh-CN" sz="2400" dirty="0" smtClean="0">
              <a:ea typeface="宋体" pitchFamily="2" charset="-122"/>
            </a:endParaRPr>
          </a:p>
          <a:p>
            <a:pPr algn="ctr">
              <a:tabLst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1219200" algn="l"/>
                <a:tab pos="1390650" algn="l"/>
                <a:tab pos="2305050" algn="l"/>
                <a:tab pos="3219450" algn="l"/>
                <a:tab pos="4133850" algn="l"/>
                <a:tab pos="5048250" algn="l"/>
                <a:tab pos="5962650" algn="l"/>
                <a:tab pos="6877050" algn="l"/>
                <a:tab pos="7791450" algn="l"/>
                <a:tab pos="8705850" algn="l"/>
                <a:tab pos="1219200" algn="l"/>
                <a:tab pos="1390650" algn="l"/>
                <a:tab pos="2305050" algn="l"/>
                <a:tab pos="3219450" algn="l"/>
                <a:tab pos="4133850" algn="l"/>
                <a:tab pos="5048250" algn="l"/>
                <a:tab pos="5962650" algn="l"/>
                <a:tab pos="6877050" algn="l"/>
                <a:tab pos="7791450" algn="l"/>
                <a:tab pos="8705850" algn="l"/>
                <a:tab pos="306388" algn="l"/>
                <a:tab pos="877888" algn="l"/>
              </a:tabLst>
            </a:pPr>
            <a:r>
              <a:rPr lang="en-US" altLang="zh-CN" sz="2400" dirty="0" smtClean="0">
                <a:ea typeface="宋体" pitchFamily="2" charset="-122"/>
              </a:rPr>
              <a:t>If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 </a:t>
            </a:r>
            <a:r>
              <a:rPr lang="en-US" altLang="zh-CN" sz="2400" dirty="0" smtClean="0">
                <a:ea typeface="宋体" pitchFamily="2" charset="-122"/>
              </a:rPr>
              <a:t>is an Alphabet, r a Regular Expression, then  L(r)  is the Language That is Characterized by the Rules of  r.</a:t>
            </a: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85800" y="2362200"/>
            <a:ext cx="76962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3886200"/>
            <a:ext cx="8305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381000"/>
            <a:ext cx="8382000" cy="6096000"/>
          </a:xfrm>
          <a:prstGeom prst="rect">
            <a:avLst/>
          </a:prstGeom>
          <a:ln/>
        </p:spPr>
        <p:txBody>
          <a:bodyPr/>
          <a:lstStyle/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tabLst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</a:tabLst>
            </a:pPr>
            <a:r>
              <a:rPr lang="en-US" altLang="zh-CN" sz="2400" dirty="0" smtClean="0">
                <a:ea typeface="宋体" pitchFamily="2" charset="-122"/>
              </a:rPr>
              <a:t>Given an Alphabet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, the set of regular expressions is defined by</a:t>
            </a:r>
            <a:endParaRPr lang="en-US" altLang="zh-CN" sz="2400" dirty="0" smtClean="0">
              <a:ea typeface="宋体" pitchFamily="2" charset="-122"/>
            </a:endParaRP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  <a:tabLst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</a:tabLst>
            </a:pPr>
            <a:r>
              <a:rPr lang="az-Cyrl-AZ" altLang="zh-CN" sz="2400" dirty="0" smtClean="0">
                <a:ea typeface="宋体" pitchFamily="2" charset="-122"/>
              </a:rPr>
              <a:t>Є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is a regular ex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pression denoting {</a:t>
            </a:r>
            <a:r>
              <a:rPr lang="az-Cyrl-AZ" sz="2400" dirty="0" smtClean="0">
                <a:latin typeface="Arial" pitchFamily="34" charset="0"/>
                <a:cs typeface="Arial" pitchFamily="34" charset="0"/>
              </a:rPr>
              <a:t>Є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}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" pitchFamily="2" charset="2"/>
              <a:buChar char="q"/>
              <a:tabLst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</a:tabLst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If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in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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, then </a:t>
            </a:r>
            <a:r>
              <a:rPr lang="en-US" altLang="zh-CN" sz="2400" dirty="0" smtClean="0">
                <a:solidFill>
                  <a:srgbClr val="C00000"/>
                </a:solidFill>
                <a:ea typeface="宋体" pitchFamily="2" charset="-122"/>
              </a:rPr>
              <a:t>a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regular expression that denotes {a}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  <a:tabLst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</a:tabLst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Let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r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and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be Regular E</a:t>
            </a:r>
            <a:r>
              <a:rPr lang="en-US" altLang="zh-CN" sz="2400" dirty="0" err="1" smtClean="0">
                <a:ea typeface="宋体" pitchFamily="2" charset="-122"/>
              </a:rPr>
              <a:t>xpressions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denoting languages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L(r)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and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L(s)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.  Then 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  <a:tabLst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</a:tabLst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(r) | (s)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regular expression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L(r) ∪ L(s)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  <a:tabLst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</a:tabLst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(r)(s)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regular expression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L(r) L(s)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  <a:tabLst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</a:tabLst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(r)*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regular expression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(L(r))*</a:t>
            </a:r>
          </a:p>
          <a:p>
            <a:pPr marL="722376" lvl="1" indent="-265176">
              <a:spcBef>
                <a:spcPts val="250"/>
              </a:spcBef>
              <a:buClr>
                <a:schemeClr val="accent1"/>
              </a:buClr>
              <a:buSzPct val="80000"/>
              <a:buFont typeface="Wingdings" pitchFamily="2" charset="2"/>
              <a:buChar char="§"/>
              <a:tabLst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</a:tabLst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(r)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is a regular expression 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L(r) </a:t>
            </a:r>
          </a:p>
          <a:p>
            <a:endParaRPr lang="en-US" sz="2400" dirty="0" smtClean="0"/>
          </a:p>
          <a:p>
            <a:r>
              <a:rPr lang="en-US" sz="2400" dirty="0" smtClean="0"/>
              <a:t>The precedence from highest to lowest:</a:t>
            </a:r>
            <a:endParaRPr lang="en-US" sz="2400" dirty="0"/>
          </a:p>
          <a:p>
            <a:r>
              <a:rPr lang="en-US" sz="2400" dirty="0"/>
              <a:t>a) The unary operator * </a:t>
            </a:r>
          </a:p>
          <a:p>
            <a:r>
              <a:rPr lang="en-US" sz="2400" dirty="0"/>
              <a:t>b) </a:t>
            </a:r>
            <a:r>
              <a:rPr lang="en-US" sz="2400" dirty="0" smtClean="0"/>
              <a:t>Concatenation</a:t>
            </a:r>
          </a:p>
          <a:p>
            <a:r>
              <a:rPr lang="en-US" altLang="zh-CN" sz="2400" dirty="0" smtClean="0">
                <a:ea typeface="宋体" pitchFamily="2" charset="-122"/>
              </a:rPr>
              <a:t>c) Union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tabLst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  <a:tab pos="1792288" algn="l"/>
                <a:tab pos="2706688" algn="l"/>
                <a:tab pos="3621088" algn="l"/>
                <a:tab pos="4535488" algn="l"/>
                <a:tab pos="5449888" algn="l"/>
                <a:tab pos="6364288" algn="l"/>
                <a:tab pos="7278688" algn="l"/>
                <a:tab pos="8193088" algn="l"/>
                <a:tab pos="306388" algn="l"/>
                <a:tab pos="877888" algn="l"/>
              </a:tabLst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782" y="1581150"/>
            <a:ext cx="8429902" cy="428625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990600" y="5334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Operations over Languages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202" y="1676400"/>
            <a:ext cx="8615598" cy="422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905000" y="6096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Algebraic Properties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381000"/>
            <a:ext cx="7772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Example:</a:t>
            </a:r>
          </a:p>
          <a:p>
            <a:endParaRPr lang="en-US" sz="2400" b="1" dirty="0" smtClean="0"/>
          </a:p>
          <a:p>
            <a:r>
              <a:rPr lang="en-US" sz="2400" dirty="0" smtClean="0"/>
              <a:t>If </a:t>
            </a:r>
            <a:r>
              <a:rPr lang="en-US" sz="2400" b="1" dirty="0" smtClean="0"/>
              <a:t>L = {A, B, C, D} </a:t>
            </a:r>
            <a:r>
              <a:rPr lang="en-US" sz="2400" dirty="0" smtClean="0"/>
              <a:t>and </a:t>
            </a:r>
            <a:r>
              <a:rPr lang="en-US" sz="2400" b="1" dirty="0" smtClean="0"/>
              <a:t>D = {1, 2, 3} </a:t>
            </a:r>
            <a:r>
              <a:rPr lang="en-US" sz="2400" dirty="0" smtClean="0"/>
              <a:t>then,</a:t>
            </a:r>
          </a:p>
          <a:p>
            <a:endParaRPr lang="en-US" sz="2400" dirty="0" smtClean="0"/>
          </a:p>
          <a:p>
            <a:r>
              <a:rPr lang="en-US" sz="2400" b="1" dirty="0" smtClean="0"/>
              <a:t>L </a:t>
            </a:r>
            <a:r>
              <a:rPr lang="en-US" sz="2400" b="1" dirty="0" smtClean="0">
                <a:sym typeface="Symbol"/>
              </a:rPr>
              <a:t> D </a:t>
            </a:r>
            <a:r>
              <a:rPr lang="en-US" sz="2400" dirty="0" smtClean="0">
                <a:sym typeface="Symbol"/>
              </a:rPr>
              <a:t>= {A, B, C, D, 1, 2, 3}</a:t>
            </a:r>
          </a:p>
          <a:p>
            <a:endParaRPr lang="en-US" sz="2400" dirty="0" smtClean="0">
              <a:sym typeface="Symbol"/>
            </a:endParaRPr>
          </a:p>
          <a:p>
            <a:r>
              <a:rPr lang="en-US" sz="2400" b="1" dirty="0" smtClean="0">
                <a:sym typeface="Symbol"/>
              </a:rPr>
              <a:t>LD</a:t>
            </a:r>
            <a:r>
              <a:rPr lang="en-US" sz="2400" dirty="0" smtClean="0">
                <a:sym typeface="Symbol"/>
              </a:rPr>
              <a:t>  = {A1, A2, A3, B1, B2, B3, C1, C2, C3, D1, D2, D3}</a:t>
            </a:r>
          </a:p>
          <a:p>
            <a:endParaRPr lang="en-US" sz="2400" dirty="0" smtClean="0">
              <a:sym typeface="Symbol"/>
            </a:endParaRPr>
          </a:p>
          <a:p>
            <a:r>
              <a:rPr lang="en-US" sz="2400" b="1" dirty="0" smtClean="0">
                <a:sym typeface="Symbol"/>
              </a:rPr>
              <a:t>L</a:t>
            </a:r>
            <a:r>
              <a:rPr lang="en-US" sz="2400" b="1" baseline="30000" dirty="0" smtClean="0">
                <a:sym typeface="Symbol"/>
              </a:rPr>
              <a:t>2</a:t>
            </a:r>
            <a:r>
              <a:rPr lang="en-US" sz="2400" dirty="0" smtClean="0">
                <a:sym typeface="Symbol"/>
              </a:rPr>
              <a:t> = {AA, AB, AC, AD, </a:t>
            </a:r>
          </a:p>
          <a:p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    BA,BB, BC, BD, </a:t>
            </a:r>
          </a:p>
          <a:p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    CA, CB, CC, CD, </a:t>
            </a:r>
          </a:p>
          <a:p>
            <a:r>
              <a:rPr lang="en-US" sz="2400" dirty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       DA, DB, DC, DD}</a:t>
            </a:r>
          </a:p>
          <a:p>
            <a:endParaRPr lang="en-US" sz="2400" dirty="0" smtClean="0">
              <a:sym typeface="Symbol"/>
            </a:endParaRPr>
          </a:p>
          <a:p>
            <a:r>
              <a:rPr lang="en-US" sz="2400" b="1" dirty="0" smtClean="0">
                <a:sym typeface="Symbol"/>
              </a:rPr>
              <a:t>L</a:t>
            </a:r>
            <a:r>
              <a:rPr lang="en-US" sz="2400" baseline="30000" dirty="0" smtClean="0">
                <a:sym typeface="Symbol"/>
              </a:rPr>
              <a:t>*</a:t>
            </a:r>
            <a:r>
              <a:rPr lang="en-US" sz="2400" b="1" baseline="30000" dirty="0" smtClean="0">
                <a:sym typeface="Symbol"/>
              </a:rPr>
              <a:t> </a:t>
            </a:r>
            <a:r>
              <a:rPr lang="en-US" sz="2400" b="1" dirty="0" smtClean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= All possible strings of L + </a:t>
            </a:r>
            <a:r>
              <a:rPr lang="az-Cyrl-AZ" sz="2400" dirty="0" smtClean="0">
                <a:sym typeface="Symbol"/>
              </a:rPr>
              <a:t>Є</a:t>
            </a:r>
            <a:endParaRPr lang="en-US" sz="2400" dirty="0" smtClean="0">
              <a:sym typeface="Symbol"/>
            </a:endParaRPr>
          </a:p>
          <a:p>
            <a:r>
              <a:rPr lang="en-US" sz="2400" b="1" dirty="0" smtClean="0">
                <a:sym typeface="Symbol"/>
              </a:rPr>
              <a:t>L</a:t>
            </a:r>
            <a:r>
              <a:rPr lang="en-US" sz="2400" b="1" baseline="30000" dirty="0" smtClean="0">
                <a:sym typeface="Symbol"/>
              </a:rPr>
              <a:t>+</a:t>
            </a:r>
            <a:r>
              <a:rPr lang="en-US" sz="2400" baseline="30000" dirty="0" smtClean="0">
                <a:sym typeface="Symbol"/>
              </a:rPr>
              <a:t> </a:t>
            </a:r>
            <a:r>
              <a:rPr lang="en-US" sz="2400" dirty="0" smtClean="0">
                <a:sym typeface="Symbol"/>
              </a:rPr>
              <a:t> = L</a:t>
            </a:r>
            <a:r>
              <a:rPr lang="en-US" sz="2400" baseline="30000" dirty="0" smtClean="0">
                <a:sym typeface="Symbol"/>
              </a:rPr>
              <a:t>* </a:t>
            </a:r>
            <a:r>
              <a:rPr lang="en-US" sz="2400" dirty="0" smtClean="0">
                <a:sym typeface="Symbol"/>
              </a:rPr>
              <a:t> - </a:t>
            </a:r>
            <a:r>
              <a:rPr lang="az-Cyrl-AZ" sz="2400" dirty="0" smtClean="0">
                <a:sym typeface="Symbol"/>
              </a:rPr>
              <a:t>Є</a:t>
            </a:r>
            <a:endParaRPr lang="en-US" sz="2400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838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Examples</a:t>
            </a:r>
            <a:r>
              <a:rPr lang="en-US" sz="2400" b="1" dirty="0" smtClean="0"/>
              <a:t>:</a:t>
            </a:r>
            <a:r>
              <a:rPr lang="en-US" sz="2400" dirty="0" smtClean="0"/>
              <a:t>  </a:t>
            </a:r>
          </a:p>
          <a:p>
            <a:endParaRPr lang="en-US" sz="2400" dirty="0"/>
          </a:p>
          <a:p>
            <a:r>
              <a:rPr lang="en-US" sz="2400" dirty="0" smtClean="0"/>
              <a:t>Let </a:t>
            </a:r>
            <a:r>
              <a:rPr lang="en-US" sz="2400" b="1" dirty="0" smtClean="0">
                <a:sym typeface="Symbol"/>
              </a:rPr>
              <a:t> = {a, b}</a:t>
            </a:r>
          </a:p>
          <a:p>
            <a:endParaRPr lang="en-US" sz="2400" dirty="0" smtClean="0"/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/>
              <a:t>The regular expression </a:t>
            </a:r>
            <a:r>
              <a:rPr lang="en-US" sz="2400" b="1" dirty="0" smtClean="0"/>
              <a:t>r = a</a:t>
            </a:r>
            <a:r>
              <a:rPr lang="en-US" sz="2400" b="1" baseline="30000" dirty="0" smtClean="0"/>
              <a:t>* </a:t>
            </a:r>
            <a:r>
              <a:rPr lang="en-US" sz="2400" b="1" dirty="0" smtClean="0"/>
              <a:t> </a:t>
            </a:r>
            <a:r>
              <a:rPr lang="en-US" sz="2400" dirty="0" smtClean="0"/>
              <a:t>defines the language consisting of all strings of zero or more </a:t>
            </a:r>
            <a:r>
              <a:rPr lang="en-US" sz="2400" dirty="0" err="1" smtClean="0">
                <a:solidFill>
                  <a:srgbClr val="C00000"/>
                </a:solidFill>
              </a:rPr>
              <a:t>a’s</a:t>
            </a:r>
            <a:r>
              <a:rPr lang="en-US" sz="2400" dirty="0" smtClean="0"/>
              <a:t>, that is: 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 smtClean="0"/>
          </a:p>
          <a:p>
            <a:pPr marL="457200" indent="-457200" algn="ctr"/>
            <a:r>
              <a:rPr lang="en-US" sz="2400" b="1" dirty="0" smtClean="0"/>
              <a:t>L(r) = {</a:t>
            </a:r>
            <a:r>
              <a:rPr lang="az-Cyrl-AZ" sz="2400" b="1" dirty="0" smtClean="0">
                <a:sym typeface="Symbol"/>
              </a:rPr>
              <a:t>Є</a:t>
            </a:r>
            <a:r>
              <a:rPr lang="en-US" sz="2400" b="1" dirty="0" smtClean="0">
                <a:sym typeface="Symbol"/>
              </a:rPr>
              <a:t>, a, </a:t>
            </a:r>
            <a:r>
              <a:rPr lang="en-US" sz="2400" b="1" dirty="0" err="1" smtClean="0">
                <a:sym typeface="Symbol"/>
              </a:rPr>
              <a:t>aa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aaa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aaaa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aaaaa</a:t>
            </a:r>
            <a:r>
              <a:rPr lang="en-US" sz="2400" b="1" dirty="0" smtClean="0">
                <a:sym typeface="Symbol"/>
              </a:rPr>
              <a:t>, … }</a:t>
            </a:r>
            <a:r>
              <a:rPr lang="en-US" sz="2400" b="1" dirty="0" smtClean="0"/>
              <a:t> 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2)  The regular expression </a:t>
            </a:r>
            <a:r>
              <a:rPr lang="en-US" sz="2400" b="1" dirty="0" smtClean="0"/>
              <a:t>r = </a:t>
            </a:r>
            <a:r>
              <a:rPr lang="en-US" sz="2400" b="1" dirty="0" err="1" smtClean="0"/>
              <a:t>ab</a:t>
            </a:r>
            <a:r>
              <a:rPr lang="en-US" sz="2400" b="1" baseline="30000" dirty="0" smtClean="0"/>
              <a:t>* </a:t>
            </a:r>
            <a:r>
              <a:rPr lang="en-US" sz="2400" b="1" dirty="0" smtClean="0"/>
              <a:t> </a:t>
            </a:r>
            <a:r>
              <a:rPr lang="en-US" sz="2400" dirty="0" smtClean="0"/>
              <a:t>defines the language consisting of all strings starting with </a:t>
            </a:r>
            <a:r>
              <a:rPr lang="en-US" sz="2400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/>
              <a:t> followed by zero or more </a:t>
            </a:r>
            <a:r>
              <a:rPr lang="en-US" sz="2400" dirty="0" err="1">
                <a:solidFill>
                  <a:srgbClr val="C00000"/>
                </a:solidFill>
              </a:rPr>
              <a:t>b</a:t>
            </a:r>
            <a:r>
              <a:rPr lang="en-US" sz="2400" dirty="0" err="1" smtClean="0">
                <a:solidFill>
                  <a:srgbClr val="C00000"/>
                </a:solidFill>
              </a:rPr>
              <a:t>’s</a:t>
            </a:r>
            <a:r>
              <a:rPr lang="en-US" sz="2400" dirty="0" smtClean="0"/>
              <a:t>, that is:</a:t>
            </a:r>
          </a:p>
          <a:p>
            <a:endParaRPr lang="en-US" sz="2400" dirty="0"/>
          </a:p>
          <a:p>
            <a:pPr algn="ctr"/>
            <a:r>
              <a:rPr lang="en-US" sz="2400" b="1" dirty="0" smtClean="0"/>
              <a:t>L(r) = {</a:t>
            </a:r>
            <a:r>
              <a:rPr lang="en-US" sz="2400" b="1" dirty="0" smtClean="0">
                <a:sym typeface="Symbol"/>
              </a:rPr>
              <a:t>a, </a:t>
            </a:r>
            <a:r>
              <a:rPr lang="en-US" sz="2400" b="1" dirty="0" err="1" smtClean="0">
                <a:sym typeface="Symbol"/>
              </a:rPr>
              <a:t>ab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abb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abbb</a:t>
            </a:r>
            <a:r>
              <a:rPr lang="en-US" sz="2400" b="1" dirty="0" smtClean="0">
                <a:sym typeface="Symbol"/>
              </a:rPr>
              <a:t>, </a:t>
            </a:r>
            <a:r>
              <a:rPr lang="en-US" sz="2400" b="1" dirty="0" err="1" smtClean="0">
                <a:sym typeface="Symbol"/>
              </a:rPr>
              <a:t>abbbb</a:t>
            </a:r>
            <a:r>
              <a:rPr lang="en-US" sz="2400" b="1" dirty="0" smtClean="0">
                <a:sym typeface="Symbol"/>
              </a:rPr>
              <a:t>, … }</a:t>
            </a:r>
            <a:r>
              <a:rPr lang="en-US" sz="2400" b="1" dirty="0" smtClean="0"/>
              <a:t> </a:t>
            </a:r>
          </a:p>
          <a:p>
            <a:endParaRPr lang="en-US" sz="2400" dirty="0"/>
          </a:p>
          <a:p>
            <a:pPr marL="457200" indent="-457200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19208</TotalTime>
  <Words>953</Words>
  <Application>Microsoft Office PowerPoint</Application>
  <PresentationFormat>On-screen Show (4:3)</PresentationFormat>
  <Paragraphs>113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goal of lexical analyzer is:</dc:title>
  <dc:creator>Enas</dc:creator>
  <cp:lastModifiedBy>Mohamed Nour</cp:lastModifiedBy>
  <cp:revision>269</cp:revision>
  <dcterms:created xsi:type="dcterms:W3CDTF">2014-11-05T22:32:05Z</dcterms:created>
  <dcterms:modified xsi:type="dcterms:W3CDTF">2024-03-23T14:34:52Z</dcterms:modified>
</cp:coreProperties>
</file>