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71"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6DDCD7E-9B6F-9FBF-A314-81DDAFB8234F}" name="Dr Hussein Elshafie" initials="DHE" userId="S::Hussein.Elshafie@fci.luxor.edu.eg::8a481602-dc58-48e3-a1f1-e936755e5d8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21D86-EFFA-4164-8FBC-A56AA2113E2C}"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6DD27-F08C-4943-8327-55B68A7AA78B}" type="slidenum">
              <a:rPr lang="en-US" smtClean="0"/>
              <a:t>‹#›</a:t>
            </a:fld>
            <a:endParaRPr lang="en-US"/>
          </a:p>
        </p:txBody>
      </p:sp>
    </p:spTree>
    <p:extLst>
      <p:ext uri="{BB962C8B-B14F-4D97-AF65-F5344CB8AC3E}">
        <p14:creationId xmlns:p14="http://schemas.microsoft.com/office/powerpoint/2010/main" val="2908383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6DD27-F08C-4943-8327-55B68A7AA78B}" type="slidenum">
              <a:rPr lang="en-US" smtClean="0"/>
              <a:t>14</a:t>
            </a:fld>
            <a:endParaRPr lang="en-US"/>
          </a:p>
        </p:txBody>
      </p:sp>
    </p:spTree>
    <p:extLst>
      <p:ext uri="{BB962C8B-B14F-4D97-AF65-F5344CB8AC3E}">
        <p14:creationId xmlns:p14="http://schemas.microsoft.com/office/powerpoint/2010/main" val="29990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D86C-A9EA-4B59-B88F-391B5677B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C8DD6-42C7-4061-93BA-E0A9FC71C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9F702E-1912-4F3F-96E3-425CC0FCC84F}"/>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2D51BE7F-B5AB-4AC3-8844-6096022120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F9D87E-22C0-4F24-BFAB-C4390D9E74A6}"/>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107871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A145-7F03-4416-93CE-8BF244DC7A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B2A40-3962-4220-B5E7-DCCD79FD87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A3FB8-84A6-4EED-A2AC-4CCDFF62B28B}"/>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4D22A316-36CC-4B52-BD64-3D5351204D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19BD32-A4EB-4E43-A7C5-0D04CA35B31B}"/>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259772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06C27-ABE6-41DA-895C-0979DAF40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290F5-DF1E-45CC-B74F-8C4E0601B9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91E3D-9465-4A93-AF90-FA4AC92B98D4}"/>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E690565B-5DC7-432A-8C1A-944D4F7163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9DF8E0-7D28-44BC-AB3F-0DF856D20331}"/>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799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76AF-57ED-4AE4-9D33-7712B6346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9F451-6212-40C3-B151-6395C6D6E2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D5C74-DAE0-4092-BF6D-D01931406CFC}"/>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2D6CF510-BFCF-4954-A35E-2A6F9E92D9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9BA903-1B5E-4611-AEAE-14D17C45D258}"/>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11149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9CE4-6A8F-4498-8612-BDAE6C438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D61F9-9BD9-4DEE-822D-D368F5B56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622A6E-3B5E-404A-83BC-6966375BA907}"/>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4317099B-9441-4A79-A522-3362983554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CB3819-6E5A-479C-A595-743A822F2719}"/>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56207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174-C113-4904-8D8D-4B0F1ECE4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E2BA3-CE84-4F77-B384-8B96EEA9DA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2C2E0-1C1E-4A10-AAAC-E3548FF058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20ED9E-6A5C-4353-BA33-884CAF308D87}"/>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6" name="Footer Placeholder 5">
            <a:extLst>
              <a:ext uri="{FF2B5EF4-FFF2-40B4-BE49-F238E27FC236}">
                <a16:creationId xmlns:a16="http://schemas.microsoft.com/office/drawing/2014/main" id="{8F4D46DB-7FE8-4AAF-A452-DE18A3FE78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AA8C3F-7FF1-47A0-887F-DE70F8D5C272}"/>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33606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6705-4163-4019-A2F8-D039AA776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6EB3A-992D-4D83-81A7-034D74F0F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07E368-7E0D-46FD-9029-7D82FB9140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C0CFCE-FEBF-4987-B4E4-1527E64CE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5EE364-F490-414B-A83B-D57489EC22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C01D8-64D7-4951-BF6D-17E463D97193}"/>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8" name="Footer Placeholder 7">
            <a:extLst>
              <a:ext uri="{FF2B5EF4-FFF2-40B4-BE49-F238E27FC236}">
                <a16:creationId xmlns:a16="http://schemas.microsoft.com/office/drawing/2014/main" id="{A8F9FD85-1EED-403A-B75D-49913A29C57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3C25C7-E642-477E-873B-8178D51578B9}"/>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368497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12EC-476F-4931-B6BE-CCD2A6558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D2B9E3-142C-4FB1-9F3B-696862B98B84}"/>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4" name="Footer Placeholder 3">
            <a:extLst>
              <a:ext uri="{FF2B5EF4-FFF2-40B4-BE49-F238E27FC236}">
                <a16:creationId xmlns:a16="http://schemas.microsoft.com/office/drawing/2014/main" id="{1BABD7FD-6550-4B3D-972D-91DBE9A7A7E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0C0ED7-628A-4455-80E8-E682A8C6EB9C}"/>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207959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A02FD-A76E-4C7C-A8AA-6BFC89791942}"/>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3" name="Footer Placeholder 2">
            <a:extLst>
              <a:ext uri="{FF2B5EF4-FFF2-40B4-BE49-F238E27FC236}">
                <a16:creationId xmlns:a16="http://schemas.microsoft.com/office/drawing/2014/main" id="{3BD0633A-A86F-4379-AFC2-5511D2D0DB0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EBF13A-A69F-46F6-873E-2EA4C789C611}"/>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409515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EB23-E7D6-4AA6-9FDA-5E87CB6CF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4F0341-E983-4FE0-ACD3-A700B104B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DD52F-0B69-404D-9921-4AD39240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482B54-4617-4166-B14E-46B469BFB964}"/>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6" name="Footer Placeholder 5">
            <a:extLst>
              <a:ext uri="{FF2B5EF4-FFF2-40B4-BE49-F238E27FC236}">
                <a16:creationId xmlns:a16="http://schemas.microsoft.com/office/drawing/2014/main" id="{6DA91B89-B458-4083-A5C4-6CF20ADD9F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A52629-1333-4A49-869D-61E38F05E11D}"/>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42605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D629-6080-403C-B0C4-196F77039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E77698-15DF-4226-8004-3402C2168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571AA29-49F2-44E2-A4A7-5E5E49B22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A0863E-4469-4E2A-AE7D-7DD0A33A7B8C}"/>
              </a:ext>
            </a:extLst>
          </p:cNvPr>
          <p:cNvSpPr>
            <a:spLocks noGrp="1"/>
          </p:cNvSpPr>
          <p:nvPr>
            <p:ph type="dt" sz="half" idx="10"/>
          </p:nvPr>
        </p:nvSpPr>
        <p:spPr/>
        <p:txBody>
          <a:bodyPr/>
          <a:lstStyle/>
          <a:p>
            <a:fld id="{5838689E-EA48-4BD9-99E7-30D8184CB235}" type="datetimeFigureOut">
              <a:rPr lang="en-US" smtClean="0"/>
              <a:t>2/20/2025</a:t>
            </a:fld>
            <a:endParaRPr lang="en-US" dirty="0"/>
          </a:p>
        </p:txBody>
      </p:sp>
      <p:sp>
        <p:nvSpPr>
          <p:cNvPr id="6" name="Footer Placeholder 5">
            <a:extLst>
              <a:ext uri="{FF2B5EF4-FFF2-40B4-BE49-F238E27FC236}">
                <a16:creationId xmlns:a16="http://schemas.microsoft.com/office/drawing/2014/main" id="{51F89F29-3D35-43FB-ACF0-8241FF0809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B6FB93-911F-4F13-8101-50C806450B2F}"/>
              </a:ext>
            </a:extLst>
          </p:cNvPr>
          <p:cNvSpPr>
            <a:spLocks noGrp="1"/>
          </p:cNvSpPr>
          <p:nvPr>
            <p:ph type="sldNum" sz="quarter" idx="12"/>
          </p:nvPr>
        </p:nvSpPr>
        <p:spPr/>
        <p:txBody>
          <a:bodyPr/>
          <a:lstStyle/>
          <a:p>
            <a:fld id="{9BCF5AC5-8363-4500-91D0-63D6FC5E744D}" type="slidenum">
              <a:rPr lang="en-US" smtClean="0"/>
              <a:t>‹#›</a:t>
            </a:fld>
            <a:endParaRPr lang="en-US" dirty="0"/>
          </a:p>
        </p:txBody>
      </p:sp>
    </p:spTree>
    <p:extLst>
      <p:ext uri="{BB962C8B-B14F-4D97-AF65-F5344CB8AC3E}">
        <p14:creationId xmlns:p14="http://schemas.microsoft.com/office/powerpoint/2010/main" val="215324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58538-A149-4FBA-A68D-65035CB6A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1AC278-22FE-4F1D-B6D2-E03F4B4DA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A337E-54E7-452D-9DA1-B5A3BB180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8689E-EA48-4BD9-99E7-30D8184CB235}" type="datetimeFigureOut">
              <a:rPr lang="en-US" smtClean="0"/>
              <a:t>2/20/2025</a:t>
            </a:fld>
            <a:endParaRPr lang="en-US" dirty="0"/>
          </a:p>
        </p:txBody>
      </p:sp>
      <p:sp>
        <p:nvSpPr>
          <p:cNvPr id="5" name="Footer Placeholder 4">
            <a:extLst>
              <a:ext uri="{FF2B5EF4-FFF2-40B4-BE49-F238E27FC236}">
                <a16:creationId xmlns:a16="http://schemas.microsoft.com/office/drawing/2014/main" id="{339244CE-78E5-4D3F-8932-0CE458498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8E6F759-602D-4BD8-A1B1-C0E1CAC87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F5AC5-8363-4500-91D0-63D6FC5E744D}" type="slidenum">
              <a:rPr lang="en-US" smtClean="0"/>
              <a:t>‹#›</a:t>
            </a:fld>
            <a:endParaRPr lang="en-US" dirty="0"/>
          </a:p>
        </p:txBody>
      </p:sp>
    </p:spTree>
    <p:extLst>
      <p:ext uri="{BB962C8B-B14F-4D97-AF65-F5344CB8AC3E}">
        <p14:creationId xmlns:p14="http://schemas.microsoft.com/office/powerpoint/2010/main" val="416107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051D-46B4-4BE1-A0EC-7393D3A2C5ED}"/>
              </a:ext>
            </a:extLst>
          </p:cNvPr>
          <p:cNvSpPr>
            <a:spLocks noGrp="1"/>
          </p:cNvSpPr>
          <p:nvPr>
            <p:ph type="ctrTitle"/>
          </p:nvPr>
        </p:nvSpPr>
        <p:spPr>
          <a:xfrm>
            <a:off x="471053" y="457344"/>
            <a:ext cx="11042073" cy="637164"/>
          </a:xfrm>
        </p:spPr>
        <p:txBody>
          <a:bodyPr>
            <a:noAutofit/>
          </a:bodyPr>
          <a:lstStyle/>
          <a:p>
            <a:pPr algn="l"/>
            <a:r>
              <a:rPr lang="en-US" sz="3600" b="1" u="sng" dirty="0"/>
              <a:t>The characteristics of embedded systems are as follows:</a:t>
            </a:r>
          </a:p>
        </p:txBody>
      </p:sp>
      <p:sp>
        <p:nvSpPr>
          <p:cNvPr id="3" name="Subtitle 2">
            <a:extLst>
              <a:ext uri="{FF2B5EF4-FFF2-40B4-BE49-F238E27FC236}">
                <a16:creationId xmlns:a16="http://schemas.microsoft.com/office/drawing/2014/main" id="{AABC1D64-5A6C-4D4B-8BDC-8C1BE7ACCDF6}"/>
              </a:ext>
            </a:extLst>
          </p:cNvPr>
          <p:cNvSpPr>
            <a:spLocks noGrp="1"/>
          </p:cNvSpPr>
          <p:nvPr>
            <p:ph type="subTitle" idx="1"/>
          </p:nvPr>
        </p:nvSpPr>
        <p:spPr>
          <a:xfrm>
            <a:off x="609601" y="1967345"/>
            <a:ext cx="10903526" cy="3290455"/>
          </a:xfrm>
        </p:spPr>
        <p:txBody>
          <a:bodyPr>
            <a:normAutofit fontScale="92500"/>
          </a:bodyPr>
          <a:lstStyle/>
          <a:p>
            <a:pPr marL="290513" indent="-290513" algn="l">
              <a:lnSpc>
                <a:spcPct val="150000"/>
              </a:lnSpc>
              <a:spcBef>
                <a:spcPts val="600"/>
              </a:spcBef>
              <a:spcAft>
                <a:spcPts val="600"/>
              </a:spcAft>
              <a:buFont typeface="Wingdings" panose="05000000000000000000" pitchFamily="2" charset="2"/>
              <a:buChar char="§"/>
            </a:pPr>
            <a:r>
              <a:rPr lang="en-US" sz="4000" b="1" dirty="0"/>
              <a:t>It has certain </a:t>
            </a:r>
            <a:r>
              <a:rPr lang="en-US" sz="4000" b="1" u="sng" dirty="0">
                <a:solidFill>
                  <a:srgbClr val="FF0000"/>
                </a:solidFill>
                <a:highlight>
                  <a:srgbClr val="FFFF00"/>
                </a:highlight>
              </a:rPr>
              <a:t>processing capabilities</a:t>
            </a:r>
            <a:r>
              <a:rPr lang="en-US" sz="4000" b="1" dirty="0"/>
              <a:t>.</a:t>
            </a:r>
          </a:p>
          <a:p>
            <a:pPr marL="290513" indent="-290513" algn="l">
              <a:lnSpc>
                <a:spcPct val="150000"/>
              </a:lnSpc>
              <a:spcBef>
                <a:spcPts val="600"/>
              </a:spcBef>
              <a:spcAft>
                <a:spcPts val="600"/>
              </a:spcAft>
              <a:buFont typeface="Wingdings" panose="05000000000000000000" pitchFamily="2" charset="2"/>
              <a:buChar char="§"/>
            </a:pPr>
            <a:r>
              <a:rPr lang="en-US" sz="4000" b="1" dirty="0"/>
              <a:t>It </a:t>
            </a:r>
            <a:r>
              <a:rPr lang="en-US" sz="4000" b="1" u="sng" dirty="0">
                <a:solidFill>
                  <a:srgbClr val="FF0000"/>
                </a:solidFill>
                <a:highlight>
                  <a:srgbClr val="FFFF00"/>
                </a:highlight>
              </a:rPr>
              <a:t>reacts to the input</a:t>
            </a:r>
            <a:r>
              <a:rPr lang="en-US" sz="4000" dirty="0">
                <a:solidFill>
                  <a:srgbClr val="FF0000"/>
                </a:solidFill>
              </a:rPr>
              <a:t> </a:t>
            </a:r>
            <a:r>
              <a:rPr lang="en-US" sz="4000" b="1" dirty="0"/>
              <a:t>taken from the environment.</a:t>
            </a:r>
          </a:p>
          <a:p>
            <a:pPr marL="290513" indent="-290513" algn="l">
              <a:lnSpc>
                <a:spcPct val="150000"/>
              </a:lnSpc>
              <a:spcBef>
                <a:spcPts val="600"/>
              </a:spcBef>
              <a:spcAft>
                <a:spcPts val="600"/>
              </a:spcAft>
              <a:buFont typeface="Wingdings" panose="05000000000000000000" pitchFamily="2" charset="2"/>
              <a:buChar char="§"/>
            </a:pPr>
            <a:r>
              <a:rPr lang="en-US" sz="4000" b="1" dirty="0"/>
              <a:t>It </a:t>
            </a:r>
            <a:r>
              <a:rPr lang="en-US" sz="4000" b="1" u="sng" dirty="0">
                <a:solidFill>
                  <a:srgbClr val="FF0000"/>
                </a:solidFill>
                <a:highlight>
                  <a:srgbClr val="FFFF00"/>
                </a:highlight>
              </a:rPr>
              <a:t>responds with processed</a:t>
            </a:r>
            <a:r>
              <a:rPr lang="en-US" sz="4000" dirty="0">
                <a:solidFill>
                  <a:srgbClr val="FF0000"/>
                </a:solidFill>
              </a:rPr>
              <a:t> </a:t>
            </a:r>
            <a:r>
              <a:rPr lang="en-US" sz="4000" b="1" dirty="0"/>
              <a:t>data.</a:t>
            </a:r>
          </a:p>
        </p:txBody>
      </p:sp>
    </p:spTree>
    <p:extLst>
      <p:ext uri="{BB962C8B-B14F-4D97-AF65-F5344CB8AC3E}">
        <p14:creationId xmlns:p14="http://schemas.microsoft.com/office/powerpoint/2010/main" val="320818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46C83-D1F4-4329-9EA2-7362670E809D}"/>
              </a:ext>
            </a:extLst>
          </p:cNvPr>
          <p:cNvSpPr>
            <a:spLocks noGrp="1"/>
          </p:cNvSpPr>
          <p:nvPr>
            <p:ph idx="1"/>
          </p:nvPr>
        </p:nvSpPr>
        <p:spPr>
          <a:xfrm>
            <a:off x="623455" y="522514"/>
            <a:ext cx="10730345" cy="5822868"/>
          </a:xfrm>
        </p:spPr>
        <p:txBody>
          <a:bodyPr>
            <a:normAutofit fontScale="92500" lnSpcReduction="20000"/>
          </a:bodyPr>
          <a:lstStyle/>
          <a:p>
            <a:pPr>
              <a:lnSpc>
                <a:spcPct val="150000"/>
              </a:lnSpc>
              <a:spcBef>
                <a:spcPts val="1200"/>
              </a:spcBef>
              <a:spcAft>
                <a:spcPts val="1200"/>
              </a:spcAft>
              <a:buFont typeface="Wingdings" panose="05000000000000000000" pitchFamily="2" charset="2"/>
              <a:buChar char="§"/>
            </a:pPr>
            <a:r>
              <a:rPr lang="en-US" sz="3200" b="1" dirty="0"/>
              <a:t>Graceful</a:t>
            </a:r>
            <a:r>
              <a:rPr lang="ar-EG" sz="3200" b="1" dirty="0"/>
              <a:t> </a:t>
            </a:r>
            <a:r>
              <a:rPr lang="en-US" sz="3200" b="1" dirty="0"/>
              <a:t>degradation</a:t>
            </a:r>
            <a:r>
              <a:rPr lang="ar-EG" sz="3200" b="1" dirty="0"/>
              <a:t>.</a:t>
            </a:r>
            <a:endParaRPr lang="en-US" sz="3200" b="1" dirty="0"/>
          </a:p>
          <a:p>
            <a:pPr>
              <a:lnSpc>
                <a:spcPct val="150000"/>
              </a:lnSpc>
              <a:spcBef>
                <a:spcPts val="1200"/>
              </a:spcBef>
              <a:spcAft>
                <a:spcPts val="1200"/>
              </a:spcAft>
              <a:buFont typeface="Wingdings" panose="05000000000000000000" pitchFamily="2" charset="2"/>
              <a:buChar char="§"/>
            </a:pPr>
            <a:r>
              <a:rPr lang="en-US" sz="3200" b="1" dirty="0"/>
              <a:t>The accuracy.</a:t>
            </a:r>
          </a:p>
          <a:p>
            <a:pPr>
              <a:lnSpc>
                <a:spcPct val="150000"/>
              </a:lnSpc>
              <a:spcBef>
                <a:spcPts val="1200"/>
              </a:spcBef>
              <a:spcAft>
                <a:spcPts val="1200"/>
              </a:spcAft>
              <a:buFont typeface="Wingdings" panose="05000000000000000000" pitchFamily="2" charset="2"/>
              <a:buChar char="§"/>
            </a:pPr>
            <a:r>
              <a:rPr lang="en-US" sz="3200" b="1" dirty="0"/>
              <a:t>Smart systems.</a:t>
            </a:r>
          </a:p>
          <a:p>
            <a:pPr>
              <a:lnSpc>
                <a:spcPct val="150000"/>
              </a:lnSpc>
              <a:spcBef>
                <a:spcPts val="1200"/>
              </a:spcBef>
              <a:spcAft>
                <a:spcPts val="1200"/>
              </a:spcAft>
              <a:buFont typeface="Wingdings" panose="05000000000000000000" pitchFamily="2" charset="2"/>
              <a:buChar char="§"/>
            </a:pPr>
            <a:r>
              <a:rPr lang="en-US" sz="3200" b="1" dirty="0"/>
              <a:t>Ubiquity.</a:t>
            </a:r>
          </a:p>
          <a:p>
            <a:pPr>
              <a:lnSpc>
                <a:spcPct val="150000"/>
              </a:lnSpc>
              <a:spcBef>
                <a:spcPts val="1200"/>
              </a:spcBef>
              <a:spcAft>
                <a:spcPts val="1200"/>
              </a:spcAft>
              <a:buFont typeface="Wingdings" panose="05000000000000000000" pitchFamily="2" charset="2"/>
              <a:buChar char="§"/>
            </a:pPr>
            <a:r>
              <a:rPr lang="en-US" sz="3200" b="1" dirty="0"/>
              <a:t>Machine intelligence.</a:t>
            </a:r>
          </a:p>
          <a:p>
            <a:pPr algn="just">
              <a:lnSpc>
                <a:spcPct val="150000"/>
              </a:lnSpc>
              <a:spcBef>
                <a:spcPts val="1200"/>
              </a:spcBef>
              <a:spcAft>
                <a:spcPts val="1200"/>
              </a:spcAft>
              <a:buFont typeface="Wingdings" panose="05000000000000000000" pitchFamily="2" charset="2"/>
              <a:buChar char="§"/>
            </a:pPr>
            <a:r>
              <a:rPr lang="en-US" sz="3200" b="1" dirty="0"/>
              <a:t>Context-aware - </a:t>
            </a:r>
            <a:r>
              <a:rPr lang="en-US" dirty="0"/>
              <a:t>refers to a system's ability to sense, interpret, and respond to its environment dynamically.</a:t>
            </a:r>
            <a:endParaRPr lang="en-US" b="1" dirty="0"/>
          </a:p>
        </p:txBody>
      </p:sp>
    </p:spTree>
    <p:extLst>
      <p:ext uri="{BB962C8B-B14F-4D97-AF65-F5344CB8AC3E}">
        <p14:creationId xmlns:p14="http://schemas.microsoft.com/office/powerpoint/2010/main" val="389192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E315-2EE9-4CFD-B43A-18A830810D86}"/>
              </a:ext>
            </a:extLst>
          </p:cNvPr>
          <p:cNvSpPr>
            <a:spLocks noGrp="1"/>
          </p:cNvSpPr>
          <p:nvPr>
            <p:ph type="title"/>
          </p:nvPr>
        </p:nvSpPr>
        <p:spPr>
          <a:xfrm>
            <a:off x="554182" y="365125"/>
            <a:ext cx="11125200" cy="798657"/>
          </a:xfrm>
        </p:spPr>
        <p:txBody>
          <a:bodyPr>
            <a:normAutofit/>
          </a:bodyPr>
          <a:lstStyle/>
          <a:p>
            <a:r>
              <a:rPr lang="en-US" sz="3600" b="1" u="sng" dirty="0">
                <a:solidFill>
                  <a:prstClr val="black"/>
                </a:solidFill>
                <a:latin typeface="Calibri" panose="020F0502020204030204"/>
                <a:ea typeface="+mn-ea"/>
                <a:cs typeface="+mn-cs"/>
              </a:rPr>
              <a:t>Technologies Involved:</a:t>
            </a:r>
            <a:endParaRPr lang="en-US" sz="5400" b="1" u="sng" dirty="0"/>
          </a:p>
        </p:txBody>
      </p:sp>
      <p:sp>
        <p:nvSpPr>
          <p:cNvPr id="3" name="Content Placeholder 2">
            <a:extLst>
              <a:ext uri="{FF2B5EF4-FFF2-40B4-BE49-F238E27FC236}">
                <a16:creationId xmlns:a16="http://schemas.microsoft.com/office/drawing/2014/main" id="{174EE45B-FFE0-4FCC-9789-B4E67F7DB8B5}"/>
              </a:ext>
            </a:extLst>
          </p:cNvPr>
          <p:cNvSpPr>
            <a:spLocks noGrp="1"/>
          </p:cNvSpPr>
          <p:nvPr>
            <p:ph idx="1"/>
          </p:nvPr>
        </p:nvSpPr>
        <p:spPr>
          <a:xfrm>
            <a:off x="741218" y="1579418"/>
            <a:ext cx="10938164" cy="4597545"/>
          </a:xfrm>
        </p:spPr>
        <p:txBody>
          <a:bodyPr>
            <a:normAutofit/>
          </a:bodyPr>
          <a:lstStyle/>
          <a:p>
            <a:pPr>
              <a:lnSpc>
                <a:spcPct val="150000"/>
              </a:lnSpc>
              <a:spcBef>
                <a:spcPts val="600"/>
              </a:spcBef>
              <a:spcAft>
                <a:spcPts val="600"/>
              </a:spcAft>
              <a:buFont typeface="Wingdings" panose="05000000000000000000" pitchFamily="2" charset="2"/>
              <a:buChar char="§"/>
            </a:pPr>
            <a:r>
              <a:rPr lang="en-US" sz="4000" b="1" dirty="0"/>
              <a:t>Processors. </a:t>
            </a:r>
          </a:p>
          <a:p>
            <a:pPr marL="747713" indent="-457200">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General-purpose processors</a:t>
            </a:r>
            <a:r>
              <a:rPr lang="en-US" sz="3000" dirty="0"/>
              <a:t>.</a:t>
            </a:r>
          </a:p>
          <a:p>
            <a:pPr marL="747713" indent="-457200">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Custom processors.</a:t>
            </a:r>
          </a:p>
          <a:p>
            <a:pPr marL="747713" indent="-457200" algn="just">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Application-specific processors</a:t>
            </a:r>
            <a:r>
              <a:rPr lang="en-US" sz="3000" dirty="0"/>
              <a:t> (digital signal processors and microcontrollers)</a:t>
            </a:r>
          </a:p>
          <a:p>
            <a:pPr>
              <a:lnSpc>
                <a:spcPct val="150000"/>
              </a:lnSpc>
              <a:spcBef>
                <a:spcPts val="600"/>
              </a:spcBef>
              <a:spcAft>
                <a:spcPts val="600"/>
              </a:spcAft>
              <a:buFont typeface="Wingdings" panose="05000000000000000000" pitchFamily="2" charset="2"/>
              <a:buChar char="§"/>
            </a:pPr>
            <a:endParaRPr lang="en-US" sz="4000" b="1" dirty="0"/>
          </a:p>
        </p:txBody>
      </p:sp>
    </p:spTree>
    <p:extLst>
      <p:ext uri="{BB962C8B-B14F-4D97-AF65-F5344CB8AC3E}">
        <p14:creationId xmlns:p14="http://schemas.microsoft.com/office/powerpoint/2010/main" val="80456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7B40E-76B7-44B1-865E-57162ED590B0}"/>
              </a:ext>
            </a:extLst>
          </p:cNvPr>
          <p:cNvSpPr>
            <a:spLocks noGrp="1"/>
          </p:cNvSpPr>
          <p:nvPr>
            <p:ph idx="1"/>
          </p:nvPr>
        </p:nvSpPr>
        <p:spPr>
          <a:xfrm>
            <a:off x="637309" y="595745"/>
            <a:ext cx="10716491" cy="5581218"/>
          </a:xfrm>
        </p:spPr>
        <p:txBody>
          <a:bodyPr/>
          <a:lstStyle/>
          <a:p>
            <a:pPr lvl="0">
              <a:lnSpc>
                <a:spcPct val="150000"/>
              </a:lnSpc>
              <a:spcBef>
                <a:spcPts val="600"/>
              </a:spcBef>
              <a:spcAft>
                <a:spcPts val="600"/>
              </a:spcAft>
              <a:buFont typeface="Wingdings" panose="05000000000000000000" pitchFamily="2" charset="2"/>
              <a:buChar char="§"/>
            </a:pPr>
            <a:r>
              <a:rPr lang="en-US" sz="4000" b="1" dirty="0"/>
              <a:t>Platforms</a:t>
            </a:r>
            <a:r>
              <a:rPr lang="en-US" b="1" dirty="0">
                <a:solidFill>
                  <a:prstClr val="black"/>
                </a:solidFill>
              </a:rPr>
              <a:t>.</a:t>
            </a:r>
          </a:p>
          <a:p>
            <a:pPr marL="747713" lvl="0" indent="-457200">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Dedicated systems.</a:t>
            </a:r>
          </a:p>
          <a:p>
            <a:pPr marL="747713" lvl="0" indent="-457200">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Bus-based systems.</a:t>
            </a:r>
          </a:p>
          <a:p>
            <a:pPr marL="747713" lvl="0" indent="-457200">
              <a:lnSpc>
                <a:spcPct val="150000"/>
              </a:lnSpc>
              <a:spcBef>
                <a:spcPts val="600"/>
              </a:spcBef>
              <a:spcAft>
                <a:spcPts val="600"/>
              </a:spcAft>
              <a:buFont typeface="Wingdings" panose="05000000000000000000" pitchFamily="2" charset="2"/>
              <a:buChar char="q"/>
            </a:pPr>
            <a:r>
              <a:rPr lang="en-US" sz="3000" b="1" u="sng" dirty="0">
                <a:effectLst>
                  <a:outerShdw blurRad="38100" dist="38100" dir="2700000" algn="tl">
                    <a:srgbClr val="000000">
                      <a:alpha val="43137"/>
                    </a:srgbClr>
                  </a:outerShdw>
                </a:effectLst>
                <a:highlight>
                  <a:srgbClr val="00FFFF"/>
                </a:highlight>
              </a:rPr>
              <a:t>Distributed systems.</a:t>
            </a:r>
            <a:endParaRPr lang="ar-EG" sz="3000" b="1" u="sng" dirty="0">
              <a:effectLst>
                <a:outerShdw blurRad="38100" dist="38100" dir="2700000" algn="tl">
                  <a:srgbClr val="000000">
                    <a:alpha val="43137"/>
                  </a:srgbClr>
                </a:outerShdw>
              </a:effectLst>
              <a:highlight>
                <a:srgbClr val="00FFFF"/>
              </a:highlight>
            </a:endParaRPr>
          </a:p>
          <a:p>
            <a:pPr marL="747713" lvl="0" indent="-457200">
              <a:lnSpc>
                <a:spcPct val="150000"/>
              </a:lnSpc>
              <a:spcBef>
                <a:spcPts val="600"/>
              </a:spcBef>
              <a:spcAft>
                <a:spcPts val="600"/>
              </a:spcAft>
              <a:buFont typeface="Wingdings" panose="05000000000000000000" pitchFamily="2" charset="2"/>
              <a:buChar char="q"/>
            </a:pPr>
            <a:endParaRPr lang="en-US" sz="1400" b="1" u="sng" dirty="0">
              <a:effectLst>
                <a:outerShdw blurRad="38100" dist="38100" dir="2700000" algn="tl">
                  <a:srgbClr val="000000">
                    <a:alpha val="43137"/>
                  </a:srgbClr>
                </a:outerShdw>
              </a:effectLst>
              <a:highlight>
                <a:srgbClr val="00FFFF"/>
              </a:highlight>
            </a:endParaRPr>
          </a:p>
          <a:p>
            <a:pPr lvl="0">
              <a:lnSpc>
                <a:spcPct val="150000"/>
              </a:lnSpc>
              <a:spcBef>
                <a:spcPts val="600"/>
              </a:spcBef>
              <a:spcAft>
                <a:spcPts val="600"/>
              </a:spcAft>
              <a:buFont typeface="Wingdings" panose="05000000000000000000" pitchFamily="2" charset="2"/>
              <a:buChar char="§"/>
            </a:pPr>
            <a:r>
              <a:rPr lang="en-US" sz="4000" b="1" dirty="0"/>
              <a:t>Devices-IC Technology.</a:t>
            </a:r>
          </a:p>
          <a:p>
            <a:pPr marL="0" lvl="0" indent="0">
              <a:lnSpc>
                <a:spcPct val="150000"/>
              </a:lnSpc>
              <a:spcBef>
                <a:spcPts val="600"/>
              </a:spcBef>
              <a:spcAft>
                <a:spcPts val="600"/>
              </a:spcAft>
              <a:buNone/>
            </a:pPr>
            <a:endParaRPr lang="en-US" dirty="0"/>
          </a:p>
        </p:txBody>
      </p:sp>
    </p:spTree>
    <p:extLst>
      <p:ext uri="{BB962C8B-B14F-4D97-AF65-F5344CB8AC3E}">
        <p14:creationId xmlns:p14="http://schemas.microsoft.com/office/powerpoint/2010/main" val="169737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D896-52F0-4A4E-B4A7-B9AF8C9DE531}"/>
              </a:ext>
            </a:extLst>
          </p:cNvPr>
          <p:cNvSpPr>
            <a:spLocks noGrp="1"/>
          </p:cNvSpPr>
          <p:nvPr>
            <p:ph type="title"/>
          </p:nvPr>
        </p:nvSpPr>
        <p:spPr>
          <a:xfrm>
            <a:off x="554182" y="495755"/>
            <a:ext cx="10799618" cy="951056"/>
          </a:xfrm>
        </p:spPr>
        <p:txBody>
          <a:bodyPr/>
          <a:lstStyle/>
          <a:p>
            <a:r>
              <a:rPr lang="en-US" b="1" u="sng" dirty="0"/>
              <a:t>Hardware/Software Co-design</a:t>
            </a:r>
          </a:p>
        </p:txBody>
      </p:sp>
      <p:sp>
        <p:nvSpPr>
          <p:cNvPr id="3" name="Content Placeholder 2">
            <a:extLst>
              <a:ext uri="{FF2B5EF4-FFF2-40B4-BE49-F238E27FC236}">
                <a16:creationId xmlns:a16="http://schemas.microsoft.com/office/drawing/2014/main" id="{BE57C474-6E78-4CDF-ACF8-58D0B318A97F}"/>
              </a:ext>
            </a:extLst>
          </p:cNvPr>
          <p:cNvSpPr>
            <a:spLocks noGrp="1"/>
          </p:cNvSpPr>
          <p:nvPr>
            <p:ph idx="1"/>
          </p:nvPr>
        </p:nvSpPr>
        <p:spPr>
          <a:xfrm>
            <a:off x="866274" y="1988457"/>
            <a:ext cx="10487526" cy="2307772"/>
          </a:xfrm>
          <a:ln w="38100">
            <a:solidFill>
              <a:schemeClr val="tx1"/>
            </a:solidFill>
          </a:ln>
        </p:spPr>
        <p:txBody>
          <a:bodyPr/>
          <a:lstStyle/>
          <a:p>
            <a:pPr algn="just">
              <a:lnSpc>
                <a:spcPct val="150000"/>
              </a:lnSpc>
              <a:spcBef>
                <a:spcPts val="600"/>
              </a:spcBef>
              <a:spcAft>
                <a:spcPts val="600"/>
              </a:spcAft>
              <a:buFont typeface="Wingdings" panose="05000000000000000000" pitchFamily="2" charset="2"/>
              <a:buChar char="§"/>
            </a:pPr>
            <a:r>
              <a:rPr lang="en-US" dirty="0"/>
              <a:t>Another major decision that a designer has to take is whether the task has to be implemented through </a:t>
            </a:r>
            <a:r>
              <a:rPr lang="en-US" b="1" u="sng" dirty="0">
                <a:effectLst>
                  <a:outerShdw blurRad="38100" dist="38100" dir="2700000" algn="tl">
                    <a:srgbClr val="000000">
                      <a:alpha val="43137"/>
                    </a:srgbClr>
                  </a:outerShdw>
                </a:effectLst>
                <a:highlight>
                  <a:srgbClr val="00FFFF"/>
                </a:highlight>
              </a:rPr>
              <a:t>software programming</a:t>
            </a:r>
            <a:r>
              <a:rPr lang="en-US" dirty="0"/>
              <a:t> or </a:t>
            </a:r>
            <a:r>
              <a:rPr lang="en-US" b="1" u="sng" dirty="0">
                <a:effectLst>
                  <a:outerShdw blurRad="38100" dist="38100" dir="2700000" algn="tl">
                    <a:srgbClr val="000000">
                      <a:alpha val="43137"/>
                    </a:srgbClr>
                  </a:outerShdw>
                </a:effectLst>
                <a:highlight>
                  <a:srgbClr val="00FFFF"/>
                </a:highlight>
              </a:rPr>
              <a:t>implementing the logic in hardware</a:t>
            </a:r>
            <a:r>
              <a:rPr lang="en-US" dirty="0"/>
              <a:t>.</a:t>
            </a:r>
          </a:p>
        </p:txBody>
      </p:sp>
    </p:spTree>
    <p:extLst>
      <p:ext uri="{BB962C8B-B14F-4D97-AF65-F5344CB8AC3E}">
        <p14:creationId xmlns:p14="http://schemas.microsoft.com/office/powerpoint/2010/main" val="74226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32E8A8C-7C68-4EC9-B161-ED32AAE5E012}"/>
              </a:ext>
            </a:extLst>
          </p:cNvPr>
          <p:cNvGraphicFramePr>
            <a:graphicFrameLocks noGrp="1"/>
          </p:cNvGraphicFramePr>
          <p:nvPr>
            <p:ph idx="1"/>
            <p:extLst>
              <p:ext uri="{D42A27DB-BD31-4B8C-83A1-F6EECF244321}">
                <p14:modId xmlns:p14="http://schemas.microsoft.com/office/powerpoint/2010/main" val="3008466026"/>
              </p:ext>
            </p:extLst>
          </p:nvPr>
        </p:nvGraphicFramePr>
        <p:xfrm>
          <a:off x="665018" y="429491"/>
          <a:ext cx="10598728" cy="6265428"/>
        </p:xfrm>
        <a:graphic>
          <a:graphicData uri="http://schemas.openxmlformats.org/drawingml/2006/table">
            <a:tbl>
              <a:tblPr/>
              <a:tblGrid>
                <a:gridCol w="5299364">
                  <a:extLst>
                    <a:ext uri="{9D8B030D-6E8A-4147-A177-3AD203B41FA5}">
                      <a16:colId xmlns:a16="http://schemas.microsoft.com/office/drawing/2014/main" val="2139604455"/>
                    </a:ext>
                  </a:extLst>
                </a:gridCol>
                <a:gridCol w="5299364">
                  <a:extLst>
                    <a:ext uri="{9D8B030D-6E8A-4147-A177-3AD203B41FA5}">
                      <a16:colId xmlns:a16="http://schemas.microsoft.com/office/drawing/2014/main" val="143805298"/>
                    </a:ext>
                  </a:extLst>
                </a:gridCol>
              </a:tblGrid>
              <a:tr h="391795">
                <a:tc>
                  <a:txBody>
                    <a:bodyPr/>
                    <a:lstStyle/>
                    <a:p>
                      <a:pPr algn="ctr"/>
                      <a:r>
                        <a:rPr lang="en-US" sz="2000" b="1" dirty="0">
                          <a:effectLst/>
                        </a:rPr>
                        <a:t>Microcontroller</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b="1">
                          <a:effectLst/>
                        </a:rPr>
                        <a:t>Microprocessor</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4174659"/>
                  </a:ext>
                </a:extLst>
              </a:tr>
              <a:tr h="686612">
                <a:tc>
                  <a:txBody>
                    <a:bodyPr/>
                    <a:lstStyle/>
                    <a:p>
                      <a:pPr algn="ctr"/>
                      <a:r>
                        <a:rPr lang="en-US" sz="2000" dirty="0">
                          <a:effectLst/>
                        </a:rPr>
                        <a:t>A microcontroller is the heart of an embedded system</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rPr>
                        <a:t>A microprocessor is the heart of a computer system</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39062755"/>
                  </a:ext>
                </a:extLst>
              </a:tr>
              <a:tr h="765993">
                <a:tc>
                  <a:txBody>
                    <a:bodyPr/>
                    <a:lstStyle/>
                    <a:p>
                      <a:pPr algn="ctr"/>
                      <a:r>
                        <a:rPr lang="en-US" sz="2000" dirty="0">
                          <a:effectLst/>
                        </a:rPr>
                        <a:t>All peripherals are embedded into a single chip</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a:effectLst/>
                        </a:rPr>
                        <a:t>All peripherals need to to connected separately</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13404094"/>
                  </a:ext>
                </a:extLst>
              </a:tr>
              <a:tr h="572905">
                <a:tc>
                  <a:txBody>
                    <a:bodyPr/>
                    <a:lstStyle/>
                    <a:p>
                      <a:pPr algn="ctr"/>
                      <a:r>
                        <a:rPr lang="en-US" sz="2000" dirty="0">
                          <a:effectLst/>
                        </a:rPr>
                        <a:t>The circuit can be </a:t>
                      </a:r>
                      <a:r>
                        <a:rPr lang="en-US" sz="2000" b="1" u="sng" kern="1200" dirty="0">
                          <a:solidFill>
                            <a:schemeClr val="tx1"/>
                          </a:solidFill>
                          <a:effectLst/>
                          <a:highlight>
                            <a:srgbClr val="FF0000"/>
                          </a:highlight>
                          <a:latin typeface="+mn-lt"/>
                          <a:ea typeface="+mn-ea"/>
                          <a:cs typeface="+mn-cs"/>
                        </a:rPr>
                        <a:t>simple</a:t>
                      </a:r>
                      <a:r>
                        <a:rPr lang="en-US" sz="2000" dirty="0">
                          <a:effectLst/>
                        </a:rPr>
                        <a:t> and </a:t>
                      </a:r>
                      <a:r>
                        <a:rPr lang="en-US" sz="2000" b="1" u="sng" kern="1200" dirty="0">
                          <a:solidFill>
                            <a:schemeClr val="tx1"/>
                          </a:solidFill>
                          <a:effectLst/>
                          <a:highlight>
                            <a:srgbClr val="FF0000"/>
                          </a:highlight>
                          <a:latin typeface="+mn-lt"/>
                          <a:ea typeface="+mn-ea"/>
                          <a:cs typeface="+mn-cs"/>
                        </a:rPr>
                        <a:t>compact</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The circuit is </a:t>
                      </a:r>
                      <a:r>
                        <a:rPr lang="en-US" sz="2000" b="1" u="sng" kern="1200" dirty="0">
                          <a:solidFill>
                            <a:schemeClr val="tx1"/>
                          </a:solidFill>
                          <a:effectLst/>
                          <a:highlight>
                            <a:srgbClr val="FF0000"/>
                          </a:highlight>
                          <a:latin typeface="+mn-lt"/>
                          <a:ea typeface="+mn-ea"/>
                          <a:cs typeface="+mn-cs"/>
                        </a:rPr>
                        <a:t>complex</a:t>
                      </a:r>
                      <a:r>
                        <a:rPr lang="en-US" sz="2000" dirty="0">
                          <a:effectLst/>
                        </a:rPr>
                        <a:t> and </a:t>
                      </a:r>
                      <a:r>
                        <a:rPr lang="en-US" sz="2000" b="1" u="sng" kern="1200" dirty="0">
                          <a:solidFill>
                            <a:schemeClr val="tx1"/>
                          </a:solidFill>
                          <a:effectLst/>
                          <a:highlight>
                            <a:srgbClr val="FF0000"/>
                          </a:highlight>
                          <a:latin typeface="+mn-lt"/>
                          <a:ea typeface="+mn-ea"/>
                          <a:cs typeface="+mn-cs"/>
                        </a:rPr>
                        <a:t>bulky</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6352560"/>
                  </a:ext>
                </a:extLst>
              </a:tr>
              <a:tr h="391795">
                <a:tc>
                  <a:txBody>
                    <a:bodyPr/>
                    <a:lstStyle/>
                    <a:p>
                      <a:pPr algn="ctr"/>
                      <a:r>
                        <a:rPr lang="en-US" sz="2000" b="1" u="sng" dirty="0">
                          <a:effectLst/>
                          <a:highlight>
                            <a:srgbClr val="FF0000"/>
                          </a:highlight>
                        </a:rPr>
                        <a:t>Low power</a:t>
                      </a:r>
                      <a:r>
                        <a:rPr lang="en-US" sz="2000" dirty="0">
                          <a:effectLst/>
                        </a:rPr>
                        <a:t> consumption</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b="1" u="sng" kern="1200" dirty="0">
                          <a:solidFill>
                            <a:schemeClr val="tx1"/>
                          </a:solidFill>
                          <a:effectLst/>
                          <a:highlight>
                            <a:srgbClr val="FF0000"/>
                          </a:highlight>
                          <a:latin typeface="+mn-lt"/>
                          <a:ea typeface="+mn-ea"/>
                          <a:cs typeface="+mn-cs"/>
                        </a:rPr>
                        <a:t>High power</a:t>
                      </a:r>
                      <a:r>
                        <a:rPr lang="en-US" sz="2000" dirty="0">
                          <a:effectLst/>
                        </a:rPr>
                        <a:t> consumption</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4523680"/>
                  </a:ext>
                </a:extLst>
              </a:tr>
              <a:tr h="572905">
                <a:tc>
                  <a:txBody>
                    <a:bodyPr/>
                    <a:lstStyle/>
                    <a:p>
                      <a:pPr algn="ctr"/>
                      <a:r>
                        <a:rPr lang="en-US" sz="2000" b="1" u="sng" kern="1200" dirty="0">
                          <a:solidFill>
                            <a:schemeClr val="tx1"/>
                          </a:solidFill>
                          <a:effectLst/>
                          <a:highlight>
                            <a:srgbClr val="FF0000"/>
                          </a:highlight>
                          <a:latin typeface="+mn-lt"/>
                          <a:ea typeface="+mn-ea"/>
                          <a:cs typeface="+mn-cs"/>
                        </a:rPr>
                        <a:t>Single voltage</a:t>
                      </a:r>
                      <a:r>
                        <a:rPr lang="en-US" sz="2000" dirty="0">
                          <a:effectLst/>
                        </a:rPr>
                        <a:t> power rail is enough</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b="1" u="sng" kern="1200" dirty="0">
                          <a:solidFill>
                            <a:schemeClr val="tx1"/>
                          </a:solidFill>
                          <a:effectLst/>
                          <a:highlight>
                            <a:srgbClr val="FF0000"/>
                          </a:highlight>
                          <a:latin typeface="+mn-lt"/>
                          <a:ea typeface="+mn-ea"/>
                          <a:cs typeface="+mn-cs"/>
                        </a:rPr>
                        <a:t>Different voltage</a:t>
                      </a:r>
                      <a:r>
                        <a:rPr lang="en-US" sz="2000" dirty="0">
                          <a:effectLst/>
                        </a:rPr>
                        <a:t> power rail is required</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1838674"/>
                  </a:ext>
                </a:extLst>
              </a:tr>
              <a:tr h="572905">
                <a:tc>
                  <a:txBody>
                    <a:bodyPr/>
                    <a:lstStyle/>
                    <a:p>
                      <a:pPr algn="ctr"/>
                      <a:r>
                        <a:rPr lang="en-US" sz="2000" dirty="0">
                          <a:effectLst/>
                        </a:rPr>
                        <a:t>Uses flash memory to execute programs</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Uses external RAM to execute programs</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01994796"/>
                  </a:ext>
                </a:extLst>
              </a:tr>
              <a:tr h="686612">
                <a:tc>
                  <a:txBody>
                    <a:bodyPr/>
                    <a:lstStyle/>
                    <a:p>
                      <a:pPr algn="ctr"/>
                      <a:r>
                        <a:rPr lang="en-US" sz="2000" dirty="0">
                          <a:effectLst/>
                        </a:rPr>
                        <a:t>Can be used in a compact system and hence efficient</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Can not be used in a compact system and hence not efficient</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6152"/>
                  </a:ext>
                </a:extLst>
              </a:tr>
              <a:tr h="391795">
                <a:tc>
                  <a:txBody>
                    <a:bodyPr/>
                    <a:lstStyle/>
                    <a:p>
                      <a:pPr algn="ctr"/>
                      <a:r>
                        <a:rPr lang="en-US" sz="2000" dirty="0">
                          <a:effectLst/>
                        </a:rPr>
                        <a:t>The input and output is defined</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The input and output is not defined</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92858291"/>
                  </a:ext>
                </a:extLst>
              </a:tr>
              <a:tr h="572905">
                <a:tc>
                  <a:txBody>
                    <a:bodyPr/>
                    <a:lstStyle/>
                    <a:p>
                      <a:pPr algn="ctr"/>
                      <a:r>
                        <a:rPr lang="en-US" sz="2000" dirty="0">
                          <a:effectLst/>
                        </a:rPr>
                        <a:t>Cost of the system is low</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Cost of the system is higher than microcontrollers</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7524986"/>
                  </a:ext>
                </a:extLst>
              </a:tr>
              <a:tr h="572905">
                <a:tc>
                  <a:txBody>
                    <a:bodyPr/>
                    <a:lstStyle/>
                    <a:p>
                      <a:pPr algn="ctr"/>
                      <a:r>
                        <a:rPr lang="en-US" sz="2000" dirty="0">
                          <a:effectLst/>
                        </a:rPr>
                        <a:t>Used in refrigerators, washing machines</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000" dirty="0">
                          <a:effectLst/>
                        </a:rPr>
                        <a:t>Used in personal computers, mobile phones</a:t>
                      </a:r>
                    </a:p>
                  </a:txBody>
                  <a:tcPr marL="50131" marR="50131" marT="50131" marB="50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8410615"/>
                  </a:ext>
                </a:extLst>
              </a:tr>
            </a:tbl>
          </a:graphicData>
        </a:graphic>
      </p:graphicFrame>
    </p:spTree>
    <p:extLst>
      <p:ext uri="{BB962C8B-B14F-4D97-AF65-F5344CB8AC3E}">
        <p14:creationId xmlns:p14="http://schemas.microsoft.com/office/powerpoint/2010/main" val="215905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DE27A75-97DA-42B4-934A-328E2C6F3590}"/>
              </a:ext>
            </a:extLst>
          </p:cNvPr>
          <p:cNvGraphicFramePr>
            <a:graphicFrameLocks noGrp="1"/>
          </p:cNvGraphicFramePr>
          <p:nvPr>
            <p:extLst>
              <p:ext uri="{D42A27DB-BD31-4B8C-83A1-F6EECF244321}">
                <p14:modId xmlns:p14="http://schemas.microsoft.com/office/powerpoint/2010/main" val="685580536"/>
              </p:ext>
            </p:extLst>
          </p:nvPr>
        </p:nvGraphicFramePr>
        <p:xfrm>
          <a:off x="288759" y="235526"/>
          <a:ext cx="11737083" cy="6273487"/>
        </p:xfrm>
        <a:graphic>
          <a:graphicData uri="http://schemas.openxmlformats.org/drawingml/2006/table">
            <a:tbl>
              <a:tblPr/>
              <a:tblGrid>
                <a:gridCol w="5743073">
                  <a:extLst>
                    <a:ext uri="{9D8B030D-6E8A-4147-A177-3AD203B41FA5}">
                      <a16:colId xmlns:a16="http://schemas.microsoft.com/office/drawing/2014/main" val="3861890132"/>
                    </a:ext>
                  </a:extLst>
                </a:gridCol>
                <a:gridCol w="96252">
                  <a:extLst>
                    <a:ext uri="{9D8B030D-6E8A-4147-A177-3AD203B41FA5}">
                      <a16:colId xmlns:a16="http://schemas.microsoft.com/office/drawing/2014/main" val="1999991976"/>
                    </a:ext>
                  </a:extLst>
                </a:gridCol>
                <a:gridCol w="5775158">
                  <a:extLst>
                    <a:ext uri="{9D8B030D-6E8A-4147-A177-3AD203B41FA5}">
                      <a16:colId xmlns:a16="http://schemas.microsoft.com/office/drawing/2014/main" val="2464304194"/>
                    </a:ext>
                  </a:extLst>
                </a:gridCol>
                <a:gridCol w="122600">
                  <a:extLst>
                    <a:ext uri="{9D8B030D-6E8A-4147-A177-3AD203B41FA5}">
                      <a16:colId xmlns:a16="http://schemas.microsoft.com/office/drawing/2014/main" val="1391916632"/>
                    </a:ext>
                  </a:extLst>
                </a:gridCol>
              </a:tblGrid>
              <a:tr h="967486">
                <a:tc>
                  <a:txBody>
                    <a:bodyPr/>
                    <a:lstStyle/>
                    <a:p>
                      <a:pPr algn="ctr" fontAlgn="t"/>
                      <a:r>
                        <a:rPr lang="en-US" sz="3200" b="1" dirty="0">
                          <a:solidFill>
                            <a:srgbClr val="FFFFFF"/>
                          </a:solidFill>
                          <a:effectLst/>
                        </a:rPr>
                        <a:t>Raspberry Pi</a:t>
                      </a:r>
                    </a:p>
                  </a:txBody>
                  <a:tcPr marL="14374" marR="14374" marT="14374" marB="1437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t"/>
                      <a:endParaRPr lang="en-US" sz="3200" b="1" dirty="0">
                        <a:solidFill>
                          <a:srgbClr val="FFFFFF"/>
                        </a:solidFill>
                        <a:effectLst/>
                      </a:endParaRPr>
                    </a:p>
                  </a:txBody>
                  <a:tcPr marL="14374" marR="14374" marT="14374" marB="1437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fontAlgn="t"/>
                      <a:r>
                        <a:rPr lang="en-US" sz="3200" b="1" dirty="0">
                          <a:solidFill>
                            <a:srgbClr val="FFFFFF"/>
                          </a:solidFill>
                          <a:effectLst/>
                        </a:rPr>
                        <a:t>Arduino</a:t>
                      </a:r>
                    </a:p>
                  </a:txBody>
                  <a:tcPr marL="14374" marR="14374" marT="14374" marB="1437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fontAlgn="t"/>
                      <a:endParaRPr lang="en-US" sz="3200" b="1" dirty="0">
                        <a:solidFill>
                          <a:srgbClr val="FFFFFF"/>
                        </a:solidFill>
                        <a:effectLst/>
                      </a:endParaRPr>
                    </a:p>
                  </a:txBody>
                  <a:tcPr marL="14374" marR="14374" marT="14374" marB="1437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70392743"/>
                  </a:ext>
                </a:extLst>
              </a:tr>
              <a:tr h="870341">
                <a:tc>
                  <a:txBody>
                    <a:bodyPr/>
                    <a:lstStyle/>
                    <a:p>
                      <a:pPr marL="176213" indent="0" algn="just" fontAlgn="t">
                        <a:tabLst/>
                      </a:pPr>
                      <a:r>
                        <a:rPr lang="en-US" sz="2400" dirty="0">
                          <a:effectLst/>
                        </a:rPr>
                        <a:t>Raspberry Pi is a </a:t>
                      </a:r>
                      <a:r>
                        <a:rPr lang="en-US" sz="2400" b="1" dirty="0">
                          <a:solidFill>
                            <a:srgbClr val="FF0000"/>
                          </a:solidFill>
                          <a:effectLst>
                            <a:outerShdw blurRad="38100" dist="38100" dir="2700000" algn="tl">
                              <a:srgbClr val="000000">
                                <a:alpha val="43137"/>
                              </a:srgbClr>
                            </a:outerShdw>
                          </a:effectLst>
                        </a:rPr>
                        <a:t>Single Board Computer </a:t>
                      </a:r>
                      <a:r>
                        <a:rPr lang="en-US" sz="2400" dirty="0">
                          <a:effectLst/>
                        </a:rPr>
                        <a:t>or SBC</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6213" indent="0" algn="just"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76213" indent="0" algn="just" fontAlgn="t"/>
                      <a:r>
                        <a:rPr lang="en-US" sz="2400" dirty="0">
                          <a:effectLst/>
                        </a:rPr>
                        <a:t>Arduino is a Microcontroller based development board</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6213" indent="0" algn="just"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994935"/>
                  </a:ext>
                </a:extLst>
              </a:tr>
              <a:tr h="1289056">
                <a:tc>
                  <a:txBody>
                    <a:bodyPr/>
                    <a:lstStyle/>
                    <a:p>
                      <a:pPr marL="176213" indent="0" algn="just" fontAlgn="t"/>
                      <a:r>
                        <a:rPr lang="en-US" sz="2400" dirty="0">
                          <a:effectLst/>
                        </a:rPr>
                        <a:t>A </a:t>
                      </a:r>
                      <a:r>
                        <a:rPr lang="en-US" sz="2400" b="1" u="sng" dirty="0">
                          <a:effectLst>
                            <a:outerShdw blurRad="38100" dist="38100" dir="2700000" algn="tl">
                              <a:srgbClr val="000000">
                                <a:alpha val="43137"/>
                              </a:srgbClr>
                            </a:outerShdw>
                          </a:effectLst>
                          <a:highlight>
                            <a:srgbClr val="00FFFF"/>
                          </a:highlight>
                        </a:rPr>
                        <a:t>Debian based Linux Distribution</a:t>
                      </a:r>
                      <a:r>
                        <a:rPr lang="en-US" sz="2400" dirty="0">
                          <a:effectLst/>
                        </a:rPr>
                        <a:t> called Raspberry Pi </a:t>
                      </a:r>
                      <a:r>
                        <a:rPr lang="en-US" sz="2400" b="1" u="sng" dirty="0">
                          <a:effectLst>
                            <a:outerShdw blurRad="38100" dist="38100" dir="2700000" algn="tl">
                              <a:srgbClr val="000000">
                                <a:alpha val="43137"/>
                              </a:srgbClr>
                            </a:outerShdw>
                          </a:effectLst>
                          <a:highlight>
                            <a:srgbClr val="FF0000"/>
                          </a:highlight>
                        </a:rPr>
                        <a:t>OS</a:t>
                      </a:r>
                      <a:r>
                        <a:rPr lang="en-US" sz="2400" dirty="0">
                          <a:effectLst/>
                        </a:rPr>
                        <a:t> is needed to boot the Raspberry Pi</a:t>
                      </a:r>
                    </a:p>
                  </a:txBody>
                  <a:tcPr marL="14374" marR="14374" marT="14374" marB="143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endParaRPr lang="en-US" sz="2400" dirty="0">
                        <a:effectLst/>
                      </a:endParaRPr>
                    </a:p>
                  </a:txBody>
                  <a:tcPr marL="14374" marR="14374" marT="14374" marB="143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76213" indent="0" algn="just" fontAlgn="t"/>
                      <a:r>
                        <a:rPr lang="en-US" sz="2400" dirty="0">
                          <a:effectLst/>
                        </a:rPr>
                        <a:t>As it is a Microcontroller, </a:t>
                      </a:r>
                      <a:r>
                        <a:rPr lang="en-US" sz="2400" b="1" u="sng" dirty="0">
                          <a:effectLst/>
                          <a:highlight>
                            <a:srgbClr val="FF0000"/>
                          </a:highlight>
                        </a:rPr>
                        <a:t>there is no need for an operating system</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6213" indent="0" algn="just" fontAlgn="t"/>
                      <a:endParaRPr lang="en-US" sz="2400" b="1" u="sng" dirty="0">
                        <a:effectLst/>
                        <a:highlight>
                          <a:srgbClr val="FF0000"/>
                        </a:highligh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358152"/>
                  </a:ext>
                </a:extLst>
              </a:tr>
              <a:tr h="1289056">
                <a:tc>
                  <a:txBody>
                    <a:bodyPr/>
                    <a:lstStyle/>
                    <a:p>
                      <a:pPr marL="176213" indent="0" algn="just" fontAlgn="t"/>
                      <a:r>
                        <a:rPr lang="en-US" sz="2400" dirty="0">
                          <a:effectLst/>
                        </a:rPr>
                        <a:t>Raspberry Pi SBC </a:t>
                      </a:r>
                      <a:r>
                        <a:rPr lang="en-US" sz="2400" b="1" u="sng" kern="1200" dirty="0">
                          <a:solidFill>
                            <a:schemeClr val="tx1"/>
                          </a:solidFill>
                          <a:effectLst>
                            <a:outerShdw blurRad="38100" dist="38100" dir="2700000" algn="tl">
                              <a:srgbClr val="000000">
                                <a:alpha val="43137"/>
                              </a:srgbClr>
                            </a:outerShdw>
                          </a:effectLst>
                          <a:highlight>
                            <a:srgbClr val="FF0000"/>
                          </a:highlight>
                          <a:latin typeface="+mn-lt"/>
                          <a:ea typeface="+mn-ea"/>
                          <a:cs typeface="+mn-cs"/>
                        </a:rPr>
                        <a:t>can preform multiple tasks simultaneously</a:t>
                      </a:r>
                      <a:r>
                        <a:rPr lang="en-US" sz="2400" dirty="0">
                          <a:effectLst/>
                        </a:rPr>
                        <a:t> due to its </a:t>
                      </a:r>
                      <a:r>
                        <a:rPr lang="en-US" sz="2400" b="1" dirty="0">
                          <a:effectLst>
                            <a:outerShdw blurRad="38100" dist="38100" dir="2700000" algn="tl">
                              <a:srgbClr val="000000">
                                <a:alpha val="43137"/>
                              </a:srgbClr>
                            </a:outerShdw>
                          </a:effectLst>
                          <a:highlight>
                            <a:srgbClr val="00FFFF"/>
                          </a:highlight>
                        </a:rPr>
                        <a:t>powerful processor</a:t>
                      </a:r>
                      <a:r>
                        <a:rPr lang="en-US" sz="2400" dirty="0">
                          <a:effectLst/>
                        </a:rPr>
                        <a:t> and </a:t>
                      </a:r>
                      <a:r>
                        <a:rPr lang="en-US" sz="2400" b="1"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Linux based OS.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just"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tc>
                  <a:txBody>
                    <a:bodyPr/>
                    <a:lstStyle/>
                    <a:p>
                      <a:pPr marL="176213" indent="0" algn="just" fontAlgn="t"/>
                      <a:r>
                        <a:rPr lang="en-US" sz="2400" dirty="0">
                          <a:effectLst/>
                        </a:rPr>
                        <a:t>Arduino is usually used for running a </a:t>
                      </a:r>
                      <a:r>
                        <a:rPr lang="en-US" sz="2400" b="1" u="sng" kern="1200" dirty="0">
                          <a:solidFill>
                            <a:schemeClr val="tx1"/>
                          </a:solidFill>
                          <a:effectLst>
                            <a:outerShdw blurRad="38100" dist="38100" dir="2700000" algn="tl">
                              <a:srgbClr val="000000">
                                <a:alpha val="43137"/>
                              </a:srgbClr>
                            </a:outerShdw>
                          </a:effectLst>
                          <a:highlight>
                            <a:srgbClr val="FF0000"/>
                          </a:highlight>
                          <a:latin typeface="+mn-lt"/>
                          <a:ea typeface="+mn-ea"/>
                          <a:cs typeface="+mn-cs"/>
                        </a:rPr>
                        <a:t>single task</a:t>
                      </a:r>
                      <a:r>
                        <a:rPr lang="en-US" sz="2400" dirty="0">
                          <a:effectLst/>
                        </a:rPr>
                        <a:t> (or a very small no. of simple tasks) repeatedly, over and over again</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just"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3329174423"/>
                  </a:ext>
                </a:extLst>
              </a:tr>
              <a:tr h="1707770">
                <a:tc>
                  <a:txBody>
                    <a:bodyPr/>
                    <a:lstStyle/>
                    <a:p>
                      <a:pPr marL="176213" indent="0" algn="just" fontAlgn="t"/>
                      <a:r>
                        <a:rPr lang="en-US" sz="2400" dirty="0">
                          <a:effectLst/>
                        </a:rPr>
                        <a:t>All the necessary components like Processor, RAM, Storage, Connectors, GPIO Pins, etc. are situated on the Raspberry Pi Board itself</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76213" indent="0" algn="just" fontAlgn="t"/>
                      <a:r>
                        <a:rPr lang="en-US" sz="2400" dirty="0">
                          <a:effectLst/>
                        </a:rPr>
                        <a:t>The Microcontroller on the Arduino Board (like ATmega328P) contains the Processor, RAM, ROM. The board contains supporting hardware (for power and data) and GPIO Pins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9610570"/>
                  </a:ext>
                </a:extLst>
              </a:tr>
            </a:tbl>
          </a:graphicData>
        </a:graphic>
      </p:graphicFrame>
    </p:spTree>
    <p:extLst>
      <p:ext uri="{BB962C8B-B14F-4D97-AF65-F5344CB8AC3E}">
        <p14:creationId xmlns:p14="http://schemas.microsoft.com/office/powerpoint/2010/main" val="36462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5688ED-AF95-4414-AF80-50D5A42E5C5D}"/>
              </a:ext>
            </a:extLst>
          </p:cNvPr>
          <p:cNvGraphicFramePr>
            <a:graphicFrameLocks noGrp="1"/>
          </p:cNvGraphicFramePr>
          <p:nvPr>
            <p:extLst>
              <p:ext uri="{D42A27DB-BD31-4B8C-83A1-F6EECF244321}">
                <p14:modId xmlns:p14="http://schemas.microsoft.com/office/powerpoint/2010/main" val="900075775"/>
              </p:ext>
            </p:extLst>
          </p:nvPr>
        </p:nvGraphicFramePr>
        <p:xfrm>
          <a:off x="240631" y="232352"/>
          <a:ext cx="11790947" cy="6332912"/>
        </p:xfrm>
        <a:graphic>
          <a:graphicData uri="http://schemas.openxmlformats.org/drawingml/2006/table">
            <a:tbl>
              <a:tblPr/>
              <a:tblGrid>
                <a:gridCol w="5903495">
                  <a:extLst>
                    <a:ext uri="{9D8B030D-6E8A-4147-A177-3AD203B41FA5}">
                      <a16:colId xmlns:a16="http://schemas.microsoft.com/office/drawing/2014/main" val="4284055122"/>
                    </a:ext>
                  </a:extLst>
                </a:gridCol>
                <a:gridCol w="80211">
                  <a:extLst>
                    <a:ext uri="{9D8B030D-6E8A-4147-A177-3AD203B41FA5}">
                      <a16:colId xmlns:a16="http://schemas.microsoft.com/office/drawing/2014/main" val="1929848662"/>
                    </a:ext>
                  </a:extLst>
                </a:gridCol>
                <a:gridCol w="5727031">
                  <a:extLst>
                    <a:ext uri="{9D8B030D-6E8A-4147-A177-3AD203B41FA5}">
                      <a16:colId xmlns:a16="http://schemas.microsoft.com/office/drawing/2014/main" val="1808287899"/>
                    </a:ext>
                  </a:extLst>
                </a:gridCol>
                <a:gridCol w="80210">
                  <a:extLst>
                    <a:ext uri="{9D8B030D-6E8A-4147-A177-3AD203B41FA5}">
                      <a16:colId xmlns:a16="http://schemas.microsoft.com/office/drawing/2014/main" val="1041195212"/>
                    </a:ext>
                  </a:extLst>
                </a:gridCol>
              </a:tblGrid>
              <a:tr h="491456">
                <a:tc>
                  <a:txBody>
                    <a:bodyPr/>
                    <a:lstStyle/>
                    <a:p>
                      <a:pPr marL="96838" indent="0" algn="just" fontAlgn="t"/>
                      <a:r>
                        <a:rPr lang="en-US" sz="2400" dirty="0">
                          <a:effectLst/>
                        </a:rPr>
                        <a:t>Both the </a:t>
                      </a:r>
                      <a:r>
                        <a:rPr lang="en-US" sz="2400" b="1" u="sng" kern="1200" dirty="0">
                          <a:solidFill>
                            <a:schemeClr val="tx1"/>
                          </a:solidFill>
                          <a:effectLst/>
                          <a:highlight>
                            <a:srgbClr val="00FFFF"/>
                          </a:highlight>
                          <a:latin typeface="+mn-lt"/>
                          <a:ea typeface="+mn-ea"/>
                          <a:cs typeface="+mn-cs"/>
                        </a:rPr>
                        <a:t>hardware</a:t>
                      </a:r>
                      <a:r>
                        <a:rPr lang="en-US" sz="2400" dirty="0">
                          <a:effectLst/>
                        </a:rPr>
                        <a:t> and </a:t>
                      </a:r>
                      <a:r>
                        <a:rPr lang="en-US" sz="2400" b="1" u="sng" kern="1200" dirty="0">
                          <a:solidFill>
                            <a:schemeClr val="tx1"/>
                          </a:solidFill>
                          <a:effectLst/>
                          <a:highlight>
                            <a:srgbClr val="00FFFF"/>
                          </a:highlight>
                          <a:latin typeface="+mn-lt"/>
                          <a:ea typeface="+mn-ea"/>
                          <a:cs typeface="+mn-cs"/>
                        </a:rPr>
                        <a:t>firmware</a:t>
                      </a:r>
                      <a:r>
                        <a:rPr lang="en-US" sz="2400" dirty="0">
                          <a:effectLst/>
                        </a:rPr>
                        <a:t> of Raspberry Pi are </a:t>
                      </a:r>
                      <a:r>
                        <a:rPr lang="en-US" sz="2400" b="1" u="sng" dirty="0">
                          <a:effectLst/>
                          <a:highlight>
                            <a:srgbClr val="FF0000"/>
                          </a:highlight>
                        </a:rPr>
                        <a:t>closed-source</a:t>
                      </a:r>
                      <a:r>
                        <a:rPr lang="en-US" sz="2400" dirty="0">
                          <a:effectLst/>
                        </a:rPr>
                        <a:t> i.e., it is not available for general use</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96838" indent="0" algn="just" fontAlgn="t"/>
                      <a:r>
                        <a:rPr lang="en-US" sz="2400" dirty="0">
                          <a:effectLst/>
                        </a:rPr>
                        <a:t>Arduino is developed as </a:t>
                      </a:r>
                      <a:r>
                        <a:rPr lang="en-US" sz="2400" b="1" u="sng" kern="1200" dirty="0">
                          <a:solidFill>
                            <a:schemeClr val="tx1"/>
                          </a:solidFill>
                          <a:effectLst/>
                          <a:highlight>
                            <a:srgbClr val="FF0000"/>
                          </a:highlight>
                          <a:latin typeface="+mn-lt"/>
                          <a:ea typeface="+mn-ea"/>
                          <a:cs typeface="+mn-cs"/>
                        </a:rPr>
                        <a:t>open-source</a:t>
                      </a:r>
                      <a:r>
                        <a:rPr lang="en-US" sz="2400" dirty="0">
                          <a:effectLst/>
                        </a:rPr>
                        <a:t> hardware and software from the beginning. You can easily get complete information on Arduino’s </a:t>
                      </a:r>
                      <a:r>
                        <a:rPr lang="en-US" sz="2400" b="1" u="sng" dirty="0">
                          <a:effectLst/>
                          <a:highlight>
                            <a:srgbClr val="00FFFF"/>
                          </a:highlight>
                        </a:rPr>
                        <a:t>hardware</a:t>
                      </a:r>
                      <a:r>
                        <a:rPr lang="en-US" sz="2400" dirty="0">
                          <a:effectLst/>
                        </a:rPr>
                        <a:t> and </a:t>
                      </a:r>
                      <a:r>
                        <a:rPr lang="en-US" sz="2400" b="1" u="sng" kern="1200" dirty="0">
                          <a:solidFill>
                            <a:schemeClr val="tx1"/>
                          </a:solidFill>
                          <a:effectLst/>
                          <a:highlight>
                            <a:srgbClr val="00FFFF"/>
                          </a:highlight>
                          <a:latin typeface="+mn-lt"/>
                          <a:ea typeface="+mn-ea"/>
                          <a:cs typeface="+mn-cs"/>
                        </a:rPr>
                        <a:t>software</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203831"/>
                  </a:ext>
                </a:extLst>
              </a:tr>
              <a:tr h="604506">
                <a:tc>
                  <a:txBody>
                    <a:bodyPr/>
                    <a:lstStyle/>
                    <a:p>
                      <a:pPr marL="96838" indent="0" algn="just" fontAlgn="t"/>
                      <a:r>
                        <a:rPr lang="en-US" sz="2400" dirty="0">
                          <a:effectLst/>
                        </a:rPr>
                        <a:t>Raspberry Pi SBC has several GPIO Pins (the famous 40-pin Raspberry Pi GPIO), using which you can connect different sensors, IO Devices, etc.</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tc>
                  <a:txBody>
                    <a:bodyPr/>
                    <a:lstStyle/>
                    <a:p>
                      <a:pPr marL="96838" indent="0" algn="just" fontAlgn="t"/>
                      <a:r>
                        <a:rPr lang="en-US" sz="2400" dirty="0">
                          <a:effectLst/>
                        </a:rPr>
                        <a:t>GPIO is an important peripheral of any Microcontroller and Arduino UNO is no exception. In Arduino terminology, these pins are called </a:t>
                      </a:r>
                      <a:r>
                        <a:rPr lang="en-US" sz="2400" b="1" u="sng" kern="1200" dirty="0">
                          <a:solidFill>
                            <a:schemeClr val="tx1"/>
                          </a:solidFill>
                          <a:effectLst/>
                          <a:highlight>
                            <a:srgbClr val="00FFFF"/>
                          </a:highlight>
                          <a:latin typeface="+mn-lt"/>
                          <a:ea typeface="+mn-ea"/>
                          <a:cs typeface="+mn-cs"/>
                        </a:rPr>
                        <a:t>Digital IO</a:t>
                      </a:r>
                      <a:r>
                        <a:rPr lang="en-US" sz="2400" dirty="0">
                          <a:effectLst/>
                        </a:rPr>
                        <a:t> (to connect LEDs and Buttons) and </a:t>
                      </a:r>
                      <a:r>
                        <a:rPr lang="en-US" sz="2400" b="1" u="sng" kern="1200" dirty="0">
                          <a:solidFill>
                            <a:schemeClr val="tx1"/>
                          </a:solidFill>
                          <a:effectLst/>
                          <a:highlight>
                            <a:srgbClr val="00FFFF"/>
                          </a:highlight>
                          <a:latin typeface="+mn-lt"/>
                          <a:ea typeface="+mn-ea"/>
                          <a:cs typeface="+mn-cs"/>
                        </a:rPr>
                        <a:t>Analog IN</a:t>
                      </a:r>
                      <a:r>
                        <a:rPr lang="en-US" sz="2400" dirty="0">
                          <a:effectLst/>
                        </a:rPr>
                        <a:t> (to connect analog devices)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3163732552"/>
                  </a:ext>
                </a:extLst>
              </a:tr>
              <a:tr h="378405">
                <a:tc>
                  <a:txBody>
                    <a:bodyPr/>
                    <a:lstStyle/>
                    <a:p>
                      <a:pPr marL="96838" indent="0" algn="just" fontAlgn="t"/>
                      <a:r>
                        <a:rPr lang="en-US" sz="2400" dirty="0">
                          <a:effectLst/>
                        </a:rPr>
                        <a:t>Using the 40-pin GPIO Pins, you can add additional features / functionalities to Raspberry Pi with HAT (Hardware Attached on Top) expansion boards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96838" indent="0" algn="just" fontAlgn="t"/>
                      <a:r>
                        <a:rPr lang="en-US" sz="2400" dirty="0">
                          <a:effectLst/>
                        </a:rPr>
                        <a:t>A similar way to add extra features and functionalities in Arduino is using </a:t>
                      </a:r>
                      <a:r>
                        <a:rPr lang="en-US" sz="2400" b="1" u="sng" kern="1200" dirty="0">
                          <a:solidFill>
                            <a:schemeClr val="tx1"/>
                          </a:solidFill>
                          <a:effectLst/>
                          <a:highlight>
                            <a:srgbClr val="00FFFF"/>
                          </a:highlight>
                          <a:latin typeface="+mn-lt"/>
                          <a:ea typeface="+mn-ea"/>
                          <a:cs typeface="+mn-cs"/>
                        </a:rPr>
                        <a:t>Arduino Shields</a:t>
                      </a:r>
                      <a:r>
                        <a:rPr lang="en-US" sz="2400" dirty="0">
                          <a:effectLst/>
                        </a:rPr>
                        <a:t> (which are also connected through the IO Pins)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939188"/>
                  </a:ext>
                </a:extLst>
              </a:tr>
              <a:tr h="378405">
                <a:tc>
                  <a:txBody>
                    <a:bodyPr/>
                    <a:lstStyle/>
                    <a:p>
                      <a:pPr marL="96838" indent="0" algn="just" fontAlgn="t"/>
                      <a:r>
                        <a:rPr lang="en-US" sz="2400" dirty="0">
                          <a:effectLst/>
                        </a:rPr>
                        <a:t>As Raspberry Pi is essentially a computer, you have to properly shutdown after using it or before powering it down.</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tc>
                  <a:txBody>
                    <a:bodyPr/>
                    <a:lstStyle/>
                    <a:p>
                      <a:pPr marL="96838" indent="0" algn="just" fontAlgn="t"/>
                      <a:r>
                        <a:rPr lang="en-US" sz="2400" dirty="0">
                          <a:effectLst/>
                        </a:rPr>
                        <a:t>As Arduino is a Microcontroller board, you can plug and unplug the power as you want.</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642059237"/>
                  </a:ext>
                </a:extLst>
              </a:tr>
            </a:tbl>
          </a:graphicData>
        </a:graphic>
      </p:graphicFrame>
    </p:spTree>
    <p:extLst>
      <p:ext uri="{BB962C8B-B14F-4D97-AF65-F5344CB8AC3E}">
        <p14:creationId xmlns:p14="http://schemas.microsoft.com/office/powerpoint/2010/main" val="326448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8BC983F-C4BF-4B20-80ED-53DD6E8CC7A8}"/>
              </a:ext>
            </a:extLst>
          </p:cNvPr>
          <p:cNvGraphicFramePr>
            <a:graphicFrameLocks noGrp="1"/>
          </p:cNvGraphicFramePr>
          <p:nvPr>
            <p:extLst>
              <p:ext uri="{D42A27DB-BD31-4B8C-83A1-F6EECF244321}">
                <p14:modId xmlns:p14="http://schemas.microsoft.com/office/powerpoint/2010/main" val="3341683066"/>
              </p:ext>
            </p:extLst>
          </p:nvPr>
        </p:nvGraphicFramePr>
        <p:xfrm>
          <a:off x="246743" y="362856"/>
          <a:ext cx="11785598" cy="6053222"/>
        </p:xfrm>
        <a:graphic>
          <a:graphicData uri="http://schemas.openxmlformats.org/drawingml/2006/table">
            <a:tbl>
              <a:tblPr/>
              <a:tblGrid>
                <a:gridCol w="5500914">
                  <a:extLst>
                    <a:ext uri="{9D8B030D-6E8A-4147-A177-3AD203B41FA5}">
                      <a16:colId xmlns:a16="http://schemas.microsoft.com/office/drawing/2014/main" val="1516710377"/>
                    </a:ext>
                  </a:extLst>
                </a:gridCol>
                <a:gridCol w="116114">
                  <a:extLst>
                    <a:ext uri="{9D8B030D-6E8A-4147-A177-3AD203B41FA5}">
                      <a16:colId xmlns:a16="http://schemas.microsoft.com/office/drawing/2014/main" val="1701483784"/>
                    </a:ext>
                  </a:extLst>
                </a:gridCol>
                <a:gridCol w="5981268">
                  <a:extLst>
                    <a:ext uri="{9D8B030D-6E8A-4147-A177-3AD203B41FA5}">
                      <a16:colId xmlns:a16="http://schemas.microsoft.com/office/drawing/2014/main" val="68233101"/>
                    </a:ext>
                  </a:extLst>
                </a:gridCol>
                <a:gridCol w="187302">
                  <a:extLst>
                    <a:ext uri="{9D8B030D-6E8A-4147-A177-3AD203B41FA5}">
                      <a16:colId xmlns:a16="http://schemas.microsoft.com/office/drawing/2014/main" val="91744738"/>
                    </a:ext>
                  </a:extLst>
                </a:gridCol>
              </a:tblGrid>
              <a:tr h="1193277">
                <a:tc>
                  <a:txBody>
                    <a:bodyPr/>
                    <a:lstStyle/>
                    <a:p>
                      <a:pPr marL="111125" indent="0" algn="just" fontAlgn="t"/>
                      <a:r>
                        <a:rPr lang="en-US" sz="2400" dirty="0">
                          <a:effectLst/>
                        </a:rPr>
                        <a:t>The main programming languages for developing application in Raspberry Pi are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Python</a:t>
                      </a:r>
                      <a:r>
                        <a:rPr lang="en-US" sz="2400" dirty="0">
                          <a:effectLst/>
                        </a:rPr>
                        <a:t>,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Scratch</a:t>
                      </a:r>
                      <a:r>
                        <a:rPr lang="en-US" sz="2400" dirty="0">
                          <a:effectLst/>
                        </a:rPr>
                        <a:t>,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Ruby</a:t>
                      </a:r>
                      <a:r>
                        <a:rPr lang="en-US" sz="2400" dirty="0">
                          <a:effectLst/>
                        </a:rPr>
                        <a:t>,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C</a:t>
                      </a:r>
                      <a:r>
                        <a:rPr lang="en-US" sz="2400" dirty="0">
                          <a:effectLst/>
                        </a:rPr>
                        <a:t>,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C++</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1125" indent="0" fontAlgn="t"/>
                      <a:endParaRPr lang="en-US" sz="2400" b="1" u="sng" kern="1200" dirty="0">
                        <a:solidFill>
                          <a:schemeClr val="tx1"/>
                        </a:solidFill>
                        <a:effectLst/>
                        <a:highlight>
                          <a:srgbClr val="00FFFF"/>
                        </a:highlight>
                        <a:latin typeface="+mn-lt"/>
                        <a:ea typeface="+mn-ea"/>
                        <a:cs typeface="+mn-cs"/>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87313" indent="0" algn="just" fontAlgn="t"/>
                      <a:r>
                        <a:rPr lang="en-US" sz="2400" dirty="0">
                          <a:effectLst/>
                        </a:rPr>
                        <a:t>Arduino can be programmed using </a:t>
                      </a:r>
                      <a:r>
                        <a:rPr lang="en-US" sz="2400" b="1" u="sng" dirty="0">
                          <a:effectLst>
                            <a:outerShdw blurRad="38100" dist="38100" dir="2700000" algn="tl">
                              <a:srgbClr val="000000">
                                <a:alpha val="43137"/>
                              </a:srgbClr>
                            </a:outerShdw>
                          </a:effectLst>
                          <a:highlight>
                            <a:srgbClr val="00FFFF"/>
                          </a:highlight>
                        </a:rPr>
                        <a:t>C</a:t>
                      </a:r>
                      <a:r>
                        <a:rPr lang="en-US" sz="2400" dirty="0">
                          <a:effectLst/>
                        </a:rPr>
                        <a:t> or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C++</a:t>
                      </a:r>
                      <a:r>
                        <a:rPr lang="en-US" sz="2400" dirty="0">
                          <a:effectLst/>
                        </a:rPr>
                        <a:t> Programming Languages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882500"/>
                  </a:ext>
                </a:extLst>
              </a:tr>
              <a:tr h="2124974">
                <a:tc>
                  <a:txBody>
                    <a:bodyPr/>
                    <a:lstStyle/>
                    <a:p>
                      <a:pPr marL="87313" indent="0" algn="just" fontAlgn="t"/>
                      <a:r>
                        <a:rPr lang="en-US" sz="2400" dirty="0">
                          <a:effectLst/>
                        </a:rPr>
                        <a:t>The logic level of Raspberry Pi’s GPIO is 3.3V. So, be careful when connecting hardware to the GPIO Pins</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tc>
                  <a:txBody>
                    <a:bodyPr/>
                    <a:lstStyle/>
                    <a:p>
                      <a:pPr marL="87313" indent="0" algn="just" fontAlgn="t"/>
                      <a:r>
                        <a:rPr lang="en-US" sz="2400" dirty="0">
                          <a:effectLst/>
                        </a:rPr>
                        <a:t>Arduino’s </a:t>
                      </a:r>
                      <a:r>
                        <a:rPr lang="en-US" sz="2400" kern="1200" dirty="0">
                          <a:solidFill>
                            <a:schemeClr val="tx1"/>
                          </a:solidFill>
                          <a:effectLst/>
                          <a:latin typeface="+mn-lt"/>
                          <a:ea typeface="+mn-ea"/>
                          <a:cs typeface="+mn-cs"/>
                        </a:rPr>
                        <a:t>logic level is 5V. As most of the sensors and modules are designed for Arduino, there won’t be any problem connecting them to Arduino. But double check every module and connection just to be on the safe side</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1252724236"/>
                  </a:ext>
                </a:extLst>
              </a:tr>
              <a:tr h="1102087">
                <a:tc>
                  <a:txBody>
                    <a:bodyPr/>
                    <a:lstStyle/>
                    <a:p>
                      <a:pPr marL="87313" indent="0" algn="just" fontAlgn="t"/>
                      <a:r>
                        <a:rPr lang="en-US" sz="2400" dirty="0">
                          <a:effectLst/>
                        </a:rPr>
                        <a:t>Raspberry Pi must be powered using an USB Power Adapter as it requires 5V 2A or 5V 3A power</a:t>
                      </a:r>
                      <a:r>
                        <a:rPr lang="ar-EG" sz="2400" dirty="0">
                          <a:effectLst/>
                        </a:rPr>
                        <a:t>.</a:t>
                      </a:r>
                      <a:endParaRPr lang="en-US" sz="2400" dirty="0">
                        <a:effectLst/>
                      </a:endParaRP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87313" indent="0" algn="just" defTabSz="914400" rtl="0" eaLnBrk="1" fontAlgn="t" latinLnBrk="0" hangingPunct="1"/>
                      <a:r>
                        <a:rPr lang="en-US" sz="2400" kern="1200" dirty="0">
                          <a:solidFill>
                            <a:schemeClr val="tx1"/>
                          </a:solidFill>
                          <a:effectLst/>
                          <a:latin typeface="+mn-lt"/>
                          <a:ea typeface="+mn-ea"/>
                          <a:cs typeface="+mn-cs"/>
                        </a:rPr>
                        <a:t>Arduino can be powered from a computer’s USB Port (make sure the USB Port’s current limit is not exceeded)</a:t>
                      </a:r>
                      <a:r>
                        <a:rPr lang="ar-EG" sz="2400" kern="1200" dirty="0">
                          <a:solidFill>
                            <a:schemeClr val="tx1"/>
                          </a:solidFill>
                          <a:effectLst/>
                          <a:latin typeface="+mn-lt"/>
                          <a:ea typeface="+mn-ea"/>
                          <a:cs typeface="+mn-cs"/>
                        </a:rPr>
                        <a:t>.</a:t>
                      </a:r>
                      <a:endParaRPr lang="en-US" sz="2400" kern="1200" dirty="0">
                        <a:solidFill>
                          <a:schemeClr val="tx1"/>
                        </a:solidFill>
                        <a:effectLst/>
                        <a:latin typeface="+mn-lt"/>
                        <a:ea typeface="+mn-ea"/>
                        <a:cs typeface="+mn-cs"/>
                      </a:endParaRP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472625"/>
                  </a:ext>
                </a:extLst>
              </a:tr>
              <a:tr h="744103">
                <a:tc>
                  <a:txBody>
                    <a:bodyPr/>
                    <a:lstStyle/>
                    <a:p>
                      <a:pPr marL="87313" indent="0" algn="just" fontAlgn="t"/>
                      <a:r>
                        <a:rPr lang="en-US" sz="2400" dirty="0">
                          <a:effectLst/>
                        </a:rPr>
                        <a:t>You can easily connect to internet using Wi-Fi or Ethernet</a:t>
                      </a:r>
                      <a:r>
                        <a:rPr lang="ar-EG" sz="2400" dirty="0">
                          <a:effectLst/>
                        </a:rPr>
                        <a:t>.</a:t>
                      </a:r>
                      <a:endParaRPr lang="en-US" sz="2400" dirty="0">
                        <a:effectLst/>
                      </a:endParaRP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tc>
                  <a:txBody>
                    <a:bodyPr/>
                    <a:lstStyle/>
                    <a:p>
                      <a:pPr marL="87313" indent="0" algn="just" fontAlgn="t"/>
                      <a:r>
                        <a:rPr lang="en-US" sz="2400" dirty="0">
                          <a:effectLst/>
                        </a:rPr>
                        <a:t>For Arduino, you need additional module or shields to connect to internet</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4035301540"/>
                  </a:ext>
                </a:extLst>
              </a:tr>
              <a:tr h="848675">
                <a:tc>
                  <a:txBody>
                    <a:bodyPr/>
                    <a:lstStyle/>
                    <a:p>
                      <a:pPr marL="87313" indent="0" algn="just" fontAlgn="t"/>
                      <a:r>
                        <a:rPr lang="en-US" sz="2400" dirty="0">
                          <a:effectLst/>
                        </a:rPr>
                        <a:t>Raspberry Pi has the hardware for </a:t>
                      </a:r>
                      <a:r>
                        <a:rPr lang="en-US" sz="2400" b="1" u="sng" dirty="0">
                          <a:effectLst>
                            <a:outerShdw blurRad="38100" dist="38100" dir="2700000" algn="tl">
                              <a:srgbClr val="000000">
                                <a:alpha val="43137"/>
                              </a:srgbClr>
                            </a:outerShdw>
                          </a:effectLst>
                          <a:highlight>
                            <a:srgbClr val="00FFFF"/>
                          </a:highlight>
                        </a:rPr>
                        <a:t>Bluetooth</a:t>
                      </a:r>
                      <a:r>
                        <a:rPr lang="en-US" sz="2400" dirty="0">
                          <a:effectLst/>
                        </a:rPr>
                        <a:t> and </a:t>
                      </a:r>
                      <a:r>
                        <a:rPr lang="en-US" sz="2400" b="1" u="sng" kern="1200" dirty="0">
                          <a:solidFill>
                            <a:schemeClr val="tx1"/>
                          </a:solidFill>
                          <a:effectLst>
                            <a:outerShdw blurRad="38100" dist="38100" dir="2700000" algn="tl">
                              <a:srgbClr val="000000">
                                <a:alpha val="43137"/>
                              </a:srgbClr>
                            </a:outerShdw>
                          </a:effectLst>
                          <a:highlight>
                            <a:srgbClr val="00FFFF"/>
                          </a:highlight>
                          <a:latin typeface="+mn-lt"/>
                          <a:ea typeface="+mn-ea"/>
                          <a:cs typeface="+mn-cs"/>
                        </a:rPr>
                        <a:t>Wi-Fi</a:t>
                      </a:r>
                      <a:r>
                        <a:rPr lang="en-US" sz="2400" dirty="0">
                          <a:effectLst/>
                        </a:rPr>
                        <a:t> on board</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9E9"/>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E9E9"/>
                    </a:solidFill>
                  </a:tcPr>
                </a:tc>
                <a:tc>
                  <a:txBody>
                    <a:bodyPr/>
                    <a:lstStyle/>
                    <a:p>
                      <a:pPr marL="87313" indent="0" algn="just" fontAlgn="t"/>
                      <a:r>
                        <a:rPr lang="en-US" sz="2400" dirty="0">
                          <a:effectLst/>
                        </a:rPr>
                        <a:t>There is no wireless connectivity in case of Arduino (</a:t>
                      </a:r>
                      <a:r>
                        <a:rPr lang="en-US" sz="2400" b="1" u="sng" dirty="0">
                          <a:effectLst/>
                          <a:highlight>
                            <a:srgbClr val="FF0000"/>
                          </a:highlight>
                        </a:rPr>
                        <a:t>at least on board</a:t>
                      </a:r>
                      <a:r>
                        <a:rPr lang="en-US" sz="2400" dirty="0">
                          <a:effectLst/>
                        </a:rPr>
                        <a:t>)</a:t>
                      </a:r>
                    </a:p>
                  </a:txBody>
                  <a:tcPr marL="14374" marR="14374" marT="14374" marB="14374">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9E9"/>
                    </a:solidFill>
                  </a:tcPr>
                </a:tc>
                <a:tc>
                  <a:txBody>
                    <a:bodyPr/>
                    <a:lstStyle/>
                    <a:p>
                      <a:pPr fontAlgn="t"/>
                      <a:endParaRPr lang="en-US" sz="2400" dirty="0">
                        <a:effectLst/>
                      </a:endParaRPr>
                    </a:p>
                  </a:txBody>
                  <a:tcPr marL="14374" marR="14374" marT="14374" marB="14374">
                    <a:lnL w="9525" cap="flat" cmpd="sng" algn="ctr">
                      <a:no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9E9E9"/>
                    </a:solidFill>
                  </a:tcPr>
                </a:tc>
                <a:extLst>
                  <a:ext uri="{0D108BD9-81ED-4DB2-BD59-A6C34878D82A}">
                    <a16:rowId xmlns:a16="http://schemas.microsoft.com/office/drawing/2014/main" val="3035854471"/>
                  </a:ext>
                </a:extLst>
              </a:tr>
            </a:tbl>
          </a:graphicData>
        </a:graphic>
      </p:graphicFrame>
    </p:spTree>
    <p:extLst>
      <p:ext uri="{BB962C8B-B14F-4D97-AF65-F5344CB8AC3E}">
        <p14:creationId xmlns:p14="http://schemas.microsoft.com/office/powerpoint/2010/main" val="40178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A9DAE-E1FF-411F-9A34-6858DDB0E703}"/>
              </a:ext>
            </a:extLst>
          </p:cNvPr>
          <p:cNvSpPr>
            <a:spLocks noGrp="1"/>
          </p:cNvSpPr>
          <p:nvPr>
            <p:ph idx="1"/>
          </p:nvPr>
        </p:nvSpPr>
        <p:spPr>
          <a:xfrm>
            <a:off x="838200" y="1454727"/>
            <a:ext cx="10515600" cy="3810000"/>
          </a:xfrm>
        </p:spPr>
        <p:txBody>
          <a:bodyPr>
            <a:normAutofit/>
          </a:bodyPr>
          <a:lstStyle/>
          <a:p>
            <a:pPr marL="0" indent="0" algn="just">
              <a:lnSpc>
                <a:spcPct val="150000"/>
              </a:lnSpc>
              <a:spcBef>
                <a:spcPts val="600"/>
              </a:spcBef>
              <a:spcAft>
                <a:spcPts val="600"/>
              </a:spcAft>
              <a:buNone/>
            </a:pPr>
            <a:r>
              <a:rPr lang="en-US" sz="4000" dirty="0"/>
              <a:t>Any device that has </a:t>
            </a:r>
            <a:r>
              <a:rPr lang="en-US" sz="4000" b="1" u="sng" dirty="0">
                <a:solidFill>
                  <a:srgbClr val="FF0000"/>
                </a:solidFill>
                <a:highlight>
                  <a:srgbClr val="FFFF00"/>
                </a:highlight>
              </a:rPr>
              <a:t>in-built processing power </a:t>
            </a:r>
            <a:r>
              <a:rPr lang="en-US" sz="4000" dirty="0"/>
              <a:t>with certain </a:t>
            </a:r>
            <a:r>
              <a:rPr lang="en-US" sz="4000" b="1" u="sng" dirty="0">
                <a:solidFill>
                  <a:srgbClr val="FF0000"/>
                </a:solidFill>
                <a:highlight>
                  <a:srgbClr val="FFFF00"/>
                </a:highlight>
              </a:rPr>
              <a:t>input and output capability</a:t>
            </a:r>
            <a:r>
              <a:rPr lang="en-US" sz="4000" b="1" dirty="0">
                <a:solidFill>
                  <a:srgbClr val="FF0000"/>
                </a:solidFill>
              </a:rPr>
              <a:t> </a:t>
            </a:r>
            <a:r>
              <a:rPr lang="en-US" sz="4000" dirty="0"/>
              <a:t>and has certain </a:t>
            </a:r>
            <a:r>
              <a:rPr lang="en-US" sz="4000" b="1" u="sng" dirty="0">
                <a:solidFill>
                  <a:srgbClr val="FF0000"/>
                </a:solidFill>
                <a:highlight>
                  <a:srgbClr val="FFFF00"/>
                </a:highlight>
              </a:rPr>
              <a:t>memory built-in</a:t>
            </a:r>
            <a:r>
              <a:rPr lang="en-US" sz="4000" b="1" dirty="0">
                <a:solidFill>
                  <a:srgbClr val="FF0000"/>
                </a:solidFill>
              </a:rPr>
              <a:t> </a:t>
            </a:r>
            <a:r>
              <a:rPr lang="en-US" sz="4000" dirty="0"/>
              <a:t>is a very generic way of defining an embedded system.</a:t>
            </a:r>
          </a:p>
        </p:txBody>
      </p:sp>
    </p:spTree>
    <p:extLst>
      <p:ext uri="{BB962C8B-B14F-4D97-AF65-F5344CB8AC3E}">
        <p14:creationId xmlns:p14="http://schemas.microsoft.com/office/powerpoint/2010/main" val="425011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6C2CE-4BE7-4701-8749-AD8ADED3FF46}"/>
              </a:ext>
            </a:extLst>
          </p:cNvPr>
          <p:cNvSpPr>
            <a:spLocks noGrp="1"/>
          </p:cNvSpPr>
          <p:nvPr>
            <p:ph idx="1"/>
          </p:nvPr>
        </p:nvSpPr>
        <p:spPr>
          <a:xfrm>
            <a:off x="665018" y="554182"/>
            <a:ext cx="10875818" cy="5777345"/>
          </a:xfrm>
        </p:spPr>
        <p:txBody>
          <a:bodyPr/>
          <a:lstStyle/>
          <a:p>
            <a:pPr algn="just">
              <a:lnSpc>
                <a:spcPct val="150000"/>
              </a:lnSpc>
              <a:spcBef>
                <a:spcPts val="600"/>
              </a:spcBef>
              <a:spcAft>
                <a:spcPts val="600"/>
              </a:spcAft>
              <a:buFont typeface="Wingdings" panose="05000000000000000000" pitchFamily="2" charset="2"/>
              <a:buChar char="§"/>
            </a:pPr>
            <a:r>
              <a:rPr lang="en-US" b="1" dirty="0">
                <a:solidFill>
                  <a:srgbClr val="FF0000"/>
                </a:solidFill>
                <a:effectLst>
                  <a:outerShdw blurRad="38100" dist="38100" dir="2700000" algn="tl">
                    <a:srgbClr val="000000">
                      <a:alpha val="43137"/>
                    </a:srgbClr>
                  </a:outerShdw>
                </a:effectLst>
                <a:highlight>
                  <a:srgbClr val="FFFF00"/>
                </a:highlight>
              </a:rPr>
              <a:t>A system</a:t>
            </a:r>
            <a:r>
              <a:rPr lang="en-US" b="1" dirty="0">
                <a:effectLst>
                  <a:outerShdw blurRad="38100" dist="38100" dir="2700000" algn="tl">
                    <a:srgbClr val="000000">
                      <a:alpha val="43137"/>
                    </a:srgbClr>
                  </a:outerShdw>
                </a:effectLst>
              </a:rPr>
              <a:t> </a:t>
            </a:r>
            <a:r>
              <a:rPr lang="en-US" dirty="0"/>
              <a:t>is a </a:t>
            </a:r>
            <a:r>
              <a:rPr lang="en-US" b="1" u="sng" dirty="0"/>
              <a:t>block with known behavior</a:t>
            </a:r>
            <a:r>
              <a:rPr lang="en-US" b="1" dirty="0"/>
              <a:t> </a:t>
            </a:r>
            <a:r>
              <a:rPr lang="en-US" dirty="0"/>
              <a:t>and has </a:t>
            </a:r>
            <a:r>
              <a:rPr lang="en-US" b="1" u="sng" dirty="0">
                <a:highlight>
                  <a:srgbClr val="FF0000"/>
                </a:highlight>
              </a:rPr>
              <a:t>processing capability</a:t>
            </a:r>
            <a:r>
              <a:rPr lang="en-US" b="1" u="sng" dirty="0"/>
              <a:t> </a:t>
            </a:r>
            <a:r>
              <a:rPr lang="en-US" dirty="0"/>
              <a:t>for a </a:t>
            </a:r>
            <a:r>
              <a:rPr lang="en-US" b="1" u="sng" dirty="0"/>
              <a:t>given input</a:t>
            </a:r>
            <a:r>
              <a:rPr lang="en-US" b="1" dirty="0"/>
              <a:t> </a:t>
            </a:r>
            <a:r>
              <a:rPr lang="en-US" dirty="0"/>
              <a:t>and </a:t>
            </a:r>
            <a:r>
              <a:rPr lang="en-US" b="1" u="sng" dirty="0"/>
              <a:t>generating desired output</a:t>
            </a:r>
            <a:r>
              <a:rPr lang="en-US" dirty="0"/>
              <a:t>. A system can be further </a:t>
            </a:r>
            <a:r>
              <a:rPr lang="en-US" b="1" u="sng" dirty="0"/>
              <a:t>divided into a number of subsystems</a:t>
            </a:r>
            <a:r>
              <a:rPr lang="en-US" b="1" dirty="0"/>
              <a:t> </a:t>
            </a:r>
            <a:r>
              <a:rPr lang="en-US" dirty="0"/>
              <a:t>where each subsystem itself is a system. It is a typical hierarchical definition of a system.</a:t>
            </a:r>
          </a:p>
          <a:p>
            <a:pPr algn="just">
              <a:lnSpc>
                <a:spcPct val="150000"/>
              </a:lnSpc>
              <a:spcBef>
                <a:spcPts val="600"/>
              </a:spcBef>
              <a:spcAft>
                <a:spcPts val="600"/>
              </a:spcAft>
              <a:buFont typeface="Wingdings" panose="05000000000000000000" pitchFamily="2" charset="2"/>
              <a:buChar char="§"/>
            </a:pPr>
            <a:r>
              <a:rPr lang="en-US" b="1" dirty="0">
                <a:solidFill>
                  <a:srgbClr val="FF0000"/>
                </a:solidFill>
                <a:effectLst>
                  <a:outerShdw blurRad="38100" dist="38100" dir="2700000" algn="tl">
                    <a:srgbClr val="000000">
                      <a:alpha val="43137"/>
                    </a:srgbClr>
                  </a:outerShdw>
                </a:effectLst>
                <a:highlight>
                  <a:srgbClr val="FFFF00"/>
                </a:highlight>
              </a:rPr>
              <a:t>An embedded system</a:t>
            </a:r>
            <a:r>
              <a:rPr lang="en-US" b="1" dirty="0">
                <a:solidFill>
                  <a:srgbClr val="FF0000"/>
                </a:solidFill>
              </a:rPr>
              <a:t> </a:t>
            </a:r>
            <a:r>
              <a:rPr lang="en-US" dirty="0"/>
              <a:t>is </a:t>
            </a:r>
            <a:r>
              <a:rPr lang="en-US" b="1" u="sng" dirty="0">
                <a:effectLst>
                  <a:outerShdw blurRad="38100" dist="38100" dir="2700000" algn="tl">
                    <a:srgbClr val="000000">
                      <a:alpha val="43137"/>
                    </a:srgbClr>
                  </a:outerShdw>
                </a:effectLst>
                <a:highlight>
                  <a:srgbClr val="00FF00"/>
                </a:highlight>
              </a:rPr>
              <a:t>an electronic system</a:t>
            </a:r>
            <a:r>
              <a:rPr lang="en-US" dirty="0">
                <a:effectLst>
                  <a:outerShdw blurRad="38100" dist="38100" dir="2700000" algn="tl">
                    <a:srgbClr val="000000">
                      <a:alpha val="43137"/>
                    </a:srgbClr>
                  </a:outerShdw>
                </a:effectLst>
                <a:highlight>
                  <a:srgbClr val="00FF00"/>
                </a:highlight>
              </a:rPr>
              <a:t> that contains </a:t>
            </a:r>
            <a:r>
              <a:rPr lang="en-US" b="1" u="sng" dirty="0">
                <a:effectLst>
                  <a:outerShdw blurRad="38100" dist="38100" dir="2700000" algn="tl">
                    <a:srgbClr val="000000">
                      <a:alpha val="43137"/>
                    </a:srgbClr>
                  </a:outerShdw>
                </a:effectLst>
                <a:highlight>
                  <a:srgbClr val="FF0000"/>
                </a:highlight>
              </a:rPr>
              <a:t>at least one </a:t>
            </a:r>
            <a:r>
              <a:rPr lang="en-US" b="1" u="sng" dirty="0">
                <a:effectLst>
                  <a:outerShdw blurRad="38100" dist="38100" dir="2700000" algn="tl">
                    <a:srgbClr val="000000">
                      <a:alpha val="43137"/>
                    </a:srgbClr>
                  </a:outerShdw>
                </a:effectLst>
                <a:highlight>
                  <a:srgbClr val="00FF00"/>
                </a:highlight>
              </a:rPr>
              <a:t>controlling device, i.e. “the brain”,</a:t>
            </a:r>
            <a:r>
              <a:rPr lang="en-US" b="1" dirty="0">
                <a:solidFill>
                  <a:srgbClr val="FF0000"/>
                </a:solidFill>
              </a:rPr>
              <a:t> </a:t>
            </a:r>
            <a:r>
              <a:rPr lang="en-US" dirty="0"/>
              <a:t>but in such a way that it is </a:t>
            </a:r>
            <a:r>
              <a:rPr lang="en-US" b="1" dirty="0">
                <a:solidFill>
                  <a:srgbClr val="FF0000"/>
                </a:solidFill>
                <a:effectLst>
                  <a:outerShdw blurRad="38100" dist="38100" dir="2700000" algn="tl">
                    <a:srgbClr val="000000">
                      <a:alpha val="43137"/>
                    </a:srgbClr>
                  </a:outerShdw>
                </a:effectLst>
                <a:highlight>
                  <a:srgbClr val="FFFF00"/>
                </a:highlight>
              </a:rPr>
              <a:t>hidden</a:t>
            </a:r>
            <a:r>
              <a:rPr lang="en-US" dirty="0"/>
              <a:t> from the end user. That is, the controller is </a:t>
            </a:r>
            <a:r>
              <a:rPr lang="en-US" b="1" u="sng" dirty="0">
                <a:solidFill>
                  <a:srgbClr val="FF0000"/>
                </a:solidFill>
                <a:highlight>
                  <a:srgbClr val="00FFFF"/>
                </a:highlight>
              </a:rPr>
              <a:t>embedded</a:t>
            </a:r>
            <a:r>
              <a:rPr lang="en-US" dirty="0"/>
              <a:t> so far in the system that usually users don’t realize its presence.</a:t>
            </a:r>
          </a:p>
          <a:p>
            <a:pPr algn="just">
              <a:lnSpc>
                <a:spcPct val="150000"/>
              </a:lnSpc>
              <a:spcBef>
                <a:spcPts val="600"/>
              </a:spcBef>
              <a:spcAft>
                <a:spcPts val="600"/>
              </a:spcAft>
              <a:buFont typeface="Wingdings" panose="05000000000000000000" pitchFamily="2" charset="2"/>
              <a:buChar char="§"/>
            </a:pPr>
            <a:endParaRPr lang="en-US" dirty="0"/>
          </a:p>
        </p:txBody>
      </p:sp>
    </p:spTree>
    <p:extLst>
      <p:ext uri="{BB962C8B-B14F-4D97-AF65-F5344CB8AC3E}">
        <p14:creationId xmlns:p14="http://schemas.microsoft.com/office/powerpoint/2010/main" val="209570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866535-A9B1-4E60-B5B1-F997813AE888}"/>
              </a:ext>
            </a:extLst>
          </p:cNvPr>
          <p:cNvPicPr>
            <a:picLocks noChangeAspect="1"/>
          </p:cNvPicPr>
          <p:nvPr/>
        </p:nvPicPr>
        <p:blipFill>
          <a:blip r:embed="rId2"/>
          <a:stretch>
            <a:fillRect/>
          </a:stretch>
        </p:blipFill>
        <p:spPr>
          <a:xfrm>
            <a:off x="692727" y="318654"/>
            <a:ext cx="10806546" cy="6539346"/>
          </a:xfrm>
          <a:prstGeom prst="rect">
            <a:avLst/>
          </a:prstGeom>
        </p:spPr>
      </p:pic>
    </p:spTree>
    <p:extLst>
      <p:ext uri="{BB962C8B-B14F-4D97-AF65-F5344CB8AC3E}">
        <p14:creationId xmlns:p14="http://schemas.microsoft.com/office/powerpoint/2010/main" val="290111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879D-7DE2-40A5-9CF6-291AF9DB3294}"/>
              </a:ext>
            </a:extLst>
          </p:cNvPr>
          <p:cNvSpPr>
            <a:spLocks noGrp="1"/>
          </p:cNvSpPr>
          <p:nvPr>
            <p:ph type="title"/>
          </p:nvPr>
        </p:nvSpPr>
        <p:spPr>
          <a:xfrm>
            <a:off x="443345" y="365125"/>
            <a:ext cx="11305310" cy="1325563"/>
          </a:xfrm>
        </p:spPr>
        <p:txBody>
          <a:bodyPr/>
          <a:lstStyle/>
          <a:p>
            <a:r>
              <a:rPr lang="en-US" b="1" u="sng" dirty="0"/>
              <a:t>The embedded systems Common Characteristics:</a:t>
            </a:r>
          </a:p>
        </p:txBody>
      </p:sp>
      <p:sp>
        <p:nvSpPr>
          <p:cNvPr id="3" name="Content Placeholder 2">
            <a:extLst>
              <a:ext uri="{FF2B5EF4-FFF2-40B4-BE49-F238E27FC236}">
                <a16:creationId xmlns:a16="http://schemas.microsoft.com/office/drawing/2014/main" id="{DC146C02-D565-4BFE-92CE-5A3A0B38EACC}"/>
              </a:ext>
            </a:extLst>
          </p:cNvPr>
          <p:cNvSpPr>
            <a:spLocks noGrp="1"/>
          </p:cNvSpPr>
          <p:nvPr>
            <p:ph idx="1"/>
          </p:nvPr>
        </p:nvSpPr>
        <p:spPr>
          <a:xfrm>
            <a:off x="443345" y="1565564"/>
            <a:ext cx="11139055" cy="4779818"/>
          </a:xfrm>
        </p:spPr>
        <p:txBody>
          <a:bodyPr>
            <a:normAutofit lnSpcReduction="10000"/>
          </a:bodyPr>
          <a:lstStyle/>
          <a:p>
            <a:pPr>
              <a:buFont typeface="Wingdings" panose="05000000000000000000" pitchFamily="2" charset="2"/>
              <a:buChar char="§"/>
            </a:pPr>
            <a:r>
              <a:rPr lang="en-US" sz="3600" b="1" dirty="0"/>
              <a:t>Unique functionality.</a:t>
            </a:r>
          </a:p>
          <a:p>
            <a:pPr>
              <a:buFont typeface="Wingdings" panose="05000000000000000000" pitchFamily="2" charset="2"/>
              <a:buChar char="§"/>
            </a:pPr>
            <a:r>
              <a:rPr lang="en-US" sz="3600" b="1" dirty="0"/>
              <a:t>User-driven requirements.</a:t>
            </a:r>
          </a:p>
          <a:p>
            <a:pPr>
              <a:buFont typeface="Wingdings" panose="05000000000000000000" pitchFamily="2" charset="2"/>
              <a:buChar char="§"/>
            </a:pPr>
            <a:r>
              <a:rPr lang="en-US" sz="3600" b="1" dirty="0"/>
              <a:t>Energy-efficient.</a:t>
            </a:r>
          </a:p>
          <a:p>
            <a:pPr>
              <a:buFont typeface="Wingdings" panose="05000000000000000000" pitchFamily="2" charset="2"/>
              <a:buChar char="§"/>
            </a:pPr>
            <a:r>
              <a:rPr lang="en-US" sz="3600" b="1" dirty="0"/>
              <a:t>Compact.</a:t>
            </a:r>
          </a:p>
          <a:p>
            <a:pPr>
              <a:buFont typeface="Wingdings" panose="05000000000000000000" pitchFamily="2" charset="2"/>
              <a:buChar char="§"/>
            </a:pPr>
            <a:r>
              <a:rPr lang="en-US" sz="3600" b="1" dirty="0"/>
              <a:t>Response time.</a:t>
            </a:r>
          </a:p>
          <a:p>
            <a:pPr>
              <a:buFont typeface="Wingdings" panose="05000000000000000000" pitchFamily="2" charset="2"/>
              <a:buChar char="§"/>
            </a:pPr>
            <a:r>
              <a:rPr lang="en-US" sz="3600" b="1" dirty="0"/>
              <a:t>Reactive.</a:t>
            </a:r>
          </a:p>
          <a:p>
            <a:pPr>
              <a:buFont typeface="Wingdings" panose="05000000000000000000" pitchFamily="2" charset="2"/>
              <a:buChar char="§"/>
            </a:pPr>
            <a:r>
              <a:rPr lang="en-US" sz="3600" b="1" dirty="0"/>
              <a:t>Real time (It means that the output must be available at a stipulated time).</a:t>
            </a:r>
          </a:p>
        </p:txBody>
      </p:sp>
    </p:spTree>
    <p:extLst>
      <p:ext uri="{BB962C8B-B14F-4D97-AF65-F5344CB8AC3E}">
        <p14:creationId xmlns:p14="http://schemas.microsoft.com/office/powerpoint/2010/main" val="172224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F26B-1BCD-448B-9AC1-F1D6D192D524}"/>
              </a:ext>
            </a:extLst>
          </p:cNvPr>
          <p:cNvSpPr>
            <a:spLocks noGrp="1"/>
          </p:cNvSpPr>
          <p:nvPr>
            <p:ph type="title"/>
          </p:nvPr>
        </p:nvSpPr>
        <p:spPr>
          <a:xfrm>
            <a:off x="595745" y="365125"/>
            <a:ext cx="10758055" cy="854075"/>
          </a:xfrm>
        </p:spPr>
        <p:txBody>
          <a:bodyPr/>
          <a:lstStyle/>
          <a:p>
            <a:r>
              <a:rPr lang="en-US" b="1" u="sng" dirty="0"/>
              <a:t>Some Quality Metrics in ES Design:</a:t>
            </a:r>
          </a:p>
        </p:txBody>
      </p:sp>
      <p:sp>
        <p:nvSpPr>
          <p:cNvPr id="3" name="Content Placeholder 2">
            <a:extLst>
              <a:ext uri="{FF2B5EF4-FFF2-40B4-BE49-F238E27FC236}">
                <a16:creationId xmlns:a16="http://schemas.microsoft.com/office/drawing/2014/main" id="{4C162EA8-88D3-4BA6-87AC-77A7D75354E3}"/>
              </a:ext>
            </a:extLst>
          </p:cNvPr>
          <p:cNvSpPr>
            <a:spLocks noGrp="1"/>
          </p:cNvSpPr>
          <p:nvPr>
            <p:ph idx="1"/>
          </p:nvPr>
        </p:nvSpPr>
        <p:spPr>
          <a:xfrm>
            <a:off x="595745" y="1385455"/>
            <a:ext cx="11055928" cy="5107420"/>
          </a:xfrm>
        </p:spPr>
        <p:txBody>
          <a:bodyPr>
            <a:normAutofit/>
          </a:bodyPr>
          <a:lstStyle/>
          <a:p>
            <a:pPr>
              <a:buFont typeface="Wingdings" panose="05000000000000000000" pitchFamily="2" charset="2"/>
              <a:buChar char="§"/>
            </a:pPr>
            <a:r>
              <a:rPr lang="en-US" sz="4000" dirty="0"/>
              <a:t>Non-recurring engineering costs (NRE).</a:t>
            </a:r>
          </a:p>
          <a:p>
            <a:pPr>
              <a:buFont typeface="Wingdings" panose="05000000000000000000" pitchFamily="2" charset="2"/>
              <a:buChar char="§"/>
            </a:pPr>
            <a:r>
              <a:rPr lang="en-US" sz="4000" dirty="0"/>
              <a:t>Unit cost.</a:t>
            </a:r>
          </a:p>
          <a:p>
            <a:pPr>
              <a:buFont typeface="Wingdings" panose="05000000000000000000" pitchFamily="2" charset="2"/>
              <a:buChar char="§"/>
            </a:pPr>
            <a:r>
              <a:rPr lang="en-US" sz="4000" dirty="0"/>
              <a:t>Performance.</a:t>
            </a:r>
          </a:p>
          <a:p>
            <a:pPr>
              <a:buFont typeface="Wingdings" panose="05000000000000000000" pitchFamily="2" charset="2"/>
              <a:buChar char="§"/>
            </a:pPr>
            <a:r>
              <a:rPr lang="en-US" sz="4000" dirty="0"/>
              <a:t>Energy efficiency.</a:t>
            </a:r>
          </a:p>
          <a:p>
            <a:pPr>
              <a:buFont typeface="Wingdings" panose="05000000000000000000" pitchFamily="2" charset="2"/>
              <a:buChar char="§"/>
            </a:pPr>
            <a:r>
              <a:rPr lang="en-US" sz="4000" dirty="0"/>
              <a:t>Functional updates.</a:t>
            </a:r>
          </a:p>
          <a:p>
            <a:pPr>
              <a:buFont typeface="Wingdings" panose="05000000000000000000" pitchFamily="2" charset="2"/>
              <a:buChar char="§"/>
            </a:pPr>
            <a:r>
              <a:rPr lang="en-US" sz="4000" dirty="0"/>
              <a:t>User interface.</a:t>
            </a:r>
          </a:p>
          <a:p>
            <a:pPr>
              <a:buFont typeface="Wingdings" panose="05000000000000000000" pitchFamily="2" charset="2"/>
              <a:buChar char="§"/>
            </a:pPr>
            <a:r>
              <a:rPr lang="en-US" sz="4000" dirty="0"/>
              <a:t>Size.</a:t>
            </a:r>
          </a:p>
        </p:txBody>
      </p:sp>
    </p:spTree>
    <p:extLst>
      <p:ext uri="{BB962C8B-B14F-4D97-AF65-F5344CB8AC3E}">
        <p14:creationId xmlns:p14="http://schemas.microsoft.com/office/powerpoint/2010/main" val="90710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C21A9-1520-47B9-98AC-77F27ADD0D13}"/>
              </a:ext>
            </a:extLst>
          </p:cNvPr>
          <p:cNvSpPr>
            <a:spLocks noGrp="1"/>
          </p:cNvSpPr>
          <p:nvPr>
            <p:ph idx="1"/>
          </p:nvPr>
        </p:nvSpPr>
        <p:spPr>
          <a:xfrm>
            <a:off x="637309" y="526474"/>
            <a:ext cx="10716491" cy="5650490"/>
          </a:xfrm>
        </p:spPr>
        <p:txBody>
          <a:bodyPr/>
          <a:lstStyle/>
          <a:p>
            <a:pPr>
              <a:lnSpc>
                <a:spcPct val="150000"/>
              </a:lnSpc>
              <a:spcBef>
                <a:spcPts val="600"/>
              </a:spcBef>
              <a:spcAft>
                <a:spcPts val="600"/>
              </a:spcAft>
              <a:buFont typeface="Wingdings" panose="05000000000000000000" pitchFamily="2" charset="2"/>
              <a:buChar char="§"/>
            </a:pPr>
            <a:r>
              <a:rPr lang="en-US" dirty="0"/>
              <a:t>Maintainability.</a:t>
            </a:r>
          </a:p>
          <a:p>
            <a:pPr algn="just">
              <a:lnSpc>
                <a:spcPct val="150000"/>
              </a:lnSpc>
              <a:spcBef>
                <a:spcPts val="600"/>
              </a:spcBef>
              <a:spcAft>
                <a:spcPts val="600"/>
              </a:spcAft>
              <a:buFont typeface="Wingdings" panose="05000000000000000000" pitchFamily="2" charset="2"/>
              <a:buChar char="§"/>
            </a:pPr>
            <a:r>
              <a:rPr lang="en-US" dirty="0"/>
              <a:t>Ruggedness (</a:t>
            </a:r>
            <a:r>
              <a:rPr lang="en-US" b="1" u="sng" dirty="0">
                <a:effectLst>
                  <a:outerShdw blurRad="38100" dist="38100" dir="2700000" algn="tl">
                    <a:srgbClr val="000000">
                      <a:alpha val="43137"/>
                    </a:srgbClr>
                  </a:outerShdw>
                </a:effectLst>
                <a:highlight>
                  <a:srgbClr val="00FFFF"/>
                </a:highlight>
              </a:rPr>
              <a:t>recovery from unexpected conditions</a:t>
            </a:r>
            <a:r>
              <a:rPr lang="en-US" dirty="0"/>
              <a:t>, </a:t>
            </a:r>
            <a:r>
              <a:rPr lang="en-US" b="1" u="sng" dirty="0">
                <a:effectLst>
                  <a:outerShdw blurRad="38100" dist="38100" dir="2700000" algn="tl">
                    <a:srgbClr val="000000">
                      <a:alpha val="43137"/>
                    </a:srgbClr>
                  </a:outerShdw>
                </a:effectLst>
                <a:highlight>
                  <a:srgbClr val="00FFFF"/>
                </a:highlight>
              </a:rPr>
              <a:t>correctness in measurements in harsh environments</a:t>
            </a:r>
            <a:r>
              <a:rPr lang="en-US" dirty="0"/>
              <a:t>).</a:t>
            </a:r>
          </a:p>
          <a:p>
            <a:pPr algn="just">
              <a:lnSpc>
                <a:spcPct val="150000"/>
              </a:lnSpc>
              <a:spcBef>
                <a:spcPts val="600"/>
              </a:spcBef>
              <a:spcAft>
                <a:spcPts val="600"/>
              </a:spcAft>
              <a:buFont typeface="Wingdings" panose="05000000000000000000" pitchFamily="2" charset="2"/>
              <a:buChar char="§"/>
            </a:pPr>
            <a:r>
              <a:rPr lang="en-US" dirty="0"/>
              <a:t>Trueness.</a:t>
            </a:r>
          </a:p>
          <a:p>
            <a:pPr algn="just">
              <a:lnSpc>
                <a:spcPct val="150000"/>
              </a:lnSpc>
              <a:spcBef>
                <a:spcPts val="600"/>
              </a:spcBef>
              <a:spcAft>
                <a:spcPts val="600"/>
              </a:spcAft>
              <a:buFont typeface="Wingdings" panose="05000000000000000000" pitchFamily="2" charset="2"/>
              <a:buChar char="§"/>
            </a:pPr>
            <a:r>
              <a:rPr lang="en-US" dirty="0"/>
              <a:t>Safety.</a:t>
            </a:r>
          </a:p>
          <a:p>
            <a:pPr algn="just">
              <a:lnSpc>
                <a:spcPct val="150000"/>
              </a:lnSpc>
              <a:spcBef>
                <a:spcPts val="600"/>
              </a:spcBef>
              <a:spcAft>
                <a:spcPts val="600"/>
              </a:spcAft>
              <a:buFont typeface="Wingdings" panose="05000000000000000000" pitchFamily="2" charset="2"/>
              <a:buChar char="§"/>
            </a:pPr>
            <a:r>
              <a:rPr lang="en-US" dirty="0"/>
              <a:t>Optimizations needed.</a:t>
            </a:r>
          </a:p>
          <a:p>
            <a:pPr algn="just">
              <a:lnSpc>
                <a:spcPct val="150000"/>
              </a:lnSpc>
              <a:spcBef>
                <a:spcPts val="600"/>
              </a:spcBef>
              <a:spcAft>
                <a:spcPts val="600"/>
              </a:spcAft>
              <a:buFont typeface="Wingdings" panose="05000000000000000000" pitchFamily="2" charset="2"/>
              <a:buChar char="§"/>
            </a:pPr>
            <a:r>
              <a:rPr lang="en-US" dirty="0"/>
              <a:t>Time-to-market.</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21698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C56C71-D894-440F-BAB7-BBD91A74FEFE}"/>
              </a:ext>
            </a:extLst>
          </p:cNvPr>
          <p:cNvPicPr>
            <a:picLocks noGrp="1" noChangeAspect="1"/>
          </p:cNvPicPr>
          <p:nvPr>
            <p:ph idx="1"/>
          </p:nvPr>
        </p:nvPicPr>
        <p:blipFill>
          <a:blip r:embed="rId2"/>
          <a:stretch>
            <a:fillRect/>
          </a:stretch>
        </p:blipFill>
        <p:spPr>
          <a:xfrm>
            <a:off x="852054" y="671945"/>
            <a:ext cx="10487891" cy="5514109"/>
          </a:xfrm>
          <a:prstGeom prst="rect">
            <a:avLst/>
          </a:prstGeom>
        </p:spPr>
      </p:pic>
    </p:spTree>
    <p:extLst>
      <p:ext uri="{BB962C8B-B14F-4D97-AF65-F5344CB8AC3E}">
        <p14:creationId xmlns:p14="http://schemas.microsoft.com/office/powerpoint/2010/main" val="39137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1DE1-73F2-4B01-A20D-87FA9EBE00F1}"/>
              </a:ext>
            </a:extLst>
          </p:cNvPr>
          <p:cNvSpPr>
            <a:spLocks noGrp="1"/>
          </p:cNvSpPr>
          <p:nvPr>
            <p:ph type="title"/>
          </p:nvPr>
        </p:nvSpPr>
        <p:spPr>
          <a:xfrm>
            <a:off x="232888" y="171347"/>
            <a:ext cx="10758055" cy="687820"/>
          </a:xfrm>
        </p:spPr>
        <p:txBody>
          <a:bodyPr>
            <a:normAutofit fontScale="90000"/>
          </a:bodyPr>
          <a:lstStyle/>
          <a:p>
            <a:r>
              <a:rPr lang="en-US" b="1" u="sng" dirty="0"/>
              <a:t>Versatility Factors for ES Product</a:t>
            </a:r>
          </a:p>
        </p:txBody>
      </p:sp>
      <p:sp>
        <p:nvSpPr>
          <p:cNvPr id="3" name="Content Placeholder 2">
            <a:extLst>
              <a:ext uri="{FF2B5EF4-FFF2-40B4-BE49-F238E27FC236}">
                <a16:creationId xmlns:a16="http://schemas.microsoft.com/office/drawing/2014/main" id="{90864FE3-65B8-49FE-9A06-CCECBCEF8B02}"/>
              </a:ext>
            </a:extLst>
          </p:cNvPr>
          <p:cNvSpPr>
            <a:spLocks noGrp="1"/>
          </p:cNvSpPr>
          <p:nvPr>
            <p:ph idx="1"/>
          </p:nvPr>
        </p:nvSpPr>
        <p:spPr>
          <a:xfrm>
            <a:off x="348343" y="859167"/>
            <a:ext cx="11611427" cy="5701289"/>
          </a:xfrm>
        </p:spPr>
        <p:txBody>
          <a:bodyPr>
            <a:normAutofit fontScale="92500" lnSpcReduction="20000"/>
          </a:bodyPr>
          <a:lstStyle/>
          <a:p>
            <a:pPr marL="0" indent="0">
              <a:buNone/>
            </a:pPr>
            <a:endParaRPr lang="en-US" sz="1200" b="1" u="sng" dirty="0"/>
          </a:p>
          <a:p>
            <a:pPr marL="0" indent="0" algn="just">
              <a:lnSpc>
                <a:spcPct val="120000"/>
              </a:lnSpc>
              <a:spcBef>
                <a:spcPts val="600"/>
              </a:spcBef>
              <a:spcAft>
                <a:spcPts val="600"/>
              </a:spcAft>
              <a:buNone/>
            </a:pPr>
            <a:r>
              <a:rPr lang="en-US" b="1" u="sng" dirty="0"/>
              <a:t>The versatility of an Embedded System (ES) product is determined by key qualitative parameters, including:</a:t>
            </a:r>
          </a:p>
          <a:p>
            <a:pPr marL="0" indent="0">
              <a:buNone/>
            </a:pPr>
            <a:endParaRPr lang="en-US" sz="900" b="1" u="sng" dirty="0"/>
          </a:p>
          <a:p>
            <a:pPr>
              <a:lnSpc>
                <a:spcPct val="100000"/>
              </a:lnSpc>
              <a:spcBef>
                <a:spcPts val="1200"/>
              </a:spcBef>
              <a:spcAft>
                <a:spcPts val="1200"/>
              </a:spcAft>
              <a:buFont typeface="Wingdings" panose="05000000000000000000" pitchFamily="2" charset="2"/>
              <a:buChar char="§"/>
            </a:pPr>
            <a:r>
              <a:rPr lang="en-US" b="1" dirty="0"/>
              <a:t> Speed.</a:t>
            </a:r>
          </a:p>
          <a:p>
            <a:pPr>
              <a:lnSpc>
                <a:spcPct val="100000"/>
              </a:lnSpc>
              <a:spcBef>
                <a:spcPts val="1200"/>
              </a:spcBef>
              <a:spcAft>
                <a:spcPts val="1200"/>
              </a:spcAft>
              <a:buFont typeface="Wingdings" panose="05000000000000000000" pitchFamily="2" charset="2"/>
              <a:buChar char="§"/>
            </a:pPr>
            <a:r>
              <a:rPr lang="en-US" b="1" dirty="0"/>
              <a:t>More features.</a:t>
            </a:r>
          </a:p>
          <a:p>
            <a:pPr>
              <a:lnSpc>
                <a:spcPct val="100000"/>
              </a:lnSpc>
              <a:spcBef>
                <a:spcPts val="1200"/>
              </a:spcBef>
              <a:spcAft>
                <a:spcPts val="1200"/>
              </a:spcAft>
              <a:buFont typeface="Wingdings" panose="05000000000000000000" pitchFamily="2" charset="2"/>
              <a:buChar char="§"/>
            </a:pPr>
            <a:r>
              <a:rPr lang="en-US" b="1" dirty="0"/>
              <a:t>Openness.</a:t>
            </a:r>
            <a:endParaRPr lang="ar-EG" b="1" dirty="0"/>
          </a:p>
          <a:p>
            <a:pPr>
              <a:lnSpc>
                <a:spcPct val="100000"/>
              </a:lnSpc>
              <a:spcBef>
                <a:spcPts val="1200"/>
              </a:spcBef>
              <a:spcAft>
                <a:spcPts val="1200"/>
              </a:spcAft>
              <a:buFont typeface="Wingdings" panose="05000000000000000000" pitchFamily="2" charset="2"/>
              <a:buChar char="§"/>
            </a:pPr>
            <a:r>
              <a:rPr lang="en-US" b="1" dirty="0"/>
              <a:t>Expandability</a:t>
            </a:r>
            <a:r>
              <a:rPr lang="ar-EG" b="1" dirty="0"/>
              <a:t>.</a:t>
            </a:r>
          </a:p>
          <a:p>
            <a:pPr>
              <a:lnSpc>
                <a:spcPct val="100000"/>
              </a:lnSpc>
              <a:spcBef>
                <a:spcPts val="1200"/>
              </a:spcBef>
              <a:spcAft>
                <a:spcPts val="1200"/>
              </a:spcAft>
              <a:buFont typeface="Wingdings" panose="05000000000000000000" pitchFamily="2" charset="2"/>
              <a:buChar char="§"/>
            </a:pPr>
            <a:r>
              <a:rPr lang="en-US" b="1" dirty="0"/>
              <a:t>Customizability</a:t>
            </a:r>
            <a:r>
              <a:rPr lang="ar-EG" b="1" dirty="0"/>
              <a:t>.</a:t>
            </a:r>
          </a:p>
          <a:p>
            <a:pPr>
              <a:lnSpc>
                <a:spcPct val="100000"/>
              </a:lnSpc>
              <a:spcBef>
                <a:spcPts val="1200"/>
              </a:spcBef>
              <a:spcAft>
                <a:spcPts val="1200"/>
              </a:spcAft>
              <a:buFont typeface="Wingdings" panose="05000000000000000000" pitchFamily="2" charset="2"/>
              <a:buChar char="§"/>
            </a:pPr>
            <a:r>
              <a:rPr lang="en-US" b="1" dirty="0"/>
              <a:t>Upgradability</a:t>
            </a:r>
            <a:r>
              <a:rPr lang="ar-EG" b="1" dirty="0"/>
              <a:t>.</a:t>
            </a:r>
          </a:p>
          <a:p>
            <a:pPr>
              <a:lnSpc>
                <a:spcPct val="100000"/>
              </a:lnSpc>
              <a:spcBef>
                <a:spcPts val="1200"/>
              </a:spcBef>
              <a:spcAft>
                <a:spcPts val="1200"/>
              </a:spcAft>
              <a:buFont typeface="Wingdings" panose="05000000000000000000" pitchFamily="2" charset="2"/>
              <a:buChar char="§"/>
            </a:pPr>
            <a:r>
              <a:rPr lang="en-US" b="1" dirty="0"/>
              <a:t>Modularity</a:t>
            </a:r>
            <a:r>
              <a:rPr lang="ar-EG" b="1" dirty="0"/>
              <a:t>.</a:t>
            </a:r>
          </a:p>
        </p:txBody>
      </p:sp>
    </p:spTree>
    <p:extLst>
      <p:ext uri="{BB962C8B-B14F-4D97-AF65-F5344CB8AC3E}">
        <p14:creationId xmlns:p14="http://schemas.microsoft.com/office/powerpoint/2010/main" val="1994290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1079</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The characteristics of embedded systems are as follows:</vt:lpstr>
      <vt:lpstr>PowerPoint Presentation</vt:lpstr>
      <vt:lpstr>PowerPoint Presentation</vt:lpstr>
      <vt:lpstr>PowerPoint Presentation</vt:lpstr>
      <vt:lpstr>The embedded systems Common Characteristics:</vt:lpstr>
      <vt:lpstr>Some Quality Metrics in ES Design:</vt:lpstr>
      <vt:lpstr>PowerPoint Presentation</vt:lpstr>
      <vt:lpstr>PowerPoint Presentation</vt:lpstr>
      <vt:lpstr>Versatility Factors for ES Product</vt:lpstr>
      <vt:lpstr>PowerPoint Presentation</vt:lpstr>
      <vt:lpstr>Technologies Involved:</vt:lpstr>
      <vt:lpstr>PowerPoint Presentation</vt:lpstr>
      <vt:lpstr>Hardware/Software Co-design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characteristics of embedded systems are as follows:</dc:title>
  <dc:creator>Dr Hussein Elshafie</dc:creator>
  <cp:lastModifiedBy>Administrator</cp:lastModifiedBy>
  <cp:revision>88</cp:revision>
  <dcterms:created xsi:type="dcterms:W3CDTF">2021-10-26T17:21:23Z</dcterms:created>
  <dcterms:modified xsi:type="dcterms:W3CDTF">2025-02-20T04:49:13Z</dcterms:modified>
</cp:coreProperties>
</file>