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1"/>
  </p:notesMasterIdLst>
  <p:handoutMasterIdLst>
    <p:handoutMasterId r:id="rId32"/>
  </p:handoutMasterIdLst>
  <p:sldIdLst>
    <p:sldId id="348" r:id="rId2"/>
    <p:sldId id="349" r:id="rId3"/>
    <p:sldId id="368" r:id="rId4"/>
    <p:sldId id="369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343" r:id="rId26"/>
    <p:sldId id="344" r:id="rId27"/>
    <p:sldId id="345" r:id="rId28"/>
    <p:sldId id="346" r:id="rId29"/>
    <p:sldId id="347" r:id="rId3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1" autoAdjust="0"/>
    <p:restoredTop sz="86452" autoAdjust="0"/>
  </p:normalViewPr>
  <p:slideViewPr>
    <p:cSldViewPr>
      <p:cViewPr varScale="1">
        <p:scale>
          <a:sx n="59" d="100"/>
          <a:sy n="59" d="100"/>
        </p:scale>
        <p:origin x="138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2/15/2025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C#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C# 2015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Chapter 1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7/10/2021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05757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Chapter 1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30/10/2014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17648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C# 2015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2016,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72" r:id="rId3"/>
    <p:sldLayoutId id="2147483673" r:id="rId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package" Target="../embeddings/Microsoft_Word_Document6.docx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package" Target="../embeddings/Microsoft_Word_Document8.docx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package" Target="../embeddings/Microsoft_Word_Document10.docx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3.doc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4189EB7-BDDA-4E39-BAB7-AF799AE56279}"/>
              </a:ext>
            </a:extLst>
          </p:cNvPr>
          <p:cNvSpPr txBox="1">
            <a:spLocks/>
          </p:cNvSpPr>
          <p:nvPr/>
        </p:nvSpPr>
        <p:spPr>
          <a:xfrm>
            <a:off x="457200" y="2743200"/>
            <a:ext cx="7851648" cy="18288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CS341</a:t>
            </a:r>
          </a:p>
          <a:p>
            <a:pPr algn="ctr" rtl="1"/>
            <a:r>
              <a:rPr lang="en-US" dirty="0">
                <a:solidFill>
                  <a:srgbClr val="FF0000"/>
                </a:solidFill>
              </a:rPr>
              <a:t>Visual Programming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23D958-04EF-446E-889F-F1611E260628}"/>
              </a:ext>
            </a:extLst>
          </p:cNvPr>
          <p:cNvSpPr/>
          <p:nvPr/>
        </p:nvSpPr>
        <p:spPr>
          <a:xfrm>
            <a:off x="3022074" y="1371600"/>
            <a:ext cx="27218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Welcome to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B2ED6-CCDF-46C6-8895-1A29341A380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52401"/>
            <a:ext cx="1532463" cy="129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9633CB-0E50-4A22-9427-0946E796133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2456"/>
            <a:ext cx="1600200" cy="120534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Visual Studio 2015 Editions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895817"/>
              </p:ext>
            </p:extLst>
          </p:nvPr>
        </p:nvGraphicFramePr>
        <p:xfrm>
          <a:off x="990600" y="1202428"/>
          <a:ext cx="7301323" cy="115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159772" progId="Word.Document.12">
                  <p:embed/>
                </p:oleObj>
              </mc:Choice>
              <mc:Fallback>
                <p:oleObj name="Document" r:id="rId2" imgW="7301323" imgH="11597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1202428"/>
                        <a:ext cx="7301323" cy="115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4267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1381"/>
            <a:ext cx="7315200" cy="800219"/>
          </a:xfrm>
        </p:spPr>
        <p:txBody>
          <a:bodyPr/>
          <a:lstStyle/>
          <a:p>
            <a:r>
              <a:rPr lang="en-US" dirty="0"/>
              <a:t>Programming languages supported </a:t>
            </a:r>
            <a:br>
              <a:rPr lang="en-US" dirty="0"/>
            </a:br>
            <a:r>
              <a:rPr lang="en-US" dirty="0"/>
              <a:t>by Visual Studio 2015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753185"/>
              </p:ext>
            </p:extLst>
          </p:nvPr>
        </p:nvGraphicFramePr>
        <p:xfrm>
          <a:off x="990600" y="1577717"/>
          <a:ext cx="7301323" cy="1546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546483" progId="Word.Document.12">
                  <p:embed/>
                </p:oleObj>
              </mc:Choice>
              <mc:Fallback>
                <p:oleObj name="Document" r:id="rId2" imgW="7301323" imgH="15464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1577717"/>
                        <a:ext cx="7301323" cy="1546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580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.NET Framework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075" y="1143000"/>
            <a:ext cx="5724525" cy="468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Visual Studio IDE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143000"/>
            <a:ext cx="6038850" cy="47218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881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a C# application is compiled and run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43000"/>
            <a:ext cx="6172200" cy="46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0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Visual Studio Start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203326"/>
            <a:ext cx="5886450" cy="4604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4262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Open Project dialog box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95" y="1219200"/>
            <a:ext cx="5386705" cy="37436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117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and solution concepts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009867"/>
              </p:ext>
            </p:extLst>
          </p:nvPr>
        </p:nvGraphicFramePr>
        <p:xfrm>
          <a:off x="990600" y="1209302"/>
          <a:ext cx="7301323" cy="3591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591298" progId="Word.Document.12">
                  <p:embed/>
                </p:oleObj>
              </mc:Choice>
              <mc:Fallback>
                <p:oleObj name="Document" r:id="rId2" imgW="7301323" imgH="359129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1209302"/>
                        <a:ext cx="7301323" cy="3591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2309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Form Designer window of Visual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90600"/>
            <a:ext cx="6400800" cy="5105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7700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Code Editor window of Visual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62050"/>
            <a:ext cx="6477000" cy="4933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161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/>
            <a:fld id="{63050559-5B13-4F2E-A996-4DDD2E9E6EAE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/>
              <a:t>2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Instructor – Bassem Abd-El-Atty</a:t>
            </a:r>
            <a:endParaRPr lang="en-CA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869835"/>
            <a:ext cx="8915400" cy="4724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Aft>
                <a:spcPct val="40000"/>
              </a:spcAft>
              <a:defRPr/>
            </a:pPr>
            <a:r>
              <a:rPr lang="en-US" sz="2800" dirty="0"/>
              <a:t>Classroom:         1</a:t>
            </a:r>
          </a:p>
          <a:p>
            <a:pPr eaLnBrk="1" hangingPunct="1">
              <a:lnSpc>
                <a:spcPct val="80000"/>
              </a:lnSpc>
              <a:spcAft>
                <a:spcPct val="40000"/>
              </a:spcAft>
              <a:defRPr/>
            </a:pPr>
            <a:r>
              <a:rPr lang="en-US" sz="2800" dirty="0"/>
              <a:t>Lecture :           Mondays  9:00 AM – 12:00 PM</a:t>
            </a:r>
          </a:p>
          <a:p>
            <a:pPr>
              <a:lnSpc>
                <a:spcPct val="80000"/>
              </a:lnSpc>
              <a:spcAft>
                <a:spcPct val="40000"/>
              </a:spcAft>
              <a:defRPr/>
            </a:pPr>
            <a:r>
              <a:rPr lang="en-US" sz="2800" dirty="0"/>
              <a:t>Office:		Third floor</a:t>
            </a:r>
          </a:p>
          <a:p>
            <a:pPr eaLnBrk="1" hangingPunct="1">
              <a:lnSpc>
                <a:spcPct val="80000"/>
              </a:lnSpc>
              <a:spcAft>
                <a:spcPct val="40000"/>
              </a:spcAft>
              <a:defRPr/>
            </a:pPr>
            <a:r>
              <a:rPr lang="en-US" sz="2800" dirty="0"/>
              <a:t>Office Hours:</a:t>
            </a:r>
            <a:br>
              <a:rPr lang="en-US" sz="2800" dirty="0"/>
            </a:br>
            <a:r>
              <a:rPr lang="en-US" sz="2800" dirty="0"/>
              <a:t>	</a:t>
            </a:r>
          </a:p>
          <a:p>
            <a:pPr eaLnBrk="1" hangingPunct="1">
              <a:lnSpc>
                <a:spcPct val="80000"/>
              </a:lnSpc>
              <a:spcAft>
                <a:spcPct val="40000"/>
              </a:spcAft>
              <a:defRPr/>
            </a:pPr>
            <a:r>
              <a:rPr lang="en-US" sz="2800" dirty="0"/>
              <a:t>E-Mail:		bassem.abdelatty@fci.luxor.edu.eg</a:t>
            </a: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Solution Explorer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1143000"/>
            <a:ext cx="2305050" cy="43427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4779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files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66729"/>
              </p:ext>
            </p:extLst>
          </p:nvPr>
        </p:nvGraphicFramePr>
        <p:xfrm>
          <a:off x="990600" y="1164026"/>
          <a:ext cx="7301323" cy="378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788974" progId="Word.Document.12">
                  <p:embed/>
                </p:oleObj>
              </mc:Choice>
              <mc:Fallback>
                <p:oleObj name="Document" r:id="rId2" imgW="7301323" imgH="378897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1164026"/>
                        <a:ext cx="7301323" cy="3788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399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Project files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120706"/>
              </p:ext>
            </p:extLst>
          </p:nvPr>
        </p:nvGraphicFramePr>
        <p:xfrm>
          <a:off x="990600" y="1169938"/>
          <a:ext cx="7301323" cy="164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649462" progId="Word.Document.12">
                  <p:embed/>
                </p:oleObj>
              </mc:Choice>
              <mc:Fallback>
                <p:oleObj name="Document" r:id="rId2" imgW="7301323" imgH="164946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1169938"/>
                        <a:ext cx="7301323" cy="1649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835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Two floating windows, a hidden window, </a:t>
            </a:r>
            <a:br>
              <a:rPr lang="en-US" dirty="0"/>
            </a:br>
            <a:r>
              <a:rPr lang="en-US" dirty="0"/>
              <a:t>and a pinned window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1581150"/>
            <a:ext cx="6080760" cy="4210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653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rearrange windows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491326"/>
              </p:ext>
            </p:extLst>
          </p:nvPr>
        </p:nvGraphicFramePr>
        <p:xfrm>
          <a:off x="990600" y="1143000"/>
          <a:ext cx="7301323" cy="456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562035" progId="Word.Document.12">
                  <p:embed/>
                </p:oleObj>
              </mc:Choice>
              <mc:Fallback>
                <p:oleObj name="Document" r:id="rId2" imgW="7301323" imgH="456203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1143000"/>
                        <a:ext cx="7301323" cy="4562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2431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rearrange windows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428384"/>
              </p:ext>
            </p:extLst>
          </p:nvPr>
        </p:nvGraphicFramePr>
        <p:xfrm>
          <a:off x="990600" y="1182364"/>
          <a:ext cx="7301323" cy="194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941836" progId="Word.Document.12">
                  <p:embed/>
                </p:oleObj>
              </mc:Choice>
              <mc:Fallback>
                <p:oleObj name="Document" r:id="rId2" imgW="7301323" imgH="194183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1182364"/>
                        <a:ext cx="7301323" cy="19418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731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form that’s displayed when </a:t>
            </a:r>
            <a:br>
              <a:rPr lang="en-US" dirty="0"/>
            </a:br>
            <a:r>
              <a:rPr lang="en-US" dirty="0"/>
              <a:t>the Financial Calculations project is run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95" y="1562100"/>
            <a:ext cx="5424805" cy="4229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583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How to build a project without running it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865236"/>
              </p:ext>
            </p:extLst>
          </p:nvPr>
        </p:nvGraphicFramePr>
        <p:xfrm>
          <a:off x="914400" y="1143000"/>
          <a:ext cx="7301323" cy="3161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161379" progId="Word.Document.12">
                  <p:embed/>
                </p:oleObj>
              </mc:Choice>
              <mc:Fallback>
                <p:oleObj name="Document" r:id="rId2" imgW="7301323" imgH="31613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31613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142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800219"/>
          </a:xfrm>
        </p:spPr>
        <p:txBody>
          <a:bodyPr/>
          <a:lstStyle/>
          <a:p>
            <a:r>
              <a:rPr lang="en-US" dirty="0"/>
              <a:t>The dialog box for upgrading a project </a:t>
            </a:r>
            <a:br>
              <a:rPr lang="en-US" dirty="0"/>
            </a:br>
            <a:r>
              <a:rPr lang="en-US" dirty="0"/>
              <a:t>to Visual Studio 2015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-13a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7315200" cy="3886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2182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The application properties for a project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171575"/>
            <a:ext cx="6477000" cy="45070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618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2859-80B7-40C3-90E5-2EA64B63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0337"/>
            <a:ext cx="7772400" cy="1143000"/>
          </a:xfrm>
        </p:spPr>
        <p:txBody>
          <a:bodyPr/>
          <a:lstStyle/>
          <a:p>
            <a:r>
              <a:rPr lang="en-US" b="1" dirty="0"/>
              <a:t>Course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A3195-79AD-C4EC-562A-57D4C107B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166018"/>
            <a:ext cx="8610600" cy="4929982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>
                <a:solidFill>
                  <a:schemeClr val="tx1"/>
                </a:solidFill>
              </a:rPr>
              <a:t>Graphical user interface (GUI), review of concepts, and anatomy of a windows program using different languages. Available developing tools. Keyboard and mouse input, menus creating, adding menus to programs. Dialog boxes: buttons, text, list boxes, grids and spreadsheets. Graphics files and file handling. Multiple documents interfaces and views (MDI). Exception Handling and Debugging.</a:t>
            </a:r>
          </a:p>
        </p:txBody>
      </p:sp>
    </p:spTree>
    <p:extLst>
      <p:ext uri="{BB962C8B-B14F-4D97-AF65-F5344CB8AC3E}">
        <p14:creationId xmlns:p14="http://schemas.microsoft.com/office/powerpoint/2010/main" val="4016099291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2859-80B7-40C3-90E5-2EA64B63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28600"/>
            <a:ext cx="2743200" cy="819912"/>
          </a:xfrm>
        </p:spPr>
        <p:txBody>
          <a:bodyPr/>
          <a:lstStyle/>
          <a:p>
            <a:r>
              <a:rPr lang="en-US" dirty="0"/>
              <a:t>Textbook</a:t>
            </a:r>
          </a:p>
        </p:txBody>
      </p:sp>
      <p:pic>
        <p:nvPicPr>
          <p:cNvPr id="13314" name="Picture 2" descr="Murach&amp;#39;s C# 2015 by Joel Murach and Anne Boehm (2016, Trade Paperback) for  sale online | eBay">
            <a:extLst>
              <a:ext uri="{FF2B5EF4-FFF2-40B4-BE49-F238E27FC236}">
                <a16:creationId xmlns:a16="http://schemas.microsoft.com/office/drawing/2014/main" id="{71286BE0-6740-4A25-9DE7-483800EAF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10" y="1048512"/>
            <a:ext cx="4037990" cy="504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0D3CED-C304-4C6D-B79C-5B831B5E0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48512"/>
            <a:ext cx="3895725" cy="504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618483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C#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36670"/>
              </p:ext>
            </p:extLst>
          </p:nvPr>
        </p:nvGraphicFramePr>
        <p:xfrm>
          <a:off x="914400" y="1600200"/>
          <a:ext cx="7301323" cy="178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1783407" progId="Word.Document.12">
                  <p:embed/>
                </p:oleObj>
              </mc:Choice>
              <mc:Fallback>
                <p:oleObj name="Document" r:id="rId2" imgW="7301323" imgH="178340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7301323" cy="178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495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C#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660652"/>
              </p:ext>
            </p:extLst>
          </p:nvPr>
        </p:nvGraphicFramePr>
        <p:xfrm>
          <a:off x="995363" y="974725"/>
          <a:ext cx="7243762" cy="500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5046684" progId="Word.Document.12">
                  <p:embed/>
                </p:oleObj>
              </mc:Choice>
              <mc:Fallback>
                <p:oleObj name="Document" r:id="rId2" imgW="7313400" imgH="504668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5363" y="974725"/>
                        <a:ext cx="7243762" cy="500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940579"/>
              </p:ext>
            </p:extLst>
          </p:nvPr>
        </p:nvGraphicFramePr>
        <p:xfrm>
          <a:off x="990600" y="1219200"/>
          <a:ext cx="7301323" cy="330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3302525" progId="Word.Document.12">
                  <p:embed/>
                </p:oleObj>
              </mc:Choice>
              <mc:Fallback>
                <p:oleObj name="Document" r:id="rId2" imgW="7301323" imgH="33025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1219200"/>
                        <a:ext cx="7301323" cy="330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614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1381"/>
            <a:ext cx="7315200" cy="800219"/>
          </a:xfrm>
        </p:spPr>
        <p:txBody>
          <a:bodyPr/>
          <a:lstStyle/>
          <a:p>
            <a:r>
              <a:rPr lang="en-US" dirty="0"/>
              <a:t>A Windows Forms application running </a:t>
            </a:r>
            <a:br>
              <a:rPr lang="en-US" dirty="0"/>
            </a:br>
            <a:r>
              <a:rPr lang="en-US" dirty="0"/>
              <a:t>on the desktop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6" name="Picture 5" descr="1-01a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1524000"/>
            <a:ext cx="6004560" cy="4191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149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400110"/>
          </a:xfrm>
        </p:spPr>
        <p:txBody>
          <a:bodyPr/>
          <a:lstStyle/>
          <a:p>
            <a:r>
              <a:rPr lang="en-US" dirty="0"/>
              <a:t>Common types of .NET applications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C# 2015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2016,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856862"/>
              </p:ext>
            </p:extLst>
          </p:nvPr>
        </p:nvGraphicFramePr>
        <p:xfrm>
          <a:off x="998538" y="1066800"/>
          <a:ext cx="7377498" cy="4585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77498" imgH="4585080" progId="Word.Document.12">
                  <p:embed/>
                </p:oleObj>
              </mc:Choice>
              <mc:Fallback>
                <p:oleObj name="Document" r:id="rId2" imgW="7377498" imgH="45850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8538" y="1066800"/>
                        <a:ext cx="7377498" cy="4585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05327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 slides_with_titles_logo</Template>
  <TotalTime>161</TotalTime>
  <Words>719</Words>
  <Application>Microsoft Office PowerPoint</Application>
  <PresentationFormat>On-screen Show (4:3)</PresentationFormat>
  <Paragraphs>138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Narrow</vt:lpstr>
      <vt:lpstr>Book Antiqua</vt:lpstr>
      <vt:lpstr>Times New Roman</vt:lpstr>
      <vt:lpstr>Wingdings</vt:lpstr>
      <vt:lpstr>Master slides_with_titles_logo</vt:lpstr>
      <vt:lpstr>Document</vt:lpstr>
      <vt:lpstr>PowerPoint Presentation</vt:lpstr>
      <vt:lpstr>Instructor – Bassem Abd-El-Atty</vt:lpstr>
      <vt:lpstr>Course Description</vt:lpstr>
      <vt:lpstr>Textbook</vt:lpstr>
      <vt:lpstr>Chapter 1</vt:lpstr>
      <vt:lpstr>Objectives</vt:lpstr>
      <vt:lpstr>Objectives (cont.)</vt:lpstr>
      <vt:lpstr>A Windows Forms application running  on the desktop</vt:lpstr>
      <vt:lpstr>Common types of .NET applications</vt:lpstr>
      <vt:lpstr>Visual Studio 2015 Editions</vt:lpstr>
      <vt:lpstr>Programming languages supported  by Visual Studio 2015</vt:lpstr>
      <vt:lpstr>The .NET Framework</vt:lpstr>
      <vt:lpstr>The Visual Studio IDE</vt:lpstr>
      <vt:lpstr>How a C# application is compiled and run</vt:lpstr>
      <vt:lpstr>The Visual Studio Start Page</vt:lpstr>
      <vt:lpstr>The Open Project dialog box</vt:lpstr>
      <vt:lpstr>Project and solution concepts</vt:lpstr>
      <vt:lpstr>The Form Designer window of Visual</vt:lpstr>
      <vt:lpstr>The Code Editor window of Visual</vt:lpstr>
      <vt:lpstr>The Solution Explorer</vt:lpstr>
      <vt:lpstr>Project files</vt:lpstr>
      <vt:lpstr>Project files (cont.)</vt:lpstr>
      <vt:lpstr>Two floating windows, a hidden window,  and a pinned window</vt:lpstr>
      <vt:lpstr>How to rearrange windows</vt:lpstr>
      <vt:lpstr>How to rearrange windows (cont.)</vt:lpstr>
      <vt:lpstr>The form that’s displayed when  the Financial Calculations project is run</vt:lpstr>
      <vt:lpstr>How to build a project without running it</vt:lpstr>
      <vt:lpstr>The dialog box for upgrading a project  to Visual Studio 2015</vt:lpstr>
      <vt:lpstr>The application properties for a project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David</dc:creator>
  <cp:lastModifiedBy>Dr. Bassem Abdelatty</cp:lastModifiedBy>
  <cp:revision>18</cp:revision>
  <cp:lastPrinted>2016-01-14T23:03:16Z</cp:lastPrinted>
  <dcterms:created xsi:type="dcterms:W3CDTF">2016-01-14T23:34:30Z</dcterms:created>
  <dcterms:modified xsi:type="dcterms:W3CDTF">2025-02-15T11:19:42Z</dcterms:modified>
</cp:coreProperties>
</file>