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0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0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7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11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7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6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4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3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2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3A0678-F40A-421C-896A-1B2203C15A5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85D28E-2BAC-484E-B4CB-26F68586D4F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422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oboflow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86662-FDCC-5268-E889-88AE523A8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Facial Emotion Recognition Using Deep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627E9C-0318-EFCA-1420-7725BFC469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10600" y="5229992"/>
            <a:ext cx="34452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Deep Dive into Convolutional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Neural Networks (CNNs)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53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E99B-13B1-7138-0E0B-F97F764F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Predictions and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B8A6-560F-D47F-9331-094F8DD8F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predicts the class (emotion) for each image in the test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some example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the final accuracy score on the test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"Test accuracy: 88%."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8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A36A-1CA2-BEF8-069A-55E6DB3C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Saving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090A8-9755-D887-0A6B-E2532E2F2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3697514"/>
            <a:ext cx="858889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trained model is saved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my_model.h5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future use.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model can be used for real-time emotion recognition or further fine-tuning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6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C144-944B-FF98-EE78-22FA7F8D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F0A9E-B735-614D-20CB-E999DA438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deep learning model for facial emotion recognition was successfully built using a pre-trained ResNet50 model and fine-tuned on emotion-labeled facial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achieved high accuracy in classifying emotions from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the model with more data and advanced techniques (e.g., GANs for data augmentation, more complex architectures).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 the model for real-time applications like emotion-based recommendations, security systems, and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B8675-0AB4-7B2F-AA81-0FCB5C7B7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05EE-BFC8-450D-6CF4-CFCDE848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deep learning model for facial emotion recognition.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 transfer learning with a pre-trained ResNet50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Understanding human emotions through facial expressions can be used in fields like psychology, security, human-computer interaction, and customer experience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D34A-49EF-837D-2FB5-522B739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60BDCB-7CCC-0E42-7C14-CE7945227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897294"/>
            <a:ext cx="94179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</a:p>
          <a:p>
            <a:pPr marL="6858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Recognizing emotions from images of human faces.</a:t>
            </a: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Classifying emotions into distinct categories (e.g., happy, sad, angry,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									</a:t>
            </a:r>
          </a:p>
          <a:p>
            <a:pPr marL="1124712" lvl="7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71016" lvl="8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Variability in facial expressions.</a:t>
            </a: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in lighting, image quality, and orientation.</a:t>
            </a: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large datasets for training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16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5386-FA24-3025-4582-9F765619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7FADB-D6A7-0CAC-BE18-750D5417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dirty="0" err="1"/>
              <a:t>Roboflow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https://roboflow.com</a:t>
            </a:r>
            <a:r>
              <a:rPr lang="en-US" dirty="0"/>
              <a:t>)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600" dirty="0"/>
              <a:t>Project: Facial Emotion Recognition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600" dirty="0"/>
              <a:t>Dataset includes images of faces labeled with 7 emotions.</a:t>
            </a:r>
          </a:p>
          <a:p>
            <a:pPr>
              <a:buNone/>
            </a:pPr>
            <a:r>
              <a:rPr lang="en-US" b="1" dirty="0"/>
              <a:t>Dataset Split:</a:t>
            </a:r>
            <a:endParaRPr lang="en-US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600" b="1" dirty="0"/>
              <a:t>Training Set:</a:t>
            </a:r>
            <a:r>
              <a:rPr lang="en-US" sz="1600" dirty="0"/>
              <a:t> 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system-ui"/>
              </a:rPr>
              <a:t>15199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ystem-ui"/>
              </a:rPr>
              <a:t> </a:t>
            </a:r>
            <a:r>
              <a:rPr lang="en-US" sz="1600" dirty="0"/>
              <a:t> image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600" b="1" dirty="0"/>
              <a:t>Validation Set:</a:t>
            </a:r>
            <a:r>
              <a:rPr lang="en-US" sz="1600" dirty="0"/>
              <a:t> 1433 image</a:t>
            </a:r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600" b="1" dirty="0"/>
              <a:t>Test Set:</a:t>
            </a:r>
            <a:r>
              <a:rPr lang="en-US" sz="1600" dirty="0"/>
              <a:t> 722 image</a:t>
            </a:r>
          </a:p>
          <a:p>
            <a:pPr>
              <a:buNone/>
            </a:pPr>
            <a:r>
              <a:rPr lang="en-US" b="1" dirty="0"/>
              <a:t>Emotions to Classify:</a:t>
            </a:r>
            <a:endParaRPr lang="en-US" dirty="0"/>
          </a:p>
          <a:p>
            <a:pPr lvl="5">
              <a:buFont typeface="Arial" panose="020B0604020202020204" pitchFamily="34" charset="0"/>
              <a:buChar char="•"/>
            </a:pPr>
            <a:r>
              <a:rPr lang="en-US" sz="1600" dirty="0"/>
              <a:t>Happy, Sad, Surprise, Angry, Disgust, Fear, Neutral.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4E829-E86C-46FE-23CD-3E81E9EF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Data Preprocessing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69DD1-35AB-BCE6-0C0A-BA1918B8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95054"/>
            <a:ext cx="11700163" cy="4551219"/>
          </a:xfrm>
        </p:spPr>
        <p:txBody>
          <a:bodyPr>
            <a:normAutofit/>
          </a:bodyPr>
          <a:lstStyle/>
          <a:p>
            <a:r>
              <a:rPr lang="en-US" sz="2800" dirty="0"/>
              <a:t>Steps:</a:t>
            </a:r>
          </a:p>
          <a:p>
            <a:r>
              <a:rPr lang="en-US" dirty="0"/>
              <a:t>1. Loading Images: Using </a:t>
            </a:r>
            <a:r>
              <a:rPr lang="en-US" dirty="0" err="1"/>
              <a:t>ImageDataGenerator</a:t>
            </a:r>
            <a:r>
              <a:rPr lang="en-US" dirty="0"/>
              <a:t> from </a:t>
            </a:r>
            <a:r>
              <a:rPr lang="en-US" dirty="0" err="1"/>
              <a:t>Keras</a:t>
            </a:r>
            <a:r>
              <a:rPr lang="en-US" dirty="0"/>
              <a:t> to load images from folders.</a:t>
            </a:r>
          </a:p>
          <a:p>
            <a:endParaRPr lang="en-US" dirty="0"/>
          </a:p>
          <a:p>
            <a:r>
              <a:rPr lang="en-US" dirty="0"/>
              <a:t>2. Data Augmentation: To prevent overfitting, data augmentation techniques like rotation, flipping, and zooming are used.</a:t>
            </a:r>
          </a:p>
          <a:p>
            <a:endParaRPr lang="en-US" dirty="0"/>
          </a:p>
          <a:p>
            <a:r>
              <a:rPr lang="en-US" dirty="0"/>
              <a:t>3. Normalization: Image pixels are normalized to the range [0, 1] to speed up training.</a:t>
            </a:r>
          </a:p>
          <a:p>
            <a:endParaRPr lang="en-US" dirty="0"/>
          </a:p>
          <a:p>
            <a:r>
              <a:rPr lang="en-US" dirty="0"/>
              <a:t>4. Resizing: All images are resized to 224x224 to fit the input size of the ResNet50 model.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1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F5B8-C403-E11A-7FEF-B696E06A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48EFD8-EFCF-1D97-9558-3B8B622BE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246" y="2943460"/>
            <a:ext cx="1156508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pre-trained ResNet50 model (trained on ImageNet) without the top classification layers.</a:t>
            </a: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Freeze the weights of the ResNet50 layers during training to retain learned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Layers: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series of dense layers with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activations.</a:t>
            </a: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Normalization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training speed and stability.</a:t>
            </a: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overfitting.</a:t>
            </a: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 for multi-class classification (7 emotions).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292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the architecture: ResNet50 base model + custom dense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864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C94E-14AA-40C7-5B64-4327A558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E0FA3-CF3E-62F0-0C56-96D55CF21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680855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Optimizer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Adamax</a:t>
            </a:r>
            <a:r>
              <a:rPr lang="en-US" dirty="0"/>
              <a:t> (used for better handling of sparse gradients in large datasets).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Loss Function</a:t>
            </a:r>
            <a:r>
              <a:rPr lang="en-US" b="1" dirty="0"/>
              <a:t>:</a:t>
            </a:r>
            <a:r>
              <a:rPr lang="en-US" dirty="0"/>
              <a:t> Categorical </a:t>
            </a:r>
            <a:r>
              <a:rPr lang="en-US" dirty="0" err="1"/>
              <a:t>Crossentropy</a:t>
            </a:r>
            <a:r>
              <a:rPr lang="en-US" dirty="0"/>
              <a:t> (used for multi-class classification).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Metrics</a:t>
            </a:r>
            <a:r>
              <a:rPr lang="en-US" b="1" dirty="0"/>
              <a:t>:</a:t>
            </a:r>
            <a:r>
              <a:rPr lang="en-US" dirty="0"/>
              <a:t> Accuracy (measuring how well the model classifies emotions).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79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EDFEB-8AA3-E8D7-DCC4-8A14980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899B02-BF94-CA75-257C-31A25A4716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090" y="2888808"/>
            <a:ext cx="99172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27 epochs.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 images per batch.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is validated on the validation set after each epoch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00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FBD1-FF81-7590-180C-8E176A53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605FF-4229-697D-E3B2-7D6042650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3805237"/>
            <a:ext cx="917879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Set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was evaluated on a separate test set to measure generalization.</a:t>
            </a:r>
          </a:p>
          <a:p>
            <a:pPr marL="356616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the model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3352377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</TotalTime>
  <Words>626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Unicode MS</vt:lpstr>
      <vt:lpstr>system-ui</vt:lpstr>
      <vt:lpstr>Tw Cen MT</vt:lpstr>
      <vt:lpstr>Tw Cen MT Condensed</vt:lpstr>
      <vt:lpstr>Wingdings 3</vt:lpstr>
      <vt:lpstr>Integral</vt:lpstr>
      <vt:lpstr>Facial Emotion Recognition Using Deep Learning</vt:lpstr>
      <vt:lpstr>Introduction</vt:lpstr>
      <vt:lpstr> Problem Statement </vt:lpstr>
      <vt:lpstr>Dataset Overview</vt:lpstr>
      <vt:lpstr> Data Preprocessing </vt:lpstr>
      <vt:lpstr>Model Architecture</vt:lpstr>
      <vt:lpstr>Model Compilation</vt:lpstr>
      <vt:lpstr>Model Training</vt:lpstr>
      <vt:lpstr>Model Evaluation</vt:lpstr>
      <vt:lpstr>Predictions and Results </vt:lpstr>
      <vt:lpstr>Model Saving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Mahmood 20210866</dc:creator>
  <cp:lastModifiedBy>Mahmood 20210866</cp:lastModifiedBy>
  <cp:revision>1</cp:revision>
  <dcterms:created xsi:type="dcterms:W3CDTF">2025-04-27T00:07:05Z</dcterms:created>
  <dcterms:modified xsi:type="dcterms:W3CDTF">2025-04-27T00:40:30Z</dcterms:modified>
</cp:coreProperties>
</file>