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16"/>
  </p:notesMasterIdLst>
  <p:sldIdLst>
    <p:sldId id="256" r:id="rId2"/>
    <p:sldId id="258" r:id="rId3"/>
    <p:sldId id="260" r:id="rId4"/>
    <p:sldId id="259" r:id="rId5"/>
    <p:sldId id="279" r:id="rId6"/>
    <p:sldId id="283" r:id="rId7"/>
    <p:sldId id="310" r:id="rId8"/>
    <p:sldId id="309" r:id="rId9"/>
    <p:sldId id="311" r:id="rId10"/>
    <p:sldId id="312" r:id="rId11"/>
    <p:sldId id="313" r:id="rId12"/>
    <p:sldId id="314" r:id="rId13"/>
    <p:sldId id="262" r:id="rId14"/>
    <p:sldId id="288" r:id="rId15"/>
  </p:sldIdLst>
  <p:sldSz cx="9144000" cy="5143500" type="screen16x9"/>
  <p:notesSz cx="6858000" cy="9144000"/>
  <p:embeddedFontLst>
    <p:embeddedFont>
      <p:font typeface="Fira Sans Extra Condensed Medium" panose="020B0604020202020204" charset="0"/>
      <p:regular r:id="rId17"/>
      <p:bold r:id="rId18"/>
      <p:italic r:id="rId19"/>
      <p:boldItalic r:id="rId20"/>
    </p:embeddedFont>
    <p:embeddedFont>
      <p:font typeface="Montserrat" panose="020B0604020202020204" charset="0"/>
      <p:regular r:id="rId21"/>
      <p:bold r:id="rId22"/>
      <p:italic r:id="rId23"/>
      <p:boldItalic r:id="rId24"/>
    </p:embeddedFont>
    <p:embeddedFont>
      <p:font typeface="Montserrat SemiBold" panose="020B0604020202020204"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A8CFF"/>
    <a:srgbClr val="003B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F95F28-B7BB-4488-AF09-28FF00212CED}">
  <a:tblStyle styleId="{15F95F28-B7BB-4488-AF09-28FF00212CE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171" autoAdjust="0"/>
  </p:normalViewPr>
  <p:slideViewPr>
    <p:cSldViewPr snapToGrid="0">
      <p:cViewPr varScale="1">
        <p:scale>
          <a:sx n="137" d="100"/>
          <a:sy n="137" d="100"/>
        </p:scale>
        <p:origin x="864"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sz="1800" b="0" i="0" u="none" strike="noStrike" baseline="0" dirty="0">
                <a:solidFill>
                  <a:srgbClr val="666666"/>
                </a:solidFill>
                <a:latin typeface="TableauBook-Regular"/>
              </a:rPr>
              <a:t>Sum of Frequency Trend per Hour, with weekday distinctions represented by color. Marks are labeled with the sum of frequency. The data is filtered for Casual Members, excluding Annual Members. This visualization reveals that annual members exhibit a consistent ride pattern at each hour on workdays, with deviations observed on weekends. The weekend pattern closely aligns with the casual member pattern in terms of the number of rides initiated at every hour of the day, displaying a gradual rise during daytime hours and clear peaks during morning and evening rush hours on workdays. This suggests a pronounced association with commuting activities.</a:t>
            </a:r>
            <a:endParaRPr lang="en-US" dirty="0"/>
          </a:p>
        </p:txBody>
      </p:sp>
    </p:spTree>
    <p:extLst>
      <p:ext uri="{BB962C8B-B14F-4D97-AF65-F5344CB8AC3E}">
        <p14:creationId xmlns:p14="http://schemas.microsoft.com/office/powerpoint/2010/main" val="3101830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sz="1800" b="0" i="0" u="none" strike="noStrike" baseline="0" dirty="0">
                <a:solidFill>
                  <a:srgbClr val="666666"/>
                </a:solidFill>
                <a:latin typeface="TableauBook-Regular"/>
              </a:rPr>
              <a:t>Sum of Frequency Trend per Hour, with weekday distinctions indicated by color. Marks are labeled with the sum of frequency. The data is filtered for Casual Members, isolating Casual Member patterns. This visualization demonstrates a gradual rise in the rate of rides during daytime hours, with less pronounced peaks. The highest usage is likely to occur during the afternoon and evening hours.</a:t>
            </a:r>
            <a:endParaRPr lang="en-US" dirty="0"/>
          </a:p>
        </p:txBody>
      </p:sp>
    </p:spTree>
    <p:extLst>
      <p:ext uri="{BB962C8B-B14F-4D97-AF65-F5344CB8AC3E}">
        <p14:creationId xmlns:p14="http://schemas.microsoft.com/office/powerpoint/2010/main" val="3578634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986267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a9469d1f40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a9469d1f40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a9fa940987_0_1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a9fa940987_0_1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a9469d1f40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5" name="Google Shape;195;ga9469d1f40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a9469d1f40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a9469d1f40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a9469d1f40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a9469d1f40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a9fa940987_3_1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a9fa940987_3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03387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a9fa94098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9fa94098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none" strike="noStrike" dirty="0">
                <a:solidFill>
                  <a:srgbClr val="666666"/>
                </a:solidFill>
                <a:effectLst/>
                <a:latin typeface="Tableau Book"/>
              </a:rPr>
              <a:t>Average Ride Duration (in seconds) per Member Type, categorized by Day of the Week. Member Type details are represented by color, and the marks are labeled with the average Ride Duration in seconds. The visualization highlights that casual users tend to have longer rides compared to annual members. This may be attributed to annual users use the app regularly to commute to work, possibly residing near frequent destinations. Consequently, annual members have more rides, but they tend to be shorter in duration.</a:t>
            </a:r>
            <a:endParaRPr dirty="0"/>
          </a:p>
        </p:txBody>
      </p:sp>
    </p:spTree>
    <p:extLst>
      <p:ext uri="{BB962C8B-B14F-4D97-AF65-F5344CB8AC3E}">
        <p14:creationId xmlns:p14="http://schemas.microsoft.com/office/powerpoint/2010/main" val="23924971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a9fa940987_1_1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a9fa940987_1_1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sz="1800" b="0" i="0" u="none" strike="noStrike" baseline="0" dirty="0">
                <a:solidFill>
                  <a:srgbClr val="666666"/>
                </a:solidFill>
                <a:latin typeface="TableauBook-Regular"/>
              </a:rPr>
              <a:t>Record Counts per Member Type, segmented by Day of the Week. Member Type distinctions are indicated by color, and the marks are annotated with record counts. The visualization reveals that annual members consistently exhibit more rides than casual members, particularly on workdays. Weekends show a decline in rides for annual members, whereas casual members maintain relatively consistent ride counts on Monday, Thursday, and Friday. Interestingly, Sundays register the highest ride counts for casual members. Notably, Tuesdays and Wednesdays emerge as the peak days for annual members, ranking second and third for casual members. This variation may be influenced by cultural or regional factors.</a:t>
            </a:r>
            <a:endParaRPr lang="en-US" dirty="0"/>
          </a:p>
        </p:txBody>
      </p:sp>
    </p:spTree>
    <p:extLst>
      <p:ext uri="{BB962C8B-B14F-4D97-AF65-F5344CB8AC3E}">
        <p14:creationId xmlns:p14="http://schemas.microsoft.com/office/powerpoint/2010/main" val="2348613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8"/>
        <p:cNvGrpSpPr/>
        <p:nvPr/>
      </p:nvGrpSpPr>
      <p:grpSpPr>
        <a:xfrm>
          <a:off x="0" y="0"/>
          <a:ext cx="0" cy="0"/>
          <a:chOff x="0" y="0"/>
          <a:chExt cx="0" cy="0"/>
        </a:xfrm>
      </p:grpSpPr>
      <p:sp>
        <p:nvSpPr>
          <p:cNvPr id="569" name="Google Shape;569;ga9fa940987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0" name="Google Shape;570;ga9fa940987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u="none" strike="noStrike" dirty="0">
                <a:solidFill>
                  <a:srgbClr val="666666"/>
                </a:solidFill>
                <a:effectLst/>
                <a:latin typeface="Tableau Book"/>
              </a:rPr>
              <a:t>Ride Counts for Each Member Type categorized by Rideable Type. Member type distinctions are represented by color, and the marks are annotated with ride counts. The visualization suggests that annual members predominantly opt for classic bikes and electric bikes. In contrast, casual members utilize classic bikes, docked bikes, and electric bikes. Notably, annual members show minimal usage of docked bikes, possibly influenced by membership plans, availability constraints during specific hours, or even considerations related to bike features, as docked bikes emerge as the least utilized type.</a:t>
            </a:r>
            <a:endParaRPr dirty="0"/>
          </a:p>
        </p:txBody>
      </p:sp>
    </p:spTree>
    <p:extLst>
      <p:ext uri="{BB962C8B-B14F-4D97-AF65-F5344CB8AC3E}">
        <p14:creationId xmlns:p14="http://schemas.microsoft.com/office/powerpoint/2010/main" val="40203078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58750" indent="0" algn="l">
              <a:buNone/>
            </a:pPr>
            <a:r>
              <a:rPr lang="en-US" sz="1800" b="0" i="0" u="none" strike="noStrike" baseline="0" dirty="0">
                <a:latin typeface="Munged-C035Tr8Xwu"/>
              </a:rPr>
              <a:t>Sum of Frequency Trend per Hour, with member type distinctions indicated by color. Marks are labeled with the sum of frequency. This visualization illustrates the number of rides initiated at each hour for each member type. For annual members, ride frequency peaks from 7 to 9 in the morning and experiences another surge from 16 to 18 (4 pm to 6 pm), corresponding to heavy traffic during typical shift end times. This suggests a preference for bikes as a faster mode of transportation in congested traffic. The casual members' chart reflects the highest ride initiation at 4 pm and 5 pm, emphasizing a rising trend during daytime hours. The key difference observed is that annual members primarily focus on the start and end of the day, while casual members exhibit an increasing rate of usage throughout the day.</a:t>
            </a:r>
            <a:endParaRPr lang="en-US" dirty="0"/>
          </a:p>
        </p:txBody>
      </p:sp>
    </p:spTree>
    <p:extLst>
      <p:ext uri="{BB962C8B-B14F-4D97-AF65-F5344CB8AC3E}">
        <p14:creationId xmlns:p14="http://schemas.microsoft.com/office/powerpoint/2010/main" val="627705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lvl1pPr lvl="0" algn="r">
              <a:spcBef>
                <a:spcPts val="0"/>
              </a:spcBef>
              <a:spcAft>
                <a:spcPts val="0"/>
              </a:spcAft>
              <a:buSzPts val="5200"/>
              <a:buNone/>
              <a:defRPr sz="5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2800"/>
              <a:buNone/>
              <a:defRPr sz="1600">
                <a:solidFill>
                  <a:schemeClr val="accent2"/>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0"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s">
  <p:cSld name="CUSTOM_5">
    <p:spTree>
      <p:nvGrpSpPr>
        <p:cNvPr id="1" name="Shape 172"/>
        <p:cNvGrpSpPr/>
        <p:nvPr/>
      </p:nvGrpSpPr>
      <p:grpSpPr>
        <a:xfrm>
          <a:off x="0" y="0"/>
          <a:ext cx="0" cy="0"/>
          <a:chOff x="0" y="0"/>
          <a:chExt cx="0" cy="0"/>
        </a:xfrm>
      </p:grpSpPr>
      <p:sp>
        <p:nvSpPr>
          <p:cNvPr id="173" name="Google Shape;173;p27"/>
          <p:cNvSpPr txBox="1">
            <a:spLocks noGrp="1"/>
          </p:cNvSpPr>
          <p:nvPr>
            <p:ph type="title"/>
          </p:nvPr>
        </p:nvSpPr>
        <p:spPr>
          <a:xfrm>
            <a:off x="713225" y="445025"/>
            <a:ext cx="3858900" cy="13383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1"/>
              </a:buClr>
              <a:buSzPts val="2800"/>
              <a:buNone/>
              <a:defRPr sz="7200">
                <a:solidFill>
                  <a:schemeClr val="accent1"/>
                </a:solidFill>
              </a:defRPr>
            </a:lvl1pPr>
            <a:lvl2pPr lvl="1">
              <a:spcBef>
                <a:spcPts val="0"/>
              </a:spcBef>
              <a:spcAft>
                <a:spcPts val="0"/>
              </a:spcAft>
              <a:buClr>
                <a:schemeClr val="accent1"/>
              </a:buClr>
              <a:buSzPts val="2800"/>
              <a:buNone/>
              <a:defRPr>
                <a:solidFill>
                  <a:schemeClr val="accent1"/>
                </a:solidFill>
              </a:defRPr>
            </a:lvl2pPr>
            <a:lvl3pPr lvl="2">
              <a:spcBef>
                <a:spcPts val="0"/>
              </a:spcBef>
              <a:spcAft>
                <a:spcPts val="0"/>
              </a:spcAft>
              <a:buClr>
                <a:schemeClr val="accent1"/>
              </a:buClr>
              <a:buSzPts val="2800"/>
              <a:buNone/>
              <a:defRPr>
                <a:solidFill>
                  <a:schemeClr val="accent1"/>
                </a:solidFill>
              </a:defRPr>
            </a:lvl3pPr>
            <a:lvl4pPr lvl="3">
              <a:spcBef>
                <a:spcPts val="0"/>
              </a:spcBef>
              <a:spcAft>
                <a:spcPts val="0"/>
              </a:spcAft>
              <a:buClr>
                <a:schemeClr val="accent1"/>
              </a:buClr>
              <a:buSzPts val="2800"/>
              <a:buNone/>
              <a:defRPr>
                <a:solidFill>
                  <a:schemeClr val="accent1"/>
                </a:solidFill>
              </a:defRPr>
            </a:lvl4pPr>
            <a:lvl5pPr lvl="4">
              <a:spcBef>
                <a:spcPts val="0"/>
              </a:spcBef>
              <a:spcAft>
                <a:spcPts val="0"/>
              </a:spcAft>
              <a:buClr>
                <a:schemeClr val="accent1"/>
              </a:buClr>
              <a:buSzPts val="2800"/>
              <a:buNone/>
              <a:defRPr>
                <a:solidFill>
                  <a:schemeClr val="accent1"/>
                </a:solidFill>
              </a:defRPr>
            </a:lvl5pPr>
            <a:lvl6pPr lvl="5">
              <a:spcBef>
                <a:spcPts val="0"/>
              </a:spcBef>
              <a:spcAft>
                <a:spcPts val="0"/>
              </a:spcAft>
              <a:buClr>
                <a:schemeClr val="accent1"/>
              </a:buClr>
              <a:buSzPts val="2800"/>
              <a:buNone/>
              <a:defRPr>
                <a:solidFill>
                  <a:schemeClr val="accent1"/>
                </a:solidFill>
              </a:defRPr>
            </a:lvl6pPr>
            <a:lvl7pPr lvl="6">
              <a:spcBef>
                <a:spcPts val="0"/>
              </a:spcBef>
              <a:spcAft>
                <a:spcPts val="0"/>
              </a:spcAft>
              <a:buClr>
                <a:schemeClr val="accent1"/>
              </a:buClr>
              <a:buSzPts val="2800"/>
              <a:buNone/>
              <a:defRPr>
                <a:solidFill>
                  <a:schemeClr val="accent1"/>
                </a:solidFill>
              </a:defRPr>
            </a:lvl7pPr>
            <a:lvl8pPr lvl="7">
              <a:spcBef>
                <a:spcPts val="0"/>
              </a:spcBef>
              <a:spcAft>
                <a:spcPts val="0"/>
              </a:spcAft>
              <a:buClr>
                <a:schemeClr val="accent1"/>
              </a:buClr>
              <a:buSzPts val="2800"/>
              <a:buNone/>
              <a:defRPr>
                <a:solidFill>
                  <a:schemeClr val="accent1"/>
                </a:solidFill>
              </a:defRPr>
            </a:lvl8pPr>
            <a:lvl9pPr lvl="8">
              <a:spcBef>
                <a:spcPts val="0"/>
              </a:spcBef>
              <a:spcAft>
                <a:spcPts val="0"/>
              </a:spcAft>
              <a:buClr>
                <a:schemeClr val="accent1"/>
              </a:buClr>
              <a:buSzPts val="2800"/>
              <a:buNone/>
              <a:defRPr>
                <a:solidFill>
                  <a:schemeClr val="accent1"/>
                </a:solidFill>
              </a:defRPr>
            </a:lvl9pPr>
          </a:lstStyle>
          <a:p>
            <a:endParaRPr/>
          </a:p>
        </p:txBody>
      </p:sp>
      <p:sp>
        <p:nvSpPr>
          <p:cNvPr id="174" name="Google Shape;174;p27"/>
          <p:cNvSpPr txBox="1"/>
          <p:nvPr/>
        </p:nvSpPr>
        <p:spPr>
          <a:xfrm>
            <a:off x="713225" y="3485675"/>
            <a:ext cx="3956100" cy="612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300"/>
              </a:spcBef>
              <a:spcAft>
                <a:spcPts val="0"/>
              </a:spcAft>
              <a:buNone/>
            </a:pPr>
            <a:r>
              <a:rPr lang="en" sz="1100">
                <a:solidFill>
                  <a:schemeClr val="accent2"/>
                </a:solidFill>
                <a:latin typeface="Montserrat"/>
                <a:ea typeface="Montserrat"/>
                <a:cs typeface="Montserrat"/>
                <a:sym typeface="Montserrat"/>
              </a:rPr>
              <a:t>CREDITS: This presentation template was created by </a:t>
            </a:r>
            <a:r>
              <a:rPr lang="en" sz="1100" b="1">
                <a:solidFill>
                  <a:schemeClr val="accent2"/>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100">
                <a:solidFill>
                  <a:schemeClr val="accent2"/>
                </a:solidFill>
                <a:latin typeface="Montserrat"/>
                <a:ea typeface="Montserrat"/>
                <a:cs typeface="Montserrat"/>
                <a:sym typeface="Montserrat"/>
              </a:rPr>
              <a:t>, including icons by </a:t>
            </a:r>
            <a:r>
              <a:rPr lang="en" sz="1100" b="1">
                <a:solidFill>
                  <a:schemeClr val="accent2"/>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100">
                <a:solidFill>
                  <a:schemeClr val="accent2"/>
                </a:solidFill>
                <a:latin typeface="Montserrat"/>
                <a:ea typeface="Montserrat"/>
                <a:cs typeface="Montserrat"/>
                <a:sym typeface="Montserrat"/>
              </a:rPr>
              <a:t>, and infographics &amp; images by </a:t>
            </a:r>
            <a:r>
              <a:rPr lang="en" sz="1100" b="1">
                <a:solidFill>
                  <a:schemeClr val="accent2"/>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endParaRPr sz="1100" b="1">
              <a:solidFill>
                <a:schemeClr val="accent2"/>
              </a:solidFill>
              <a:latin typeface="Montserrat"/>
              <a:ea typeface="Montserrat"/>
              <a:cs typeface="Montserrat"/>
              <a:sym typeface="Montserrat"/>
            </a:endParaRPr>
          </a:p>
        </p:txBody>
      </p:sp>
      <p:sp>
        <p:nvSpPr>
          <p:cNvPr id="175" name="Google Shape;175;p27"/>
          <p:cNvSpPr/>
          <p:nvPr/>
        </p:nvSpPr>
        <p:spPr>
          <a:xfrm>
            <a:off x="6711600" y="257160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7"/>
          <p:cNvSpPr/>
          <p:nvPr/>
        </p:nvSpPr>
        <p:spPr>
          <a:xfrm>
            <a:off x="7927800" y="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2"/>
        <p:cNvGrpSpPr/>
        <p:nvPr/>
      </p:nvGrpSpPr>
      <p:grpSpPr>
        <a:xfrm>
          <a:off x="0" y="0"/>
          <a:ext cx="0" cy="0"/>
          <a:chOff x="0" y="0"/>
          <a:chExt cx="0" cy="0"/>
        </a:xfrm>
      </p:grpSpPr>
      <p:sp>
        <p:nvSpPr>
          <p:cNvPr id="43" name="Google Shape;43;p9"/>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lvl1pPr lvl="0" rtl="0">
              <a:spcBef>
                <a:spcPts val="0"/>
              </a:spcBef>
              <a:spcAft>
                <a:spcPts val="0"/>
              </a:spcAft>
              <a:buSzPts val="3600"/>
              <a:buNone/>
              <a:defRPr sz="4700">
                <a:solidFill>
                  <a:schemeClr val="accent1"/>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endParaRPr/>
          </a:p>
        </p:txBody>
      </p:sp>
      <p:sp>
        <p:nvSpPr>
          <p:cNvPr id="44" name="Google Shape;44;p9"/>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400"/>
            </a:lvl1pPr>
            <a:lvl2pPr lvl="1" rtl="0">
              <a:spcBef>
                <a:spcPts val="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45" name="Google Shape;45;p9"/>
          <p:cNvSpPr txBox="1">
            <a:spLocks noGrp="1"/>
          </p:cNvSpPr>
          <p:nvPr>
            <p:ph type="title" idx="2" hasCustomPrompt="1"/>
          </p:nvPr>
        </p:nvSpPr>
        <p:spPr>
          <a:xfrm>
            <a:off x="713300" y="1262325"/>
            <a:ext cx="4462500" cy="1141800"/>
          </a:xfrm>
          <a:prstGeom prst="rect">
            <a:avLst/>
          </a:prstGeom>
        </p:spPr>
        <p:txBody>
          <a:bodyPr spcFirstLastPara="1" wrap="square" lIns="91425" tIns="91425" rIns="91425" bIns="91425" anchor="b" anchorCtr="0">
            <a:noAutofit/>
          </a:bodyPr>
          <a:lstStyle>
            <a:lvl1pPr lvl="0" rtl="0">
              <a:spcBef>
                <a:spcPts val="0"/>
              </a:spcBef>
              <a:spcAft>
                <a:spcPts val="0"/>
              </a:spcAft>
              <a:buSzPts val="7200"/>
              <a:buNone/>
              <a:defRPr sz="7200">
                <a:solidFill>
                  <a:schemeClr val="dk2"/>
                </a:solidFill>
              </a:defRPr>
            </a:lvl1pPr>
            <a:lvl2pPr lvl="1" rtl="0">
              <a:spcBef>
                <a:spcPts val="0"/>
              </a:spcBef>
              <a:spcAft>
                <a:spcPts val="0"/>
              </a:spcAft>
              <a:buSzPts val="7200"/>
              <a:buNone/>
              <a:defRPr sz="7200"/>
            </a:lvl2pPr>
            <a:lvl3pPr lvl="2" rtl="0">
              <a:spcBef>
                <a:spcPts val="0"/>
              </a:spcBef>
              <a:spcAft>
                <a:spcPts val="0"/>
              </a:spcAft>
              <a:buSzPts val="7200"/>
              <a:buNone/>
              <a:defRPr sz="7200"/>
            </a:lvl3pPr>
            <a:lvl4pPr lvl="3" rtl="0">
              <a:spcBef>
                <a:spcPts val="0"/>
              </a:spcBef>
              <a:spcAft>
                <a:spcPts val="0"/>
              </a:spcAft>
              <a:buSzPts val="7200"/>
              <a:buNone/>
              <a:defRPr sz="7200"/>
            </a:lvl4pPr>
            <a:lvl5pPr lvl="4" rtl="0">
              <a:spcBef>
                <a:spcPts val="0"/>
              </a:spcBef>
              <a:spcAft>
                <a:spcPts val="0"/>
              </a:spcAft>
              <a:buSzPts val="7200"/>
              <a:buNone/>
              <a:defRPr sz="7200"/>
            </a:lvl5pPr>
            <a:lvl6pPr lvl="5" rtl="0">
              <a:spcBef>
                <a:spcPts val="0"/>
              </a:spcBef>
              <a:spcAft>
                <a:spcPts val="0"/>
              </a:spcAft>
              <a:buSzPts val="7200"/>
              <a:buNone/>
              <a:defRPr sz="7200"/>
            </a:lvl6pPr>
            <a:lvl7pPr lvl="6" rtl="0">
              <a:spcBef>
                <a:spcPts val="0"/>
              </a:spcBef>
              <a:spcAft>
                <a:spcPts val="0"/>
              </a:spcAft>
              <a:buSzPts val="7200"/>
              <a:buNone/>
              <a:defRPr sz="7200"/>
            </a:lvl7pPr>
            <a:lvl8pPr lvl="7" rtl="0">
              <a:spcBef>
                <a:spcPts val="0"/>
              </a:spcBef>
              <a:spcAft>
                <a:spcPts val="0"/>
              </a:spcAft>
              <a:buSzPts val="7200"/>
              <a:buNone/>
              <a:defRPr sz="7200"/>
            </a:lvl8pPr>
            <a:lvl9pPr lvl="8" rtl="0">
              <a:spcBef>
                <a:spcPts val="0"/>
              </a:spcBef>
              <a:spcAft>
                <a:spcPts val="0"/>
              </a:spcAft>
              <a:buSzPts val="7200"/>
              <a:buNone/>
              <a:defRPr sz="7200"/>
            </a:lvl9pPr>
          </a:lstStyle>
          <a:p>
            <a:r>
              <a:t>xx%</a:t>
            </a:r>
          </a:p>
        </p:txBody>
      </p:sp>
      <p:sp>
        <p:nvSpPr>
          <p:cNvPr id="46" name="Google Shape;46;p9"/>
          <p:cNvSpPr/>
          <p:nvPr/>
        </p:nvSpPr>
        <p:spPr>
          <a:xfrm>
            <a:off x="5270400" y="9795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9"/>
          <p:cNvSpPr/>
          <p:nvPr/>
        </p:nvSpPr>
        <p:spPr>
          <a:xfrm>
            <a:off x="6486600" y="257190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05521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lvl1pPr lvl="0" algn="r">
              <a:spcBef>
                <a:spcPts val="0"/>
              </a:spcBef>
              <a:spcAft>
                <a:spcPts val="0"/>
              </a:spcAft>
              <a:buSzPts val="3600"/>
              <a:buNone/>
              <a:defRPr sz="4700">
                <a:solidFill>
                  <a:schemeClr val="accent1"/>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ubTitle" idx="1"/>
          </p:nvPr>
        </p:nvSpPr>
        <p:spPr>
          <a:xfrm>
            <a:off x="3968275" y="3045375"/>
            <a:ext cx="4462500" cy="678000"/>
          </a:xfrm>
          <a:prstGeom prst="rect">
            <a:avLst/>
          </a:prstGeom>
        </p:spPr>
        <p:txBody>
          <a:bodyPr spcFirstLastPara="1" wrap="square" lIns="91425" tIns="91425" rIns="91425" bIns="91425" anchor="t" anchorCtr="0">
            <a:noAutofit/>
          </a:bodyPr>
          <a:lstStyle>
            <a:lvl1pPr lvl="0" algn="r">
              <a:spcBef>
                <a:spcPts val="0"/>
              </a:spcBef>
              <a:spcAft>
                <a:spcPts val="0"/>
              </a:spcAft>
              <a:buSzPts val="1800"/>
              <a:buNone/>
              <a:defRPr sz="1400"/>
            </a:lvl1pPr>
            <a:lvl2pPr lvl="1">
              <a:spcBef>
                <a:spcPts val="0"/>
              </a:spcBef>
              <a:spcAft>
                <a:spcPts val="0"/>
              </a:spcAft>
              <a:buSzPts val="1400"/>
              <a:buNone/>
              <a:defRPr/>
            </a:lvl2pPr>
            <a:lvl3pPr lvl="2">
              <a:spcBef>
                <a:spcPts val="1600"/>
              </a:spcBef>
              <a:spcAft>
                <a:spcPts val="0"/>
              </a:spcAft>
              <a:buSzPts val="1400"/>
              <a:buNone/>
              <a:defRPr/>
            </a:lvl3pPr>
            <a:lvl4pPr lvl="3">
              <a:spcBef>
                <a:spcPts val="1600"/>
              </a:spcBef>
              <a:spcAft>
                <a:spcPts val="0"/>
              </a:spcAft>
              <a:buSzPts val="1400"/>
              <a:buNone/>
              <a:defRPr/>
            </a:lvl4pPr>
            <a:lvl5pPr lvl="4">
              <a:spcBef>
                <a:spcPts val="1600"/>
              </a:spcBef>
              <a:spcAft>
                <a:spcPts val="0"/>
              </a:spcAft>
              <a:buSzPts val="1400"/>
              <a:buNone/>
              <a:defRPr/>
            </a:lvl5pPr>
            <a:lvl6pPr lvl="5">
              <a:spcBef>
                <a:spcPts val="1600"/>
              </a:spcBef>
              <a:spcAft>
                <a:spcPts val="0"/>
              </a:spcAft>
              <a:buSzPts val="1400"/>
              <a:buNone/>
              <a:defRPr/>
            </a:lvl6pPr>
            <a:lvl7pPr lvl="6">
              <a:spcBef>
                <a:spcPts val="1600"/>
              </a:spcBef>
              <a:spcAft>
                <a:spcPts val="0"/>
              </a:spcAft>
              <a:buSzPts val="1400"/>
              <a:buNone/>
              <a:defRPr/>
            </a:lvl7pPr>
            <a:lvl8pPr lvl="7">
              <a:spcBef>
                <a:spcPts val="1600"/>
              </a:spcBef>
              <a:spcAft>
                <a:spcPts val="0"/>
              </a:spcAft>
              <a:buSzPts val="1400"/>
              <a:buNone/>
              <a:defRPr/>
            </a:lvl8pPr>
            <a:lvl9pPr lvl="8">
              <a:spcBef>
                <a:spcPts val="1600"/>
              </a:spcBef>
              <a:spcAft>
                <a:spcPts val="1600"/>
              </a:spcAft>
              <a:buSzPts val="1400"/>
              <a:buNone/>
              <a:defRPr/>
            </a:lvl9pPr>
          </a:lstStyle>
          <a:p>
            <a:endParaRPr/>
          </a:p>
        </p:txBody>
      </p:sp>
      <p:sp>
        <p:nvSpPr>
          <p:cNvPr id="15" name="Google Shape;15;p3"/>
          <p:cNvSpPr txBox="1">
            <a:spLocks noGrp="1"/>
          </p:cNvSpPr>
          <p:nvPr>
            <p:ph type="title" idx="2" hasCustomPrompt="1"/>
          </p:nvPr>
        </p:nvSpPr>
        <p:spPr>
          <a:xfrm>
            <a:off x="3968350" y="1262325"/>
            <a:ext cx="4462500" cy="1141800"/>
          </a:xfrm>
          <a:prstGeom prst="rect">
            <a:avLst/>
          </a:prstGeom>
        </p:spPr>
        <p:txBody>
          <a:bodyPr spcFirstLastPara="1" wrap="square" lIns="91425" tIns="91425" rIns="91425" bIns="91425" anchor="b" anchorCtr="0">
            <a:noAutofit/>
          </a:bodyPr>
          <a:lstStyle>
            <a:lvl1pPr lvl="0" algn="r" rtl="0">
              <a:spcBef>
                <a:spcPts val="0"/>
              </a:spcBef>
              <a:spcAft>
                <a:spcPts val="0"/>
              </a:spcAft>
              <a:buSzPts val="7200"/>
              <a:buNone/>
              <a:defRPr sz="7200">
                <a:solidFill>
                  <a:schemeClr val="dk2"/>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
        <p:nvSpPr>
          <p:cNvPr id="16" name="Google Shape;16;p3"/>
          <p:cNvSpPr/>
          <p:nvPr/>
        </p:nvSpPr>
        <p:spPr>
          <a:xfrm rot="10800000" flipH="1">
            <a:off x="1441925" y="2571600"/>
            <a:ext cx="1216200" cy="159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3"/>
          <p:cNvSpPr/>
          <p:nvPr/>
        </p:nvSpPr>
        <p:spPr>
          <a:xfrm rot="10800000" flipH="1">
            <a:off x="2658125" y="0"/>
            <a:ext cx="12162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body" idx="1"/>
          </p:nvPr>
        </p:nvSpPr>
        <p:spPr>
          <a:xfrm>
            <a:off x="713225" y="1152475"/>
            <a:ext cx="77175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Font typeface="Barlow"/>
              <a:buChar char="●"/>
              <a:defRPr sz="1200"/>
            </a:lvl1pPr>
            <a:lvl2pPr marL="914400" lvl="1" indent="-317500">
              <a:spcBef>
                <a:spcPts val="1600"/>
              </a:spcBef>
              <a:spcAft>
                <a:spcPts val="0"/>
              </a:spcAft>
              <a:buSzPts val="1400"/>
              <a:buFont typeface="Barlow"/>
              <a:buChar char="○"/>
              <a:defRPr sz="1200"/>
            </a:lvl2pPr>
            <a:lvl3pPr marL="1371600" lvl="2" indent="-317500">
              <a:spcBef>
                <a:spcPts val="1600"/>
              </a:spcBef>
              <a:spcAft>
                <a:spcPts val="0"/>
              </a:spcAft>
              <a:buClr>
                <a:schemeClr val="lt1"/>
              </a:buClr>
              <a:buSzPts val="1400"/>
              <a:buFont typeface="Barlow"/>
              <a:buChar char="■"/>
              <a:defRPr/>
            </a:lvl3pPr>
            <a:lvl4pPr marL="1828800" lvl="3" indent="-317500">
              <a:spcBef>
                <a:spcPts val="1600"/>
              </a:spcBef>
              <a:spcAft>
                <a:spcPts val="0"/>
              </a:spcAft>
              <a:buClr>
                <a:schemeClr val="lt1"/>
              </a:buClr>
              <a:buSzPts val="1400"/>
              <a:buFont typeface="Barlow"/>
              <a:buChar char="●"/>
              <a:defRPr/>
            </a:lvl4pPr>
            <a:lvl5pPr marL="2286000" lvl="4" indent="-317500">
              <a:spcBef>
                <a:spcPts val="1600"/>
              </a:spcBef>
              <a:spcAft>
                <a:spcPts val="0"/>
              </a:spcAft>
              <a:buClr>
                <a:schemeClr val="lt1"/>
              </a:buClr>
              <a:buSzPts val="1400"/>
              <a:buFont typeface="Barlow"/>
              <a:buChar char="○"/>
              <a:defRPr/>
            </a:lvl5pPr>
            <a:lvl6pPr marL="2743200" lvl="5" indent="-317500">
              <a:spcBef>
                <a:spcPts val="1600"/>
              </a:spcBef>
              <a:spcAft>
                <a:spcPts val="0"/>
              </a:spcAft>
              <a:buClr>
                <a:schemeClr val="lt1"/>
              </a:buClr>
              <a:buSzPts val="1400"/>
              <a:buFont typeface="Barlow"/>
              <a:buChar char="■"/>
              <a:defRPr/>
            </a:lvl6pPr>
            <a:lvl7pPr marL="3200400" lvl="6" indent="-317500">
              <a:spcBef>
                <a:spcPts val="1600"/>
              </a:spcBef>
              <a:spcAft>
                <a:spcPts val="0"/>
              </a:spcAft>
              <a:buClr>
                <a:schemeClr val="lt1"/>
              </a:buClr>
              <a:buSzPts val="1400"/>
              <a:buFont typeface="Barlow"/>
              <a:buChar char="●"/>
              <a:defRPr/>
            </a:lvl7pPr>
            <a:lvl8pPr marL="3657600" lvl="7" indent="-317500">
              <a:spcBef>
                <a:spcPts val="1600"/>
              </a:spcBef>
              <a:spcAft>
                <a:spcPts val="0"/>
              </a:spcAft>
              <a:buClr>
                <a:schemeClr val="lt1"/>
              </a:buClr>
              <a:buSzPts val="1400"/>
              <a:buFont typeface="Barlow"/>
              <a:buChar char="○"/>
              <a:defRPr/>
            </a:lvl8pPr>
            <a:lvl9pPr marL="4114800" lvl="8" indent="-317500">
              <a:spcBef>
                <a:spcPts val="1600"/>
              </a:spcBef>
              <a:spcAft>
                <a:spcPts val="1600"/>
              </a:spcAft>
              <a:buClr>
                <a:schemeClr val="lt1"/>
              </a:buClr>
              <a:buSzPts val="1400"/>
              <a:buFont typeface="Barlow"/>
              <a:buChar char="■"/>
              <a:defRPr/>
            </a:lvl9pPr>
          </a:lstStyle>
          <a:p>
            <a:endParaRPr/>
          </a:p>
        </p:txBody>
      </p:sp>
      <p:sp>
        <p:nvSpPr>
          <p:cNvPr id="20" name="Google Shape;20;p4"/>
          <p:cNvSpPr txBox="1">
            <a:spLocks noGrp="1"/>
          </p:cNvSpPr>
          <p:nvPr>
            <p:ph type="title"/>
          </p:nvPr>
        </p:nvSpPr>
        <p:spPr>
          <a:xfrm>
            <a:off x="713225" y="384048"/>
            <a:ext cx="77175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31" name="Google Shape;31;p6"/>
          <p:cNvSpPr/>
          <p:nvPr/>
        </p:nvSpPr>
        <p:spPr>
          <a:xfrm rot="5400000">
            <a:off x="6703350" y="270292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a:solidFill>
                  <a:schemeClr val="accent1"/>
                </a:solidFill>
              </a:defRPr>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4" name="Google Shape;34;p7"/>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400">
                <a:solidFill>
                  <a:schemeClr val="accent2"/>
                </a:solidFill>
              </a:defRPr>
            </a:lvl1pPr>
            <a:lvl2pPr marL="914400" lvl="1" indent="-304800">
              <a:spcBef>
                <a:spcPts val="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5" name="Google Shape;35;p7"/>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7"/>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8">
    <p:spTree>
      <p:nvGrpSpPr>
        <p:cNvPr id="1" name="Shape 56"/>
        <p:cNvGrpSpPr/>
        <p:nvPr/>
      </p:nvGrpSpPr>
      <p:grpSpPr>
        <a:xfrm>
          <a:off x="0" y="0"/>
          <a:ext cx="0" cy="0"/>
          <a:chOff x="0" y="0"/>
          <a:chExt cx="0" cy="0"/>
        </a:xfrm>
      </p:grpSpPr>
      <p:sp>
        <p:nvSpPr>
          <p:cNvPr id="57" name="Google Shape;57;p13"/>
          <p:cNvSpPr txBox="1">
            <a:spLocks noGrp="1"/>
          </p:cNvSpPr>
          <p:nvPr>
            <p:ph type="title"/>
          </p:nvPr>
        </p:nvSpPr>
        <p:spPr>
          <a:xfrm>
            <a:off x="2683950" y="3273525"/>
            <a:ext cx="57573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800"/>
              <a:buNone/>
              <a:defRPr sz="1800" b="1">
                <a:solidFill>
                  <a:schemeClr val="accent1"/>
                </a:solidFill>
                <a:latin typeface="Montserrat"/>
                <a:ea typeface="Montserrat"/>
                <a:cs typeface="Montserrat"/>
                <a:sym typeface="Montserra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3"/>
          <p:cNvSpPr txBox="1">
            <a:spLocks noGrp="1"/>
          </p:cNvSpPr>
          <p:nvPr>
            <p:ph type="subTitle" idx="1"/>
          </p:nvPr>
        </p:nvSpPr>
        <p:spPr>
          <a:xfrm flipH="1">
            <a:off x="2684000" y="1247225"/>
            <a:ext cx="5757300" cy="18552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1800"/>
              <a:buFont typeface="Didact Gothic"/>
              <a:buNone/>
              <a:defRPr sz="2800">
                <a:latin typeface="Montserrat SemiBold"/>
                <a:ea typeface="Montserrat SemiBold"/>
                <a:cs typeface="Montserrat SemiBold"/>
                <a:sym typeface="Montserrat SemiBold"/>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9" name="Google Shape;59;p13"/>
          <p:cNvSpPr/>
          <p:nvPr/>
        </p:nvSpPr>
        <p:spPr>
          <a:xfrm rot="10800000" flipH="1">
            <a:off x="1216200" y="2571750"/>
            <a:ext cx="1216200" cy="25716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rot="10800000" flipH="1">
            <a:off x="0" y="1061825"/>
            <a:ext cx="1216200" cy="15099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a:spcBef>
                <a:spcPts val="0"/>
              </a:spcBef>
              <a:spcAft>
                <a:spcPts val="0"/>
              </a:spcAft>
              <a:buSzPts val="2800"/>
              <a:buFont typeface="Montserrat"/>
              <a:buNone/>
              <a:defRPr>
                <a:latin typeface="Montserrat"/>
                <a:ea typeface="Montserrat"/>
                <a:cs typeface="Montserrat"/>
                <a:sym typeface="Montserrat"/>
              </a:defRPr>
            </a:lvl2pPr>
            <a:lvl3pPr lvl="2">
              <a:spcBef>
                <a:spcPts val="0"/>
              </a:spcBef>
              <a:spcAft>
                <a:spcPts val="0"/>
              </a:spcAft>
              <a:buSzPts val="2800"/>
              <a:buFont typeface="Montserrat"/>
              <a:buNone/>
              <a:defRPr>
                <a:latin typeface="Montserrat"/>
                <a:ea typeface="Montserrat"/>
                <a:cs typeface="Montserrat"/>
                <a:sym typeface="Montserrat"/>
              </a:defRPr>
            </a:lvl3pPr>
            <a:lvl4pPr lvl="3">
              <a:spcBef>
                <a:spcPts val="0"/>
              </a:spcBef>
              <a:spcAft>
                <a:spcPts val="0"/>
              </a:spcAft>
              <a:buSzPts val="2800"/>
              <a:buFont typeface="Montserrat"/>
              <a:buNone/>
              <a:defRPr>
                <a:latin typeface="Montserrat"/>
                <a:ea typeface="Montserrat"/>
                <a:cs typeface="Montserrat"/>
                <a:sym typeface="Montserrat"/>
              </a:defRPr>
            </a:lvl4pPr>
            <a:lvl5pPr lvl="4">
              <a:spcBef>
                <a:spcPts val="0"/>
              </a:spcBef>
              <a:spcAft>
                <a:spcPts val="0"/>
              </a:spcAft>
              <a:buSzPts val="2800"/>
              <a:buFont typeface="Montserrat"/>
              <a:buNone/>
              <a:defRPr>
                <a:latin typeface="Montserrat"/>
                <a:ea typeface="Montserrat"/>
                <a:cs typeface="Montserrat"/>
                <a:sym typeface="Montserrat"/>
              </a:defRPr>
            </a:lvl5pPr>
            <a:lvl6pPr lvl="5">
              <a:spcBef>
                <a:spcPts val="0"/>
              </a:spcBef>
              <a:spcAft>
                <a:spcPts val="0"/>
              </a:spcAft>
              <a:buSzPts val="2800"/>
              <a:buFont typeface="Montserrat"/>
              <a:buNone/>
              <a:defRPr>
                <a:latin typeface="Montserrat"/>
                <a:ea typeface="Montserrat"/>
                <a:cs typeface="Montserrat"/>
                <a:sym typeface="Montserrat"/>
              </a:defRPr>
            </a:lvl6pPr>
            <a:lvl7pPr lvl="6">
              <a:spcBef>
                <a:spcPts val="0"/>
              </a:spcBef>
              <a:spcAft>
                <a:spcPts val="0"/>
              </a:spcAft>
              <a:buSzPts val="2800"/>
              <a:buFont typeface="Montserrat"/>
              <a:buNone/>
              <a:defRPr>
                <a:latin typeface="Montserrat"/>
                <a:ea typeface="Montserrat"/>
                <a:cs typeface="Montserrat"/>
                <a:sym typeface="Montserrat"/>
              </a:defRPr>
            </a:lvl7pPr>
            <a:lvl8pPr lvl="7">
              <a:spcBef>
                <a:spcPts val="0"/>
              </a:spcBef>
              <a:spcAft>
                <a:spcPts val="0"/>
              </a:spcAft>
              <a:buSzPts val="2800"/>
              <a:buFont typeface="Montserrat"/>
              <a:buNone/>
              <a:defRPr>
                <a:latin typeface="Montserrat"/>
                <a:ea typeface="Montserrat"/>
                <a:cs typeface="Montserrat"/>
                <a:sym typeface="Montserrat"/>
              </a:defRPr>
            </a:lvl8pPr>
            <a:lvl9pPr lvl="8">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63" name="Google Shape;63;p14"/>
          <p:cNvSpPr txBox="1">
            <a:spLocks noGrp="1"/>
          </p:cNvSpPr>
          <p:nvPr>
            <p:ph type="ctrTitle" idx="2"/>
          </p:nvPr>
        </p:nvSpPr>
        <p:spPr>
          <a:xfrm>
            <a:off x="23103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4" name="Google Shape;64;p14"/>
          <p:cNvSpPr txBox="1">
            <a:spLocks noGrp="1"/>
          </p:cNvSpPr>
          <p:nvPr>
            <p:ph type="title" idx="3" hasCustomPrompt="1"/>
          </p:nvPr>
        </p:nvSpPr>
        <p:spPr>
          <a:xfrm>
            <a:off x="7178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5" name="Google Shape;65;p14"/>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6" name="Google Shape;66;p14"/>
          <p:cNvSpPr txBox="1">
            <a:spLocks noGrp="1"/>
          </p:cNvSpPr>
          <p:nvPr>
            <p:ph type="ctrTitle" idx="4"/>
          </p:nvPr>
        </p:nvSpPr>
        <p:spPr>
          <a:xfrm>
            <a:off x="6233050" y="1446813"/>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67" name="Google Shape;67;p14"/>
          <p:cNvSpPr txBox="1">
            <a:spLocks noGrp="1"/>
          </p:cNvSpPr>
          <p:nvPr>
            <p:ph type="title" idx="5" hasCustomPrompt="1"/>
          </p:nvPr>
        </p:nvSpPr>
        <p:spPr>
          <a:xfrm>
            <a:off x="4686400" y="1521025"/>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68" name="Google Shape;68;p14"/>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69" name="Google Shape;69;p14"/>
          <p:cNvSpPr txBox="1">
            <a:spLocks noGrp="1"/>
          </p:cNvSpPr>
          <p:nvPr>
            <p:ph type="ctrTitle" idx="7"/>
          </p:nvPr>
        </p:nvSpPr>
        <p:spPr>
          <a:xfrm>
            <a:off x="2310350" y="2868777"/>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0" name="Google Shape;70;p14"/>
          <p:cNvSpPr txBox="1">
            <a:spLocks noGrp="1"/>
          </p:cNvSpPr>
          <p:nvPr>
            <p:ph type="title" idx="8" hasCustomPrompt="1"/>
          </p:nvPr>
        </p:nvSpPr>
        <p:spPr>
          <a:xfrm>
            <a:off x="7178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1" name="Google Shape;71;p14"/>
          <p:cNvSpPr txBox="1">
            <a:spLocks noGrp="1"/>
          </p:cNvSpPr>
          <p:nvPr>
            <p:ph type="subTitle" idx="9"/>
          </p:nvPr>
        </p:nvSpPr>
        <p:spPr>
          <a:xfrm>
            <a:off x="231035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2" name="Google Shape;72;p14"/>
          <p:cNvSpPr txBox="1">
            <a:spLocks noGrp="1"/>
          </p:cNvSpPr>
          <p:nvPr>
            <p:ph type="ctrTitle" idx="13"/>
          </p:nvPr>
        </p:nvSpPr>
        <p:spPr>
          <a:xfrm>
            <a:off x="6275650" y="2868775"/>
            <a:ext cx="2150400" cy="384000"/>
          </a:xfrm>
          <a:prstGeom prst="rect">
            <a:avLst/>
          </a:prstGeom>
        </p:spPr>
        <p:txBody>
          <a:bodyPr spcFirstLastPara="1" wrap="square" lIns="91425" tIns="91425" rIns="91425" bIns="91425" anchor="t" anchorCtr="0">
            <a:noAutofit/>
          </a:bodyPr>
          <a:lstStyle>
            <a:lvl1pPr lvl="0" rtl="0">
              <a:spcBef>
                <a:spcPts val="0"/>
              </a:spcBef>
              <a:spcAft>
                <a:spcPts val="0"/>
              </a:spcAft>
              <a:buSzPts val="2000"/>
              <a:buFont typeface="Montserrat"/>
              <a:buNone/>
              <a:defRPr sz="1800">
                <a:solidFill>
                  <a:schemeClr val="accent1"/>
                </a:solidFill>
                <a:latin typeface="Montserrat"/>
                <a:ea typeface="Montserrat"/>
                <a:cs typeface="Montserrat"/>
                <a:sym typeface="Montserrat"/>
              </a:defRPr>
            </a:lvl1pPr>
            <a:lvl2pPr lvl="1" rtl="0">
              <a:spcBef>
                <a:spcPts val="0"/>
              </a:spcBef>
              <a:spcAft>
                <a:spcPts val="0"/>
              </a:spcAft>
              <a:buSzPts val="2000"/>
              <a:buFont typeface="Montserrat"/>
              <a:buNone/>
              <a:defRPr sz="2000">
                <a:latin typeface="Montserrat"/>
                <a:ea typeface="Montserrat"/>
                <a:cs typeface="Montserrat"/>
                <a:sym typeface="Montserrat"/>
              </a:defRPr>
            </a:lvl2pPr>
            <a:lvl3pPr lvl="2" rtl="0">
              <a:spcBef>
                <a:spcPts val="0"/>
              </a:spcBef>
              <a:spcAft>
                <a:spcPts val="0"/>
              </a:spcAft>
              <a:buSzPts val="2000"/>
              <a:buFont typeface="Montserrat"/>
              <a:buNone/>
              <a:defRPr sz="2000">
                <a:latin typeface="Montserrat"/>
                <a:ea typeface="Montserrat"/>
                <a:cs typeface="Montserrat"/>
                <a:sym typeface="Montserrat"/>
              </a:defRPr>
            </a:lvl3pPr>
            <a:lvl4pPr lvl="3" rtl="0">
              <a:spcBef>
                <a:spcPts val="0"/>
              </a:spcBef>
              <a:spcAft>
                <a:spcPts val="0"/>
              </a:spcAft>
              <a:buSzPts val="2000"/>
              <a:buFont typeface="Montserrat"/>
              <a:buNone/>
              <a:defRPr sz="2000">
                <a:latin typeface="Montserrat"/>
                <a:ea typeface="Montserrat"/>
                <a:cs typeface="Montserrat"/>
                <a:sym typeface="Montserrat"/>
              </a:defRPr>
            </a:lvl4pPr>
            <a:lvl5pPr lvl="4" rtl="0">
              <a:spcBef>
                <a:spcPts val="0"/>
              </a:spcBef>
              <a:spcAft>
                <a:spcPts val="0"/>
              </a:spcAft>
              <a:buSzPts val="2000"/>
              <a:buFont typeface="Montserrat"/>
              <a:buNone/>
              <a:defRPr sz="2000">
                <a:latin typeface="Montserrat"/>
                <a:ea typeface="Montserrat"/>
                <a:cs typeface="Montserrat"/>
                <a:sym typeface="Montserrat"/>
              </a:defRPr>
            </a:lvl5pPr>
            <a:lvl6pPr lvl="5" rtl="0">
              <a:spcBef>
                <a:spcPts val="0"/>
              </a:spcBef>
              <a:spcAft>
                <a:spcPts val="0"/>
              </a:spcAft>
              <a:buSzPts val="2000"/>
              <a:buFont typeface="Montserrat"/>
              <a:buNone/>
              <a:defRPr sz="2000">
                <a:latin typeface="Montserrat"/>
                <a:ea typeface="Montserrat"/>
                <a:cs typeface="Montserrat"/>
                <a:sym typeface="Montserrat"/>
              </a:defRPr>
            </a:lvl6pPr>
            <a:lvl7pPr lvl="6" rtl="0">
              <a:spcBef>
                <a:spcPts val="0"/>
              </a:spcBef>
              <a:spcAft>
                <a:spcPts val="0"/>
              </a:spcAft>
              <a:buSzPts val="2000"/>
              <a:buFont typeface="Montserrat"/>
              <a:buNone/>
              <a:defRPr sz="2000">
                <a:latin typeface="Montserrat"/>
                <a:ea typeface="Montserrat"/>
                <a:cs typeface="Montserrat"/>
                <a:sym typeface="Montserrat"/>
              </a:defRPr>
            </a:lvl7pPr>
            <a:lvl8pPr lvl="7" rtl="0">
              <a:spcBef>
                <a:spcPts val="0"/>
              </a:spcBef>
              <a:spcAft>
                <a:spcPts val="0"/>
              </a:spcAft>
              <a:buSzPts val="2000"/>
              <a:buFont typeface="Montserrat"/>
              <a:buNone/>
              <a:defRPr sz="2000">
                <a:latin typeface="Montserrat"/>
                <a:ea typeface="Montserrat"/>
                <a:cs typeface="Montserrat"/>
                <a:sym typeface="Montserrat"/>
              </a:defRPr>
            </a:lvl8pPr>
            <a:lvl9pPr lvl="8" rtl="0">
              <a:spcBef>
                <a:spcPts val="0"/>
              </a:spcBef>
              <a:spcAft>
                <a:spcPts val="0"/>
              </a:spcAft>
              <a:buSzPts val="2000"/>
              <a:buFont typeface="Montserrat"/>
              <a:buNone/>
              <a:defRPr sz="2000">
                <a:latin typeface="Montserrat"/>
                <a:ea typeface="Montserrat"/>
                <a:cs typeface="Montserrat"/>
                <a:sym typeface="Montserrat"/>
              </a:defRPr>
            </a:lvl9pPr>
          </a:lstStyle>
          <a:p>
            <a:endParaRPr/>
          </a:p>
        </p:txBody>
      </p:sp>
      <p:sp>
        <p:nvSpPr>
          <p:cNvPr id="73" name="Google Shape;73;p14"/>
          <p:cNvSpPr txBox="1">
            <a:spLocks noGrp="1"/>
          </p:cNvSpPr>
          <p:nvPr>
            <p:ph type="title" idx="14" hasCustomPrompt="1"/>
          </p:nvPr>
        </p:nvSpPr>
        <p:spPr>
          <a:xfrm>
            <a:off x="4686400" y="2960450"/>
            <a:ext cx="1493400" cy="9417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Clr>
                <a:schemeClr val="dk2"/>
              </a:buClr>
              <a:buSzPts val="8000"/>
              <a:buNone/>
              <a:defRPr sz="7000">
                <a:solidFill>
                  <a:schemeClr val="dk2"/>
                </a:solidFill>
              </a:defRPr>
            </a:lvl1pPr>
            <a:lvl2pPr lvl="1"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SzPts val="8000"/>
              <a:buFont typeface="Fira Sans Extra Condensed Medium"/>
              <a:buNone/>
              <a:defRPr sz="8000">
                <a:latin typeface="Fira Sans Extra Condensed Medium"/>
                <a:ea typeface="Fira Sans Extra Condensed Medium"/>
                <a:cs typeface="Fira Sans Extra Condensed Medium"/>
                <a:sym typeface="Fira Sans Extra Condensed Medium"/>
              </a:defRPr>
            </a:lvl9pPr>
          </a:lstStyle>
          <a:p>
            <a:r>
              <a:t>xx%</a:t>
            </a:r>
          </a:p>
        </p:txBody>
      </p:sp>
      <p:sp>
        <p:nvSpPr>
          <p:cNvPr id="74" name="Google Shape;74;p14"/>
          <p:cNvSpPr txBox="1">
            <a:spLocks noGrp="1"/>
          </p:cNvSpPr>
          <p:nvPr>
            <p:ph type="subTitle" idx="15"/>
          </p:nvPr>
        </p:nvSpPr>
        <p:spPr>
          <a:xfrm>
            <a:off x="6275800" y="3298325"/>
            <a:ext cx="2150400" cy="7677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Font typeface="Montserrat"/>
              <a:buNone/>
              <a:defRPr sz="1400">
                <a:solidFill>
                  <a:schemeClr val="accent2"/>
                </a:solidFill>
                <a:latin typeface="Montserrat"/>
                <a:ea typeface="Montserrat"/>
                <a:cs typeface="Montserrat"/>
                <a:sym typeface="Montserrat"/>
              </a:defRPr>
            </a:lvl1pPr>
            <a:lvl2pPr lvl="1" rtl="0">
              <a:spcBef>
                <a:spcPts val="0"/>
              </a:spcBef>
              <a:spcAft>
                <a:spcPts val="0"/>
              </a:spcAft>
              <a:buSzPts val="1400"/>
              <a:buFont typeface="Montserrat"/>
              <a:buNone/>
              <a:defRPr>
                <a:latin typeface="Montserrat"/>
                <a:ea typeface="Montserrat"/>
                <a:cs typeface="Montserrat"/>
                <a:sym typeface="Montserrat"/>
              </a:defRPr>
            </a:lvl2pPr>
            <a:lvl3pPr lvl="2" rtl="0">
              <a:spcBef>
                <a:spcPts val="1600"/>
              </a:spcBef>
              <a:spcAft>
                <a:spcPts val="0"/>
              </a:spcAft>
              <a:buSzPts val="1400"/>
              <a:buFont typeface="Montserrat"/>
              <a:buNone/>
              <a:defRPr>
                <a:latin typeface="Montserrat"/>
                <a:ea typeface="Montserrat"/>
                <a:cs typeface="Montserrat"/>
                <a:sym typeface="Montserrat"/>
              </a:defRPr>
            </a:lvl3pPr>
            <a:lvl4pPr lvl="3" rtl="0">
              <a:spcBef>
                <a:spcPts val="1600"/>
              </a:spcBef>
              <a:spcAft>
                <a:spcPts val="0"/>
              </a:spcAft>
              <a:buSzPts val="1400"/>
              <a:buFont typeface="Montserrat"/>
              <a:buNone/>
              <a:defRPr>
                <a:latin typeface="Montserrat"/>
                <a:ea typeface="Montserrat"/>
                <a:cs typeface="Montserrat"/>
                <a:sym typeface="Montserrat"/>
              </a:defRPr>
            </a:lvl4pPr>
            <a:lvl5pPr lvl="4" rtl="0">
              <a:spcBef>
                <a:spcPts val="1600"/>
              </a:spcBef>
              <a:spcAft>
                <a:spcPts val="0"/>
              </a:spcAft>
              <a:buSzPts val="1400"/>
              <a:buFont typeface="Montserrat"/>
              <a:buNone/>
              <a:defRPr>
                <a:latin typeface="Montserrat"/>
                <a:ea typeface="Montserrat"/>
                <a:cs typeface="Montserrat"/>
                <a:sym typeface="Montserrat"/>
              </a:defRPr>
            </a:lvl5pPr>
            <a:lvl6pPr lvl="5" rtl="0">
              <a:spcBef>
                <a:spcPts val="1600"/>
              </a:spcBef>
              <a:spcAft>
                <a:spcPts val="0"/>
              </a:spcAft>
              <a:buSzPts val="1400"/>
              <a:buFont typeface="Montserrat"/>
              <a:buNone/>
              <a:defRPr>
                <a:latin typeface="Montserrat"/>
                <a:ea typeface="Montserrat"/>
                <a:cs typeface="Montserrat"/>
                <a:sym typeface="Montserrat"/>
              </a:defRPr>
            </a:lvl6pPr>
            <a:lvl7pPr lvl="6" rtl="0">
              <a:spcBef>
                <a:spcPts val="1600"/>
              </a:spcBef>
              <a:spcAft>
                <a:spcPts val="0"/>
              </a:spcAft>
              <a:buSzPts val="1400"/>
              <a:buFont typeface="Montserrat"/>
              <a:buNone/>
              <a:defRPr>
                <a:latin typeface="Montserrat"/>
                <a:ea typeface="Montserrat"/>
                <a:cs typeface="Montserrat"/>
                <a:sym typeface="Montserrat"/>
              </a:defRPr>
            </a:lvl7pPr>
            <a:lvl8pPr lvl="7" rtl="0">
              <a:spcBef>
                <a:spcPts val="1600"/>
              </a:spcBef>
              <a:spcAft>
                <a:spcPts val="0"/>
              </a:spcAft>
              <a:buSzPts val="1400"/>
              <a:buFont typeface="Montserrat"/>
              <a:buNone/>
              <a:defRPr>
                <a:latin typeface="Montserrat"/>
                <a:ea typeface="Montserrat"/>
                <a:cs typeface="Montserrat"/>
                <a:sym typeface="Montserrat"/>
              </a:defRPr>
            </a:lvl8pPr>
            <a:lvl9pPr lvl="8" rtl="0">
              <a:spcBef>
                <a:spcPts val="1600"/>
              </a:spcBef>
              <a:spcAft>
                <a:spcPts val="1600"/>
              </a:spcAft>
              <a:buSzPts val="1400"/>
              <a:buFont typeface="Montserrat"/>
              <a:buNone/>
              <a:defRPr>
                <a:latin typeface="Montserrat"/>
                <a:ea typeface="Montserrat"/>
                <a:cs typeface="Montserrat"/>
                <a:sym typeface="Montserrat"/>
              </a:defRPr>
            </a:lvl9pPr>
          </a:lstStyle>
          <a:p>
            <a:endParaRPr/>
          </a:p>
        </p:txBody>
      </p:sp>
      <p:sp>
        <p:nvSpPr>
          <p:cNvPr id="75" name="Google Shape;75;p14"/>
          <p:cNvSpPr/>
          <p:nvPr/>
        </p:nvSpPr>
        <p:spPr>
          <a:xfrm>
            <a:off x="5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4"/>
          <p:cNvSpPr/>
          <p:nvPr/>
        </p:nvSpPr>
        <p:spPr>
          <a:xfrm>
            <a:off x="457200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Font typeface="Montserrat"/>
              <a:buNone/>
              <a:defRPr>
                <a:solidFill>
                  <a:schemeClr val="accent1"/>
                </a:solidFill>
                <a:latin typeface="Montserrat"/>
                <a:ea typeface="Montserrat"/>
                <a:cs typeface="Montserrat"/>
                <a:sym typeface="Montserrat"/>
              </a:defRPr>
            </a:lvl1pPr>
            <a:lvl2pPr lvl="1" rtl="0">
              <a:spcBef>
                <a:spcPts val="0"/>
              </a:spcBef>
              <a:spcAft>
                <a:spcPts val="0"/>
              </a:spcAft>
              <a:buSzPts val="2800"/>
              <a:buFont typeface="Montserrat"/>
              <a:buNone/>
              <a:defRPr>
                <a:latin typeface="Montserrat"/>
                <a:ea typeface="Montserrat"/>
                <a:cs typeface="Montserrat"/>
                <a:sym typeface="Montserrat"/>
              </a:defRPr>
            </a:lvl2pPr>
            <a:lvl3pPr lvl="2" rtl="0">
              <a:spcBef>
                <a:spcPts val="0"/>
              </a:spcBef>
              <a:spcAft>
                <a:spcPts val="0"/>
              </a:spcAft>
              <a:buSzPts val="2800"/>
              <a:buFont typeface="Montserrat"/>
              <a:buNone/>
              <a:defRPr>
                <a:latin typeface="Montserrat"/>
                <a:ea typeface="Montserrat"/>
                <a:cs typeface="Montserrat"/>
                <a:sym typeface="Montserrat"/>
              </a:defRPr>
            </a:lvl3pPr>
            <a:lvl4pPr lvl="3" rtl="0">
              <a:spcBef>
                <a:spcPts val="0"/>
              </a:spcBef>
              <a:spcAft>
                <a:spcPts val="0"/>
              </a:spcAft>
              <a:buSzPts val="2800"/>
              <a:buFont typeface="Montserrat"/>
              <a:buNone/>
              <a:defRPr>
                <a:latin typeface="Montserrat"/>
                <a:ea typeface="Montserrat"/>
                <a:cs typeface="Montserrat"/>
                <a:sym typeface="Montserrat"/>
              </a:defRPr>
            </a:lvl4pPr>
            <a:lvl5pPr lvl="4" rtl="0">
              <a:spcBef>
                <a:spcPts val="0"/>
              </a:spcBef>
              <a:spcAft>
                <a:spcPts val="0"/>
              </a:spcAft>
              <a:buSzPts val="2800"/>
              <a:buFont typeface="Montserrat"/>
              <a:buNone/>
              <a:defRPr>
                <a:latin typeface="Montserrat"/>
                <a:ea typeface="Montserrat"/>
                <a:cs typeface="Montserrat"/>
                <a:sym typeface="Montserrat"/>
              </a:defRPr>
            </a:lvl5pPr>
            <a:lvl6pPr lvl="5" rtl="0">
              <a:spcBef>
                <a:spcPts val="0"/>
              </a:spcBef>
              <a:spcAft>
                <a:spcPts val="0"/>
              </a:spcAft>
              <a:buSzPts val="2800"/>
              <a:buFont typeface="Montserrat"/>
              <a:buNone/>
              <a:defRPr>
                <a:latin typeface="Montserrat"/>
                <a:ea typeface="Montserrat"/>
                <a:cs typeface="Montserrat"/>
                <a:sym typeface="Montserrat"/>
              </a:defRPr>
            </a:lvl6pPr>
            <a:lvl7pPr lvl="6" rtl="0">
              <a:spcBef>
                <a:spcPts val="0"/>
              </a:spcBef>
              <a:spcAft>
                <a:spcPts val="0"/>
              </a:spcAft>
              <a:buSzPts val="2800"/>
              <a:buFont typeface="Montserrat"/>
              <a:buNone/>
              <a:defRPr>
                <a:latin typeface="Montserrat"/>
                <a:ea typeface="Montserrat"/>
                <a:cs typeface="Montserrat"/>
                <a:sym typeface="Montserrat"/>
              </a:defRPr>
            </a:lvl7pPr>
            <a:lvl8pPr lvl="7" rtl="0">
              <a:spcBef>
                <a:spcPts val="0"/>
              </a:spcBef>
              <a:spcAft>
                <a:spcPts val="0"/>
              </a:spcAft>
              <a:buSzPts val="2800"/>
              <a:buFont typeface="Montserrat"/>
              <a:buNone/>
              <a:defRPr>
                <a:latin typeface="Montserrat"/>
                <a:ea typeface="Montserrat"/>
                <a:cs typeface="Montserrat"/>
                <a:sym typeface="Montserrat"/>
              </a:defRPr>
            </a:lvl8pPr>
            <a:lvl9pPr lvl="8" rtl="0">
              <a:spcBef>
                <a:spcPts val="0"/>
              </a:spcBef>
              <a:spcAft>
                <a:spcPts val="0"/>
              </a:spcAft>
              <a:buSzPts val="2800"/>
              <a:buFont typeface="Montserrat"/>
              <a:buNone/>
              <a:defRPr>
                <a:latin typeface="Montserrat"/>
                <a:ea typeface="Montserrat"/>
                <a:cs typeface="Montserrat"/>
                <a:sym typeface="Montserrat"/>
              </a:defRPr>
            </a:lvl9pPr>
          </a:lstStyle>
          <a:p>
            <a:endParaRPr/>
          </a:p>
        </p:txBody>
      </p:sp>
      <p:sp>
        <p:nvSpPr>
          <p:cNvPr id="94" name="Google Shape;94;p17"/>
          <p:cNvSpPr txBox="1">
            <a:spLocks noGrp="1"/>
          </p:cNvSpPr>
          <p:nvPr>
            <p:ph type="subTitle" idx="1"/>
          </p:nvPr>
        </p:nvSpPr>
        <p:spPr>
          <a:xfrm>
            <a:off x="7881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5" name="Google Shape;95;p17"/>
          <p:cNvSpPr txBox="1">
            <a:spLocks noGrp="1"/>
          </p:cNvSpPr>
          <p:nvPr>
            <p:ph type="subTitle" idx="2"/>
          </p:nvPr>
        </p:nvSpPr>
        <p:spPr>
          <a:xfrm>
            <a:off x="7881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6" name="Google Shape;96;p17"/>
          <p:cNvSpPr txBox="1">
            <a:spLocks noGrp="1"/>
          </p:cNvSpPr>
          <p:nvPr>
            <p:ph type="subTitle" idx="3"/>
          </p:nvPr>
        </p:nvSpPr>
        <p:spPr>
          <a:xfrm>
            <a:off x="344115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7" name="Google Shape;97;p17"/>
          <p:cNvSpPr txBox="1">
            <a:spLocks noGrp="1"/>
          </p:cNvSpPr>
          <p:nvPr>
            <p:ph type="subTitle" idx="4"/>
          </p:nvPr>
        </p:nvSpPr>
        <p:spPr>
          <a:xfrm>
            <a:off x="344115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98" name="Google Shape;98;p17"/>
          <p:cNvSpPr txBox="1">
            <a:spLocks noGrp="1"/>
          </p:cNvSpPr>
          <p:nvPr>
            <p:ph type="subTitle" idx="5"/>
          </p:nvPr>
        </p:nvSpPr>
        <p:spPr>
          <a:xfrm>
            <a:off x="6094200" y="2390400"/>
            <a:ext cx="2261700" cy="408600"/>
          </a:xfrm>
          <a:prstGeom prst="rect">
            <a:avLst/>
          </a:prstGeom>
        </p:spPr>
        <p:txBody>
          <a:bodyPr spcFirstLastPara="1" wrap="square" lIns="91425" tIns="91425" rIns="91425" bIns="91425" anchor="t" anchorCtr="0">
            <a:noAutofit/>
          </a:bodyPr>
          <a:lstStyle>
            <a:lvl1pPr lvl="0" algn="ctr" rtl="0">
              <a:spcBef>
                <a:spcPts val="0"/>
              </a:spcBef>
              <a:spcAft>
                <a:spcPts val="0"/>
              </a:spcAft>
              <a:buNone/>
              <a:defRPr b="1">
                <a:solidFill>
                  <a:schemeClr val="accent1"/>
                </a:solidFill>
              </a:defRPr>
            </a:lvl1pPr>
            <a:lvl2pPr lvl="1" algn="ctr" rtl="0">
              <a:spcBef>
                <a:spcPts val="1600"/>
              </a:spcBef>
              <a:spcAft>
                <a:spcPts val="0"/>
              </a:spcAft>
              <a:buNone/>
              <a:defRPr b="1">
                <a:solidFill>
                  <a:schemeClr val="accent1"/>
                </a:solidFill>
              </a:defRPr>
            </a:lvl2pPr>
            <a:lvl3pPr lvl="2" algn="ctr" rtl="0">
              <a:spcBef>
                <a:spcPts val="1600"/>
              </a:spcBef>
              <a:spcAft>
                <a:spcPts val="0"/>
              </a:spcAft>
              <a:buNone/>
              <a:defRPr b="1">
                <a:solidFill>
                  <a:schemeClr val="accent1"/>
                </a:solidFill>
              </a:defRPr>
            </a:lvl3pPr>
            <a:lvl4pPr lvl="3" algn="ctr" rtl="0">
              <a:spcBef>
                <a:spcPts val="1600"/>
              </a:spcBef>
              <a:spcAft>
                <a:spcPts val="0"/>
              </a:spcAft>
              <a:buNone/>
              <a:defRPr b="1">
                <a:solidFill>
                  <a:schemeClr val="accent1"/>
                </a:solidFill>
              </a:defRPr>
            </a:lvl4pPr>
            <a:lvl5pPr lvl="4" algn="ctr" rtl="0">
              <a:spcBef>
                <a:spcPts val="1600"/>
              </a:spcBef>
              <a:spcAft>
                <a:spcPts val="0"/>
              </a:spcAft>
              <a:buNone/>
              <a:defRPr b="1">
                <a:solidFill>
                  <a:schemeClr val="accent1"/>
                </a:solidFill>
              </a:defRPr>
            </a:lvl5pPr>
            <a:lvl6pPr lvl="5" algn="ctr" rtl="0">
              <a:spcBef>
                <a:spcPts val="1600"/>
              </a:spcBef>
              <a:spcAft>
                <a:spcPts val="0"/>
              </a:spcAft>
              <a:buNone/>
              <a:defRPr b="1">
                <a:solidFill>
                  <a:schemeClr val="accent1"/>
                </a:solidFill>
              </a:defRPr>
            </a:lvl6pPr>
            <a:lvl7pPr lvl="6" algn="ctr" rtl="0">
              <a:spcBef>
                <a:spcPts val="1600"/>
              </a:spcBef>
              <a:spcAft>
                <a:spcPts val="0"/>
              </a:spcAft>
              <a:buNone/>
              <a:defRPr b="1">
                <a:solidFill>
                  <a:schemeClr val="accent1"/>
                </a:solidFill>
              </a:defRPr>
            </a:lvl7pPr>
            <a:lvl8pPr lvl="7" algn="ctr" rtl="0">
              <a:spcBef>
                <a:spcPts val="1600"/>
              </a:spcBef>
              <a:spcAft>
                <a:spcPts val="0"/>
              </a:spcAft>
              <a:buNone/>
              <a:defRPr b="1">
                <a:solidFill>
                  <a:schemeClr val="accent1"/>
                </a:solidFill>
              </a:defRPr>
            </a:lvl8pPr>
            <a:lvl9pPr lvl="8" algn="ctr" rtl="0">
              <a:spcBef>
                <a:spcPts val="1600"/>
              </a:spcBef>
              <a:spcAft>
                <a:spcPts val="1600"/>
              </a:spcAft>
              <a:buNone/>
              <a:defRPr b="1">
                <a:solidFill>
                  <a:schemeClr val="accent1"/>
                </a:solidFill>
              </a:defRPr>
            </a:lvl9pPr>
          </a:lstStyle>
          <a:p>
            <a:endParaRPr/>
          </a:p>
        </p:txBody>
      </p:sp>
      <p:sp>
        <p:nvSpPr>
          <p:cNvPr id="99" name="Google Shape;99;p17"/>
          <p:cNvSpPr txBox="1">
            <a:spLocks noGrp="1"/>
          </p:cNvSpPr>
          <p:nvPr>
            <p:ph type="subTitle" idx="6"/>
          </p:nvPr>
        </p:nvSpPr>
        <p:spPr>
          <a:xfrm>
            <a:off x="6094200" y="2765850"/>
            <a:ext cx="22617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400">
                <a:solidFill>
                  <a:schemeClr val="dk1"/>
                </a:solidFill>
              </a:defRPr>
            </a:lvl1pPr>
            <a:lvl2pPr lvl="1" algn="ctr" rtl="0">
              <a:lnSpc>
                <a:spcPct val="100000"/>
              </a:lnSpc>
              <a:spcBef>
                <a:spcPts val="1600"/>
              </a:spcBef>
              <a:spcAft>
                <a:spcPts val="0"/>
              </a:spcAft>
              <a:buNone/>
              <a:defRPr sz="1400">
                <a:solidFill>
                  <a:schemeClr val="dk1"/>
                </a:solidFill>
              </a:defRPr>
            </a:lvl2pPr>
            <a:lvl3pPr lvl="2" algn="ctr" rtl="0">
              <a:lnSpc>
                <a:spcPct val="100000"/>
              </a:lnSpc>
              <a:spcBef>
                <a:spcPts val="1600"/>
              </a:spcBef>
              <a:spcAft>
                <a:spcPts val="0"/>
              </a:spcAft>
              <a:buNone/>
              <a:defRPr sz="1400">
                <a:solidFill>
                  <a:schemeClr val="dk1"/>
                </a:solidFill>
              </a:defRPr>
            </a:lvl3pPr>
            <a:lvl4pPr lvl="3" algn="ctr" rtl="0">
              <a:lnSpc>
                <a:spcPct val="100000"/>
              </a:lnSpc>
              <a:spcBef>
                <a:spcPts val="1600"/>
              </a:spcBef>
              <a:spcAft>
                <a:spcPts val="0"/>
              </a:spcAft>
              <a:buNone/>
              <a:defRPr sz="1400">
                <a:solidFill>
                  <a:schemeClr val="dk1"/>
                </a:solidFill>
              </a:defRPr>
            </a:lvl4pPr>
            <a:lvl5pPr lvl="4" algn="ctr" rtl="0">
              <a:lnSpc>
                <a:spcPct val="100000"/>
              </a:lnSpc>
              <a:spcBef>
                <a:spcPts val="1600"/>
              </a:spcBef>
              <a:spcAft>
                <a:spcPts val="0"/>
              </a:spcAft>
              <a:buNone/>
              <a:defRPr sz="1400">
                <a:solidFill>
                  <a:schemeClr val="dk1"/>
                </a:solidFill>
              </a:defRPr>
            </a:lvl5pPr>
            <a:lvl6pPr lvl="5" algn="ctr" rtl="0">
              <a:lnSpc>
                <a:spcPct val="100000"/>
              </a:lnSpc>
              <a:spcBef>
                <a:spcPts val="1600"/>
              </a:spcBef>
              <a:spcAft>
                <a:spcPts val="0"/>
              </a:spcAft>
              <a:buNone/>
              <a:defRPr sz="1400">
                <a:solidFill>
                  <a:schemeClr val="dk1"/>
                </a:solidFill>
              </a:defRPr>
            </a:lvl6pPr>
            <a:lvl7pPr lvl="6" algn="ctr" rtl="0">
              <a:lnSpc>
                <a:spcPct val="100000"/>
              </a:lnSpc>
              <a:spcBef>
                <a:spcPts val="1600"/>
              </a:spcBef>
              <a:spcAft>
                <a:spcPts val="0"/>
              </a:spcAft>
              <a:buNone/>
              <a:defRPr sz="1400">
                <a:solidFill>
                  <a:schemeClr val="dk1"/>
                </a:solidFill>
              </a:defRPr>
            </a:lvl7pPr>
            <a:lvl8pPr lvl="7" algn="ctr" rtl="0">
              <a:lnSpc>
                <a:spcPct val="100000"/>
              </a:lnSpc>
              <a:spcBef>
                <a:spcPts val="1600"/>
              </a:spcBef>
              <a:spcAft>
                <a:spcPts val="0"/>
              </a:spcAft>
              <a:buNone/>
              <a:defRPr sz="1400">
                <a:solidFill>
                  <a:schemeClr val="dk1"/>
                </a:solidFill>
              </a:defRPr>
            </a:lvl8pPr>
            <a:lvl9pPr lvl="8" algn="ctr" rtl="0">
              <a:lnSpc>
                <a:spcPct val="100000"/>
              </a:lnSpc>
              <a:spcBef>
                <a:spcPts val="1600"/>
              </a:spcBef>
              <a:spcAft>
                <a:spcPts val="1600"/>
              </a:spcAft>
              <a:buNone/>
              <a:defRPr sz="1400">
                <a:solidFill>
                  <a:schemeClr val="dk1"/>
                </a:solidFill>
              </a:defRPr>
            </a:lvl9pPr>
          </a:lstStyle>
          <a:p>
            <a:endParaRPr/>
          </a:p>
        </p:txBody>
      </p:sp>
      <p:sp>
        <p:nvSpPr>
          <p:cNvPr id="100" name="Google Shape;100;p17"/>
          <p:cNvSpPr/>
          <p:nvPr/>
        </p:nvSpPr>
        <p:spPr>
          <a:xfrm flipH="1">
            <a:off x="4572000" y="4834275"/>
            <a:ext cx="4572000" cy="3093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7"/>
          <p:cNvSpPr/>
          <p:nvPr/>
        </p:nvSpPr>
        <p:spPr>
          <a:xfrm flipH="1">
            <a:off x="50" y="4834275"/>
            <a:ext cx="4572000" cy="3093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1pPr>
            <a:lvl2pPr lvl="1">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2pPr>
            <a:lvl3pPr lvl="2">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3pPr>
            <a:lvl4pPr lvl="3">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4pPr>
            <a:lvl5pPr lvl="4">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5pPr>
            <a:lvl6pPr lvl="5">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6pPr>
            <a:lvl7pPr lvl="6">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7pPr>
            <a:lvl8pPr lvl="7">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8pPr>
            <a:lvl9pPr lvl="8">
              <a:lnSpc>
                <a:spcPct val="100000"/>
              </a:lnSpc>
              <a:spcBef>
                <a:spcPts val="0"/>
              </a:spcBef>
              <a:spcAft>
                <a:spcPts val="0"/>
              </a:spcAft>
              <a:buClr>
                <a:schemeClr val="dk1"/>
              </a:buClr>
              <a:buSzPts val="2800"/>
              <a:buFont typeface="Montserrat"/>
              <a:buNone/>
              <a:defRPr sz="2800" b="1">
                <a:solidFill>
                  <a:schemeClr val="dk1"/>
                </a:solidFill>
                <a:latin typeface="Montserrat"/>
                <a:ea typeface="Montserrat"/>
                <a:cs typeface="Montserrat"/>
                <a:sym typeface="Montserrat"/>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00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00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00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2" r:id="rId4"/>
    <p:sldLayoutId id="2147483653" r:id="rId5"/>
    <p:sldLayoutId id="2147483658" r:id="rId6"/>
    <p:sldLayoutId id="2147483659" r:id="rId7"/>
    <p:sldLayoutId id="2147483660" r:id="rId8"/>
    <p:sldLayoutId id="2147483663" r:id="rId9"/>
    <p:sldLayoutId id="2147483673" r:id="rId10"/>
    <p:sldLayoutId id="214748367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84"/>
        <p:cNvGrpSpPr/>
        <p:nvPr/>
      </p:nvGrpSpPr>
      <p:grpSpPr>
        <a:xfrm>
          <a:off x="0" y="0"/>
          <a:ext cx="0" cy="0"/>
          <a:chOff x="0" y="0"/>
          <a:chExt cx="0" cy="0"/>
        </a:xfrm>
      </p:grpSpPr>
      <p:sp>
        <p:nvSpPr>
          <p:cNvPr id="185" name="Google Shape;185;p30"/>
          <p:cNvSpPr txBox="1">
            <a:spLocks noGrp="1"/>
          </p:cNvSpPr>
          <p:nvPr>
            <p:ph type="ctrTitle"/>
          </p:nvPr>
        </p:nvSpPr>
        <p:spPr>
          <a:xfrm>
            <a:off x="1643858" y="1172225"/>
            <a:ext cx="6770700" cy="20526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US" dirty="0">
                <a:solidFill>
                  <a:schemeClr val="accent1"/>
                </a:solidFill>
              </a:rPr>
              <a:t>Bridging Gaps </a:t>
            </a:r>
            <a:r>
              <a:rPr lang="en-US" sz="2800" dirty="0">
                <a:solidFill>
                  <a:schemeClr val="dk2"/>
                </a:solidFill>
              </a:rPr>
              <a:t>Analyzing Differences Between Casual and Annual Members</a:t>
            </a:r>
            <a:endParaRPr lang="en-US" dirty="0">
              <a:solidFill>
                <a:schemeClr val="dk2"/>
              </a:solidFill>
            </a:endParaRPr>
          </a:p>
        </p:txBody>
      </p:sp>
      <p:sp>
        <p:nvSpPr>
          <p:cNvPr id="186" name="Google Shape;186;p30"/>
          <p:cNvSpPr txBox="1">
            <a:spLocks noGrp="1"/>
          </p:cNvSpPr>
          <p:nvPr>
            <p:ph type="subTitle" idx="1"/>
          </p:nvPr>
        </p:nvSpPr>
        <p:spPr>
          <a:xfrm>
            <a:off x="1643852" y="3261775"/>
            <a:ext cx="6770700" cy="5571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t>Created by: Mahmoud Samy</a:t>
            </a:r>
            <a:br>
              <a:rPr lang="en-US" dirty="0"/>
            </a:br>
            <a:r>
              <a:rPr lang="en-US" dirty="0"/>
              <a:t>Creation date: Dec, 13</a:t>
            </a:r>
            <a:r>
              <a:rPr lang="en-US" baseline="30000" dirty="0"/>
              <a:t>th</a:t>
            </a:r>
            <a:r>
              <a:rPr lang="en-US" dirty="0"/>
              <a:t>, 2023</a:t>
            </a:r>
          </a:p>
          <a:p>
            <a:pPr marL="0" lvl="0" indent="0" algn="r" rtl="0">
              <a:spcBef>
                <a:spcPts val="0"/>
              </a:spcBef>
              <a:spcAft>
                <a:spcPts val="0"/>
              </a:spcAft>
              <a:buNone/>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00F235-F4E3-496E-88F7-6FE8217AB1A5}"/>
              </a:ext>
            </a:extLst>
          </p:cNvPr>
          <p:cNvSpPr>
            <a:spLocks noGrp="1"/>
          </p:cNvSpPr>
          <p:nvPr>
            <p:ph type="title"/>
          </p:nvPr>
        </p:nvSpPr>
        <p:spPr/>
        <p:txBody>
          <a:bodyPr/>
          <a:lstStyle/>
          <a:p>
            <a:r>
              <a:rPr lang="en-US" dirty="0"/>
              <a:t>HOUR TO FREQUENCY FOR ANNUALS</a:t>
            </a:r>
          </a:p>
        </p:txBody>
      </p:sp>
      <p:pic>
        <p:nvPicPr>
          <p:cNvPr id="5" name="Picture 4">
            <a:extLst>
              <a:ext uri="{FF2B5EF4-FFF2-40B4-BE49-F238E27FC236}">
                <a16:creationId xmlns:a16="http://schemas.microsoft.com/office/drawing/2014/main" id="{977BCAD7-103D-4DED-A871-AE746A953BA3}"/>
              </a:ext>
            </a:extLst>
          </p:cNvPr>
          <p:cNvPicPr>
            <a:picLocks noChangeAspect="1"/>
          </p:cNvPicPr>
          <p:nvPr/>
        </p:nvPicPr>
        <p:blipFill>
          <a:blip r:embed="rId3"/>
          <a:srcRect/>
          <a:stretch/>
        </p:blipFill>
        <p:spPr>
          <a:xfrm>
            <a:off x="0" y="1100268"/>
            <a:ext cx="9143999" cy="4043232"/>
          </a:xfrm>
          <a:prstGeom prst="rect">
            <a:avLst/>
          </a:prstGeom>
        </p:spPr>
      </p:pic>
      <p:sp>
        <p:nvSpPr>
          <p:cNvPr id="6" name="Google Shape;575;p57">
            <a:extLst>
              <a:ext uri="{FF2B5EF4-FFF2-40B4-BE49-F238E27FC236}">
                <a16:creationId xmlns:a16="http://schemas.microsoft.com/office/drawing/2014/main" id="{53F711B6-EC4F-4BED-9633-992621C72269}"/>
              </a:ext>
            </a:extLst>
          </p:cNvPr>
          <p:cNvSpPr/>
          <p:nvPr/>
        </p:nvSpPr>
        <p:spPr>
          <a:xfrm>
            <a:off x="8828312" y="2312421"/>
            <a:ext cx="102249" cy="949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6;p57">
            <a:extLst>
              <a:ext uri="{FF2B5EF4-FFF2-40B4-BE49-F238E27FC236}">
                <a16:creationId xmlns:a16="http://schemas.microsoft.com/office/drawing/2014/main" id="{C283941F-6D2C-4305-B309-1774CB3E5762}"/>
              </a:ext>
            </a:extLst>
          </p:cNvPr>
          <p:cNvSpPr/>
          <p:nvPr/>
        </p:nvSpPr>
        <p:spPr>
          <a:xfrm>
            <a:off x="8828312" y="2762671"/>
            <a:ext cx="102249" cy="9495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7;p57">
            <a:extLst>
              <a:ext uri="{FF2B5EF4-FFF2-40B4-BE49-F238E27FC236}">
                <a16:creationId xmlns:a16="http://schemas.microsoft.com/office/drawing/2014/main" id="{A28D8553-EF75-4EB3-A12F-E074B1E458A2}"/>
              </a:ext>
            </a:extLst>
          </p:cNvPr>
          <p:cNvSpPr/>
          <p:nvPr/>
        </p:nvSpPr>
        <p:spPr>
          <a:xfrm>
            <a:off x="8828312" y="3212921"/>
            <a:ext cx="102249" cy="94954"/>
          </a:xfrm>
          <a:prstGeom prst="ellipse">
            <a:avLst/>
          </a:prstGeom>
          <a:solidFill>
            <a:schemeClr val="lt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8;p57">
            <a:extLst>
              <a:ext uri="{FF2B5EF4-FFF2-40B4-BE49-F238E27FC236}">
                <a16:creationId xmlns:a16="http://schemas.microsoft.com/office/drawing/2014/main" id="{8F997B01-B674-4643-BEF6-01758CFAF157}"/>
              </a:ext>
            </a:extLst>
          </p:cNvPr>
          <p:cNvSpPr txBox="1">
            <a:spLocks/>
          </p:cNvSpPr>
          <p:nvPr/>
        </p:nvSpPr>
        <p:spPr>
          <a:xfrm>
            <a:off x="6305702" y="2175171"/>
            <a:ext cx="2490697" cy="289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r">
              <a:spcAft>
                <a:spcPts val="1600"/>
              </a:spcAft>
              <a:buFont typeface="Montserrat"/>
              <a:buNone/>
            </a:pPr>
            <a:r>
              <a:rPr lang="en-US" sz="900" dirty="0">
                <a:solidFill>
                  <a:schemeClr val="dk1"/>
                </a:solidFill>
              </a:rPr>
              <a:t>Annual members' patterns differ on weekends.</a:t>
            </a:r>
          </a:p>
        </p:txBody>
      </p:sp>
      <p:sp>
        <p:nvSpPr>
          <p:cNvPr id="10" name="Google Shape;579;p57">
            <a:extLst>
              <a:ext uri="{FF2B5EF4-FFF2-40B4-BE49-F238E27FC236}">
                <a16:creationId xmlns:a16="http://schemas.microsoft.com/office/drawing/2014/main" id="{A4999DB1-DD71-4AD9-ABB9-82DE82796B86}"/>
              </a:ext>
            </a:extLst>
          </p:cNvPr>
          <p:cNvSpPr txBox="1">
            <a:spLocks/>
          </p:cNvSpPr>
          <p:nvPr/>
        </p:nvSpPr>
        <p:spPr>
          <a:xfrm>
            <a:off x="6596104" y="2625421"/>
            <a:ext cx="2200369" cy="289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r">
              <a:spcAft>
                <a:spcPts val="1600"/>
              </a:spcAft>
              <a:buFont typeface="Montserrat"/>
              <a:buNone/>
            </a:pPr>
            <a:r>
              <a:rPr lang="en-US" sz="900" dirty="0">
                <a:solidFill>
                  <a:schemeClr val="dk1"/>
                </a:solidFill>
              </a:rPr>
              <a:t>Weekends align with casual members, rising gradually during the day.</a:t>
            </a:r>
          </a:p>
        </p:txBody>
      </p:sp>
      <p:sp>
        <p:nvSpPr>
          <p:cNvPr id="11" name="Google Shape;580;p57">
            <a:extLst>
              <a:ext uri="{FF2B5EF4-FFF2-40B4-BE49-F238E27FC236}">
                <a16:creationId xmlns:a16="http://schemas.microsoft.com/office/drawing/2014/main" id="{2E06F70A-24ED-4D07-A723-462BF1FA72B8}"/>
              </a:ext>
            </a:extLst>
          </p:cNvPr>
          <p:cNvSpPr txBox="1">
            <a:spLocks/>
          </p:cNvSpPr>
          <p:nvPr/>
        </p:nvSpPr>
        <p:spPr>
          <a:xfrm>
            <a:off x="6459322" y="3075671"/>
            <a:ext cx="2337077" cy="289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r">
              <a:spcAft>
                <a:spcPts val="1600"/>
              </a:spcAft>
              <a:buFont typeface="Montserrat"/>
              <a:buNone/>
            </a:pPr>
            <a:r>
              <a:rPr lang="en-US" sz="1000" dirty="0">
                <a:solidFill>
                  <a:schemeClr val="dk1"/>
                </a:solidFill>
              </a:rPr>
              <a:t>Clear peaks during workday rush hours suggest commuting association.</a:t>
            </a:r>
          </a:p>
        </p:txBody>
      </p:sp>
    </p:spTree>
    <p:extLst>
      <p:ext uri="{BB962C8B-B14F-4D97-AF65-F5344CB8AC3E}">
        <p14:creationId xmlns:p14="http://schemas.microsoft.com/office/powerpoint/2010/main" val="2986024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00F235-F4E3-496E-88F7-6FE8217AB1A5}"/>
              </a:ext>
            </a:extLst>
          </p:cNvPr>
          <p:cNvSpPr>
            <a:spLocks noGrp="1"/>
          </p:cNvSpPr>
          <p:nvPr>
            <p:ph type="title"/>
          </p:nvPr>
        </p:nvSpPr>
        <p:spPr/>
        <p:txBody>
          <a:bodyPr/>
          <a:lstStyle/>
          <a:p>
            <a:r>
              <a:rPr lang="en-US" dirty="0"/>
              <a:t>HOUR TO FREQUENCY FOR CASUALS</a:t>
            </a:r>
          </a:p>
        </p:txBody>
      </p:sp>
      <p:pic>
        <p:nvPicPr>
          <p:cNvPr id="5" name="Picture 4">
            <a:extLst>
              <a:ext uri="{FF2B5EF4-FFF2-40B4-BE49-F238E27FC236}">
                <a16:creationId xmlns:a16="http://schemas.microsoft.com/office/drawing/2014/main" id="{977BCAD7-103D-4DED-A871-AE746A953BA3}"/>
              </a:ext>
            </a:extLst>
          </p:cNvPr>
          <p:cNvPicPr>
            <a:picLocks noChangeAspect="1"/>
          </p:cNvPicPr>
          <p:nvPr/>
        </p:nvPicPr>
        <p:blipFill>
          <a:blip r:embed="rId3"/>
          <a:srcRect/>
          <a:stretch/>
        </p:blipFill>
        <p:spPr>
          <a:xfrm>
            <a:off x="0" y="1100268"/>
            <a:ext cx="9143999" cy="4043231"/>
          </a:xfrm>
          <a:prstGeom prst="rect">
            <a:avLst/>
          </a:prstGeom>
        </p:spPr>
      </p:pic>
      <p:sp>
        <p:nvSpPr>
          <p:cNvPr id="6" name="Google Shape;575;p57">
            <a:extLst>
              <a:ext uri="{FF2B5EF4-FFF2-40B4-BE49-F238E27FC236}">
                <a16:creationId xmlns:a16="http://schemas.microsoft.com/office/drawing/2014/main" id="{53F711B6-EC4F-4BED-9633-992621C72269}"/>
              </a:ext>
            </a:extLst>
          </p:cNvPr>
          <p:cNvSpPr/>
          <p:nvPr/>
        </p:nvSpPr>
        <p:spPr>
          <a:xfrm>
            <a:off x="8828312" y="2312421"/>
            <a:ext cx="102249" cy="949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6;p57">
            <a:extLst>
              <a:ext uri="{FF2B5EF4-FFF2-40B4-BE49-F238E27FC236}">
                <a16:creationId xmlns:a16="http://schemas.microsoft.com/office/drawing/2014/main" id="{C283941F-6D2C-4305-B309-1774CB3E5762}"/>
              </a:ext>
            </a:extLst>
          </p:cNvPr>
          <p:cNvSpPr/>
          <p:nvPr/>
        </p:nvSpPr>
        <p:spPr>
          <a:xfrm>
            <a:off x="8828312" y="2762671"/>
            <a:ext cx="102249" cy="9495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7;p57">
            <a:extLst>
              <a:ext uri="{FF2B5EF4-FFF2-40B4-BE49-F238E27FC236}">
                <a16:creationId xmlns:a16="http://schemas.microsoft.com/office/drawing/2014/main" id="{A28D8553-EF75-4EB3-A12F-E074B1E458A2}"/>
              </a:ext>
            </a:extLst>
          </p:cNvPr>
          <p:cNvSpPr/>
          <p:nvPr/>
        </p:nvSpPr>
        <p:spPr>
          <a:xfrm>
            <a:off x="8828312" y="3212921"/>
            <a:ext cx="102249" cy="94954"/>
          </a:xfrm>
          <a:prstGeom prst="ellipse">
            <a:avLst/>
          </a:prstGeom>
          <a:solidFill>
            <a:schemeClr val="lt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8;p57">
            <a:extLst>
              <a:ext uri="{FF2B5EF4-FFF2-40B4-BE49-F238E27FC236}">
                <a16:creationId xmlns:a16="http://schemas.microsoft.com/office/drawing/2014/main" id="{8F997B01-B674-4643-BEF6-01758CFAF157}"/>
              </a:ext>
            </a:extLst>
          </p:cNvPr>
          <p:cNvSpPr txBox="1">
            <a:spLocks/>
          </p:cNvSpPr>
          <p:nvPr/>
        </p:nvSpPr>
        <p:spPr>
          <a:xfrm>
            <a:off x="6305702" y="2175171"/>
            <a:ext cx="2490697" cy="289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r">
              <a:spcAft>
                <a:spcPts val="1600"/>
              </a:spcAft>
              <a:buFont typeface="Montserrat"/>
              <a:buNone/>
            </a:pPr>
            <a:r>
              <a:rPr lang="en-US" sz="900" dirty="0">
                <a:solidFill>
                  <a:schemeClr val="dk1"/>
                </a:solidFill>
              </a:rPr>
              <a:t>Casual members exhibit a gradual rise in ride frequency during daytime.</a:t>
            </a:r>
          </a:p>
        </p:txBody>
      </p:sp>
      <p:sp>
        <p:nvSpPr>
          <p:cNvPr id="10" name="Google Shape;579;p57">
            <a:extLst>
              <a:ext uri="{FF2B5EF4-FFF2-40B4-BE49-F238E27FC236}">
                <a16:creationId xmlns:a16="http://schemas.microsoft.com/office/drawing/2014/main" id="{A4999DB1-DD71-4AD9-ABB9-82DE82796B86}"/>
              </a:ext>
            </a:extLst>
          </p:cNvPr>
          <p:cNvSpPr txBox="1">
            <a:spLocks/>
          </p:cNvSpPr>
          <p:nvPr/>
        </p:nvSpPr>
        <p:spPr>
          <a:xfrm>
            <a:off x="6596104" y="2625421"/>
            <a:ext cx="2200369" cy="289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r">
              <a:spcAft>
                <a:spcPts val="1600"/>
              </a:spcAft>
              <a:buFont typeface="Montserrat"/>
              <a:buNone/>
            </a:pPr>
            <a:r>
              <a:rPr lang="en-US" sz="900" dirty="0">
                <a:solidFill>
                  <a:schemeClr val="dk1"/>
                </a:solidFill>
              </a:rPr>
              <a:t>Peaks are less pronounced compared to other members.</a:t>
            </a:r>
          </a:p>
        </p:txBody>
      </p:sp>
      <p:sp>
        <p:nvSpPr>
          <p:cNvPr id="11" name="Google Shape;580;p57">
            <a:extLst>
              <a:ext uri="{FF2B5EF4-FFF2-40B4-BE49-F238E27FC236}">
                <a16:creationId xmlns:a16="http://schemas.microsoft.com/office/drawing/2014/main" id="{2E06F70A-24ED-4D07-A723-462BF1FA72B8}"/>
              </a:ext>
            </a:extLst>
          </p:cNvPr>
          <p:cNvSpPr txBox="1">
            <a:spLocks/>
          </p:cNvSpPr>
          <p:nvPr/>
        </p:nvSpPr>
        <p:spPr>
          <a:xfrm>
            <a:off x="6459322" y="3075671"/>
            <a:ext cx="2337077" cy="289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r">
              <a:spcAft>
                <a:spcPts val="1600"/>
              </a:spcAft>
              <a:buFont typeface="Montserrat"/>
              <a:buNone/>
            </a:pPr>
            <a:r>
              <a:rPr lang="en-US" sz="1000" dirty="0">
                <a:solidFill>
                  <a:schemeClr val="dk1"/>
                </a:solidFill>
              </a:rPr>
              <a:t>Highest usage is expected during the afternoon and evening hours.</a:t>
            </a:r>
          </a:p>
        </p:txBody>
      </p:sp>
    </p:spTree>
    <p:extLst>
      <p:ext uri="{BB962C8B-B14F-4D97-AF65-F5344CB8AC3E}">
        <p14:creationId xmlns:p14="http://schemas.microsoft.com/office/powerpoint/2010/main" val="31724941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sz="1800" b="1" i="0" dirty="0">
                <a:solidFill>
                  <a:srgbClr val="003BA3"/>
                </a:solidFill>
                <a:effectLst/>
                <a:latin typeface="Montserrat" panose="020B0604020202020204" charset="0"/>
                <a:ea typeface="Montserrat" panose="020B0604020202020204" charset="0"/>
                <a:cs typeface="Montserrat" panose="020B0604020202020204" charset="0"/>
              </a:rPr>
              <a:t>Conclusion</a:t>
            </a:r>
            <a:endParaRPr lang="en-US" dirty="0"/>
          </a:p>
        </p:txBody>
      </p:sp>
      <p:sp>
        <p:nvSpPr>
          <p:cNvPr id="223" name="Google Shape;223;p34"/>
          <p:cNvSpPr txBox="1">
            <a:spLocks noGrp="1"/>
          </p:cNvSpPr>
          <p:nvPr>
            <p:ph type="subTitle" idx="1"/>
          </p:nvPr>
        </p:nvSpPr>
        <p:spPr>
          <a:xfrm>
            <a:off x="3968350" y="3203175"/>
            <a:ext cx="4462500" cy="67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2"/>
                </a:solidFill>
              </a:rPr>
              <a:t>Our recommendation to answer the business task.</a:t>
            </a: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03</a:t>
            </a:r>
            <a:endParaRPr dirty="0"/>
          </a:p>
        </p:txBody>
      </p:sp>
    </p:spTree>
    <p:extLst>
      <p:ext uri="{BB962C8B-B14F-4D97-AF65-F5344CB8AC3E}">
        <p14:creationId xmlns:p14="http://schemas.microsoft.com/office/powerpoint/2010/main" val="20199998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pSp>
        <p:nvGrpSpPr>
          <p:cNvPr id="25" name="Google Shape;9021;p75">
            <a:extLst>
              <a:ext uri="{FF2B5EF4-FFF2-40B4-BE49-F238E27FC236}">
                <a16:creationId xmlns:a16="http://schemas.microsoft.com/office/drawing/2014/main" id="{B44200AE-AE50-48FF-9118-F8F039B556A9}"/>
              </a:ext>
            </a:extLst>
          </p:cNvPr>
          <p:cNvGrpSpPr/>
          <p:nvPr/>
        </p:nvGrpSpPr>
        <p:grpSpPr>
          <a:xfrm>
            <a:off x="1634637" y="2932897"/>
            <a:ext cx="420796" cy="408600"/>
            <a:chOff x="3270475" y="1427025"/>
            <a:chExt cx="483200" cy="483125"/>
          </a:xfrm>
          <a:solidFill>
            <a:srgbClr val="4A8CFF"/>
          </a:solidFill>
        </p:grpSpPr>
        <p:sp>
          <p:nvSpPr>
            <p:cNvPr id="26" name="Google Shape;9022;p75">
              <a:extLst>
                <a:ext uri="{FF2B5EF4-FFF2-40B4-BE49-F238E27FC236}">
                  <a16:creationId xmlns:a16="http://schemas.microsoft.com/office/drawing/2014/main" id="{BC412256-DB90-4F9C-A4E2-4E4DF70DE101}"/>
                </a:ext>
              </a:extLst>
            </p:cNvPr>
            <p:cNvSpPr/>
            <p:nvPr/>
          </p:nvSpPr>
          <p:spPr>
            <a:xfrm>
              <a:off x="3270475" y="1427025"/>
              <a:ext cx="483200" cy="483125"/>
            </a:xfrm>
            <a:custGeom>
              <a:avLst/>
              <a:gdLst/>
              <a:ahLst/>
              <a:cxnLst/>
              <a:rect l="l" t="t" r="r" b="b"/>
              <a:pathLst>
                <a:path w="19328" h="19325" extrusionOk="0">
                  <a:moveTo>
                    <a:pt x="9630" y="1133"/>
                  </a:moveTo>
                  <a:cubicBezTo>
                    <a:pt x="14352" y="1133"/>
                    <a:pt x="18196" y="4943"/>
                    <a:pt x="18196" y="9626"/>
                  </a:cubicBezTo>
                  <a:cubicBezTo>
                    <a:pt x="18196" y="14349"/>
                    <a:pt x="14352" y="18193"/>
                    <a:pt x="9630" y="18193"/>
                  </a:cubicBezTo>
                  <a:cubicBezTo>
                    <a:pt x="4946" y="18193"/>
                    <a:pt x="1136" y="14349"/>
                    <a:pt x="1136" y="9626"/>
                  </a:cubicBezTo>
                  <a:cubicBezTo>
                    <a:pt x="1136" y="4943"/>
                    <a:pt x="4946" y="1133"/>
                    <a:pt x="9630" y="1133"/>
                  </a:cubicBezTo>
                  <a:close/>
                  <a:moveTo>
                    <a:pt x="9641" y="0"/>
                  </a:moveTo>
                  <a:cubicBezTo>
                    <a:pt x="9637" y="0"/>
                    <a:pt x="9633" y="0"/>
                    <a:pt x="9630" y="0"/>
                  </a:cubicBezTo>
                  <a:cubicBezTo>
                    <a:pt x="4312" y="0"/>
                    <a:pt x="4" y="4309"/>
                    <a:pt x="4" y="9626"/>
                  </a:cubicBezTo>
                  <a:cubicBezTo>
                    <a:pt x="1" y="12187"/>
                    <a:pt x="1012" y="14648"/>
                    <a:pt x="2821" y="16465"/>
                  </a:cubicBezTo>
                  <a:cubicBezTo>
                    <a:pt x="4644" y="18310"/>
                    <a:pt x="7063" y="19325"/>
                    <a:pt x="9630" y="19325"/>
                  </a:cubicBezTo>
                  <a:cubicBezTo>
                    <a:pt x="10922" y="19325"/>
                    <a:pt x="12199" y="19065"/>
                    <a:pt x="13389" y="18555"/>
                  </a:cubicBezTo>
                  <a:cubicBezTo>
                    <a:pt x="15711" y="17558"/>
                    <a:pt x="17562" y="15708"/>
                    <a:pt x="18558" y="13386"/>
                  </a:cubicBezTo>
                  <a:cubicBezTo>
                    <a:pt x="19068" y="12196"/>
                    <a:pt x="19328" y="10919"/>
                    <a:pt x="19328" y="9626"/>
                  </a:cubicBezTo>
                  <a:cubicBezTo>
                    <a:pt x="19328" y="7060"/>
                    <a:pt x="18313" y="4641"/>
                    <a:pt x="16469" y="2818"/>
                  </a:cubicBezTo>
                  <a:cubicBezTo>
                    <a:pt x="14654" y="1012"/>
                    <a:pt x="12197" y="0"/>
                    <a:pt x="964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7" name="Google Shape;9023;p75">
              <a:extLst>
                <a:ext uri="{FF2B5EF4-FFF2-40B4-BE49-F238E27FC236}">
                  <a16:creationId xmlns:a16="http://schemas.microsoft.com/office/drawing/2014/main" id="{BD487075-BF62-466C-BB43-88443CF377EB}"/>
                </a:ext>
              </a:extLst>
            </p:cNvPr>
            <p:cNvSpPr/>
            <p:nvPr/>
          </p:nvSpPr>
          <p:spPr>
            <a:xfrm>
              <a:off x="3497550" y="1596875"/>
              <a:ext cx="87650" cy="141525"/>
            </a:xfrm>
            <a:custGeom>
              <a:avLst/>
              <a:gdLst/>
              <a:ahLst/>
              <a:cxnLst/>
              <a:rect l="l" t="t" r="r" b="b"/>
              <a:pathLst>
                <a:path w="3506" h="5661" extrusionOk="0">
                  <a:moveTo>
                    <a:pt x="2885" y="1"/>
                  </a:moveTo>
                  <a:cubicBezTo>
                    <a:pt x="2740" y="1"/>
                    <a:pt x="2595" y="56"/>
                    <a:pt x="2485" y="166"/>
                  </a:cubicBezTo>
                  <a:lnTo>
                    <a:pt x="220" y="2431"/>
                  </a:lnTo>
                  <a:cubicBezTo>
                    <a:pt x="0" y="2651"/>
                    <a:pt x="0" y="3011"/>
                    <a:pt x="220" y="3231"/>
                  </a:cubicBezTo>
                  <a:lnTo>
                    <a:pt x="2485" y="5496"/>
                  </a:lnTo>
                  <a:cubicBezTo>
                    <a:pt x="2595" y="5606"/>
                    <a:pt x="2740" y="5661"/>
                    <a:pt x="2885" y="5661"/>
                  </a:cubicBezTo>
                  <a:cubicBezTo>
                    <a:pt x="3030" y="5661"/>
                    <a:pt x="3175" y="5606"/>
                    <a:pt x="3285" y="5496"/>
                  </a:cubicBezTo>
                  <a:cubicBezTo>
                    <a:pt x="3506" y="5275"/>
                    <a:pt x="3506" y="4916"/>
                    <a:pt x="3285" y="4695"/>
                  </a:cubicBezTo>
                  <a:lnTo>
                    <a:pt x="1422" y="2832"/>
                  </a:lnTo>
                  <a:lnTo>
                    <a:pt x="3285" y="966"/>
                  </a:lnTo>
                  <a:cubicBezTo>
                    <a:pt x="3506" y="746"/>
                    <a:pt x="3506" y="387"/>
                    <a:pt x="3285" y="166"/>
                  </a:cubicBezTo>
                  <a:cubicBezTo>
                    <a:pt x="3175" y="56"/>
                    <a:pt x="3030" y="1"/>
                    <a:pt x="288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28" name="Google Shape;9024;p75">
              <a:extLst>
                <a:ext uri="{FF2B5EF4-FFF2-40B4-BE49-F238E27FC236}">
                  <a16:creationId xmlns:a16="http://schemas.microsoft.com/office/drawing/2014/main" id="{0A8001D5-8BE0-47A7-B166-3B5D98BFB1AA}"/>
                </a:ext>
              </a:extLst>
            </p:cNvPr>
            <p:cNvSpPr/>
            <p:nvPr/>
          </p:nvSpPr>
          <p:spPr>
            <a:xfrm>
              <a:off x="3327100" y="1483625"/>
              <a:ext cx="369975" cy="369925"/>
            </a:xfrm>
            <a:custGeom>
              <a:avLst/>
              <a:gdLst/>
              <a:ahLst/>
              <a:cxnLst/>
              <a:rect l="l" t="t" r="r" b="b"/>
              <a:pathLst>
                <a:path w="14799" h="14797" extrusionOk="0">
                  <a:moveTo>
                    <a:pt x="7929" y="1157"/>
                  </a:moveTo>
                  <a:cubicBezTo>
                    <a:pt x="9206" y="1272"/>
                    <a:pt x="10420" y="1770"/>
                    <a:pt x="11411" y="2589"/>
                  </a:cubicBezTo>
                  <a:lnTo>
                    <a:pt x="11042" y="2957"/>
                  </a:lnTo>
                  <a:cubicBezTo>
                    <a:pt x="10828" y="3180"/>
                    <a:pt x="10831" y="3534"/>
                    <a:pt x="11048" y="3751"/>
                  </a:cubicBezTo>
                  <a:cubicBezTo>
                    <a:pt x="11158" y="3861"/>
                    <a:pt x="11303" y="3916"/>
                    <a:pt x="11448" y="3916"/>
                  </a:cubicBezTo>
                  <a:cubicBezTo>
                    <a:pt x="11590" y="3916"/>
                    <a:pt x="11732" y="3863"/>
                    <a:pt x="11842" y="3757"/>
                  </a:cubicBezTo>
                  <a:lnTo>
                    <a:pt x="12214" y="3389"/>
                  </a:lnTo>
                  <a:cubicBezTo>
                    <a:pt x="13026" y="4349"/>
                    <a:pt x="13524" y="5539"/>
                    <a:pt x="13639" y="6795"/>
                  </a:cubicBezTo>
                  <a:lnTo>
                    <a:pt x="13101" y="6795"/>
                  </a:lnTo>
                  <a:cubicBezTo>
                    <a:pt x="12787" y="6795"/>
                    <a:pt x="12534" y="7048"/>
                    <a:pt x="12534" y="7362"/>
                  </a:cubicBezTo>
                  <a:cubicBezTo>
                    <a:pt x="12534" y="7673"/>
                    <a:pt x="12787" y="7927"/>
                    <a:pt x="13101" y="7927"/>
                  </a:cubicBezTo>
                  <a:lnTo>
                    <a:pt x="13639" y="7927"/>
                  </a:lnTo>
                  <a:cubicBezTo>
                    <a:pt x="13515" y="9198"/>
                    <a:pt x="13005" y="10400"/>
                    <a:pt x="12178" y="11375"/>
                  </a:cubicBezTo>
                  <a:lnTo>
                    <a:pt x="11842" y="11040"/>
                  </a:lnTo>
                  <a:cubicBezTo>
                    <a:pt x="11732" y="10934"/>
                    <a:pt x="11590" y="10881"/>
                    <a:pt x="11448" y="10881"/>
                  </a:cubicBezTo>
                  <a:cubicBezTo>
                    <a:pt x="11303" y="10881"/>
                    <a:pt x="11158" y="10936"/>
                    <a:pt x="11048" y="11046"/>
                  </a:cubicBezTo>
                  <a:cubicBezTo>
                    <a:pt x="10831" y="11264"/>
                    <a:pt x="10828" y="11617"/>
                    <a:pt x="11042" y="11840"/>
                  </a:cubicBezTo>
                  <a:lnTo>
                    <a:pt x="11377" y="12175"/>
                  </a:lnTo>
                  <a:cubicBezTo>
                    <a:pt x="10402" y="13003"/>
                    <a:pt x="9200" y="13513"/>
                    <a:pt x="7929" y="13637"/>
                  </a:cubicBezTo>
                  <a:lnTo>
                    <a:pt x="7929" y="13099"/>
                  </a:lnTo>
                  <a:cubicBezTo>
                    <a:pt x="7929" y="12785"/>
                    <a:pt x="7676" y="12532"/>
                    <a:pt x="7365" y="12532"/>
                  </a:cubicBezTo>
                  <a:cubicBezTo>
                    <a:pt x="7051" y="12532"/>
                    <a:pt x="6797" y="12785"/>
                    <a:pt x="6797" y="13099"/>
                  </a:cubicBezTo>
                  <a:lnTo>
                    <a:pt x="6797" y="13637"/>
                  </a:lnTo>
                  <a:cubicBezTo>
                    <a:pt x="5541" y="13522"/>
                    <a:pt x="4351" y="13024"/>
                    <a:pt x="3391" y="12212"/>
                  </a:cubicBezTo>
                  <a:lnTo>
                    <a:pt x="3759" y="11840"/>
                  </a:lnTo>
                  <a:cubicBezTo>
                    <a:pt x="3974" y="11617"/>
                    <a:pt x="3971" y="11264"/>
                    <a:pt x="3753" y="11046"/>
                  </a:cubicBezTo>
                  <a:cubicBezTo>
                    <a:pt x="3643" y="10936"/>
                    <a:pt x="3499" y="10881"/>
                    <a:pt x="3354" y="10881"/>
                  </a:cubicBezTo>
                  <a:cubicBezTo>
                    <a:pt x="3212" y="10881"/>
                    <a:pt x="3070" y="10934"/>
                    <a:pt x="2959" y="11040"/>
                  </a:cubicBezTo>
                  <a:lnTo>
                    <a:pt x="2591" y="11408"/>
                  </a:lnTo>
                  <a:cubicBezTo>
                    <a:pt x="1773" y="10418"/>
                    <a:pt x="1274" y="9204"/>
                    <a:pt x="1160" y="7927"/>
                  </a:cubicBezTo>
                  <a:lnTo>
                    <a:pt x="1703" y="7927"/>
                  </a:lnTo>
                  <a:cubicBezTo>
                    <a:pt x="2014" y="7927"/>
                    <a:pt x="2268" y="7673"/>
                    <a:pt x="2268" y="7362"/>
                  </a:cubicBezTo>
                  <a:cubicBezTo>
                    <a:pt x="2268" y="7048"/>
                    <a:pt x="2014" y="6795"/>
                    <a:pt x="1703" y="6795"/>
                  </a:cubicBezTo>
                  <a:lnTo>
                    <a:pt x="1163" y="6795"/>
                  </a:lnTo>
                  <a:cubicBezTo>
                    <a:pt x="1274" y="5539"/>
                    <a:pt x="1770" y="4346"/>
                    <a:pt x="2579" y="3377"/>
                  </a:cubicBezTo>
                  <a:lnTo>
                    <a:pt x="2959" y="3757"/>
                  </a:lnTo>
                  <a:cubicBezTo>
                    <a:pt x="3070" y="3863"/>
                    <a:pt x="3212" y="3916"/>
                    <a:pt x="3354" y="3916"/>
                  </a:cubicBezTo>
                  <a:cubicBezTo>
                    <a:pt x="3499" y="3916"/>
                    <a:pt x="3643" y="3861"/>
                    <a:pt x="3753" y="3751"/>
                  </a:cubicBezTo>
                  <a:cubicBezTo>
                    <a:pt x="3971" y="3534"/>
                    <a:pt x="3974" y="3180"/>
                    <a:pt x="3759" y="2957"/>
                  </a:cubicBezTo>
                  <a:lnTo>
                    <a:pt x="3379" y="2577"/>
                  </a:lnTo>
                  <a:cubicBezTo>
                    <a:pt x="4348" y="1767"/>
                    <a:pt x="5541" y="1272"/>
                    <a:pt x="6797" y="1160"/>
                  </a:cubicBezTo>
                  <a:lnTo>
                    <a:pt x="6797" y="1701"/>
                  </a:lnTo>
                  <a:cubicBezTo>
                    <a:pt x="6797" y="2012"/>
                    <a:pt x="7051" y="2266"/>
                    <a:pt x="7365" y="2266"/>
                  </a:cubicBezTo>
                  <a:cubicBezTo>
                    <a:pt x="7676" y="2266"/>
                    <a:pt x="7929" y="2012"/>
                    <a:pt x="7929" y="1701"/>
                  </a:cubicBezTo>
                  <a:lnTo>
                    <a:pt x="7929" y="1157"/>
                  </a:lnTo>
                  <a:close/>
                  <a:moveTo>
                    <a:pt x="7376" y="1"/>
                  </a:moveTo>
                  <a:cubicBezTo>
                    <a:pt x="7372" y="1"/>
                    <a:pt x="7368" y="1"/>
                    <a:pt x="7365" y="1"/>
                  </a:cubicBezTo>
                  <a:cubicBezTo>
                    <a:pt x="5435" y="1"/>
                    <a:pt x="3581" y="759"/>
                    <a:pt x="2210" y="2115"/>
                  </a:cubicBezTo>
                  <a:cubicBezTo>
                    <a:pt x="2174" y="2142"/>
                    <a:pt x="2141" y="2172"/>
                    <a:pt x="2114" y="2208"/>
                  </a:cubicBezTo>
                  <a:cubicBezTo>
                    <a:pt x="761" y="3582"/>
                    <a:pt x="3" y="5433"/>
                    <a:pt x="3" y="7362"/>
                  </a:cubicBezTo>
                  <a:cubicBezTo>
                    <a:pt x="0" y="9322"/>
                    <a:pt x="776" y="11206"/>
                    <a:pt x="2159" y="12598"/>
                  </a:cubicBezTo>
                  <a:lnTo>
                    <a:pt x="2177" y="12616"/>
                  </a:lnTo>
                  <a:lnTo>
                    <a:pt x="2180" y="12619"/>
                  </a:lnTo>
                  <a:lnTo>
                    <a:pt x="2186" y="12625"/>
                  </a:lnTo>
                  <a:cubicBezTo>
                    <a:pt x="3578" y="14023"/>
                    <a:pt x="5414" y="14796"/>
                    <a:pt x="7365" y="14796"/>
                  </a:cubicBezTo>
                  <a:cubicBezTo>
                    <a:pt x="9327" y="14796"/>
                    <a:pt x="11187" y="14017"/>
                    <a:pt x="12603" y="12601"/>
                  </a:cubicBezTo>
                  <a:cubicBezTo>
                    <a:pt x="14019" y="11185"/>
                    <a:pt x="14798" y="9325"/>
                    <a:pt x="14798" y="7362"/>
                  </a:cubicBezTo>
                  <a:cubicBezTo>
                    <a:pt x="14798" y="5415"/>
                    <a:pt x="14028" y="3576"/>
                    <a:pt x="12627" y="2184"/>
                  </a:cubicBezTo>
                  <a:lnTo>
                    <a:pt x="12621" y="2178"/>
                  </a:lnTo>
                  <a:cubicBezTo>
                    <a:pt x="12621" y="2175"/>
                    <a:pt x="12618" y="2175"/>
                    <a:pt x="12618" y="2175"/>
                  </a:cubicBezTo>
                  <a:lnTo>
                    <a:pt x="12600" y="2157"/>
                  </a:lnTo>
                  <a:cubicBezTo>
                    <a:pt x="11211" y="777"/>
                    <a:pt x="9331" y="1"/>
                    <a:pt x="737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35" name="Google Shape;235;p36"/>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Understanding the Problem </a:t>
            </a:r>
            <a:endParaRPr dirty="0"/>
          </a:p>
        </p:txBody>
      </p:sp>
      <p:sp>
        <p:nvSpPr>
          <p:cNvPr id="236" name="Google Shape;236;p36"/>
          <p:cNvSpPr txBox="1">
            <a:spLocks noGrp="1"/>
          </p:cNvSpPr>
          <p:nvPr>
            <p:ph type="subTitle" idx="1"/>
          </p:nvPr>
        </p:nvSpPr>
        <p:spPr>
          <a:xfrm>
            <a:off x="717800" y="1379358"/>
            <a:ext cx="22617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Ride Length</a:t>
            </a:r>
            <a:endParaRPr dirty="0"/>
          </a:p>
        </p:txBody>
      </p:sp>
      <p:sp>
        <p:nvSpPr>
          <p:cNvPr id="237" name="Google Shape;237;p36"/>
          <p:cNvSpPr txBox="1">
            <a:spLocks noGrp="1"/>
          </p:cNvSpPr>
          <p:nvPr>
            <p:ph type="subTitle" idx="2"/>
          </p:nvPr>
        </p:nvSpPr>
        <p:spPr>
          <a:xfrm>
            <a:off x="717800" y="1754808"/>
            <a:ext cx="2261700" cy="7239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1200" dirty="0"/>
              <a:t>Casual members’ rides are longer, however annual member’s rides are more frequent.</a:t>
            </a:r>
            <a:endParaRPr sz="1200" dirty="0"/>
          </a:p>
        </p:txBody>
      </p:sp>
      <p:sp>
        <p:nvSpPr>
          <p:cNvPr id="238" name="Google Shape;238;p36"/>
          <p:cNvSpPr txBox="1">
            <a:spLocks noGrp="1"/>
          </p:cNvSpPr>
          <p:nvPr>
            <p:ph type="subTitle" idx="3"/>
          </p:nvPr>
        </p:nvSpPr>
        <p:spPr>
          <a:xfrm>
            <a:off x="3370850" y="1379358"/>
            <a:ext cx="22617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Ride Frequency</a:t>
            </a:r>
            <a:endParaRPr dirty="0"/>
          </a:p>
        </p:txBody>
      </p:sp>
      <p:sp>
        <p:nvSpPr>
          <p:cNvPr id="239" name="Google Shape;239;p36"/>
          <p:cNvSpPr txBox="1">
            <a:spLocks noGrp="1"/>
          </p:cNvSpPr>
          <p:nvPr>
            <p:ph type="subTitle" idx="4"/>
          </p:nvPr>
        </p:nvSpPr>
        <p:spPr>
          <a:xfrm>
            <a:off x="3370850" y="1754808"/>
            <a:ext cx="2261700" cy="7239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 sz="1200" dirty="0"/>
              <a:t>Annual members’ rides increase during work days, unlike casual members’s rides which is mostly the same amount</a:t>
            </a:r>
            <a:endParaRPr sz="1200" dirty="0"/>
          </a:p>
        </p:txBody>
      </p:sp>
      <p:sp>
        <p:nvSpPr>
          <p:cNvPr id="240" name="Google Shape;240;p36"/>
          <p:cNvSpPr txBox="1">
            <a:spLocks noGrp="1"/>
          </p:cNvSpPr>
          <p:nvPr>
            <p:ph type="subTitle" idx="5"/>
          </p:nvPr>
        </p:nvSpPr>
        <p:spPr>
          <a:xfrm>
            <a:off x="6023900" y="1379358"/>
            <a:ext cx="2261700" cy="4086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 dirty="0"/>
              <a:t>Bike Categories</a:t>
            </a:r>
            <a:endParaRPr dirty="0"/>
          </a:p>
        </p:txBody>
      </p:sp>
      <p:sp>
        <p:nvSpPr>
          <p:cNvPr id="241" name="Google Shape;241;p36"/>
          <p:cNvSpPr txBox="1">
            <a:spLocks noGrp="1"/>
          </p:cNvSpPr>
          <p:nvPr>
            <p:ph type="subTitle" idx="6"/>
          </p:nvPr>
        </p:nvSpPr>
        <p:spPr>
          <a:xfrm>
            <a:off x="6023900" y="1754808"/>
            <a:ext cx="2261700" cy="723900"/>
          </a:xfrm>
          <a:prstGeom prst="rect">
            <a:avLst/>
          </a:prstGeom>
        </p:spPr>
        <p:txBody>
          <a:bodyPr spcFirstLastPara="1" wrap="square" lIns="91425" tIns="91425" rIns="91425" bIns="91425" anchor="t" anchorCtr="0">
            <a:noAutofit/>
          </a:bodyPr>
          <a:lstStyle/>
          <a:p>
            <a:pPr marL="0" lvl="0" indent="0" algn="just" rtl="0">
              <a:spcBef>
                <a:spcPts val="0"/>
              </a:spcBef>
              <a:spcAft>
                <a:spcPts val="1600"/>
              </a:spcAft>
              <a:buClr>
                <a:schemeClr val="dk1"/>
              </a:buClr>
              <a:buSzPts val="1100"/>
              <a:buFont typeface="Arial"/>
              <a:buNone/>
            </a:pPr>
            <a:r>
              <a:rPr lang="en-US" sz="1200" dirty="0"/>
              <a:t>Annual members show minimal usage of docked bikes, possibly due to various factors such as membership plans or bike features.</a:t>
            </a:r>
          </a:p>
        </p:txBody>
      </p:sp>
      <p:sp>
        <p:nvSpPr>
          <p:cNvPr id="242" name="Google Shape;242;p36"/>
          <p:cNvSpPr/>
          <p:nvPr/>
        </p:nvSpPr>
        <p:spPr>
          <a:xfrm>
            <a:off x="4291296" y="958134"/>
            <a:ext cx="420796" cy="419677"/>
          </a:xfrm>
          <a:custGeom>
            <a:avLst/>
            <a:gdLst/>
            <a:ahLst/>
            <a:cxnLst/>
            <a:rect l="l" t="t" r="r" b="b"/>
            <a:pathLst>
              <a:path w="11658" h="11627" extrusionOk="0">
                <a:moveTo>
                  <a:pt x="6806" y="2017"/>
                </a:moveTo>
                <a:lnTo>
                  <a:pt x="6806" y="2773"/>
                </a:lnTo>
                <a:lnTo>
                  <a:pt x="4758" y="2773"/>
                </a:lnTo>
                <a:lnTo>
                  <a:pt x="4758" y="2017"/>
                </a:lnTo>
                <a:close/>
                <a:moveTo>
                  <a:pt x="7152" y="694"/>
                </a:moveTo>
                <a:cubicBezTo>
                  <a:pt x="7688" y="694"/>
                  <a:pt x="8192" y="1167"/>
                  <a:pt x="8192" y="1702"/>
                </a:cubicBezTo>
                <a:lnTo>
                  <a:pt x="8192" y="2773"/>
                </a:lnTo>
                <a:lnTo>
                  <a:pt x="7499" y="2773"/>
                </a:lnTo>
                <a:lnTo>
                  <a:pt x="7499" y="1702"/>
                </a:lnTo>
                <a:cubicBezTo>
                  <a:pt x="7499" y="1513"/>
                  <a:pt x="7341" y="1356"/>
                  <a:pt x="7152" y="1356"/>
                </a:cubicBezTo>
                <a:lnTo>
                  <a:pt x="4411" y="1356"/>
                </a:lnTo>
                <a:cubicBezTo>
                  <a:pt x="4191" y="1356"/>
                  <a:pt x="4033" y="1513"/>
                  <a:pt x="4033" y="1702"/>
                </a:cubicBezTo>
                <a:lnTo>
                  <a:pt x="4033" y="2773"/>
                </a:lnTo>
                <a:lnTo>
                  <a:pt x="3371" y="2773"/>
                </a:lnTo>
                <a:lnTo>
                  <a:pt x="3371" y="1702"/>
                </a:lnTo>
                <a:cubicBezTo>
                  <a:pt x="3371" y="1167"/>
                  <a:pt x="3844" y="694"/>
                  <a:pt x="4411" y="694"/>
                </a:cubicBezTo>
                <a:close/>
                <a:moveTo>
                  <a:pt x="10618" y="3498"/>
                </a:moveTo>
                <a:cubicBezTo>
                  <a:pt x="10807" y="3498"/>
                  <a:pt x="10964" y="3656"/>
                  <a:pt x="10964" y="3845"/>
                </a:cubicBezTo>
                <a:lnTo>
                  <a:pt x="10964" y="5010"/>
                </a:lnTo>
                <a:cubicBezTo>
                  <a:pt x="9546" y="6239"/>
                  <a:pt x="7688" y="6901"/>
                  <a:pt x="5766" y="6901"/>
                </a:cubicBezTo>
                <a:cubicBezTo>
                  <a:pt x="3876" y="6901"/>
                  <a:pt x="2080" y="6239"/>
                  <a:pt x="662" y="5010"/>
                </a:cubicBezTo>
                <a:lnTo>
                  <a:pt x="662" y="3971"/>
                </a:lnTo>
                <a:cubicBezTo>
                  <a:pt x="662" y="3687"/>
                  <a:pt x="851" y="3498"/>
                  <a:pt x="1135" y="3498"/>
                </a:cubicBezTo>
                <a:close/>
                <a:moveTo>
                  <a:pt x="6806" y="7531"/>
                </a:moveTo>
                <a:lnTo>
                  <a:pt x="6806" y="7940"/>
                </a:lnTo>
                <a:cubicBezTo>
                  <a:pt x="6806" y="8129"/>
                  <a:pt x="6648" y="8287"/>
                  <a:pt x="6459" y="8287"/>
                </a:cubicBezTo>
                <a:lnTo>
                  <a:pt x="5073" y="8287"/>
                </a:lnTo>
                <a:cubicBezTo>
                  <a:pt x="4884" y="8287"/>
                  <a:pt x="4726" y="8129"/>
                  <a:pt x="4726" y="7940"/>
                </a:cubicBezTo>
                <a:lnTo>
                  <a:pt x="4726" y="7531"/>
                </a:lnTo>
                <a:lnTo>
                  <a:pt x="4758" y="7531"/>
                </a:lnTo>
                <a:cubicBezTo>
                  <a:pt x="5104" y="7594"/>
                  <a:pt x="5419" y="7625"/>
                  <a:pt x="5766" y="7625"/>
                </a:cubicBezTo>
                <a:cubicBezTo>
                  <a:pt x="6112" y="7625"/>
                  <a:pt x="6427" y="7594"/>
                  <a:pt x="6806" y="7531"/>
                </a:cubicBezTo>
                <a:close/>
                <a:moveTo>
                  <a:pt x="10964" y="5892"/>
                </a:moveTo>
                <a:lnTo>
                  <a:pt x="10964" y="9988"/>
                </a:lnTo>
                <a:cubicBezTo>
                  <a:pt x="10964" y="10524"/>
                  <a:pt x="10492" y="10996"/>
                  <a:pt x="9956" y="10996"/>
                </a:cubicBezTo>
                <a:lnTo>
                  <a:pt x="1670" y="10996"/>
                </a:lnTo>
                <a:cubicBezTo>
                  <a:pt x="1135" y="10996"/>
                  <a:pt x="662" y="10524"/>
                  <a:pt x="662" y="9988"/>
                </a:cubicBezTo>
                <a:lnTo>
                  <a:pt x="662" y="5892"/>
                </a:lnTo>
                <a:cubicBezTo>
                  <a:pt x="1670" y="6649"/>
                  <a:pt x="2804" y="7184"/>
                  <a:pt x="4065" y="7436"/>
                </a:cubicBezTo>
                <a:lnTo>
                  <a:pt x="4065" y="7940"/>
                </a:lnTo>
                <a:cubicBezTo>
                  <a:pt x="4065" y="8476"/>
                  <a:pt x="4537" y="8948"/>
                  <a:pt x="5104" y="8948"/>
                </a:cubicBezTo>
                <a:lnTo>
                  <a:pt x="6490" y="8948"/>
                </a:lnTo>
                <a:cubicBezTo>
                  <a:pt x="7026" y="8948"/>
                  <a:pt x="7499" y="8476"/>
                  <a:pt x="7499" y="7940"/>
                </a:cubicBezTo>
                <a:lnTo>
                  <a:pt x="7499" y="7436"/>
                </a:lnTo>
                <a:cubicBezTo>
                  <a:pt x="7971" y="7342"/>
                  <a:pt x="8444" y="7184"/>
                  <a:pt x="8916" y="7027"/>
                </a:cubicBezTo>
                <a:cubicBezTo>
                  <a:pt x="9672" y="6743"/>
                  <a:pt x="10334" y="6365"/>
                  <a:pt x="10964" y="5892"/>
                </a:cubicBezTo>
                <a:close/>
                <a:moveTo>
                  <a:pt x="4411" y="1"/>
                </a:moveTo>
                <a:cubicBezTo>
                  <a:pt x="3466" y="1"/>
                  <a:pt x="2710" y="757"/>
                  <a:pt x="2710" y="1702"/>
                </a:cubicBezTo>
                <a:lnTo>
                  <a:pt x="2710" y="2773"/>
                </a:lnTo>
                <a:lnTo>
                  <a:pt x="1135" y="2773"/>
                </a:lnTo>
                <a:cubicBezTo>
                  <a:pt x="505" y="2773"/>
                  <a:pt x="0" y="3277"/>
                  <a:pt x="0" y="3908"/>
                </a:cubicBezTo>
                <a:lnTo>
                  <a:pt x="0" y="9957"/>
                </a:lnTo>
                <a:cubicBezTo>
                  <a:pt x="0" y="10902"/>
                  <a:pt x="725" y="11626"/>
                  <a:pt x="1670" y="11626"/>
                </a:cubicBezTo>
                <a:lnTo>
                  <a:pt x="9956" y="11626"/>
                </a:lnTo>
                <a:cubicBezTo>
                  <a:pt x="10901" y="11626"/>
                  <a:pt x="11657" y="10902"/>
                  <a:pt x="11657" y="9957"/>
                </a:cubicBezTo>
                <a:lnTo>
                  <a:pt x="11657" y="3813"/>
                </a:lnTo>
                <a:cubicBezTo>
                  <a:pt x="11626" y="3246"/>
                  <a:pt x="11153" y="2773"/>
                  <a:pt x="10618" y="2773"/>
                </a:cubicBezTo>
                <a:lnTo>
                  <a:pt x="8853" y="2773"/>
                </a:lnTo>
                <a:lnTo>
                  <a:pt x="8853" y="1702"/>
                </a:lnTo>
                <a:cubicBezTo>
                  <a:pt x="8853" y="757"/>
                  <a:pt x="8097" y="1"/>
                  <a:pt x="7152"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4" name="Google Shape;244;p36"/>
          <p:cNvGrpSpPr/>
          <p:nvPr/>
        </p:nvGrpSpPr>
        <p:grpSpPr>
          <a:xfrm>
            <a:off x="6942081" y="955875"/>
            <a:ext cx="425343" cy="424188"/>
            <a:chOff x="-3854375" y="2405000"/>
            <a:chExt cx="294600" cy="293800"/>
          </a:xfrm>
        </p:grpSpPr>
        <p:sp>
          <p:nvSpPr>
            <p:cNvPr id="245" name="Google Shape;245;p36"/>
            <p:cNvSpPr/>
            <p:nvPr/>
          </p:nvSpPr>
          <p:spPr>
            <a:xfrm>
              <a:off x="-3854375" y="2405000"/>
              <a:ext cx="294600" cy="293800"/>
            </a:xfrm>
            <a:custGeom>
              <a:avLst/>
              <a:gdLst/>
              <a:ahLst/>
              <a:cxnLst/>
              <a:rect l="l" t="t" r="r" b="b"/>
              <a:pathLst>
                <a:path w="11784" h="11752" extrusionOk="0">
                  <a:moveTo>
                    <a:pt x="6994" y="694"/>
                  </a:moveTo>
                  <a:lnTo>
                    <a:pt x="6994" y="1103"/>
                  </a:lnTo>
                  <a:cubicBezTo>
                    <a:pt x="6994" y="1261"/>
                    <a:pt x="7120" y="1387"/>
                    <a:pt x="7278" y="1418"/>
                  </a:cubicBezTo>
                  <a:cubicBezTo>
                    <a:pt x="7467" y="1481"/>
                    <a:pt x="7719" y="1576"/>
                    <a:pt x="7908" y="1702"/>
                  </a:cubicBezTo>
                  <a:cubicBezTo>
                    <a:pt x="7954" y="1736"/>
                    <a:pt x="8009" y="1750"/>
                    <a:pt x="8066" y="1750"/>
                  </a:cubicBezTo>
                  <a:cubicBezTo>
                    <a:pt x="8164" y="1750"/>
                    <a:pt x="8269" y="1710"/>
                    <a:pt x="8349" y="1670"/>
                  </a:cubicBezTo>
                  <a:lnTo>
                    <a:pt x="8664" y="1355"/>
                  </a:lnTo>
                  <a:lnTo>
                    <a:pt x="9137" y="1828"/>
                  </a:lnTo>
                  <a:lnTo>
                    <a:pt x="8822" y="2143"/>
                  </a:lnTo>
                  <a:cubicBezTo>
                    <a:pt x="8696" y="2269"/>
                    <a:pt x="8696" y="2426"/>
                    <a:pt x="8759" y="2584"/>
                  </a:cubicBezTo>
                  <a:cubicBezTo>
                    <a:pt x="8885" y="2773"/>
                    <a:pt x="8979" y="2962"/>
                    <a:pt x="9042" y="3214"/>
                  </a:cubicBezTo>
                  <a:cubicBezTo>
                    <a:pt x="9074" y="3372"/>
                    <a:pt x="9200" y="3466"/>
                    <a:pt x="9357" y="3466"/>
                  </a:cubicBezTo>
                  <a:lnTo>
                    <a:pt x="9798" y="3466"/>
                  </a:lnTo>
                  <a:lnTo>
                    <a:pt x="9798" y="4159"/>
                  </a:lnTo>
                  <a:lnTo>
                    <a:pt x="9357" y="4159"/>
                  </a:lnTo>
                  <a:cubicBezTo>
                    <a:pt x="9200" y="4159"/>
                    <a:pt x="9074" y="4222"/>
                    <a:pt x="9042" y="4380"/>
                  </a:cubicBezTo>
                  <a:cubicBezTo>
                    <a:pt x="9011" y="4569"/>
                    <a:pt x="8885" y="4821"/>
                    <a:pt x="8759" y="5010"/>
                  </a:cubicBezTo>
                  <a:cubicBezTo>
                    <a:pt x="8696" y="5136"/>
                    <a:pt x="8727" y="5325"/>
                    <a:pt x="8822" y="5451"/>
                  </a:cubicBezTo>
                  <a:lnTo>
                    <a:pt x="9137" y="5766"/>
                  </a:lnTo>
                  <a:lnTo>
                    <a:pt x="8664" y="6238"/>
                  </a:lnTo>
                  <a:lnTo>
                    <a:pt x="8349" y="5923"/>
                  </a:lnTo>
                  <a:cubicBezTo>
                    <a:pt x="8275" y="5850"/>
                    <a:pt x="8191" y="5819"/>
                    <a:pt x="8101" y="5819"/>
                  </a:cubicBezTo>
                  <a:cubicBezTo>
                    <a:pt x="8038" y="5819"/>
                    <a:pt x="7973" y="5834"/>
                    <a:pt x="7908" y="5860"/>
                  </a:cubicBezTo>
                  <a:cubicBezTo>
                    <a:pt x="7719" y="5986"/>
                    <a:pt x="7498" y="6081"/>
                    <a:pt x="7278" y="6144"/>
                  </a:cubicBezTo>
                  <a:cubicBezTo>
                    <a:pt x="7120" y="6175"/>
                    <a:pt x="6994" y="6301"/>
                    <a:pt x="6994" y="6459"/>
                  </a:cubicBezTo>
                  <a:lnTo>
                    <a:pt x="6994" y="6900"/>
                  </a:lnTo>
                  <a:lnTo>
                    <a:pt x="6333" y="6900"/>
                  </a:lnTo>
                  <a:lnTo>
                    <a:pt x="6333" y="6459"/>
                  </a:lnTo>
                  <a:cubicBezTo>
                    <a:pt x="6333" y="6301"/>
                    <a:pt x="6207" y="6207"/>
                    <a:pt x="6049" y="6144"/>
                  </a:cubicBezTo>
                  <a:cubicBezTo>
                    <a:pt x="5860" y="6112"/>
                    <a:pt x="5608" y="5986"/>
                    <a:pt x="5419" y="5860"/>
                  </a:cubicBezTo>
                  <a:cubicBezTo>
                    <a:pt x="5374" y="5838"/>
                    <a:pt x="5322" y="5828"/>
                    <a:pt x="5267" y="5828"/>
                  </a:cubicBezTo>
                  <a:cubicBezTo>
                    <a:pt x="5167" y="5828"/>
                    <a:pt x="5059" y="5862"/>
                    <a:pt x="4978" y="5923"/>
                  </a:cubicBezTo>
                  <a:lnTo>
                    <a:pt x="4663" y="6238"/>
                  </a:lnTo>
                  <a:lnTo>
                    <a:pt x="4190" y="5766"/>
                  </a:lnTo>
                  <a:lnTo>
                    <a:pt x="4505" y="5451"/>
                  </a:lnTo>
                  <a:cubicBezTo>
                    <a:pt x="4631" y="5325"/>
                    <a:pt x="4631" y="5167"/>
                    <a:pt x="4568" y="5010"/>
                  </a:cubicBezTo>
                  <a:cubicBezTo>
                    <a:pt x="4442" y="4821"/>
                    <a:pt x="4348" y="4632"/>
                    <a:pt x="4285" y="4380"/>
                  </a:cubicBezTo>
                  <a:cubicBezTo>
                    <a:pt x="4253" y="4254"/>
                    <a:pt x="4127" y="4159"/>
                    <a:pt x="4001" y="4159"/>
                  </a:cubicBezTo>
                  <a:lnTo>
                    <a:pt x="3529" y="4159"/>
                  </a:lnTo>
                  <a:lnTo>
                    <a:pt x="3529" y="3466"/>
                  </a:lnTo>
                  <a:lnTo>
                    <a:pt x="3970" y="3466"/>
                  </a:lnTo>
                  <a:cubicBezTo>
                    <a:pt x="4127" y="3466"/>
                    <a:pt x="4253" y="3372"/>
                    <a:pt x="4285" y="3214"/>
                  </a:cubicBezTo>
                  <a:cubicBezTo>
                    <a:pt x="4316" y="2993"/>
                    <a:pt x="4442" y="2773"/>
                    <a:pt x="4568" y="2584"/>
                  </a:cubicBezTo>
                  <a:cubicBezTo>
                    <a:pt x="4631" y="2458"/>
                    <a:pt x="4600" y="2269"/>
                    <a:pt x="4505" y="2143"/>
                  </a:cubicBezTo>
                  <a:lnTo>
                    <a:pt x="4190" y="1828"/>
                  </a:lnTo>
                  <a:lnTo>
                    <a:pt x="4663" y="1355"/>
                  </a:lnTo>
                  <a:lnTo>
                    <a:pt x="4978" y="1670"/>
                  </a:lnTo>
                  <a:cubicBezTo>
                    <a:pt x="5046" y="1738"/>
                    <a:pt x="5122" y="1769"/>
                    <a:pt x="5203" y="1769"/>
                  </a:cubicBezTo>
                  <a:cubicBezTo>
                    <a:pt x="5273" y="1769"/>
                    <a:pt x="5346" y="1746"/>
                    <a:pt x="5419" y="1702"/>
                  </a:cubicBezTo>
                  <a:cubicBezTo>
                    <a:pt x="5608" y="1576"/>
                    <a:pt x="5829" y="1513"/>
                    <a:pt x="6049" y="1418"/>
                  </a:cubicBezTo>
                  <a:cubicBezTo>
                    <a:pt x="6207" y="1387"/>
                    <a:pt x="6333" y="1261"/>
                    <a:pt x="6333" y="1103"/>
                  </a:cubicBezTo>
                  <a:lnTo>
                    <a:pt x="6333" y="694"/>
                  </a:lnTo>
                  <a:close/>
                  <a:moveTo>
                    <a:pt x="10964" y="4821"/>
                  </a:moveTo>
                  <a:lnTo>
                    <a:pt x="9830" y="8255"/>
                  </a:lnTo>
                  <a:lnTo>
                    <a:pt x="2773" y="8255"/>
                  </a:lnTo>
                  <a:lnTo>
                    <a:pt x="2143" y="4821"/>
                  </a:lnTo>
                  <a:lnTo>
                    <a:pt x="3686" y="4821"/>
                  </a:lnTo>
                  <a:cubicBezTo>
                    <a:pt x="3718" y="4947"/>
                    <a:pt x="3781" y="5010"/>
                    <a:pt x="3812" y="5136"/>
                  </a:cubicBezTo>
                  <a:lnTo>
                    <a:pt x="3466" y="5482"/>
                  </a:lnTo>
                  <a:cubicBezTo>
                    <a:pt x="3340" y="5608"/>
                    <a:pt x="3340" y="5829"/>
                    <a:pt x="3466" y="5955"/>
                  </a:cubicBezTo>
                  <a:lnTo>
                    <a:pt x="4442" y="6932"/>
                  </a:lnTo>
                  <a:cubicBezTo>
                    <a:pt x="4505" y="6995"/>
                    <a:pt x="4592" y="7026"/>
                    <a:pt x="4679" y="7026"/>
                  </a:cubicBezTo>
                  <a:cubicBezTo>
                    <a:pt x="4765" y="7026"/>
                    <a:pt x="4852" y="6995"/>
                    <a:pt x="4915" y="6932"/>
                  </a:cubicBezTo>
                  <a:lnTo>
                    <a:pt x="5262" y="6585"/>
                  </a:lnTo>
                  <a:cubicBezTo>
                    <a:pt x="5356" y="6617"/>
                    <a:pt x="5451" y="6680"/>
                    <a:pt x="5577" y="6711"/>
                  </a:cubicBezTo>
                  <a:lnTo>
                    <a:pt x="5577" y="7215"/>
                  </a:lnTo>
                  <a:cubicBezTo>
                    <a:pt x="5577" y="7404"/>
                    <a:pt x="5734" y="7562"/>
                    <a:pt x="5923" y="7562"/>
                  </a:cubicBezTo>
                  <a:lnTo>
                    <a:pt x="7309" y="7562"/>
                  </a:lnTo>
                  <a:cubicBezTo>
                    <a:pt x="7498" y="7562"/>
                    <a:pt x="7656" y="7404"/>
                    <a:pt x="7656" y="7215"/>
                  </a:cubicBezTo>
                  <a:lnTo>
                    <a:pt x="7656" y="6711"/>
                  </a:lnTo>
                  <a:cubicBezTo>
                    <a:pt x="7782" y="6680"/>
                    <a:pt x="7876" y="6617"/>
                    <a:pt x="7971" y="6585"/>
                  </a:cubicBezTo>
                  <a:lnTo>
                    <a:pt x="8349" y="6932"/>
                  </a:lnTo>
                  <a:cubicBezTo>
                    <a:pt x="8396" y="6995"/>
                    <a:pt x="8483" y="7026"/>
                    <a:pt x="8574" y="7026"/>
                  </a:cubicBezTo>
                  <a:cubicBezTo>
                    <a:pt x="8664" y="7026"/>
                    <a:pt x="8759" y="6995"/>
                    <a:pt x="8822" y="6932"/>
                  </a:cubicBezTo>
                  <a:lnTo>
                    <a:pt x="9798" y="5955"/>
                  </a:lnTo>
                  <a:cubicBezTo>
                    <a:pt x="9924" y="5829"/>
                    <a:pt x="9924" y="5608"/>
                    <a:pt x="9798" y="5482"/>
                  </a:cubicBezTo>
                  <a:lnTo>
                    <a:pt x="9452" y="5136"/>
                  </a:lnTo>
                  <a:cubicBezTo>
                    <a:pt x="9483" y="5041"/>
                    <a:pt x="9515" y="4947"/>
                    <a:pt x="9546" y="4821"/>
                  </a:cubicBezTo>
                  <a:close/>
                  <a:moveTo>
                    <a:pt x="3907" y="10334"/>
                  </a:moveTo>
                  <a:cubicBezTo>
                    <a:pt x="4096" y="10366"/>
                    <a:pt x="4253" y="10523"/>
                    <a:pt x="4253" y="10681"/>
                  </a:cubicBezTo>
                  <a:cubicBezTo>
                    <a:pt x="4253" y="10870"/>
                    <a:pt x="4096" y="11027"/>
                    <a:pt x="3907" y="11027"/>
                  </a:cubicBezTo>
                  <a:cubicBezTo>
                    <a:pt x="3686" y="11027"/>
                    <a:pt x="3529" y="10870"/>
                    <a:pt x="3529" y="10681"/>
                  </a:cubicBezTo>
                  <a:cubicBezTo>
                    <a:pt x="3529" y="10492"/>
                    <a:pt x="3686" y="10334"/>
                    <a:pt x="3907" y="10334"/>
                  </a:cubicBezTo>
                  <a:close/>
                  <a:moveTo>
                    <a:pt x="8664" y="10334"/>
                  </a:moveTo>
                  <a:cubicBezTo>
                    <a:pt x="8853" y="10366"/>
                    <a:pt x="9011" y="10523"/>
                    <a:pt x="9011" y="10681"/>
                  </a:cubicBezTo>
                  <a:cubicBezTo>
                    <a:pt x="9011" y="10870"/>
                    <a:pt x="8853" y="11027"/>
                    <a:pt x="8664" y="11027"/>
                  </a:cubicBezTo>
                  <a:cubicBezTo>
                    <a:pt x="8444" y="11027"/>
                    <a:pt x="8286" y="10870"/>
                    <a:pt x="8286" y="10681"/>
                  </a:cubicBezTo>
                  <a:cubicBezTo>
                    <a:pt x="8286" y="10492"/>
                    <a:pt x="8444" y="10334"/>
                    <a:pt x="8664" y="10334"/>
                  </a:cubicBezTo>
                  <a:close/>
                  <a:moveTo>
                    <a:pt x="5892" y="0"/>
                  </a:moveTo>
                  <a:cubicBezTo>
                    <a:pt x="5703" y="0"/>
                    <a:pt x="5545" y="158"/>
                    <a:pt x="5545" y="379"/>
                  </a:cubicBezTo>
                  <a:lnTo>
                    <a:pt x="5545" y="883"/>
                  </a:lnTo>
                  <a:cubicBezTo>
                    <a:pt x="5419" y="914"/>
                    <a:pt x="5356" y="946"/>
                    <a:pt x="5230" y="1009"/>
                  </a:cubicBezTo>
                  <a:lnTo>
                    <a:pt x="4883" y="631"/>
                  </a:lnTo>
                  <a:cubicBezTo>
                    <a:pt x="4820" y="583"/>
                    <a:pt x="4734" y="560"/>
                    <a:pt x="4647" y="560"/>
                  </a:cubicBezTo>
                  <a:cubicBezTo>
                    <a:pt x="4561" y="560"/>
                    <a:pt x="4474" y="583"/>
                    <a:pt x="4411" y="631"/>
                  </a:cubicBezTo>
                  <a:lnTo>
                    <a:pt x="3434" y="1639"/>
                  </a:lnTo>
                  <a:cubicBezTo>
                    <a:pt x="3308" y="1733"/>
                    <a:pt x="3308" y="1985"/>
                    <a:pt x="3434" y="2111"/>
                  </a:cubicBezTo>
                  <a:lnTo>
                    <a:pt x="3781" y="2458"/>
                  </a:lnTo>
                  <a:cubicBezTo>
                    <a:pt x="3718" y="2521"/>
                    <a:pt x="3686" y="2647"/>
                    <a:pt x="3655" y="2773"/>
                  </a:cubicBezTo>
                  <a:lnTo>
                    <a:pt x="3151" y="2773"/>
                  </a:lnTo>
                  <a:cubicBezTo>
                    <a:pt x="2930" y="2773"/>
                    <a:pt x="2773" y="2930"/>
                    <a:pt x="2773" y="3119"/>
                  </a:cubicBezTo>
                  <a:lnTo>
                    <a:pt x="2773" y="4159"/>
                  </a:lnTo>
                  <a:lnTo>
                    <a:pt x="1985" y="4159"/>
                  </a:lnTo>
                  <a:lnTo>
                    <a:pt x="1765" y="2930"/>
                  </a:lnTo>
                  <a:cubicBezTo>
                    <a:pt x="1670" y="2458"/>
                    <a:pt x="1197" y="2111"/>
                    <a:pt x="693" y="2111"/>
                  </a:cubicBezTo>
                  <a:lnTo>
                    <a:pt x="347" y="2111"/>
                  </a:lnTo>
                  <a:cubicBezTo>
                    <a:pt x="158" y="2111"/>
                    <a:pt x="0" y="2269"/>
                    <a:pt x="0" y="2458"/>
                  </a:cubicBezTo>
                  <a:cubicBezTo>
                    <a:pt x="0" y="2647"/>
                    <a:pt x="158" y="2804"/>
                    <a:pt x="347" y="2804"/>
                  </a:cubicBezTo>
                  <a:lnTo>
                    <a:pt x="693" y="2804"/>
                  </a:lnTo>
                  <a:cubicBezTo>
                    <a:pt x="882" y="2804"/>
                    <a:pt x="1103" y="2930"/>
                    <a:pt x="1103" y="3088"/>
                  </a:cubicBezTo>
                  <a:lnTo>
                    <a:pt x="2080" y="8570"/>
                  </a:lnTo>
                  <a:cubicBezTo>
                    <a:pt x="1891" y="8759"/>
                    <a:pt x="1765" y="9042"/>
                    <a:pt x="1765" y="9357"/>
                  </a:cubicBezTo>
                  <a:cubicBezTo>
                    <a:pt x="1765" y="9861"/>
                    <a:pt x="2143" y="10366"/>
                    <a:pt x="2867" y="10366"/>
                  </a:cubicBezTo>
                  <a:cubicBezTo>
                    <a:pt x="2836" y="10492"/>
                    <a:pt x="2836" y="10618"/>
                    <a:pt x="2836" y="10712"/>
                  </a:cubicBezTo>
                  <a:cubicBezTo>
                    <a:pt x="2836" y="11279"/>
                    <a:pt x="3308" y="11752"/>
                    <a:pt x="3844" y="11752"/>
                  </a:cubicBezTo>
                  <a:cubicBezTo>
                    <a:pt x="4411" y="11752"/>
                    <a:pt x="4883" y="11279"/>
                    <a:pt x="4883" y="10712"/>
                  </a:cubicBezTo>
                  <a:cubicBezTo>
                    <a:pt x="4883" y="10618"/>
                    <a:pt x="4820" y="10492"/>
                    <a:pt x="4820" y="10366"/>
                  </a:cubicBezTo>
                  <a:lnTo>
                    <a:pt x="7719" y="10366"/>
                  </a:lnTo>
                  <a:cubicBezTo>
                    <a:pt x="7656" y="10492"/>
                    <a:pt x="7656" y="10618"/>
                    <a:pt x="7656" y="10712"/>
                  </a:cubicBezTo>
                  <a:cubicBezTo>
                    <a:pt x="7656" y="11279"/>
                    <a:pt x="8129" y="11752"/>
                    <a:pt x="8696" y="11752"/>
                  </a:cubicBezTo>
                  <a:cubicBezTo>
                    <a:pt x="9231" y="11752"/>
                    <a:pt x="9735" y="11279"/>
                    <a:pt x="9735" y="10712"/>
                  </a:cubicBezTo>
                  <a:cubicBezTo>
                    <a:pt x="9735" y="10618"/>
                    <a:pt x="9672" y="10492"/>
                    <a:pt x="9672" y="10366"/>
                  </a:cubicBezTo>
                  <a:lnTo>
                    <a:pt x="10082" y="10366"/>
                  </a:lnTo>
                  <a:cubicBezTo>
                    <a:pt x="10271" y="10366"/>
                    <a:pt x="10428" y="10208"/>
                    <a:pt x="10428" y="10019"/>
                  </a:cubicBezTo>
                  <a:cubicBezTo>
                    <a:pt x="10428" y="9830"/>
                    <a:pt x="10271" y="9672"/>
                    <a:pt x="10082" y="9672"/>
                  </a:cubicBezTo>
                  <a:lnTo>
                    <a:pt x="2867" y="9672"/>
                  </a:lnTo>
                  <a:cubicBezTo>
                    <a:pt x="2678" y="9672"/>
                    <a:pt x="2521" y="9515"/>
                    <a:pt x="2521" y="9294"/>
                  </a:cubicBezTo>
                  <a:cubicBezTo>
                    <a:pt x="2521" y="9137"/>
                    <a:pt x="2678" y="8948"/>
                    <a:pt x="2867" y="8948"/>
                  </a:cubicBezTo>
                  <a:lnTo>
                    <a:pt x="10082" y="8948"/>
                  </a:lnTo>
                  <a:cubicBezTo>
                    <a:pt x="10239" y="8948"/>
                    <a:pt x="10334" y="8885"/>
                    <a:pt x="10397" y="8727"/>
                  </a:cubicBezTo>
                  <a:lnTo>
                    <a:pt x="11720" y="4663"/>
                  </a:lnTo>
                  <a:cubicBezTo>
                    <a:pt x="11783" y="4537"/>
                    <a:pt x="11720" y="4411"/>
                    <a:pt x="11689" y="4348"/>
                  </a:cubicBezTo>
                  <a:cubicBezTo>
                    <a:pt x="11563" y="4191"/>
                    <a:pt x="11405" y="4191"/>
                    <a:pt x="11279" y="4191"/>
                  </a:cubicBezTo>
                  <a:lnTo>
                    <a:pt x="10397" y="4191"/>
                  </a:lnTo>
                  <a:lnTo>
                    <a:pt x="10397" y="3119"/>
                  </a:lnTo>
                  <a:cubicBezTo>
                    <a:pt x="10397" y="2930"/>
                    <a:pt x="10239" y="2773"/>
                    <a:pt x="10019" y="2773"/>
                  </a:cubicBezTo>
                  <a:lnTo>
                    <a:pt x="9515" y="2773"/>
                  </a:lnTo>
                  <a:cubicBezTo>
                    <a:pt x="9483" y="2647"/>
                    <a:pt x="9452" y="2584"/>
                    <a:pt x="9389" y="2458"/>
                  </a:cubicBezTo>
                  <a:lnTo>
                    <a:pt x="9767" y="2080"/>
                  </a:lnTo>
                  <a:cubicBezTo>
                    <a:pt x="9861" y="1985"/>
                    <a:pt x="9861" y="1733"/>
                    <a:pt x="9767" y="1607"/>
                  </a:cubicBezTo>
                  <a:lnTo>
                    <a:pt x="8759" y="631"/>
                  </a:lnTo>
                  <a:cubicBezTo>
                    <a:pt x="8711" y="568"/>
                    <a:pt x="8625" y="536"/>
                    <a:pt x="8534" y="536"/>
                  </a:cubicBezTo>
                  <a:cubicBezTo>
                    <a:pt x="8444" y="536"/>
                    <a:pt x="8349" y="568"/>
                    <a:pt x="8286" y="631"/>
                  </a:cubicBezTo>
                  <a:lnTo>
                    <a:pt x="7939" y="1009"/>
                  </a:lnTo>
                  <a:cubicBezTo>
                    <a:pt x="7876" y="946"/>
                    <a:pt x="7750" y="914"/>
                    <a:pt x="7624" y="883"/>
                  </a:cubicBezTo>
                  <a:lnTo>
                    <a:pt x="7624" y="379"/>
                  </a:lnTo>
                  <a:cubicBezTo>
                    <a:pt x="7624" y="158"/>
                    <a:pt x="7467" y="0"/>
                    <a:pt x="727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6"/>
            <p:cNvSpPr/>
            <p:nvPr/>
          </p:nvSpPr>
          <p:spPr>
            <a:xfrm>
              <a:off x="-3731500" y="2458550"/>
              <a:ext cx="84300" cy="84300"/>
            </a:xfrm>
            <a:custGeom>
              <a:avLst/>
              <a:gdLst/>
              <a:ahLst/>
              <a:cxnLst/>
              <a:rect l="l" t="t" r="r" b="b"/>
              <a:pathLst>
                <a:path w="3372" h="3372" extrusionOk="0">
                  <a:moveTo>
                    <a:pt x="1701" y="631"/>
                  </a:moveTo>
                  <a:cubicBezTo>
                    <a:pt x="2237" y="631"/>
                    <a:pt x="2709" y="1103"/>
                    <a:pt x="2709" y="1639"/>
                  </a:cubicBezTo>
                  <a:cubicBezTo>
                    <a:pt x="2709" y="2206"/>
                    <a:pt x="2237" y="2679"/>
                    <a:pt x="1701" y="2679"/>
                  </a:cubicBezTo>
                  <a:cubicBezTo>
                    <a:pt x="1134" y="2679"/>
                    <a:pt x="662" y="2206"/>
                    <a:pt x="662" y="1639"/>
                  </a:cubicBezTo>
                  <a:cubicBezTo>
                    <a:pt x="662" y="1103"/>
                    <a:pt x="1134" y="631"/>
                    <a:pt x="1701" y="631"/>
                  </a:cubicBezTo>
                  <a:close/>
                  <a:moveTo>
                    <a:pt x="1701" y="1"/>
                  </a:moveTo>
                  <a:cubicBezTo>
                    <a:pt x="756" y="1"/>
                    <a:pt x="0" y="725"/>
                    <a:pt x="0" y="1702"/>
                  </a:cubicBezTo>
                  <a:cubicBezTo>
                    <a:pt x="0" y="2647"/>
                    <a:pt x="756" y="3372"/>
                    <a:pt x="1701" y="3372"/>
                  </a:cubicBezTo>
                  <a:cubicBezTo>
                    <a:pt x="2646" y="3372"/>
                    <a:pt x="3371" y="2647"/>
                    <a:pt x="3371" y="1702"/>
                  </a:cubicBezTo>
                  <a:cubicBezTo>
                    <a:pt x="3371" y="725"/>
                    <a:pt x="2646" y="1"/>
                    <a:pt x="170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236;p36">
            <a:extLst>
              <a:ext uri="{FF2B5EF4-FFF2-40B4-BE49-F238E27FC236}">
                <a16:creationId xmlns:a16="http://schemas.microsoft.com/office/drawing/2014/main" id="{ACFACFA4-944F-4E8B-8530-5D4CCD476961}"/>
              </a:ext>
            </a:extLst>
          </p:cNvPr>
          <p:cNvSpPr txBox="1">
            <a:spLocks/>
          </p:cNvSpPr>
          <p:nvPr/>
        </p:nvSpPr>
        <p:spPr>
          <a:xfrm>
            <a:off x="717800" y="3372910"/>
            <a:ext cx="2261700"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indent="0">
              <a:spcAft>
                <a:spcPts val="1600"/>
              </a:spcAft>
            </a:pPr>
            <a:r>
              <a:rPr lang="en-US" sz="1600" dirty="0"/>
              <a:t>Frequency on Hour</a:t>
            </a:r>
          </a:p>
        </p:txBody>
      </p:sp>
      <p:sp>
        <p:nvSpPr>
          <p:cNvPr id="15" name="Google Shape;237;p36">
            <a:extLst>
              <a:ext uri="{FF2B5EF4-FFF2-40B4-BE49-F238E27FC236}">
                <a16:creationId xmlns:a16="http://schemas.microsoft.com/office/drawing/2014/main" id="{AD4125BE-94F1-4131-9DCD-03C85018529E}"/>
              </a:ext>
            </a:extLst>
          </p:cNvPr>
          <p:cNvSpPr txBox="1">
            <a:spLocks/>
          </p:cNvSpPr>
          <p:nvPr/>
        </p:nvSpPr>
        <p:spPr>
          <a:xfrm>
            <a:off x="717800" y="3748360"/>
            <a:ext cx="2261700"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just">
              <a:spcAft>
                <a:spcPts val="1600"/>
              </a:spcAft>
              <a:buClr>
                <a:schemeClr val="dk1"/>
              </a:buClr>
              <a:buSzPts val="1100"/>
              <a:buFont typeface="Arial"/>
              <a:buNone/>
            </a:pPr>
            <a:r>
              <a:rPr lang="en-US" sz="1200" dirty="0"/>
              <a:t>Annual members focus on start and end of the day; casual members show increasing usage throughout the day.</a:t>
            </a:r>
          </a:p>
        </p:txBody>
      </p:sp>
      <p:sp>
        <p:nvSpPr>
          <p:cNvPr id="16" name="Google Shape;238;p36">
            <a:extLst>
              <a:ext uri="{FF2B5EF4-FFF2-40B4-BE49-F238E27FC236}">
                <a16:creationId xmlns:a16="http://schemas.microsoft.com/office/drawing/2014/main" id="{F0A9D748-D3B7-49B8-B85E-1A81ADDC1241}"/>
              </a:ext>
            </a:extLst>
          </p:cNvPr>
          <p:cNvSpPr txBox="1">
            <a:spLocks/>
          </p:cNvSpPr>
          <p:nvPr/>
        </p:nvSpPr>
        <p:spPr>
          <a:xfrm>
            <a:off x="3370850" y="3372910"/>
            <a:ext cx="2261700"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indent="0">
              <a:spcAft>
                <a:spcPts val="1600"/>
              </a:spcAft>
            </a:pPr>
            <a:r>
              <a:rPr lang="en-US" dirty="0"/>
              <a:t>Casual Days</a:t>
            </a:r>
          </a:p>
        </p:txBody>
      </p:sp>
      <p:sp>
        <p:nvSpPr>
          <p:cNvPr id="17" name="Google Shape;239;p36">
            <a:extLst>
              <a:ext uri="{FF2B5EF4-FFF2-40B4-BE49-F238E27FC236}">
                <a16:creationId xmlns:a16="http://schemas.microsoft.com/office/drawing/2014/main" id="{8E2C6A35-063E-41CF-9EE1-7CA949A92E70}"/>
              </a:ext>
            </a:extLst>
          </p:cNvPr>
          <p:cNvSpPr txBox="1">
            <a:spLocks/>
          </p:cNvSpPr>
          <p:nvPr/>
        </p:nvSpPr>
        <p:spPr>
          <a:xfrm>
            <a:off x="3370850" y="3748360"/>
            <a:ext cx="2261700"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just">
              <a:spcAft>
                <a:spcPts val="1600"/>
              </a:spcAft>
              <a:buClr>
                <a:schemeClr val="dk1"/>
              </a:buClr>
              <a:buSzPts val="1100"/>
              <a:buFont typeface="Arial"/>
              <a:buNone/>
            </a:pPr>
            <a:r>
              <a:rPr lang="en-US" dirty="0"/>
              <a:t>Clear peaks during workday rush hours suggest commuting association.</a:t>
            </a:r>
          </a:p>
        </p:txBody>
      </p:sp>
      <p:sp>
        <p:nvSpPr>
          <p:cNvPr id="18" name="Google Shape;240;p36">
            <a:extLst>
              <a:ext uri="{FF2B5EF4-FFF2-40B4-BE49-F238E27FC236}">
                <a16:creationId xmlns:a16="http://schemas.microsoft.com/office/drawing/2014/main" id="{54A4D5C8-D4EB-4082-8A0D-E1EF138ED896}"/>
              </a:ext>
            </a:extLst>
          </p:cNvPr>
          <p:cNvSpPr txBox="1">
            <a:spLocks/>
          </p:cNvSpPr>
          <p:nvPr/>
        </p:nvSpPr>
        <p:spPr>
          <a:xfrm>
            <a:off x="6023900" y="3372910"/>
            <a:ext cx="2261700"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800" b="1" i="0" u="none" strike="noStrike" cap="none">
                <a:solidFill>
                  <a:schemeClr val="accent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1" i="0" u="none" strike="noStrike" cap="none">
                <a:solidFill>
                  <a:schemeClr val="accent1"/>
                </a:solidFill>
                <a:latin typeface="Montserrat"/>
                <a:ea typeface="Montserrat"/>
                <a:cs typeface="Montserrat"/>
                <a:sym typeface="Montserrat"/>
              </a:defRPr>
            </a:lvl9pPr>
          </a:lstStyle>
          <a:p>
            <a:pPr marL="0" indent="0">
              <a:spcAft>
                <a:spcPts val="1600"/>
              </a:spcAft>
            </a:pPr>
            <a:r>
              <a:rPr lang="en-US" dirty="0"/>
              <a:t>Annual Days</a:t>
            </a:r>
          </a:p>
        </p:txBody>
      </p:sp>
      <p:sp>
        <p:nvSpPr>
          <p:cNvPr id="19" name="Google Shape;241;p36">
            <a:extLst>
              <a:ext uri="{FF2B5EF4-FFF2-40B4-BE49-F238E27FC236}">
                <a16:creationId xmlns:a16="http://schemas.microsoft.com/office/drawing/2014/main" id="{9A7111CD-FA82-441E-B050-EC739A80BF8D}"/>
              </a:ext>
            </a:extLst>
          </p:cNvPr>
          <p:cNvSpPr txBox="1">
            <a:spLocks/>
          </p:cNvSpPr>
          <p:nvPr/>
        </p:nvSpPr>
        <p:spPr>
          <a:xfrm>
            <a:off x="6023900" y="3748360"/>
            <a:ext cx="2261700" cy="723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1800"/>
              <a:buFont typeface="Montserrat"/>
              <a:buNone/>
              <a:defRPr sz="1400" b="0" i="0" u="none" strike="noStrike" cap="none">
                <a:solidFill>
                  <a:schemeClr val="dk1"/>
                </a:solidFill>
                <a:latin typeface="Montserrat"/>
                <a:ea typeface="Montserrat"/>
                <a:cs typeface="Montserrat"/>
                <a:sym typeface="Montserrat"/>
              </a:defRPr>
            </a:lvl1pPr>
            <a:lvl2pPr marL="914400" marR="0" lvl="1"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2pPr>
            <a:lvl3pPr marL="1371600" marR="0" lvl="2"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3pPr>
            <a:lvl4pPr marL="1828800" marR="0" lvl="3"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4pPr>
            <a:lvl5pPr marL="2286000" marR="0" lvl="4"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5pPr>
            <a:lvl6pPr marL="2743200" marR="0" lvl="5"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6pPr>
            <a:lvl7pPr marL="3200400" marR="0" lvl="6"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7pPr>
            <a:lvl8pPr marL="3657600" marR="0" lvl="7" indent="-317500" algn="ctr" rtl="0">
              <a:lnSpc>
                <a:spcPct val="100000"/>
              </a:lnSpc>
              <a:spcBef>
                <a:spcPts val="1600"/>
              </a:spcBef>
              <a:spcAft>
                <a:spcPts val="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8pPr>
            <a:lvl9pPr marL="4114800" marR="0" lvl="8" indent="-317500" algn="ctr" rtl="0">
              <a:lnSpc>
                <a:spcPct val="100000"/>
              </a:lnSpc>
              <a:spcBef>
                <a:spcPts val="1600"/>
              </a:spcBef>
              <a:spcAft>
                <a:spcPts val="1600"/>
              </a:spcAft>
              <a:buClr>
                <a:schemeClr val="dk2"/>
              </a:buClr>
              <a:buSzPts val="1400"/>
              <a:buFont typeface="Montserrat"/>
              <a:buNone/>
              <a:defRPr sz="1400" b="0" i="0" u="none" strike="noStrike" cap="none">
                <a:solidFill>
                  <a:schemeClr val="dk1"/>
                </a:solidFill>
                <a:latin typeface="Montserrat"/>
                <a:ea typeface="Montserrat"/>
                <a:cs typeface="Montserrat"/>
                <a:sym typeface="Montserrat"/>
              </a:defRPr>
            </a:lvl9pPr>
          </a:lstStyle>
          <a:p>
            <a:pPr marL="0" indent="0" algn="just">
              <a:spcAft>
                <a:spcPts val="1600"/>
              </a:spcAft>
              <a:buFont typeface="Montserrat"/>
              <a:buNone/>
            </a:pPr>
            <a:r>
              <a:rPr lang="en-US" sz="1400" dirty="0">
                <a:solidFill>
                  <a:schemeClr val="dk1"/>
                </a:solidFill>
              </a:rPr>
              <a:t>Casual members exhibit a gradual rise in ride frequency during daytime.</a:t>
            </a:r>
          </a:p>
        </p:txBody>
      </p:sp>
      <p:grpSp>
        <p:nvGrpSpPr>
          <p:cNvPr id="29" name="Google Shape;9529;p77">
            <a:extLst>
              <a:ext uri="{FF2B5EF4-FFF2-40B4-BE49-F238E27FC236}">
                <a16:creationId xmlns:a16="http://schemas.microsoft.com/office/drawing/2014/main" id="{0B0FAA1E-EB56-4A39-B63F-942C4425E9FF}"/>
              </a:ext>
            </a:extLst>
          </p:cNvPr>
          <p:cNvGrpSpPr/>
          <p:nvPr/>
        </p:nvGrpSpPr>
        <p:grpSpPr>
          <a:xfrm>
            <a:off x="1634637" y="1035810"/>
            <a:ext cx="359878" cy="367165"/>
            <a:chOff x="-65129950" y="2646800"/>
            <a:chExt cx="311125" cy="317425"/>
          </a:xfrm>
          <a:solidFill>
            <a:srgbClr val="4A8CFF"/>
          </a:solidFill>
        </p:grpSpPr>
        <p:sp>
          <p:nvSpPr>
            <p:cNvPr id="30" name="Google Shape;9530;p77">
              <a:extLst>
                <a:ext uri="{FF2B5EF4-FFF2-40B4-BE49-F238E27FC236}">
                  <a16:creationId xmlns:a16="http://schemas.microsoft.com/office/drawing/2014/main" id="{D7397CAD-66FA-4311-8EB6-6449B30D0D37}"/>
                </a:ext>
              </a:extLst>
            </p:cNvPr>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531;p77">
              <a:extLst>
                <a:ext uri="{FF2B5EF4-FFF2-40B4-BE49-F238E27FC236}">
                  <a16:creationId xmlns:a16="http://schemas.microsoft.com/office/drawing/2014/main" id="{3DC35520-6ECC-4832-A099-3EC03F5085BB}"/>
                </a:ext>
              </a:extLst>
            </p:cNvPr>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9630;p77">
            <a:extLst>
              <a:ext uri="{FF2B5EF4-FFF2-40B4-BE49-F238E27FC236}">
                <a16:creationId xmlns:a16="http://schemas.microsoft.com/office/drawing/2014/main" id="{4D49D86C-3052-437F-A6E3-3E27C7DE6BE9}"/>
              </a:ext>
            </a:extLst>
          </p:cNvPr>
          <p:cNvGrpSpPr/>
          <p:nvPr/>
        </p:nvGrpSpPr>
        <p:grpSpPr>
          <a:xfrm>
            <a:off x="4370047" y="2977938"/>
            <a:ext cx="263294" cy="367165"/>
            <a:chOff x="-63987100" y="2646800"/>
            <a:chExt cx="227625" cy="317425"/>
          </a:xfrm>
          <a:solidFill>
            <a:srgbClr val="4A8CFF"/>
          </a:solidFill>
        </p:grpSpPr>
        <p:sp>
          <p:nvSpPr>
            <p:cNvPr id="33" name="Google Shape;9631;p77">
              <a:extLst>
                <a:ext uri="{FF2B5EF4-FFF2-40B4-BE49-F238E27FC236}">
                  <a16:creationId xmlns:a16="http://schemas.microsoft.com/office/drawing/2014/main" id="{496C5487-6F1F-4057-9450-EF4FC64211F4}"/>
                </a:ext>
              </a:extLst>
            </p:cNvPr>
            <p:cNvSpPr/>
            <p:nvPr/>
          </p:nvSpPr>
          <p:spPr>
            <a:xfrm>
              <a:off x="-63987100" y="2646800"/>
              <a:ext cx="227625" cy="317425"/>
            </a:xfrm>
            <a:custGeom>
              <a:avLst/>
              <a:gdLst/>
              <a:ahLst/>
              <a:cxnLst/>
              <a:rect l="l" t="t" r="r" b="b"/>
              <a:pathLst>
                <a:path w="9105" h="12697" extrusionOk="0">
                  <a:moveTo>
                    <a:pt x="7467" y="851"/>
                  </a:moveTo>
                  <a:lnTo>
                    <a:pt x="7467" y="2426"/>
                  </a:lnTo>
                  <a:cubicBezTo>
                    <a:pt x="7152" y="2300"/>
                    <a:pt x="6711" y="2237"/>
                    <a:pt x="6238" y="2237"/>
                  </a:cubicBezTo>
                  <a:cubicBezTo>
                    <a:pt x="5198" y="2237"/>
                    <a:pt x="4411" y="2678"/>
                    <a:pt x="4379" y="2710"/>
                  </a:cubicBezTo>
                  <a:cubicBezTo>
                    <a:pt x="4379" y="2710"/>
                    <a:pt x="3718" y="3056"/>
                    <a:pt x="2930" y="3056"/>
                  </a:cubicBezTo>
                  <a:cubicBezTo>
                    <a:pt x="2426" y="3056"/>
                    <a:pt x="1953" y="2899"/>
                    <a:pt x="1701" y="2773"/>
                  </a:cubicBezTo>
                  <a:lnTo>
                    <a:pt x="1701" y="851"/>
                  </a:lnTo>
                  <a:close/>
                  <a:moveTo>
                    <a:pt x="6207" y="3088"/>
                  </a:moveTo>
                  <a:cubicBezTo>
                    <a:pt x="6711" y="3088"/>
                    <a:pt x="7183" y="3245"/>
                    <a:pt x="7404" y="3371"/>
                  </a:cubicBezTo>
                  <a:cubicBezTo>
                    <a:pt x="7309" y="4789"/>
                    <a:pt x="6049" y="5986"/>
                    <a:pt x="4537" y="5986"/>
                  </a:cubicBezTo>
                  <a:cubicBezTo>
                    <a:pt x="3151" y="5986"/>
                    <a:pt x="2016" y="5041"/>
                    <a:pt x="1701" y="3718"/>
                  </a:cubicBezTo>
                  <a:lnTo>
                    <a:pt x="1701" y="3718"/>
                  </a:lnTo>
                  <a:cubicBezTo>
                    <a:pt x="2016" y="3844"/>
                    <a:pt x="2426" y="3939"/>
                    <a:pt x="2899" y="3939"/>
                  </a:cubicBezTo>
                  <a:cubicBezTo>
                    <a:pt x="3907" y="3939"/>
                    <a:pt x="4694" y="3498"/>
                    <a:pt x="4726" y="3466"/>
                  </a:cubicBezTo>
                  <a:cubicBezTo>
                    <a:pt x="4726" y="3466"/>
                    <a:pt x="5419" y="3088"/>
                    <a:pt x="6207" y="3088"/>
                  </a:cubicBezTo>
                  <a:close/>
                  <a:moveTo>
                    <a:pt x="4537" y="10240"/>
                  </a:moveTo>
                  <a:cubicBezTo>
                    <a:pt x="5135" y="10240"/>
                    <a:pt x="5639" y="10933"/>
                    <a:pt x="5765" y="11878"/>
                  </a:cubicBezTo>
                  <a:lnTo>
                    <a:pt x="3308" y="11878"/>
                  </a:lnTo>
                  <a:cubicBezTo>
                    <a:pt x="3434" y="10933"/>
                    <a:pt x="3938" y="10240"/>
                    <a:pt x="4537" y="10240"/>
                  </a:cubicBezTo>
                  <a:close/>
                  <a:moveTo>
                    <a:pt x="4505" y="6774"/>
                  </a:moveTo>
                  <a:cubicBezTo>
                    <a:pt x="6144" y="6806"/>
                    <a:pt x="7467" y="8066"/>
                    <a:pt x="7467" y="9672"/>
                  </a:cubicBezTo>
                  <a:lnTo>
                    <a:pt x="7467" y="11878"/>
                  </a:lnTo>
                  <a:lnTo>
                    <a:pt x="6585" y="11878"/>
                  </a:lnTo>
                  <a:cubicBezTo>
                    <a:pt x="6553" y="11279"/>
                    <a:pt x="6364" y="10744"/>
                    <a:pt x="6049" y="10303"/>
                  </a:cubicBezTo>
                  <a:cubicBezTo>
                    <a:pt x="5639" y="9704"/>
                    <a:pt x="5104" y="9389"/>
                    <a:pt x="4537" y="9389"/>
                  </a:cubicBezTo>
                  <a:cubicBezTo>
                    <a:pt x="3938" y="9389"/>
                    <a:pt x="3434" y="9704"/>
                    <a:pt x="3056" y="10303"/>
                  </a:cubicBezTo>
                  <a:cubicBezTo>
                    <a:pt x="2772" y="10744"/>
                    <a:pt x="2583" y="11279"/>
                    <a:pt x="2489" y="11878"/>
                  </a:cubicBezTo>
                  <a:lnTo>
                    <a:pt x="1638" y="11878"/>
                  </a:lnTo>
                  <a:lnTo>
                    <a:pt x="1638" y="9672"/>
                  </a:lnTo>
                  <a:cubicBezTo>
                    <a:pt x="1638" y="8066"/>
                    <a:pt x="2930" y="6774"/>
                    <a:pt x="4505" y="6774"/>
                  </a:cubicBezTo>
                  <a:close/>
                  <a:moveTo>
                    <a:pt x="410" y="0"/>
                  </a:moveTo>
                  <a:cubicBezTo>
                    <a:pt x="158" y="0"/>
                    <a:pt x="0" y="189"/>
                    <a:pt x="0" y="410"/>
                  </a:cubicBezTo>
                  <a:cubicBezTo>
                    <a:pt x="0" y="662"/>
                    <a:pt x="221" y="851"/>
                    <a:pt x="410" y="851"/>
                  </a:cubicBezTo>
                  <a:lnTo>
                    <a:pt x="851" y="851"/>
                  </a:lnTo>
                  <a:lnTo>
                    <a:pt x="851" y="3056"/>
                  </a:lnTo>
                  <a:cubicBezTo>
                    <a:pt x="851" y="4506"/>
                    <a:pt x="1670" y="5734"/>
                    <a:pt x="2867" y="6364"/>
                  </a:cubicBezTo>
                  <a:cubicBezTo>
                    <a:pt x="1670" y="6995"/>
                    <a:pt x="851" y="8223"/>
                    <a:pt x="851" y="9672"/>
                  </a:cubicBezTo>
                  <a:lnTo>
                    <a:pt x="851" y="11878"/>
                  </a:lnTo>
                  <a:lnTo>
                    <a:pt x="410" y="11878"/>
                  </a:lnTo>
                  <a:cubicBezTo>
                    <a:pt x="158" y="11878"/>
                    <a:pt x="0" y="12067"/>
                    <a:pt x="0" y="12287"/>
                  </a:cubicBezTo>
                  <a:cubicBezTo>
                    <a:pt x="0" y="12508"/>
                    <a:pt x="221" y="12697"/>
                    <a:pt x="410" y="12697"/>
                  </a:cubicBezTo>
                  <a:lnTo>
                    <a:pt x="8664" y="12697"/>
                  </a:lnTo>
                  <a:cubicBezTo>
                    <a:pt x="8916" y="12697"/>
                    <a:pt x="9105" y="12508"/>
                    <a:pt x="9105" y="12287"/>
                  </a:cubicBezTo>
                  <a:cubicBezTo>
                    <a:pt x="9105" y="12035"/>
                    <a:pt x="8916" y="11878"/>
                    <a:pt x="8664" y="11878"/>
                  </a:cubicBezTo>
                  <a:lnTo>
                    <a:pt x="8286" y="11878"/>
                  </a:lnTo>
                  <a:lnTo>
                    <a:pt x="8286" y="9672"/>
                  </a:lnTo>
                  <a:cubicBezTo>
                    <a:pt x="8286" y="8223"/>
                    <a:pt x="7467" y="6995"/>
                    <a:pt x="6270" y="6364"/>
                  </a:cubicBezTo>
                  <a:cubicBezTo>
                    <a:pt x="7467" y="5734"/>
                    <a:pt x="8286" y="4506"/>
                    <a:pt x="8286" y="3056"/>
                  </a:cubicBezTo>
                  <a:lnTo>
                    <a:pt x="8286" y="851"/>
                  </a:lnTo>
                  <a:lnTo>
                    <a:pt x="8664" y="851"/>
                  </a:lnTo>
                  <a:cubicBezTo>
                    <a:pt x="8916" y="851"/>
                    <a:pt x="9105" y="662"/>
                    <a:pt x="9105" y="410"/>
                  </a:cubicBezTo>
                  <a:cubicBezTo>
                    <a:pt x="9105" y="189"/>
                    <a:pt x="8916" y="0"/>
                    <a:pt x="866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9632;p77">
              <a:extLst>
                <a:ext uri="{FF2B5EF4-FFF2-40B4-BE49-F238E27FC236}">
                  <a16:creationId xmlns:a16="http://schemas.microsoft.com/office/drawing/2014/main" id="{D59623DE-FC75-442D-A6CD-2F8530D455C2}"/>
                </a:ext>
              </a:extLst>
            </p:cNvPr>
            <p:cNvSpPr/>
            <p:nvPr/>
          </p:nvSpPr>
          <p:spPr>
            <a:xfrm>
              <a:off x="-63883150" y="2826375"/>
              <a:ext cx="20500" cy="41775"/>
            </a:xfrm>
            <a:custGeom>
              <a:avLst/>
              <a:gdLst/>
              <a:ahLst/>
              <a:cxnLst/>
              <a:rect l="l" t="t" r="r" b="b"/>
              <a:pathLst>
                <a:path w="820" h="1671" extrusionOk="0">
                  <a:moveTo>
                    <a:pt x="379" y="1"/>
                  </a:moveTo>
                  <a:cubicBezTo>
                    <a:pt x="158" y="1"/>
                    <a:pt x="1" y="221"/>
                    <a:pt x="1" y="442"/>
                  </a:cubicBezTo>
                  <a:lnTo>
                    <a:pt x="1" y="1261"/>
                  </a:lnTo>
                  <a:cubicBezTo>
                    <a:pt x="1" y="1513"/>
                    <a:pt x="190" y="1670"/>
                    <a:pt x="379" y="1670"/>
                  </a:cubicBezTo>
                  <a:cubicBezTo>
                    <a:pt x="631" y="1670"/>
                    <a:pt x="820" y="1481"/>
                    <a:pt x="820" y="1261"/>
                  </a:cubicBezTo>
                  <a:lnTo>
                    <a:pt x="820" y="442"/>
                  </a:lnTo>
                  <a:cubicBezTo>
                    <a:pt x="820" y="221"/>
                    <a:pt x="631" y="1"/>
                    <a:pt x="37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 name="Google Shape;9791;p77">
            <a:extLst>
              <a:ext uri="{FF2B5EF4-FFF2-40B4-BE49-F238E27FC236}">
                <a16:creationId xmlns:a16="http://schemas.microsoft.com/office/drawing/2014/main" id="{167F8695-1742-4926-9FC6-9C832AA14034}"/>
              </a:ext>
            </a:extLst>
          </p:cNvPr>
          <p:cNvGrpSpPr/>
          <p:nvPr/>
        </p:nvGrpSpPr>
        <p:grpSpPr>
          <a:xfrm>
            <a:off x="7019825" y="2983356"/>
            <a:ext cx="347599" cy="350371"/>
            <a:chOff x="1777925" y="1953700"/>
            <a:chExt cx="294600" cy="296950"/>
          </a:xfrm>
          <a:solidFill>
            <a:srgbClr val="4A8CFF"/>
          </a:solidFill>
        </p:grpSpPr>
        <p:sp>
          <p:nvSpPr>
            <p:cNvPr id="36" name="Google Shape;9792;p77">
              <a:extLst>
                <a:ext uri="{FF2B5EF4-FFF2-40B4-BE49-F238E27FC236}">
                  <a16:creationId xmlns:a16="http://schemas.microsoft.com/office/drawing/2014/main" id="{D2E5B658-A926-4492-B99C-63481D7F627E}"/>
                </a:ext>
              </a:extLst>
            </p:cNvPr>
            <p:cNvSpPr/>
            <p:nvPr/>
          </p:nvSpPr>
          <p:spPr>
            <a:xfrm>
              <a:off x="1794450" y="2052125"/>
              <a:ext cx="278075" cy="198525"/>
            </a:xfrm>
            <a:custGeom>
              <a:avLst/>
              <a:gdLst/>
              <a:ahLst/>
              <a:cxnLst/>
              <a:rect l="l" t="t" r="r" b="b"/>
              <a:pathLst>
                <a:path w="11123" h="7941" extrusionOk="0">
                  <a:moveTo>
                    <a:pt x="10545" y="1"/>
                  </a:moveTo>
                  <a:cubicBezTo>
                    <a:pt x="10499" y="1"/>
                    <a:pt x="10449" y="11"/>
                    <a:pt x="10397" y="33"/>
                  </a:cubicBezTo>
                  <a:cubicBezTo>
                    <a:pt x="10208" y="64"/>
                    <a:pt x="10145" y="253"/>
                    <a:pt x="10177" y="474"/>
                  </a:cubicBezTo>
                  <a:cubicBezTo>
                    <a:pt x="10334" y="1009"/>
                    <a:pt x="10460" y="1514"/>
                    <a:pt x="10460" y="1986"/>
                  </a:cubicBezTo>
                  <a:cubicBezTo>
                    <a:pt x="10460" y="4885"/>
                    <a:pt x="8129" y="7247"/>
                    <a:pt x="5199" y="7247"/>
                  </a:cubicBezTo>
                  <a:cubicBezTo>
                    <a:pt x="3561" y="7247"/>
                    <a:pt x="2017" y="6460"/>
                    <a:pt x="1040" y="5137"/>
                  </a:cubicBezTo>
                  <a:lnTo>
                    <a:pt x="1734" y="5137"/>
                  </a:lnTo>
                  <a:cubicBezTo>
                    <a:pt x="1954" y="5137"/>
                    <a:pt x="2112" y="4979"/>
                    <a:pt x="2112" y="4790"/>
                  </a:cubicBezTo>
                  <a:cubicBezTo>
                    <a:pt x="2112" y="4601"/>
                    <a:pt x="1954" y="4444"/>
                    <a:pt x="1734" y="4444"/>
                  </a:cubicBezTo>
                  <a:lnTo>
                    <a:pt x="379" y="4444"/>
                  </a:lnTo>
                  <a:cubicBezTo>
                    <a:pt x="158" y="4444"/>
                    <a:pt x="1" y="4601"/>
                    <a:pt x="1" y="4790"/>
                  </a:cubicBezTo>
                  <a:lnTo>
                    <a:pt x="1" y="6176"/>
                  </a:lnTo>
                  <a:cubicBezTo>
                    <a:pt x="1" y="6365"/>
                    <a:pt x="158" y="6523"/>
                    <a:pt x="379" y="6523"/>
                  </a:cubicBezTo>
                  <a:cubicBezTo>
                    <a:pt x="568" y="6523"/>
                    <a:pt x="725" y="6365"/>
                    <a:pt x="725" y="6176"/>
                  </a:cubicBezTo>
                  <a:lnTo>
                    <a:pt x="725" y="5830"/>
                  </a:lnTo>
                  <a:cubicBezTo>
                    <a:pt x="1860" y="7184"/>
                    <a:pt x="3529" y="7941"/>
                    <a:pt x="5199" y="7941"/>
                  </a:cubicBezTo>
                  <a:cubicBezTo>
                    <a:pt x="8476" y="7941"/>
                    <a:pt x="11122" y="5294"/>
                    <a:pt x="11122" y="2049"/>
                  </a:cubicBezTo>
                  <a:cubicBezTo>
                    <a:pt x="11122" y="1482"/>
                    <a:pt x="11028" y="883"/>
                    <a:pt x="10839" y="253"/>
                  </a:cubicBezTo>
                  <a:cubicBezTo>
                    <a:pt x="10814" y="109"/>
                    <a:pt x="10698" y="1"/>
                    <a:pt x="105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9793;p77">
              <a:extLst>
                <a:ext uri="{FF2B5EF4-FFF2-40B4-BE49-F238E27FC236}">
                  <a16:creationId xmlns:a16="http://schemas.microsoft.com/office/drawing/2014/main" id="{2DDAD8A8-2977-48E6-A676-2AE6978D984F}"/>
                </a:ext>
              </a:extLst>
            </p:cNvPr>
            <p:cNvSpPr/>
            <p:nvPr/>
          </p:nvSpPr>
          <p:spPr>
            <a:xfrm>
              <a:off x="1777925" y="1953700"/>
              <a:ext cx="278050" cy="198675"/>
            </a:xfrm>
            <a:custGeom>
              <a:avLst/>
              <a:gdLst/>
              <a:ahLst/>
              <a:cxnLst/>
              <a:rect l="l" t="t" r="r" b="b"/>
              <a:pathLst>
                <a:path w="11122" h="7947" extrusionOk="0">
                  <a:moveTo>
                    <a:pt x="5892" y="0"/>
                  </a:moveTo>
                  <a:cubicBezTo>
                    <a:pt x="2647" y="0"/>
                    <a:pt x="0" y="2615"/>
                    <a:pt x="0" y="5892"/>
                  </a:cubicBezTo>
                  <a:cubicBezTo>
                    <a:pt x="0" y="6459"/>
                    <a:pt x="63" y="7026"/>
                    <a:pt x="284" y="7656"/>
                  </a:cubicBezTo>
                  <a:cubicBezTo>
                    <a:pt x="310" y="7869"/>
                    <a:pt x="450" y="7947"/>
                    <a:pt x="606" y="7947"/>
                  </a:cubicBezTo>
                  <a:cubicBezTo>
                    <a:pt x="635" y="7947"/>
                    <a:pt x="664" y="7944"/>
                    <a:pt x="693" y="7939"/>
                  </a:cubicBezTo>
                  <a:cubicBezTo>
                    <a:pt x="914" y="7908"/>
                    <a:pt x="977" y="7719"/>
                    <a:pt x="945" y="7498"/>
                  </a:cubicBezTo>
                  <a:cubicBezTo>
                    <a:pt x="788" y="6963"/>
                    <a:pt x="662" y="6459"/>
                    <a:pt x="662" y="5923"/>
                  </a:cubicBezTo>
                  <a:cubicBezTo>
                    <a:pt x="662" y="3056"/>
                    <a:pt x="2993" y="693"/>
                    <a:pt x="5923" y="693"/>
                  </a:cubicBezTo>
                  <a:cubicBezTo>
                    <a:pt x="7561" y="693"/>
                    <a:pt x="9105" y="1481"/>
                    <a:pt x="10082" y="2773"/>
                  </a:cubicBezTo>
                  <a:lnTo>
                    <a:pt x="9389" y="2773"/>
                  </a:lnTo>
                  <a:cubicBezTo>
                    <a:pt x="9168" y="2773"/>
                    <a:pt x="9011" y="2930"/>
                    <a:pt x="9011" y="3151"/>
                  </a:cubicBezTo>
                  <a:cubicBezTo>
                    <a:pt x="9011" y="3340"/>
                    <a:pt x="9168" y="3497"/>
                    <a:pt x="9389" y="3497"/>
                  </a:cubicBezTo>
                  <a:lnTo>
                    <a:pt x="10743" y="3497"/>
                  </a:lnTo>
                  <a:cubicBezTo>
                    <a:pt x="10964" y="3497"/>
                    <a:pt x="11121" y="3340"/>
                    <a:pt x="11121" y="3151"/>
                  </a:cubicBezTo>
                  <a:lnTo>
                    <a:pt x="11121" y="1765"/>
                  </a:lnTo>
                  <a:cubicBezTo>
                    <a:pt x="11121" y="1575"/>
                    <a:pt x="10964" y="1418"/>
                    <a:pt x="10743" y="1418"/>
                  </a:cubicBezTo>
                  <a:cubicBezTo>
                    <a:pt x="10554" y="1418"/>
                    <a:pt x="10397" y="1575"/>
                    <a:pt x="10397" y="1765"/>
                  </a:cubicBezTo>
                  <a:lnTo>
                    <a:pt x="10397" y="2111"/>
                  </a:lnTo>
                  <a:cubicBezTo>
                    <a:pt x="9263" y="725"/>
                    <a:pt x="7593" y="0"/>
                    <a:pt x="58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9794;p77">
              <a:extLst>
                <a:ext uri="{FF2B5EF4-FFF2-40B4-BE49-F238E27FC236}">
                  <a16:creationId xmlns:a16="http://schemas.microsoft.com/office/drawing/2014/main" id="{36EC0D54-B330-4E2A-91E5-235726F4EBCD}"/>
                </a:ext>
              </a:extLst>
            </p:cNvPr>
            <p:cNvSpPr/>
            <p:nvPr/>
          </p:nvSpPr>
          <p:spPr>
            <a:xfrm>
              <a:off x="1829125" y="2006475"/>
              <a:ext cx="191400" cy="191400"/>
            </a:xfrm>
            <a:custGeom>
              <a:avLst/>
              <a:gdLst/>
              <a:ahLst/>
              <a:cxnLst/>
              <a:rect l="l" t="t" r="r" b="b"/>
              <a:pathLst>
                <a:path w="7656" h="7656" extrusionOk="0">
                  <a:moveTo>
                    <a:pt x="4190" y="693"/>
                  </a:moveTo>
                  <a:cubicBezTo>
                    <a:pt x="4757" y="788"/>
                    <a:pt x="5324" y="1008"/>
                    <a:pt x="5797" y="1386"/>
                  </a:cubicBezTo>
                  <a:lnTo>
                    <a:pt x="5545" y="1607"/>
                  </a:lnTo>
                  <a:cubicBezTo>
                    <a:pt x="5450" y="1733"/>
                    <a:pt x="5450" y="1953"/>
                    <a:pt x="5545" y="2079"/>
                  </a:cubicBezTo>
                  <a:cubicBezTo>
                    <a:pt x="5608" y="2142"/>
                    <a:pt x="5702" y="2174"/>
                    <a:pt x="5793" y="2174"/>
                  </a:cubicBezTo>
                  <a:cubicBezTo>
                    <a:pt x="5884" y="2174"/>
                    <a:pt x="5970" y="2142"/>
                    <a:pt x="6017" y="2079"/>
                  </a:cubicBezTo>
                  <a:lnTo>
                    <a:pt x="6270" y="1859"/>
                  </a:lnTo>
                  <a:cubicBezTo>
                    <a:pt x="6616" y="2268"/>
                    <a:pt x="6868" y="2835"/>
                    <a:pt x="6931" y="3466"/>
                  </a:cubicBezTo>
                  <a:lnTo>
                    <a:pt x="6616" y="3466"/>
                  </a:lnTo>
                  <a:cubicBezTo>
                    <a:pt x="6427" y="3466"/>
                    <a:pt x="6270" y="3623"/>
                    <a:pt x="6270" y="3812"/>
                  </a:cubicBezTo>
                  <a:cubicBezTo>
                    <a:pt x="6270" y="4001"/>
                    <a:pt x="6427" y="4159"/>
                    <a:pt x="6616" y="4159"/>
                  </a:cubicBezTo>
                  <a:lnTo>
                    <a:pt x="6931" y="4159"/>
                  </a:lnTo>
                  <a:cubicBezTo>
                    <a:pt x="6868" y="4757"/>
                    <a:pt x="6616" y="5324"/>
                    <a:pt x="6270" y="5797"/>
                  </a:cubicBezTo>
                  <a:lnTo>
                    <a:pt x="6017" y="5545"/>
                  </a:lnTo>
                  <a:cubicBezTo>
                    <a:pt x="5970" y="5482"/>
                    <a:pt x="5884" y="5450"/>
                    <a:pt x="5793" y="5450"/>
                  </a:cubicBezTo>
                  <a:cubicBezTo>
                    <a:pt x="5702" y="5450"/>
                    <a:pt x="5608" y="5482"/>
                    <a:pt x="5545" y="5545"/>
                  </a:cubicBezTo>
                  <a:cubicBezTo>
                    <a:pt x="5450" y="5671"/>
                    <a:pt x="5450" y="5923"/>
                    <a:pt x="5545" y="6017"/>
                  </a:cubicBezTo>
                  <a:lnTo>
                    <a:pt x="5797" y="6270"/>
                  </a:lnTo>
                  <a:cubicBezTo>
                    <a:pt x="5356" y="6616"/>
                    <a:pt x="4820" y="6837"/>
                    <a:pt x="4190" y="6931"/>
                  </a:cubicBezTo>
                  <a:lnTo>
                    <a:pt x="4190" y="6616"/>
                  </a:lnTo>
                  <a:cubicBezTo>
                    <a:pt x="4190" y="6427"/>
                    <a:pt x="4033" y="6270"/>
                    <a:pt x="3812" y="6270"/>
                  </a:cubicBezTo>
                  <a:cubicBezTo>
                    <a:pt x="3623" y="6270"/>
                    <a:pt x="3466" y="6427"/>
                    <a:pt x="3466" y="6616"/>
                  </a:cubicBezTo>
                  <a:lnTo>
                    <a:pt x="3466" y="6931"/>
                  </a:lnTo>
                  <a:cubicBezTo>
                    <a:pt x="2867" y="6837"/>
                    <a:pt x="2331" y="6616"/>
                    <a:pt x="1859" y="6270"/>
                  </a:cubicBezTo>
                  <a:lnTo>
                    <a:pt x="2079" y="6017"/>
                  </a:lnTo>
                  <a:cubicBezTo>
                    <a:pt x="2205" y="5891"/>
                    <a:pt x="2205" y="5671"/>
                    <a:pt x="2079" y="5545"/>
                  </a:cubicBezTo>
                  <a:cubicBezTo>
                    <a:pt x="2032" y="5482"/>
                    <a:pt x="1945" y="5450"/>
                    <a:pt x="1855" y="5450"/>
                  </a:cubicBezTo>
                  <a:cubicBezTo>
                    <a:pt x="1764" y="5450"/>
                    <a:pt x="1670" y="5482"/>
                    <a:pt x="1607" y="5545"/>
                  </a:cubicBezTo>
                  <a:lnTo>
                    <a:pt x="1386" y="5797"/>
                  </a:lnTo>
                  <a:cubicBezTo>
                    <a:pt x="1040" y="5356"/>
                    <a:pt x="788" y="4789"/>
                    <a:pt x="725" y="4159"/>
                  </a:cubicBezTo>
                  <a:lnTo>
                    <a:pt x="1040" y="4159"/>
                  </a:lnTo>
                  <a:cubicBezTo>
                    <a:pt x="1229" y="4159"/>
                    <a:pt x="1386" y="4001"/>
                    <a:pt x="1386" y="3812"/>
                  </a:cubicBezTo>
                  <a:cubicBezTo>
                    <a:pt x="1386" y="3623"/>
                    <a:pt x="1229" y="3466"/>
                    <a:pt x="1040" y="3466"/>
                  </a:cubicBezTo>
                  <a:lnTo>
                    <a:pt x="725" y="3466"/>
                  </a:lnTo>
                  <a:cubicBezTo>
                    <a:pt x="788" y="2867"/>
                    <a:pt x="1040" y="2331"/>
                    <a:pt x="1386" y="1859"/>
                  </a:cubicBezTo>
                  <a:lnTo>
                    <a:pt x="1607" y="2079"/>
                  </a:lnTo>
                  <a:cubicBezTo>
                    <a:pt x="1701" y="2174"/>
                    <a:pt x="1764" y="2205"/>
                    <a:pt x="1859" y="2205"/>
                  </a:cubicBezTo>
                  <a:cubicBezTo>
                    <a:pt x="1922" y="2205"/>
                    <a:pt x="2048" y="2174"/>
                    <a:pt x="2079" y="2079"/>
                  </a:cubicBezTo>
                  <a:cubicBezTo>
                    <a:pt x="2205" y="1953"/>
                    <a:pt x="2205" y="1733"/>
                    <a:pt x="2079" y="1607"/>
                  </a:cubicBezTo>
                  <a:lnTo>
                    <a:pt x="1859" y="1386"/>
                  </a:lnTo>
                  <a:cubicBezTo>
                    <a:pt x="2300" y="1008"/>
                    <a:pt x="2835" y="788"/>
                    <a:pt x="3466" y="693"/>
                  </a:cubicBezTo>
                  <a:lnTo>
                    <a:pt x="3466" y="1008"/>
                  </a:lnTo>
                  <a:cubicBezTo>
                    <a:pt x="3466" y="1229"/>
                    <a:pt x="3623" y="1386"/>
                    <a:pt x="3812" y="1386"/>
                  </a:cubicBezTo>
                  <a:cubicBezTo>
                    <a:pt x="4033" y="1386"/>
                    <a:pt x="4190" y="1229"/>
                    <a:pt x="4190" y="1008"/>
                  </a:cubicBezTo>
                  <a:lnTo>
                    <a:pt x="4190" y="693"/>
                  </a:lnTo>
                  <a:close/>
                  <a:moveTo>
                    <a:pt x="3812" y="0"/>
                  </a:moveTo>
                  <a:cubicBezTo>
                    <a:pt x="1733" y="0"/>
                    <a:pt x="0" y="1701"/>
                    <a:pt x="0" y="3812"/>
                  </a:cubicBezTo>
                  <a:cubicBezTo>
                    <a:pt x="0" y="5923"/>
                    <a:pt x="1701" y="7656"/>
                    <a:pt x="3812" y="7656"/>
                  </a:cubicBezTo>
                  <a:cubicBezTo>
                    <a:pt x="5923" y="7656"/>
                    <a:pt x="7656" y="5954"/>
                    <a:pt x="7656" y="3812"/>
                  </a:cubicBezTo>
                  <a:cubicBezTo>
                    <a:pt x="7656" y="1733"/>
                    <a:pt x="5954" y="0"/>
                    <a:pt x="381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9795;p77">
              <a:extLst>
                <a:ext uri="{FF2B5EF4-FFF2-40B4-BE49-F238E27FC236}">
                  <a16:creationId xmlns:a16="http://schemas.microsoft.com/office/drawing/2014/main" id="{8CCF5465-D27B-4BEC-8305-5BD07E6B3DB8}"/>
                </a:ext>
              </a:extLst>
            </p:cNvPr>
            <p:cNvSpPr/>
            <p:nvPr/>
          </p:nvSpPr>
          <p:spPr>
            <a:xfrm>
              <a:off x="1915750" y="2058450"/>
              <a:ext cx="35475" cy="52800"/>
            </a:xfrm>
            <a:custGeom>
              <a:avLst/>
              <a:gdLst/>
              <a:ahLst/>
              <a:cxnLst/>
              <a:rect l="l" t="t" r="r" b="b"/>
              <a:pathLst>
                <a:path w="1419" h="2112" extrusionOk="0">
                  <a:moveTo>
                    <a:pt x="347" y="0"/>
                  </a:moveTo>
                  <a:cubicBezTo>
                    <a:pt x="158" y="0"/>
                    <a:pt x="1" y="158"/>
                    <a:pt x="1" y="378"/>
                  </a:cubicBezTo>
                  <a:lnTo>
                    <a:pt x="1" y="1733"/>
                  </a:lnTo>
                  <a:cubicBezTo>
                    <a:pt x="1" y="1954"/>
                    <a:pt x="158" y="2111"/>
                    <a:pt x="347" y="2111"/>
                  </a:cubicBezTo>
                  <a:lnTo>
                    <a:pt x="1072" y="2111"/>
                  </a:lnTo>
                  <a:cubicBezTo>
                    <a:pt x="1261" y="2111"/>
                    <a:pt x="1418" y="1954"/>
                    <a:pt x="1418" y="1733"/>
                  </a:cubicBezTo>
                  <a:cubicBezTo>
                    <a:pt x="1418" y="1544"/>
                    <a:pt x="1261" y="1387"/>
                    <a:pt x="1072" y="1387"/>
                  </a:cubicBezTo>
                  <a:lnTo>
                    <a:pt x="725" y="1387"/>
                  </a:lnTo>
                  <a:lnTo>
                    <a:pt x="725" y="378"/>
                  </a:lnTo>
                  <a:cubicBezTo>
                    <a:pt x="725" y="158"/>
                    <a:pt x="568"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50" name="Google Shape;650;p62"/>
          <p:cNvSpPr/>
          <p:nvPr/>
        </p:nvSpPr>
        <p:spPr>
          <a:xfrm>
            <a:off x="823351" y="2926977"/>
            <a:ext cx="407383" cy="407383"/>
          </a:xfrm>
          <a:custGeom>
            <a:avLst/>
            <a:gdLst/>
            <a:ahLst/>
            <a:cxnLst/>
            <a:rect l="l" t="t" r="r" b="b"/>
            <a:pathLst>
              <a:path w="19982" h="19982" extrusionOk="0">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1" name="Google Shape;651;p62"/>
          <p:cNvGrpSpPr/>
          <p:nvPr/>
        </p:nvGrpSpPr>
        <p:grpSpPr>
          <a:xfrm>
            <a:off x="1343892" y="2926915"/>
            <a:ext cx="407432" cy="407391"/>
            <a:chOff x="812101" y="2571761"/>
            <a:chExt cx="417066" cy="417024"/>
          </a:xfrm>
        </p:grpSpPr>
        <p:sp>
          <p:nvSpPr>
            <p:cNvPr id="652" name="Google Shape;652;p62"/>
            <p:cNvSpPr/>
            <p:nvPr/>
          </p:nvSpPr>
          <p:spPr>
            <a:xfrm>
              <a:off x="935084" y="2694744"/>
              <a:ext cx="171071" cy="171071"/>
            </a:xfrm>
            <a:custGeom>
              <a:avLst/>
              <a:gdLst/>
              <a:ahLst/>
              <a:cxnLst/>
              <a:rect l="l" t="t" r="r" b="b"/>
              <a:pathLst>
                <a:path w="8197" h="8197" extrusionOk="0">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62"/>
            <p:cNvSpPr/>
            <p:nvPr/>
          </p:nvSpPr>
          <p:spPr>
            <a:xfrm>
              <a:off x="860977" y="2620616"/>
              <a:ext cx="319311" cy="319290"/>
            </a:xfrm>
            <a:custGeom>
              <a:avLst/>
              <a:gdLst/>
              <a:ahLst/>
              <a:cxnLst/>
              <a:rect l="l" t="t" r="r" b="b"/>
              <a:pathLst>
                <a:path w="15300" h="15299" extrusionOk="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62"/>
            <p:cNvSpPr/>
            <p:nvPr/>
          </p:nvSpPr>
          <p:spPr>
            <a:xfrm>
              <a:off x="812101" y="2571761"/>
              <a:ext cx="417066" cy="417024"/>
            </a:xfrm>
            <a:custGeom>
              <a:avLst/>
              <a:gdLst/>
              <a:ahLst/>
              <a:cxnLst/>
              <a:rect l="l" t="t" r="r" b="b"/>
              <a:pathLst>
                <a:path w="19984" h="19982" extrusionOk="0">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62"/>
            <p:cNvSpPr/>
            <p:nvPr/>
          </p:nvSpPr>
          <p:spPr>
            <a:xfrm>
              <a:off x="1081712" y="2670306"/>
              <a:ext cx="48878" cy="48898"/>
            </a:xfrm>
            <a:custGeom>
              <a:avLst/>
              <a:gdLst/>
              <a:ahLst/>
              <a:cxnLst/>
              <a:rect l="l" t="t" r="r" b="b"/>
              <a:pathLst>
                <a:path w="2342" h="2343" extrusionOk="0">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6" name="Google Shape;656;p62"/>
          <p:cNvGrpSpPr/>
          <p:nvPr/>
        </p:nvGrpSpPr>
        <p:grpSpPr>
          <a:xfrm>
            <a:off x="1864486" y="2926915"/>
            <a:ext cx="407391" cy="407391"/>
            <a:chOff x="1323129" y="2571761"/>
            <a:chExt cx="417024" cy="417024"/>
          </a:xfrm>
        </p:grpSpPr>
        <p:sp>
          <p:nvSpPr>
            <p:cNvPr id="657" name="Google Shape;657;p62"/>
            <p:cNvSpPr/>
            <p:nvPr/>
          </p:nvSpPr>
          <p:spPr>
            <a:xfrm>
              <a:off x="1385007" y="2719183"/>
              <a:ext cx="73337" cy="219907"/>
            </a:xfrm>
            <a:custGeom>
              <a:avLst/>
              <a:gdLst/>
              <a:ahLst/>
              <a:cxnLst/>
              <a:rect l="l" t="t" r="r" b="b"/>
              <a:pathLst>
                <a:path w="3514" h="10537" extrusionOk="0">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62"/>
            <p:cNvSpPr/>
            <p:nvPr/>
          </p:nvSpPr>
          <p:spPr>
            <a:xfrm>
              <a:off x="1385007" y="2621430"/>
              <a:ext cx="73337" cy="73337"/>
            </a:xfrm>
            <a:custGeom>
              <a:avLst/>
              <a:gdLst/>
              <a:ahLst/>
              <a:cxnLst/>
              <a:rect l="l" t="t" r="r" b="b"/>
              <a:pathLst>
                <a:path w="3514" h="3514" extrusionOk="0">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62"/>
            <p:cNvSpPr/>
            <p:nvPr/>
          </p:nvSpPr>
          <p:spPr>
            <a:xfrm>
              <a:off x="1482759" y="2718786"/>
              <a:ext cx="195510" cy="220304"/>
            </a:xfrm>
            <a:custGeom>
              <a:avLst/>
              <a:gdLst/>
              <a:ahLst/>
              <a:cxnLst/>
              <a:rect l="l" t="t" r="r" b="b"/>
              <a:pathLst>
                <a:path w="9368" h="10556" extrusionOk="0">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62"/>
            <p:cNvSpPr/>
            <p:nvPr/>
          </p:nvSpPr>
          <p:spPr>
            <a:xfrm>
              <a:off x="1323129" y="2571761"/>
              <a:ext cx="417024" cy="417024"/>
            </a:xfrm>
            <a:custGeom>
              <a:avLst/>
              <a:gdLst/>
              <a:ahLst/>
              <a:cxnLst/>
              <a:rect l="l" t="t" r="r" b="b"/>
              <a:pathLst>
                <a:path w="19982" h="19982" extrusionOk="0">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1" name="Google Shape;661;p62"/>
          <p:cNvSpPr txBox="1"/>
          <p:nvPr/>
        </p:nvSpPr>
        <p:spPr>
          <a:xfrm>
            <a:off x="713225" y="4249600"/>
            <a:ext cx="3710400" cy="253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600"/>
              </a:spcAft>
              <a:buNone/>
            </a:pPr>
            <a:r>
              <a:rPr lang="en" sz="1200">
                <a:solidFill>
                  <a:schemeClr val="accent2"/>
                </a:solidFill>
                <a:latin typeface="Montserrat"/>
                <a:ea typeface="Montserrat"/>
                <a:cs typeface="Montserrat"/>
                <a:sym typeface="Montserrat"/>
              </a:rPr>
              <a:t>Please keep this slide for attribution</a:t>
            </a:r>
            <a:endParaRPr sz="1200">
              <a:solidFill>
                <a:schemeClr val="accent2"/>
              </a:solidFill>
              <a:latin typeface="Montserrat"/>
              <a:ea typeface="Montserrat"/>
              <a:cs typeface="Montserrat"/>
              <a:sym typeface="Montserrat"/>
            </a:endParaRPr>
          </a:p>
        </p:txBody>
      </p:sp>
      <p:sp>
        <p:nvSpPr>
          <p:cNvPr id="2" name="Rectangle 1">
            <a:extLst>
              <a:ext uri="{FF2B5EF4-FFF2-40B4-BE49-F238E27FC236}">
                <a16:creationId xmlns:a16="http://schemas.microsoft.com/office/drawing/2014/main" id="{7008836C-7C81-4649-96E7-2B73CD0B100D}"/>
              </a:ext>
            </a:extLst>
          </p:cNvPr>
          <p:cNvSpPr/>
          <p:nvPr/>
        </p:nvSpPr>
        <p:spPr>
          <a:xfrm>
            <a:off x="565449" y="1989734"/>
            <a:ext cx="4760017" cy="29182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Google Shape;648;p62"/>
          <p:cNvSpPr txBox="1">
            <a:spLocks noGrp="1"/>
          </p:cNvSpPr>
          <p:nvPr>
            <p:ph type="title"/>
          </p:nvPr>
        </p:nvSpPr>
        <p:spPr>
          <a:xfrm>
            <a:off x="560356" y="1900323"/>
            <a:ext cx="3858900" cy="13383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Thanks</a:t>
            </a:r>
            <a:endParaRPr dirty="0"/>
          </a:p>
        </p:txBody>
      </p:sp>
      <p:sp>
        <p:nvSpPr>
          <p:cNvPr id="649" name="Google Shape;649;p62"/>
          <p:cNvSpPr txBox="1"/>
          <p:nvPr/>
        </p:nvSpPr>
        <p:spPr>
          <a:xfrm>
            <a:off x="560356" y="2926891"/>
            <a:ext cx="3841200" cy="35776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solidFill>
                  <a:schemeClr val="accent2"/>
                </a:solidFill>
                <a:latin typeface="Montserrat"/>
                <a:ea typeface="Montserrat"/>
                <a:cs typeface="Montserrat"/>
                <a:sym typeface="Montserrat"/>
              </a:rPr>
              <a:t>Do you have any questions?</a:t>
            </a:r>
            <a:endParaRPr dirty="0">
              <a:solidFill>
                <a:schemeClr val="accent2"/>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2"/>
          <p:cNvSpPr txBox="1">
            <a:spLocks noGrp="1"/>
          </p:cNvSpPr>
          <p:nvPr>
            <p:ph type="title"/>
          </p:nvPr>
        </p:nvSpPr>
        <p:spPr>
          <a:xfrm>
            <a:off x="717800" y="383175"/>
            <a:ext cx="77082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Table of Contents</a:t>
            </a:r>
            <a:endParaRPr/>
          </a:p>
        </p:txBody>
      </p:sp>
      <p:sp>
        <p:nvSpPr>
          <p:cNvPr id="198" name="Google Shape;198;p32"/>
          <p:cNvSpPr txBox="1">
            <a:spLocks noGrp="1"/>
          </p:cNvSpPr>
          <p:nvPr>
            <p:ph type="ctrTitle" idx="2"/>
          </p:nvPr>
        </p:nvSpPr>
        <p:spPr>
          <a:xfrm>
            <a:off x="2310350" y="1446813"/>
            <a:ext cx="244453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Purpose Statement</a:t>
            </a:r>
          </a:p>
        </p:txBody>
      </p:sp>
      <p:sp>
        <p:nvSpPr>
          <p:cNvPr id="199" name="Google Shape;199;p32"/>
          <p:cNvSpPr txBox="1">
            <a:spLocks noGrp="1"/>
          </p:cNvSpPr>
          <p:nvPr>
            <p:ph type="title" idx="3"/>
          </p:nvPr>
        </p:nvSpPr>
        <p:spPr>
          <a:xfrm>
            <a:off x="7178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01</a:t>
            </a:r>
            <a:endParaRPr/>
          </a:p>
        </p:txBody>
      </p:sp>
      <p:sp>
        <p:nvSpPr>
          <p:cNvPr id="200" name="Google Shape;200;p32"/>
          <p:cNvSpPr txBox="1">
            <a:spLocks noGrp="1"/>
          </p:cNvSpPr>
          <p:nvPr>
            <p:ph type="subTitle" idx="1"/>
          </p:nvPr>
        </p:nvSpPr>
        <p:spPr>
          <a:xfrm>
            <a:off x="2310350" y="1858875"/>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What are we talking        about?</a:t>
            </a:r>
          </a:p>
        </p:txBody>
      </p:sp>
      <p:sp>
        <p:nvSpPr>
          <p:cNvPr id="201" name="Google Shape;201;p32"/>
          <p:cNvSpPr txBox="1">
            <a:spLocks noGrp="1"/>
          </p:cNvSpPr>
          <p:nvPr>
            <p:ph type="ctrTitle" idx="4"/>
          </p:nvPr>
        </p:nvSpPr>
        <p:spPr>
          <a:xfrm>
            <a:off x="6275800" y="1446813"/>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Tell Our Story</a:t>
            </a:r>
          </a:p>
        </p:txBody>
      </p:sp>
      <p:sp>
        <p:nvSpPr>
          <p:cNvPr id="202" name="Google Shape;202;p32"/>
          <p:cNvSpPr txBox="1">
            <a:spLocks noGrp="1"/>
          </p:cNvSpPr>
          <p:nvPr>
            <p:ph type="title" idx="5"/>
          </p:nvPr>
        </p:nvSpPr>
        <p:spPr>
          <a:xfrm>
            <a:off x="4686400" y="1521025"/>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02</a:t>
            </a:r>
            <a:endParaRPr/>
          </a:p>
        </p:txBody>
      </p:sp>
      <p:sp>
        <p:nvSpPr>
          <p:cNvPr id="203" name="Google Shape;203;p32"/>
          <p:cNvSpPr txBox="1">
            <a:spLocks noGrp="1"/>
          </p:cNvSpPr>
          <p:nvPr>
            <p:ph type="subTitle" idx="6"/>
          </p:nvPr>
        </p:nvSpPr>
        <p:spPr>
          <a:xfrm>
            <a:off x="6275800" y="1858878"/>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Presenting our story using data.</a:t>
            </a:r>
          </a:p>
        </p:txBody>
      </p:sp>
      <p:sp>
        <p:nvSpPr>
          <p:cNvPr id="204" name="Google Shape;204;p32"/>
          <p:cNvSpPr txBox="1">
            <a:spLocks noGrp="1"/>
          </p:cNvSpPr>
          <p:nvPr>
            <p:ph type="ctrTitle" idx="7"/>
          </p:nvPr>
        </p:nvSpPr>
        <p:spPr>
          <a:xfrm>
            <a:off x="4572000" y="2824886"/>
            <a:ext cx="2150400" cy="384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Conclusion</a:t>
            </a:r>
          </a:p>
        </p:txBody>
      </p:sp>
      <p:sp>
        <p:nvSpPr>
          <p:cNvPr id="205" name="Google Shape;205;p32"/>
          <p:cNvSpPr txBox="1">
            <a:spLocks noGrp="1"/>
          </p:cNvSpPr>
          <p:nvPr>
            <p:ph type="title" idx="8"/>
          </p:nvPr>
        </p:nvSpPr>
        <p:spPr>
          <a:xfrm>
            <a:off x="2979450" y="2916559"/>
            <a:ext cx="1493400" cy="9417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a:t>03</a:t>
            </a:r>
            <a:endParaRPr/>
          </a:p>
        </p:txBody>
      </p:sp>
      <p:sp>
        <p:nvSpPr>
          <p:cNvPr id="206" name="Google Shape;206;p32"/>
          <p:cNvSpPr txBox="1">
            <a:spLocks noGrp="1"/>
          </p:cNvSpPr>
          <p:nvPr>
            <p:ph type="subTitle" idx="9"/>
          </p:nvPr>
        </p:nvSpPr>
        <p:spPr>
          <a:xfrm>
            <a:off x="4572000" y="3254434"/>
            <a:ext cx="2150400" cy="76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t>Our recommendation to answer the business task.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a:spLocks noGrp="1"/>
          </p:cNvSpPr>
          <p:nvPr>
            <p:ph type="title"/>
          </p:nvPr>
        </p:nvSpPr>
        <p:spPr>
          <a:xfrm>
            <a:off x="3968425" y="2227050"/>
            <a:ext cx="4462500" cy="8418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US" dirty="0"/>
              <a:t>Purpose Statement</a:t>
            </a:r>
          </a:p>
        </p:txBody>
      </p:sp>
      <p:sp>
        <p:nvSpPr>
          <p:cNvPr id="223" name="Google Shape;223;p34"/>
          <p:cNvSpPr txBox="1">
            <a:spLocks noGrp="1"/>
          </p:cNvSpPr>
          <p:nvPr>
            <p:ph type="subTitle" idx="1"/>
          </p:nvPr>
        </p:nvSpPr>
        <p:spPr>
          <a:xfrm>
            <a:off x="3968350" y="3203175"/>
            <a:ext cx="4462500" cy="678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US" dirty="0">
                <a:solidFill>
                  <a:schemeClr val="accent2"/>
                </a:solidFill>
              </a:rPr>
              <a:t>What are we talking about?</a:t>
            </a:r>
          </a:p>
        </p:txBody>
      </p:sp>
      <p:sp>
        <p:nvSpPr>
          <p:cNvPr id="224" name="Google Shape;224;p34"/>
          <p:cNvSpPr txBox="1">
            <a:spLocks noGrp="1"/>
          </p:cNvSpPr>
          <p:nvPr>
            <p:ph type="title" idx="2"/>
          </p:nvPr>
        </p:nvSpPr>
        <p:spPr>
          <a:xfrm>
            <a:off x="3968350" y="1262325"/>
            <a:ext cx="4462500" cy="11418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01</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3"/>
          <p:cNvSpPr txBox="1">
            <a:spLocks noGrp="1"/>
          </p:cNvSpPr>
          <p:nvPr>
            <p:ph type="title"/>
          </p:nvPr>
        </p:nvSpPr>
        <p:spPr>
          <a:xfrm>
            <a:off x="1156525" y="1340400"/>
            <a:ext cx="4232100" cy="755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The Problem</a:t>
            </a:r>
            <a:endParaRPr dirty="0"/>
          </a:p>
        </p:txBody>
      </p:sp>
      <p:sp>
        <p:nvSpPr>
          <p:cNvPr id="215" name="Google Shape;215;p33"/>
          <p:cNvSpPr txBox="1">
            <a:spLocks noGrp="1"/>
          </p:cNvSpPr>
          <p:nvPr>
            <p:ph type="body" idx="1"/>
          </p:nvPr>
        </p:nvSpPr>
        <p:spPr>
          <a:xfrm>
            <a:off x="1156525" y="2096100"/>
            <a:ext cx="4232100" cy="2011800"/>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buFont typeface="Arial"/>
              <a:buNone/>
            </a:pPr>
            <a:r>
              <a:rPr lang="en-US" dirty="0"/>
              <a:t>Examine and compare the distinct behaviors and factors influencing Cyclistic bike usage between Casual users and annual members. Consider factors such as </a:t>
            </a:r>
            <a:r>
              <a:rPr lang="en-US" dirty="0">
                <a:solidFill>
                  <a:schemeClr val="bg2"/>
                </a:solidFill>
              </a:rPr>
              <a:t>ride frequency</a:t>
            </a:r>
            <a:r>
              <a:rPr lang="en-US" dirty="0"/>
              <a:t>, </a:t>
            </a:r>
            <a:r>
              <a:rPr lang="en-US" dirty="0">
                <a:solidFill>
                  <a:schemeClr val="accent1"/>
                </a:solidFill>
              </a:rPr>
              <a:t>trip duration</a:t>
            </a:r>
            <a:r>
              <a:rPr lang="en-US" dirty="0"/>
              <a:t>, </a:t>
            </a:r>
            <a:r>
              <a:rPr lang="en-US" dirty="0">
                <a:solidFill>
                  <a:schemeClr val="accent5"/>
                </a:solidFill>
              </a:rPr>
              <a:t>preferred locations</a:t>
            </a:r>
            <a:r>
              <a:rPr lang="en-US" dirty="0"/>
              <a:t>, and </a:t>
            </a:r>
            <a:r>
              <a:rPr lang="en-US" dirty="0">
                <a:solidFill>
                  <a:schemeClr val="accent3"/>
                </a:solidFill>
              </a:rPr>
              <a:t>peak usage times </a:t>
            </a:r>
            <a:r>
              <a:rPr lang="en-US" dirty="0"/>
              <a:t>to identify differences in user </a:t>
            </a:r>
            <a:r>
              <a:rPr lang="en-US" dirty="0">
                <a:solidFill>
                  <a:schemeClr val="accent1"/>
                </a:solidFill>
              </a:rPr>
              <a:t>behavior</a:t>
            </a:r>
            <a:r>
              <a:rPr lang="en-US" dirty="0"/>
              <a:t>.</a:t>
            </a:r>
          </a:p>
        </p:txBody>
      </p:sp>
      <p:sp>
        <p:nvSpPr>
          <p:cNvPr id="216" name="Google Shape;216;p33"/>
          <p:cNvSpPr/>
          <p:nvPr/>
        </p:nvSpPr>
        <p:spPr>
          <a:xfrm>
            <a:off x="6732125" y="0"/>
            <a:ext cx="1216200" cy="2571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3"/>
          <p:cNvSpPr/>
          <p:nvPr/>
        </p:nvSpPr>
        <p:spPr>
          <a:xfrm>
            <a:off x="7951325" y="2571750"/>
            <a:ext cx="1216200" cy="25716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53"/>
          <p:cNvSpPr txBox="1">
            <a:spLocks noGrp="1"/>
          </p:cNvSpPr>
          <p:nvPr>
            <p:ph type="title"/>
          </p:nvPr>
        </p:nvSpPr>
        <p:spPr>
          <a:xfrm>
            <a:off x="713375" y="2227050"/>
            <a:ext cx="4462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dirty="0"/>
              <a:t>Tell Our Story</a:t>
            </a:r>
          </a:p>
        </p:txBody>
      </p:sp>
      <p:sp>
        <p:nvSpPr>
          <p:cNvPr id="498" name="Google Shape;498;p53"/>
          <p:cNvSpPr txBox="1">
            <a:spLocks noGrp="1"/>
          </p:cNvSpPr>
          <p:nvPr>
            <p:ph type="subTitle" idx="1"/>
          </p:nvPr>
        </p:nvSpPr>
        <p:spPr>
          <a:xfrm>
            <a:off x="713225" y="3045375"/>
            <a:ext cx="4462500" cy="67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dirty="0">
                <a:solidFill>
                  <a:schemeClr val="dk1"/>
                </a:solidFill>
              </a:rPr>
              <a:t>Presenting our story using data.</a:t>
            </a:r>
          </a:p>
        </p:txBody>
      </p:sp>
      <p:sp>
        <p:nvSpPr>
          <p:cNvPr id="499" name="Google Shape;499;p53"/>
          <p:cNvSpPr txBox="1">
            <a:spLocks noGrp="1"/>
          </p:cNvSpPr>
          <p:nvPr>
            <p:ph type="title" idx="2"/>
          </p:nvPr>
        </p:nvSpPr>
        <p:spPr>
          <a:xfrm>
            <a:off x="713300" y="1262325"/>
            <a:ext cx="4462500" cy="1141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02</a:t>
            </a:r>
            <a:endParaRPr/>
          </a:p>
        </p:txBody>
      </p:sp>
    </p:spTree>
    <p:extLst>
      <p:ext uri="{BB962C8B-B14F-4D97-AF65-F5344CB8AC3E}">
        <p14:creationId xmlns:p14="http://schemas.microsoft.com/office/powerpoint/2010/main" val="3992240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7"/>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TRIP DURATION</a:t>
            </a:r>
            <a:endParaRPr dirty="0"/>
          </a:p>
        </p:txBody>
      </p:sp>
      <p:sp>
        <p:nvSpPr>
          <p:cNvPr id="575" name="Google Shape;575;p57"/>
          <p:cNvSpPr/>
          <p:nvPr/>
        </p:nvSpPr>
        <p:spPr>
          <a:xfrm>
            <a:off x="8291713" y="1953975"/>
            <a:ext cx="134100" cy="1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7"/>
          <p:cNvSpPr/>
          <p:nvPr/>
        </p:nvSpPr>
        <p:spPr>
          <a:xfrm>
            <a:off x="8291713" y="2404225"/>
            <a:ext cx="134100" cy="134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7"/>
          <p:cNvSpPr/>
          <p:nvPr/>
        </p:nvSpPr>
        <p:spPr>
          <a:xfrm>
            <a:off x="8291713" y="2854475"/>
            <a:ext cx="134100" cy="134100"/>
          </a:xfrm>
          <a:prstGeom prst="ellipse">
            <a:avLst/>
          </a:prstGeom>
          <a:solidFill>
            <a:schemeClr val="lt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7"/>
          <p:cNvSpPr txBox="1">
            <a:spLocks noGrp="1"/>
          </p:cNvSpPr>
          <p:nvPr>
            <p:ph type="subTitle" idx="4294967295"/>
          </p:nvPr>
        </p:nvSpPr>
        <p:spPr>
          <a:xfrm>
            <a:off x="5486401" y="1816725"/>
            <a:ext cx="2805250"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100" dirty="0">
                <a:solidFill>
                  <a:schemeClr val="dk1"/>
                </a:solidFill>
              </a:rPr>
              <a:t>Casual users generally have longer rides than annual members.</a:t>
            </a:r>
          </a:p>
        </p:txBody>
      </p:sp>
      <p:sp>
        <p:nvSpPr>
          <p:cNvPr id="579" name="Google Shape;579;p57"/>
          <p:cNvSpPr txBox="1">
            <a:spLocks noGrp="1"/>
          </p:cNvSpPr>
          <p:nvPr>
            <p:ph type="subTitle" idx="4294967295"/>
          </p:nvPr>
        </p:nvSpPr>
        <p:spPr>
          <a:xfrm>
            <a:off x="5405933" y="2266975"/>
            <a:ext cx="2885792"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900" dirty="0">
                <a:solidFill>
                  <a:schemeClr val="dk1"/>
                </a:solidFill>
              </a:rPr>
              <a:t>Workday ride lengths for annual members suggest nearby commuting patterns.</a:t>
            </a:r>
          </a:p>
        </p:txBody>
      </p:sp>
      <p:sp>
        <p:nvSpPr>
          <p:cNvPr id="580" name="Google Shape;580;p57"/>
          <p:cNvSpPr txBox="1">
            <a:spLocks noGrp="1"/>
          </p:cNvSpPr>
          <p:nvPr>
            <p:ph type="subTitle" idx="4294967295"/>
          </p:nvPr>
        </p:nvSpPr>
        <p:spPr>
          <a:xfrm>
            <a:off x="5735042" y="2717225"/>
            <a:ext cx="2556608"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000" dirty="0">
                <a:solidFill>
                  <a:schemeClr val="dk1"/>
                </a:solidFill>
              </a:rPr>
              <a:t>Despite a higher ride count, annual members tend to have shorter ride durations.</a:t>
            </a:r>
          </a:p>
        </p:txBody>
      </p:sp>
      <p:pic>
        <p:nvPicPr>
          <p:cNvPr id="152" name="slide2">
            <a:extLst>
              <a:ext uri="{FF2B5EF4-FFF2-40B4-BE49-F238E27FC236}">
                <a16:creationId xmlns:a16="http://schemas.microsoft.com/office/drawing/2014/main" id="{8088FDC0-E728-43D2-994E-876FDE64E0E6}"/>
              </a:ext>
            </a:extLst>
          </p:cNvPr>
          <p:cNvPicPr>
            <a:picLocks noChangeAspect="1"/>
          </p:cNvPicPr>
          <p:nvPr/>
        </p:nvPicPr>
        <p:blipFill rotWithShape="1">
          <a:blip r:embed="rId3"/>
          <a:srcRect t="1284" b="-334"/>
          <a:stretch/>
        </p:blipFill>
        <p:spPr>
          <a:xfrm>
            <a:off x="717800" y="885139"/>
            <a:ext cx="4622550" cy="414040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469525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14" name="Google Shape;575;p57">
            <a:extLst>
              <a:ext uri="{FF2B5EF4-FFF2-40B4-BE49-F238E27FC236}">
                <a16:creationId xmlns:a16="http://schemas.microsoft.com/office/drawing/2014/main" id="{872F9A13-A2B9-4430-B44F-7F05F64B5E8D}"/>
              </a:ext>
            </a:extLst>
          </p:cNvPr>
          <p:cNvSpPr/>
          <p:nvPr/>
        </p:nvSpPr>
        <p:spPr>
          <a:xfrm flipH="1">
            <a:off x="336246" y="2156862"/>
            <a:ext cx="134100" cy="1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76;p57">
            <a:extLst>
              <a:ext uri="{FF2B5EF4-FFF2-40B4-BE49-F238E27FC236}">
                <a16:creationId xmlns:a16="http://schemas.microsoft.com/office/drawing/2014/main" id="{37DF040F-80CB-42C3-93B6-3C01674B7203}"/>
              </a:ext>
            </a:extLst>
          </p:cNvPr>
          <p:cNvSpPr/>
          <p:nvPr/>
        </p:nvSpPr>
        <p:spPr>
          <a:xfrm flipH="1">
            <a:off x="336246" y="2607112"/>
            <a:ext cx="134100" cy="134100"/>
          </a:xfrm>
          <a:prstGeom prst="ellipse">
            <a:avLst/>
          </a:prstGeom>
          <a:solidFill>
            <a:schemeClr val="dk2"/>
          </a:solidFill>
          <a:ln>
            <a:solidFill>
              <a:srgbClr val="003BA3"/>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77;p57">
            <a:extLst>
              <a:ext uri="{FF2B5EF4-FFF2-40B4-BE49-F238E27FC236}">
                <a16:creationId xmlns:a16="http://schemas.microsoft.com/office/drawing/2014/main" id="{CC943CAE-11E1-415B-B3D5-B0A1E9A5592E}"/>
              </a:ext>
            </a:extLst>
          </p:cNvPr>
          <p:cNvSpPr/>
          <p:nvPr/>
        </p:nvSpPr>
        <p:spPr>
          <a:xfrm flipH="1">
            <a:off x="336246" y="3057362"/>
            <a:ext cx="134100" cy="134100"/>
          </a:xfrm>
          <a:prstGeom prst="ellipse">
            <a:avLst/>
          </a:prstGeom>
          <a:solidFill>
            <a:schemeClr val="lt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78;p57">
            <a:extLst>
              <a:ext uri="{FF2B5EF4-FFF2-40B4-BE49-F238E27FC236}">
                <a16:creationId xmlns:a16="http://schemas.microsoft.com/office/drawing/2014/main" id="{BCBE6AB5-1991-488C-BB78-6D12819BF166}"/>
              </a:ext>
            </a:extLst>
          </p:cNvPr>
          <p:cNvSpPr txBox="1">
            <a:spLocks/>
          </p:cNvSpPr>
          <p:nvPr/>
        </p:nvSpPr>
        <p:spPr>
          <a:xfrm flipH="1">
            <a:off x="470408" y="2019612"/>
            <a:ext cx="3421278"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600"/>
              </a:spcAft>
              <a:buFont typeface="Montserrat"/>
              <a:buNone/>
            </a:pPr>
            <a:r>
              <a:rPr lang="en-US" sz="1100" dirty="0">
                <a:solidFill>
                  <a:schemeClr val="dk1"/>
                </a:solidFill>
              </a:rPr>
              <a:t>The workday rides of annual members exceed those on weekends, unlike casual members.</a:t>
            </a:r>
          </a:p>
        </p:txBody>
      </p:sp>
      <p:sp>
        <p:nvSpPr>
          <p:cNvPr id="18" name="Google Shape;579;p57">
            <a:extLst>
              <a:ext uri="{FF2B5EF4-FFF2-40B4-BE49-F238E27FC236}">
                <a16:creationId xmlns:a16="http://schemas.microsoft.com/office/drawing/2014/main" id="{57588D53-2CB1-472B-98C6-0BD53D34289E}"/>
              </a:ext>
            </a:extLst>
          </p:cNvPr>
          <p:cNvSpPr txBox="1">
            <a:spLocks/>
          </p:cNvSpPr>
          <p:nvPr/>
        </p:nvSpPr>
        <p:spPr>
          <a:xfrm flipH="1">
            <a:off x="470334" y="2469862"/>
            <a:ext cx="2885792"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600"/>
              </a:spcAft>
              <a:buFont typeface="Montserrat"/>
              <a:buNone/>
            </a:pPr>
            <a:r>
              <a:rPr lang="en-US" sz="1100" dirty="0">
                <a:solidFill>
                  <a:schemeClr val="dk1"/>
                </a:solidFill>
              </a:rPr>
              <a:t>Weekends see a huge drop in rides from annual members.</a:t>
            </a:r>
          </a:p>
        </p:txBody>
      </p:sp>
      <p:sp>
        <p:nvSpPr>
          <p:cNvPr id="19" name="Google Shape;580;p57">
            <a:extLst>
              <a:ext uri="{FF2B5EF4-FFF2-40B4-BE49-F238E27FC236}">
                <a16:creationId xmlns:a16="http://schemas.microsoft.com/office/drawing/2014/main" id="{F8D46F48-947E-4EF8-BD56-8125A8ED8D2F}"/>
              </a:ext>
            </a:extLst>
          </p:cNvPr>
          <p:cNvSpPr txBox="1">
            <a:spLocks/>
          </p:cNvSpPr>
          <p:nvPr/>
        </p:nvSpPr>
        <p:spPr>
          <a:xfrm flipH="1">
            <a:off x="470409" y="2920112"/>
            <a:ext cx="2556608" cy="4086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spcAft>
                <a:spcPts val="1600"/>
              </a:spcAft>
              <a:buFont typeface="Montserrat"/>
              <a:buNone/>
            </a:pPr>
            <a:r>
              <a:rPr lang="en-US" sz="1100" dirty="0">
                <a:solidFill>
                  <a:schemeClr val="dk1"/>
                </a:solidFill>
              </a:rPr>
              <a:t>Sunday records the most casual member rides.</a:t>
            </a:r>
          </a:p>
        </p:txBody>
      </p:sp>
      <p:pic>
        <p:nvPicPr>
          <p:cNvPr id="21" name="slide2">
            <a:extLst>
              <a:ext uri="{FF2B5EF4-FFF2-40B4-BE49-F238E27FC236}">
                <a16:creationId xmlns:a16="http://schemas.microsoft.com/office/drawing/2014/main" id="{F4761F2D-B501-4AE9-81C7-FCB42FFE397B}"/>
              </a:ext>
            </a:extLst>
          </p:cNvPr>
          <p:cNvPicPr>
            <a:picLocks noChangeAspect="1"/>
          </p:cNvPicPr>
          <p:nvPr/>
        </p:nvPicPr>
        <p:blipFill>
          <a:blip r:embed="rId3"/>
          <a:srcRect t="421" b="421"/>
          <a:stretch/>
        </p:blipFill>
        <p:spPr>
          <a:xfrm>
            <a:off x="4185204" y="747498"/>
            <a:ext cx="4622550" cy="4140403"/>
          </a:xfrm>
          <a:prstGeom prst="rect">
            <a:avLst/>
          </a:prstGeom>
          <a:ln>
            <a:solidFill>
              <a:schemeClr val="tx1"/>
            </a:solidFill>
          </a:ln>
          <a:effectLst>
            <a:outerShdw blurRad="50800" dist="38100" dir="2700000" algn="tl" rotWithShape="0">
              <a:prstClr val="black">
                <a:alpha val="40000"/>
              </a:prstClr>
            </a:outerShdw>
          </a:effectLst>
        </p:spPr>
      </p:pic>
      <p:sp>
        <p:nvSpPr>
          <p:cNvPr id="22" name="Google Shape;572;p57">
            <a:extLst>
              <a:ext uri="{FF2B5EF4-FFF2-40B4-BE49-F238E27FC236}">
                <a16:creationId xmlns:a16="http://schemas.microsoft.com/office/drawing/2014/main" id="{9BF6521A-2A4D-49B4-BC06-4C6E0D72CAFB}"/>
              </a:ext>
            </a:extLst>
          </p:cNvPr>
          <p:cNvSpPr txBox="1">
            <a:spLocks noGrp="1"/>
          </p:cNvSpPr>
          <p:nvPr>
            <p:ph type="title"/>
          </p:nvPr>
        </p:nvSpPr>
        <p:spPr>
          <a:xfrm>
            <a:off x="1099554" y="255599"/>
            <a:ext cx="7708200" cy="6477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 sz="2800" dirty="0"/>
              <a:t>TRIP FREQUENCY</a:t>
            </a:r>
            <a:endParaRPr sz="2800" dirty="0"/>
          </a:p>
        </p:txBody>
      </p:sp>
    </p:spTree>
    <p:extLst>
      <p:ext uri="{BB962C8B-B14F-4D97-AF65-F5344CB8AC3E}">
        <p14:creationId xmlns:p14="http://schemas.microsoft.com/office/powerpoint/2010/main" val="28488082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2" name="Google Shape;572;p57"/>
          <p:cNvSpPr txBox="1">
            <a:spLocks noGrp="1"/>
          </p:cNvSpPr>
          <p:nvPr>
            <p:ph type="title"/>
          </p:nvPr>
        </p:nvSpPr>
        <p:spPr>
          <a:xfrm>
            <a:off x="717800" y="383175"/>
            <a:ext cx="7708200" cy="647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BIKE CATEGORIES</a:t>
            </a:r>
            <a:endParaRPr dirty="0"/>
          </a:p>
        </p:txBody>
      </p:sp>
      <p:sp>
        <p:nvSpPr>
          <p:cNvPr id="575" name="Google Shape;575;p57"/>
          <p:cNvSpPr/>
          <p:nvPr/>
        </p:nvSpPr>
        <p:spPr>
          <a:xfrm>
            <a:off x="8291713" y="1953975"/>
            <a:ext cx="134100" cy="134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57"/>
          <p:cNvSpPr/>
          <p:nvPr/>
        </p:nvSpPr>
        <p:spPr>
          <a:xfrm>
            <a:off x="8291713" y="2404225"/>
            <a:ext cx="134100" cy="1341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57"/>
          <p:cNvSpPr/>
          <p:nvPr/>
        </p:nvSpPr>
        <p:spPr>
          <a:xfrm>
            <a:off x="8291713" y="2854475"/>
            <a:ext cx="134100" cy="134100"/>
          </a:xfrm>
          <a:prstGeom prst="ellipse">
            <a:avLst/>
          </a:prstGeom>
          <a:solidFill>
            <a:schemeClr val="lt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57"/>
          <p:cNvSpPr txBox="1">
            <a:spLocks noGrp="1"/>
          </p:cNvSpPr>
          <p:nvPr>
            <p:ph type="subTitle" idx="4294967295"/>
          </p:nvPr>
        </p:nvSpPr>
        <p:spPr>
          <a:xfrm>
            <a:off x="5486401" y="1816725"/>
            <a:ext cx="2805250"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1200" dirty="0">
                <a:solidFill>
                  <a:schemeClr val="dk1"/>
                </a:solidFill>
              </a:rPr>
              <a:t>Annual members prefer classic bikes and electric bikes.</a:t>
            </a:r>
          </a:p>
        </p:txBody>
      </p:sp>
      <p:sp>
        <p:nvSpPr>
          <p:cNvPr id="579" name="Google Shape;579;p57"/>
          <p:cNvSpPr txBox="1">
            <a:spLocks noGrp="1"/>
          </p:cNvSpPr>
          <p:nvPr>
            <p:ph type="subTitle" idx="4294967295"/>
          </p:nvPr>
        </p:nvSpPr>
        <p:spPr>
          <a:xfrm>
            <a:off x="5405933" y="2266975"/>
            <a:ext cx="2885792"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900" dirty="0">
                <a:solidFill>
                  <a:schemeClr val="dk1"/>
                </a:solidFill>
              </a:rPr>
              <a:t>Workday ride lengths for annual members suggest nearby commuting patterns.</a:t>
            </a:r>
          </a:p>
        </p:txBody>
      </p:sp>
      <p:sp>
        <p:nvSpPr>
          <p:cNvPr id="580" name="Google Shape;580;p57"/>
          <p:cNvSpPr txBox="1">
            <a:spLocks noGrp="1"/>
          </p:cNvSpPr>
          <p:nvPr>
            <p:ph type="subTitle" idx="4294967295"/>
          </p:nvPr>
        </p:nvSpPr>
        <p:spPr>
          <a:xfrm>
            <a:off x="5735042" y="2717225"/>
            <a:ext cx="2556608" cy="408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en-US" sz="900" dirty="0">
                <a:solidFill>
                  <a:schemeClr val="dk1"/>
                </a:solidFill>
              </a:rPr>
              <a:t>Annual members show minimal usage of docked bikes, possibly due to various factors such as membership plans or bike features.</a:t>
            </a:r>
          </a:p>
        </p:txBody>
      </p:sp>
      <p:pic>
        <p:nvPicPr>
          <p:cNvPr id="152" name="slide2">
            <a:extLst>
              <a:ext uri="{FF2B5EF4-FFF2-40B4-BE49-F238E27FC236}">
                <a16:creationId xmlns:a16="http://schemas.microsoft.com/office/drawing/2014/main" id="{8088FDC0-E728-43D2-994E-876FDE64E0E6}"/>
              </a:ext>
            </a:extLst>
          </p:cNvPr>
          <p:cNvPicPr>
            <a:picLocks noChangeAspect="1"/>
          </p:cNvPicPr>
          <p:nvPr/>
        </p:nvPicPr>
        <p:blipFill rotWithShape="1">
          <a:blip r:embed="rId3"/>
          <a:srcRect t="352" b="-1"/>
          <a:stretch/>
        </p:blipFill>
        <p:spPr>
          <a:xfrm>
            <a:off x="717800" y="885139"/>
            <a:ext cx="4622550" cy="4140403"/>
          </a:xfrm>
          <a:prstGeom prst="rect">
            <a:avLst/>
          </a:prstGeom>
          <a:ln>
            <a:solidFill>
              <a:schemeClr val="tx1"/>
            </a:solid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888919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00F235-F4E3-496E-88F7-6FE8217AB1A5}"/>
              </a:ext>
            </a:extLst>
          </p:cNvPr>
          <p:cNvSpPr>
            <a:spLocks noGrp="1"/>
          </p:cNvSpPr>
          <p:nvPr>
            <p:ph type="title"/>
          </p:nvPr>
        </p:nvSpPr>
        <p:spPr/>
        <p:txBody>
          <a:bodyPr/>
          <a:lstStyle/>
          <a:p>
            <a:r>
              <a:rPr lang="en-US" dirty="0"/>
              <a:t>HOUR TO FREQUENCY</a:t>
            </a:r>
          </a:p>
        </p:txBody>
      </p:sp>
      <p:pic>
        <p:nvPicPr>
          <p:cNvPr id="5" name="Picture 4">
            <a:extLst>
              <a:ext uri="{FF2B5EF4-FFF2-40B4-BE49-F238E27FC236}">
                <a16:creationId xmlns:a16="http://schemas.microsoft.com/office/drawing/2014/main" id="{977BCAD7-103D-4DED-A871-AE746A953BA3}"/>
              </a:ext>
            </a:extLst>
          </p:cNvPr>
          <p:cNvPicPr>
            <a:picLocks noChangeAspect="1"/>
          </p:cNvPicPr>
          <p:nvPr/>
        </p:nvPicPr>
        <p:blipFill>
          <a:blip r:embed="rId3"/>
          <a:stretch>
            <a:fillRect/>
          </a:stretch>
        </p:blipFill>
        <p:spPr>
          <a:xfrm>
            <a:off x="0" y="1100268"/>
            <a:ext cx="9144000" cy="4043232"/>
          </a:xfrm>
          <a:prstGeom prst="rect">
            <a:avLst/>
          </a:prstGeom>
        </p:spPr>
      </p:pic>
      <p:sp>
        <p:nvSpPr>
          <p:cNvPr id="6" name="Google Shape;575;p57">
            <a:extLst>
              <a:ext uri="{FF2B5EF4-FFF2-40B4-BE49-F238E27FC236}">
                <a16:creationId xmlns:a16="http://schemas.microsoft.com/office/drawing/2014/main" id="{53F711B6-EC4F-4BED-9633-992621C72269}"/>
              </a:ext>
            </a:extLst>
          </p:cNvPr>
          <p:cNvSpPr/>
          <p:nvPr/>
        </p:nvSpPr>
        <p:spPr>
          <a:xfrm>
            <a:off x="8791736" y="2151486"/>
            <a:ext cx="102249" cy="94954"/>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6;p57">
            <a:extLst>
              <a:ext uri="{FF2B5EF4-FFF2-40B4-BE49-F238E27FC236}">
                <a16:creationId xmlns:a16="http://schemas.microsoft.com/office/drawing/2014/main" id="{C283941F-6D2C-4305-B309-1774CB3E5762}"/>
              </a:ext>
            </a:extLst>
          </p:cNvPr>
          <p:cNvSpPr/>
          <p:nvPr/>
        </p:nvSpPr>
        <p:spPr>
          <a:xfrm>
            <a:off x="8791736" y="2601736"/>
            <a:ext cx="102249" cy="94954"/>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7;p57">
            <a:extLst>
              <a:ext uri="{FF2B5EF4-FFF2-40B4-BE49-F238E27FC236}">
                <a16:creationId xmlns:a16="http://schemas.microsoft.com/office/drawing/2014/main" id="{A28D8553-EF75-4EB3-A12F-E074B1E458A2}"/>
              </a:ext>
            </a:extLst>
          </p:cNvPr>
          <p:cNvSpPr/>
          <p:nvPr/>
        </p:nvSpPr>
        <p:spPr>
          <a:xfrm>
            <a:off x="8791736" y="3051986"/>
            <a:ext cx="102249" cy="94954"/>
          </a:xfrm>
          <a:prstGeom prst="ellipse">
            <a:avLst/>
          </a:prstGeom>
          <a:solidFill>
            <a:schemeClr val="lt2"/>
          </a:solidFill>
          <a:ln>
            <a:solidFill>
              <a:schemeClr val="bg2"/>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78;p57">
            <a:extLst>
              <a:ext uri="{FF2B5EF4-FFF2-40B4-BE49-F238E27FC236}">
                <a16:creationId xmlns:a16="http://schemas.microsoft.com/office/drawing/2014/main" id="{8F997B01-B674-4643-BEF6-01758CFAF157}"/>
              </a:ext>
            </a:extLst>
          </p:cNvPr>
          <p:cNvSpPr txBox="1">
            <a:spLocks/>
          </p:cNvSpPr>
          <p:nvPr/>
        </p:nvSpPr>
        <p:spPr>
          <a:xfrm>
            <a:off x="6269126" y="2014236"/>
            <a:ext cx="2490697" cy="289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r">
              <a:spcAft>
                <a:spcPts val="1600"/>
              </a:spcAft>
              <a:buFont typeface="Montserrat"/>
              <a:buNone/>
            </a:pPr>
            <a:r>
              <a:rPr lang="en-US" sz="900" dirty="0">
                <a:solidFill>
                  <a:schemeClr val="dk1"/>
                </a:solidFill>
              </a:rPr>
              <a:t>Annual members peak in ride frequency during morning and evening rush hours.</a:t>
            </a:r>
          </a:p>
        </p:txBody>
      </p:sp>
      <p:sp>
        <p:nvSpPr>
          <p:cNvPr id="10" name="Google Shape;579;p57">
            <a:extLst>
              <a:ext uri="{FF2B5EF4-FFF2-40B4-BE49-F238E27FC236}">
                <a16:creationId xmlns:a16="http://schemas.microsoft.com/office/drawing/2014/main" id="{A4999DB1-DD71-4AD9-ABB9-82DE82796B86}"/>
              </a:ext>
            </a:extLst>
          </p:cNvPr>
          <p:cNvSpPr txBox="1">
            <a:spLocks/>
          </p:cNvSpPr>
          <p:nvPr/>
        </p:nvSpPr>
        <p:spPr>
          <a:xfrm>
            <a:off x="6559528" y="2464486"/>
            <a:ext cx="2200369" cy="289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r">
              <a:spcAft>
                <a:spcPts val="1600"/>
              </a:spcAft>
              <a:buFont typeface="Montserrat"/>
              <a:buNone/>
            </a:pPr>
            <a:r>
              <a:rPr lang="en-US" sz="900" dirty="0">
                <a:solidFill>
                  <a:schemeClr val="dk1"/>
                </a:solidFill>
              </a:rPr>
              <a:t>Casual members exhibit a rising trend with highest initiation in the afternoon.</a:t>
            </a:r>
          </a:p>
        </p:txBody>
      </p:sp>
      <p:sp>
        <p:nvSpPr>
          <p:cNvPr id="11" name="Google Shape;580;p57">
            <a:extLst>
              <a:ext uri="{FF2B5EF4-FFF2-40B4-BE49-F238E27FC236}">
                <a16:creationId xmlns:a16="http://schemas.microsoft.com/office/drawing/2014/main" id="{2E06F70A-24ED-4D07-A723-462BF1FA72B8}"/>
              </a:ext>
            </a:extLst>
          </p:cNvPr>
          <p:cNvSpPr txBox="1">
            <a:spLocks/>
          </p:cNvSpPr>
          <p:nvPr/>
        </p:nvSpPr>
        <p:spPr>
          <a:xfrm>
            <a:off x="6422746" y="2914736"/>
            <a:ext cx="2337077" cy="289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1pPr>
            <a:lvl2pPr marL="914400" marR="0" lvl="1"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2pPr>
            <a:lvl3pPr marL="1371600" marR="0" lvl="2"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3pPr>
            <a:lvl4pPr marL="1828800" marR="0" lvl="3"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4pPr>
            <a:lvl5pPr marL="2286000" marR="0" lvl="4"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5pPr>
            <a:lvl6pPr marL="2743200" marR="0" lvl="5"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6pPr>
            <a:lvl7pPr marL="3200400" marR="0" lvl="6"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7pPr>
            <a:lvl8pPr marL="3657600" marR="0" lvl="7" indent="-317500" algn="l" rtl="0">
              <a:lnSpc>
                <a:spcPct val="100000"/>
              </a:lnSpc>
              <a:spcBef>
                <a:spcPts val="1600"/>
              </a:spcBef>
              <a:spcAft>
                <a:spcPts val="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8pPr>
            <a:lvl9pPr marL="4114800" marR="0" lvl="8" indent="-317500" algn="l" rtl="0">
              <a:lnSpc>
                <a:spcPct val="100000"/>
              </a:lnSpc>
              <a:spcBef>
                <a:spcPts val="1600"/>
              </a:spcBef>
              <a:spcAft>
                <a:spcPts val="1600"/>
              </a:spcAft>
              <a:buClr>
                <a:schemeClr val="dk2"/>
              </a:buClr>
              <a:buSzPts val="1400"/>
              <a:buFont typeface="Montserrat"/>
              <a:buChar char="■"/>
              <a:defRPr sz="1400" b="0" i="0" u="none" strike="noStrike" cap="none">
                <a:solidFill>
                  <a:schemeClr val="dk2"/>
                </a:solidFill>
                <a:latin typeface="Montserrat"/>
                <a:ea typeface="Montserrat"/>
                <a:cs typeface="Montserrat"/>
                <a:sym typeface="Montserrat"/>
              </a:defRPr>
            </a:lvl9pPr>
          </a:lstStyle>
          <a:p>
            <a:pPr marL="0" indent="0" algn="r">
              <a:spcAft>
                <a:spcPts val="1600"/>
              </a:spcAft>
              <a:buFont typeface="Montserrat"/>
              <a:buNone/>
            </a:pPr>
            <a:r>
              <a:rPr lang="en-US" sz="1000" dirty="0">
                <a:solidFill>
                  <a:schemeClr val="dk1"/>
                </a:solidFill>
              </a:rPr>
              <a:t>Annual members focus on start and end of the day; casual members show increasing usage throughout the day.</a:t>
            </a:r>
          </a:p>
        </p:txBody>
      </p:sp>
    </p:spTree>
    <p:extLst>
      <p:ext uri="{BB962C8B-B14F-4D97-AF65-F5344CB8AC3E}">
        <p14:creationId xmlns:p14="http://schemas.microsoft.com/office/powerpoint/2010/main" val="475856450"/>
      </p:ext>
    </p:extLst>
  </p:cSld>
  <p:clrMapOvr>
    <a:masterClrMapping/>
  </p:clrMapOvr>
</p:sld>
</file>

<file path=ppt/theme/theme1.xml><?xml version="1.0" encoding="utf-8"?>
<a:theme xmlns:a="http://schemas.openxmlformats.org/drawingml/2006/main" name="Management Consulting Toolkit by Slidesgo">
  <a:themeElements>
    <a:clrScheme name="Simple Light">
      <a:dk1>
        <a:srgbClr val="000000"/>
      </a:dk1>
      <a:lt1>
        <a:srgbClr val="FFFFFF"/>
      </a:lt1>
      <a:dk2>
        <a:srgbClr val="4A8CFF"/>
      </a:dk2>
      <a:lt2>
        <a:srgbClr val="EFEFEF"/>
      </a:lt2>
      <a:accent1>
        <a:srgbClr val="003BA3"/>
      </a:accent1>
      <a:accent2>
        <a:srgbClr val="000000"/>
      </a:accent2>
      <a:accent3>
        <a:srgbClr val="4A8CFF"/>
      </a:accent3>
      <a:accent4>
        <a:srgbClr val="EFEFEF"/>
      </a:accent4>
      <a:accent5>
        <a:srgbClr val="003BA3"/>
      </a:accent5>
      <a:accent6>
        <a:srgbClr val="000000"/>
      </a:accent6>
      <a:hlink>
        <a:srgbClr val="003BA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1141</Words>
  <Application>Microsoft Office PowerPoint</Application>
  <PresentationFormat>On-screen Show (16:9)</PresentationFormat>
  <Paragraphs>69</Paragraphs>
  <Slides>14</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Tableau Book</vt:lpstr>
      <vt:lpstr>Barlow</vt:lpstr>
      <vt:lpstr>Didact Gothic</vt:lpstr>
      <vt:lpstr>Montserrat</vt:lpstr>
      <vt:lpstr>Montserrat SemiBold</vt:lpstr>
      <vt:lpstr>Fira Sans Extra Condensed Medium</vt:lpstr>
      <vt:lpstr>Arial</vt:lpstr>
      <vt:lpstr>TableauBook-Regular</vt:lpstr>
      <vt:lpstr>Munged-C035Tr8Xwu</vt:lpstr>
      <vt:lpstr>Management Consulting Toolkit by Slidesgo</vt:lpstr>
      <vt:lpstr>Bridging Gaps Analyzing Differences Between Casual and Annual Members</vt:lpstr>
      <vt:lpstr>Table of Contents</vt:lpstr>
      <vt:lpstr>Purpose Statement</vt:lpstr>
      <vt:lpstr>The Problem</vt:lpstr>
      <vt:lpstr>Tell Our Story</vt:lpstr>
      <vt:lpstr>TRIP DURATION</vt:lpstr>
      <vt:lpstr>TRIP FREQUENCY</vt:lpstr>
      <vt:lpstr>BIKE CATEGORIES</vt:lpstr>
      <vt:lpstr>HOUR TO FREQUENCY</vt:lpstr>
      <vt:lpstr>HOUR TO FREQUENCY FOR ANNUALS</vt:lpstr>
      <vt:lpstr>HOUR TO FREQUENCY FOR CASUALS</vt:lpstr>
      <vt:lpstr>Conclusion</vt:lpstr>
      <vt:lpstr>Understanding the Problem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Bridging Gaps Analyzing Differences Between Casual and Annual Members</dc:title>
  <cp:lastModifiedBy>Mahmoud Samy</cp:lastModifiedBy>
  <cp:revision>17</cp:revision>
  <dcterms:modified xsi:type="dcterms:W3CDTF">2023-12-13T12:48:26Z</dcterms:modified>
</cp:coreProperties>
</file>